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267" r:id="rId3"/>
    <p:sldId id="276" r:id="rId4"/>
    <p:sldId id="275" r:id="rId5"/>
    <p:sldId id="274" r:id="rId6"/>
    <p:sldId id="277" r:id="rId7"/>
    <p:sldId id="273" r:id="rId8"/>
    <p:sldId id="293" r:id="rId9"/>
    <p:sldId id="279" r:id="rId10"/>
    <p:sldId id="280" r:id="rId11"/>
    <p:sldId id="282" r:id="rId12"/>
    <p:sldId id="283" r:id="rId13"/>
    <p:sldId id="284" r:id="rId14"/>
    <p:sldId id="285" r:id="rId15"/>
    <p:sldId id="286" r:id="rId16"/>
    <p:sldId id="287" r:id="rId17"/>
    <p:sldId id="288" r:id="rId18"/>
    <p:sldId id="289" r:id="rId19"/>
    <p:sldId id="290" r:id="rId20"/>
    <p:sldId id="291" r:id="rId21"/>
    <p:sldId id="281" r:id="rId22"/>
    <p:sldId id="300" r:id="rId23"/>
    <p:sldId id="297" r:id="rId24"/>
    <p:sldId id="294" r:id="rId25"/>
    <p:sldId id="295" r:id="rId26"/>
    <p:sldId id="296" r:id="rId27"/>
    <p:sldId id="298" r:id="rId28"/>
    <p:sldId id="299" r:id="rId29"/>
    <p:sldId id="292" r:id="rId30"/>
    <p:sldId id="268" r:id="rId31"/>
    <p:sldId id="269" r:id="rId32"/>
    <p:sldId id="271" r:id="rId33"/>
    <p:sldId id="258" r:id="rId34"/>
    <p:sldId id="260" r:id="rId35"/>
    <p:sldId id="261" r:id="rId36"/>
    <p:sldId id="262" r:id="rId37"/>
    <p:sldId id="272" r:id="rId38"/>
    <p:sldId id="264"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howGuides="1">
      <p:cViewPr varScale="1">
        <p:scale>
          <a:sx n="100" d="100"/>
          <a:sy n="100" d="100"/>
        </p:scale>
        <p:origin x="78" y="14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1</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r>
            <a:rPr lang="en-US" dirty="0"/>
            <a:t>Model Pretraining</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07B93839-AE15-473C-B47B-27FA5DBEE4E9}">
      <dgm:prSet phldrT="[Text]"/>
      <dgm:spPr/>
      <dgm:t>
        <a:bodyPr/>
        <a:lstStyle/>
        <a:p>
          <a:r>
            <a:rPr lang="en-US" dirty="0"/>
            <a:t>2</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3C50191-A44D-4110-97C1-1DC6F9FD79CA}">
      <dgm:prSet phldrT="[Text]"/>
      <dgm:spPr/>
      <dgm:t>
        <a:bodyPr/>
        <a:lstStyle/>
        <a:p>
          <a:r>
            <a:rPr lang="en-IN" dirty="0"/>
            <a:t>Instruction Fine Tuning</a:t>
          </a:r>
          <a:endParaRPr lang="en-US" dirty="0"/>
        </a:p>
      </dgm:t>
    </dgm:pt>
    <dgm:pt modelId="{E183CF6D-105A-4EAB-A780-A97B120C1182}" type="parTrans" cxnId="{A71F00B0-D098-4236-AD79-95FC48F754F5}">
      <dgm:prSet/>
      <dgm:spPr/>
      <dgm:t>
        <a:bodyPr/>
        <a:lstStyle/>
        <a:p>
          <a:endParaRPr lang="en-US"/>
        </a:p>
      </dgm:t>
    </dgm:pt>
    <dgm:pt modelId="{8625F877-DCE4-4E39-929E-7FA0A761B660}" type="sibTrans" cxnId="{A71F00B0-D098-4236-AD79-95FC48F754F5}">
      <dgm:prSet/>
      <dgm:spPr/>
      <dgm:t>
        <a:bodyPr/>
        <a:lstStyle/>
        <a:p>
          <a:endParaRPr lang="en-US"/>
        </a:p>
      </dgm:t>
    </dgm:pt>
    <dgm:pt modelId="{2936D842-720E-4365-AD39-F6EAEC441633}">
      <dgm:prSet phldrT="[Text]"/>
      <dgm:spPr/>
      <dgm:t>
        <a:bodyPr/>
        <a:lstStyle/>
        <a:p>
          <a:r>
            <a:rPr lang="en-US" dirty="0"/>
            <a:t>3</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en-US" dirty="0"/>
            <a:t>Reinforcement Learning with Human Feedback</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54C17DA7-AA18-4DE7-99D4-6474473A8FE8}" type="pres">
      <dgm:prSet presAssocID="{07B93839-AE15-473C-B47B-27FA5DBEE4E9}" presName="composite" presStyleCnt="0"/>
      <dgm:spPr/>
    </dgm:pt>
    <dgm:pt modelId="{E7AD4CD0-EDCF-4542-AE31-6407C991F3BA}" type="pres">
      <dgm:prSet presAssocID="{07B93839-AE15-473C-B47B-27FA5DBEE4E9}" presName="parentText" presStyleLbl="alignNode1" presStyleIdx="1" presStyleCnt="3">
        <dgm:presLayoutVars>
          <dgm:chMax val="1"/>
          <dgm:bulletEnabled val="1"/>
        </dgm:presLayoutVars>
      </dgm:prSet>
      <dgm:spPr/>
    </dgm:pt>
    <dgm:pt modelId="{DC9847B4-5B6F-4CD3-BBC6-A30D6CA23511}" type="pres">
      <dgm:prSet presAssocID="{07B93839-AE15-473C-B47B-27FA5DBEE4E9}" presName="descendantText" presStyleLbl="alignAcc1" presStyleIdx="1" presStyleCnt="3">
        <dgm:presLayoutVars>
          <dgm:bulletEnabled val="1"/>
        </dgm:presLayoutVars>
      </dgm:prSet>
      <dgm:spPr/>
    </dgm:pt>
    <dgm:pt modelId="{0960DCDE-85D3-4455-930C-2C4031E12C06}" type="pres">
      <dgm:prSet presAssocID="{0468DBFC-CB2D-4B3A-AAE7-09352D12344E}"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79785C11-36A0-4CEB-9D23-221E8EB51A4C}" type="presOf" srcId="{23C50191-A44D-4110-97C1-1DC6F9FD79CA}" destId="{DC9847B4-5B6F-4CD3-BBC6-A30D6CA23511}"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B3B75767-F5F8-4491-90D5-5742EB2BC878}" type="presOf" srcId="{E90264E4-81CE-47E1-80E3-2624D8E5DFEE}" destId="{0E09DE89-66C0-478D-8170-8F0BC920F1EB}" srcOrd="0" destOrd="0"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3183185A-2A53-4D8C-8F32-C845F2F70CBF}" destId="{07B93839-AE15-473C-B47B-27FA5DBEE4E9}" srcOrd="1" destOrd="0" parTransId="{2BEFC288-C4D1-45AF-B679-7A41333941DE}" sibTransId="{0468DBFC-CB2D-4B3A-AAE7-09352D12344E}"/>
    <dgm:cxn modelId="{A71F00B0-D098-4236-AD79-95FC48F754F5}" srcId="{07B93839-AE15-473C-B47B-27FA5DBEE4E9}" destId="{23C50191-A44D-4110-97C1-1DC6F9FD79CA}" srcOrd="0" destOrd="0" parTransId="{E183CF6D-105A-4EAB-A780-A97B120C1182}" sibTransId="{8625F877-DCE4-4E39-929E-7FA0A761B660}"/>
    <dgm:cxn modelId="{22CE99D2-32FF-4F67-95D7-D82F33AE30DC}" type="presOf" srcId="{07B93839-AE15-473C-B47B-27FA5DBEE4E9}" destId="{E7AD4CD0-EDCF-4542-AE31-6407C991F3BA}" srcOrd="0" destOrd="0" presId="urn:microsoft.com/office/officeart/2005/8/layout/chevron2"/>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B6DEDABA-23A0-4C1A-AB84-8519770FBE10}" type="presParOf" srcId="{E80E23AD-ECAE-46D2-92A5-71CA9074EED7}" destId="{54C17DA7-AA18-4DE7-99D4-6474473A8FE8}" srcOrd="2" destOrd="0" presId="urn:microsoft.com/office/officeart/2005/8/layout/chevron2"/>
    <dgm:cxn modelId="{C51E2F3B-C973-4B3E-A6E4-417D2D69881B}" type="presParOf" srcId="{54C17DA7-AA18-4DE7-99D4-6474473A8FE8}" destId="{E7AD4CD0-EDCF-4542-AE31-6407C991F3BA}" srcOrd="0" destOrd="0" presId="urn:microsoft.com/office/officeart/2005/8/layout/chevron2"/>
    <dgm:cxn modelId="{87BA5892-673E-4ECE-ACC5-F59494853868}" type="presParOf" srcId="{54C17DA7-AA18-4DE7-99D4-6474473A8FE8}" destId="{DC9847B4-5B6F-4CD3-BBC6-A30D6CA23511}" srcOrd="1" destOrd="0" presId="urn:microsoft.com/office/officeart/2005/8/layout/chevron2"/>
    <dgm:cxn modelId="{3A641CB1-79C3-4E44-B6C9-20DD431BBD7D}" type="presParOf" srcId="{E80E23AD-ECAE-46D2-92A5-71CA9074EED7}" destId="{0960DCDE-85D3-4455-930C-2C4031E12C06}"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r>
            <a:rPr lang="en-US" dirty="0"/>
            <a:t>Task 1</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B8D53E29-122A-46E1-B481-B57598D97444}">
      <dgm:prSet phldrT="[Text]"/>
      <dgm:spPr/>
      <dgm:t>
        <a:bodyPr/>
        <a:lstStyle/>
        <a:p>
          <a:r>
            <a:rPr lang="en-US" dirty="0"/>
            <a:t>Task 2</a:t>
          </a:r>
        </a:p>
      </dgm:t>
    </dgm:pt>
    <dgm:pt modelId="{EF8E1F9D-EFFE-4283-A7B6-A44D3292ACA4}" type="parTrans" cxnId="{C5FFCAE6-64D2-4A77-B85B-A376B2EE8E4F}">
      <dgm:prSet/>
      <dgm:spPr/>
      <dgm:t>
        <a:bodyPr/>
        <a:lstStyle/>
        <a:p>
          <a:endParaRPr lang="en-US"/>
        </a:p>
      </dgm:t>
    </dgm:pt>
    <dgm:pt modelId="{99B04B81-08CA-46AC-951C-217069AEF451}" type="sibTrans" cxnId="{C5FFCAE6-64D2-4A77-B85B-A376B2EE8E4F}">
      <dgm:prSet/>
      <dgm:spPr/>
      <dgm:t>
        <a:bodyPr/>
        <a:lstStyle/>
        <a:p>
          <a:endParaRPr lang="en-US"/>
        </a:p>
      </dgm:t>
    </dgm:pt>
    <dgm:pt modelId="{15031D9C-993C-4715-A26F-56D8831933EB}">
      <dgm:prSet phldrT="[Text]"/>
      <dgm:spPr/>
      <dgm:t>
        <a:bodyPr/>
        <a:lstStyle/>
        <a:p>
          <a:r>
            <a:rPr lang="en-US"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r>
            <a:rPr lang="en-US" dirty="0"/>
            <a:t>Task 1</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3C50191-A44D-4110-97C1-1DC6F9FD79CA}">
      <dgm:prSet phldrT="[Text]"/>
      <dgm:spPr/>
      <dgm:t>
        <a:bodyPr/>
        <a:lstStyle/>
        <a:p>
          <a:r>
            <a:rPr lang="en-US" dirty="0"/>
            <a:t>Task 2</a:t>
          </a:r>
        </a:p>
      </dgm:t>
    </dgm:pt>
    <dgm:pt modelId="{E183CF6D-105A-4EAB-A780-A97B120C1182}" type="parTrans" cxnId="{A71F00B0-D098-4236-AD79-95FC48F754F5}">
      <dgm:prSet/>
      <dgm:spPr/>
      <dgm:t>
        <a:bodyPr/>
        <a:lstStyle/>
        <a:p>
          <a:endParaRPr lang="en-US"/>
        </a:p>
      </dgm:t>
    </dgm:pt>
    <dgm:pt modelId="{8625F877-DCE4-4E39-929E-7FA0A761B660}" type="sibTrans" cxnId="{A71F00B0-D098-4236-AD79-95FC48F754F5}">
      <dgm:prSet/>
      <dgm:spPr/>
      <dgm:t>
        <a:bodyPr/>
        <a:lstStyle/>
        <a:p>
          <a:endParaRPr lang="en-US"/>
        </a:p>
      </dgm:t>
    </dgm:pt>
    <dgm:pt modelId="{2936D842-720E-4365-AD39-F6EAEC441633}">
      <dgm:prSet phldrT="[Text]"/>
      <dgm:spPr/>
      <dgm:t>
        <a:bodyPr/>
        <a:lstStyle/>
        <a:p>
          <a:r>
            <a:rPr lang="en-US"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en-US" dirty="0"/>
            <a:t>Task 1</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501543CC-DA58-457B-906B-32038F856438}">
      <dgm:prSet phldrT="[Text]"/>
      <dgm:spPr/>
      <dgm:t>
        <a:bodyPr/>
        <a:lstStyle/>
        <a:p>
          <a:r>
            <a:rPr lang="en-US" dirty="0"/>
            <a:t>Task 2</a:t>
          </a:r>
        </a:p>
      </dgm:t>
    </dgm:pt>
    <dgm:pt modelId="{5E67377B-1C69-4BC4-AA80-867A0F76CC63}" type="parTrans" cxnId="{828862EB-D32C-4FA8-A0B8-53A1BB9A1CA8}">
      <dgm:prSet/>
      <dgm:spPr/>
      <dgm:t>
        <a:bodyPr/>
        <a:lstStyle/>
        <a:p>
          <a:endParaRPr lang="en-US"/>
        </a:p>
      </dgm:t>
    </dgm:pt>
    <dgm:pt modelId="{C9786BDC-DE69-4580-9357-6DFCD292EB5B}" type="sibTrans" cxnId="{828862EB-D32C-4FA8-A0B8-53A1BB9A1CA8}">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1</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Model Pretraining</a:t>
          </a:r>
        </a:p>
      </dsp:txBody>
      <dsp:txXfrm rot="-5400000">
        <a:off x="1156394" y="53986"/>
        <a:ext cx="3606075" cy="968958"/>
      </dsp:txXfrm>
    </dsp:sp>
    <dsp:sp modelId="{E7AD4CD0-EDCF-4542-AE31-6407C991F3BA}">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2</a:t>
          </a:r>
        </a:p>
      </dsp:txBody>
      <dsp:txXfrm rot="-5400000">
        <a:off x="1" y="2038200"/>
        <a:ext cx="1156394" cy="495598"/>
      </dsp:txXfrm>
    </dsp:sp>
    <dsp:sp modelId="{DC9847B4-5B6F-4CD3-BBC6-A30D6CA23511}">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Instruction Fine Tuning</a:t>
          </a:r>
          <a:endParaRPr lang="en-US" sz="2300" kern="1200" dirty="0"/>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3</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Reinforcement Learning with Human Feedback</a:t>
          </a:r>
        </a:p>
      </dsp:txBody>
      <dsp:txXfrm rot="-5400000">
        <a:off x="1156394" y="2970857"/>
        <a:ext cx="3606075" cy="96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Task 1</a:t>
          </a:r>
        </a:p>
        <a:p>
          <a:pPr marL="285750" lvl="1" indent="-285750" algn="l" defTabSz="1244600">
            <a:lnSpc>
              <a:spcPct val="90000"/>
            </a:lnSpc>
            <a:spcBef>
              <a:spcPct val="0"/>
            </a:spcBef>
            <a:spcAft>
              <a:spcPct val="15000"/>
            </a:spcAft>
            <a:buChar char="•"/>
          </a:pPr>
          <a:r>
            <a:rPr lang="en-US" sz="2800" kern="1200" dirty="0"/>
            <a:t>Task 2</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Task 1</a:t>
          </a:r>
        </a:p>
        <a:p>
          <a:pPr marL="285750" lvl="1" indent="-285750" algn="l" defTabSz="1244600">
            <a:lnSpc>
              <a:spcPct val="90000"/>
            </a:lnSpc>
            <a:spcBef>
              <a:spcPct val="0"/>
            </a:spcBef>
            <a:spcAft>
              <a:spcPct val="15000"/>
            </a:spcAft>
            <a:buChar char="•"/>
          </a:pPr>
          <a:r>
            <a:rPr lang="en-US" sz="2800" kern="1200" dirty="0"/>
            <a:t>Task 2</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Task 1</a:t>
          </a:r>
        </a:p>
        <a:p>
          <a:pPr marL="285750" lvl="1" indent="-285750" algn="l" defTabSz="1244600">
            <a:lnSpc>
              <a:spcPct val="90000"/>
            </a:lnSpc>
            <a:spcBef>
              <a:spcPct val="0"/>
            </a:spcBef>
            <a:spcAft>
              <a:spcPct val="15000"/>
            </a:spcAft>
            <a:buChar char="•"/>
          </a:pPr>
          <a:r>
            <a:rPr lang="en-US" sz="2800" kern="1200" dirty="0"/>
            <a:t>Task 2</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9/15/2024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9/15/2024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9/15/2024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9/15/2024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9/15/2024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9/15/2024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980728"/>
            <a:ext cx="8329031" cy="2680127"/>
          </a:xfrm>
        </p:spPr>
        <p:txBody>
          <a:bodyPr/>
          <a:lstStyle/>
          <a:p>
            <a:r>
              <a:rPr lang="en-US" sz="4800" dirty="0"/>
              <a:t>Introduction to </a:t>
            </a:r>
            <a:br>
              <a:rPr lang="en-US" sz="4800" dirty="0"/>
            </a:br>
            <a:r>
              <a:rPr lang="en-US" sz="4800" dirty="0"/>
              <a:t>Large Language Models</a:t>
            </a:r>
            <a:br>
              <a:rPr lang="en-US" sz="4800" dirty="0"/>
            </a:br>
            <a:r>
              <a:rPr lang="en-US" sz="2000" dirty="0"/>
              <a:t> </a:t>
            </a:r>
            <a:br>
              <a:rPr lang="en-US" sz="4800" dirty="0"/>
            </a:br>
            <a:r>
              <a:rPr lang="en-US" sz="2800" dirty="0"/>
              <a:t>From Foundation to Real World Applications</a:t>
            </a:r>
          </a:p>
        </p:txBody>
      </p:sp>
      <p:sp>
        <p:nvSpPr>
          <p:cNvPr id="3" name="Subtitle 2"/>
          <p:cNvSpPr>
            <a:spLocks noGrp="1"/>
          </p:cNvSpPr>
          <p:nvPr>
            <p:ph type="subTitle" idx="1"/>
          </p:nvPr>
        </p:nvSpPr>
        <p:spPr>
          <a:xfrm>
            <a:off x="2428669" y="3941467"/>
            <a:ext cx="7516442" cy="1503757"/>
          </a:xfrm>
        </p:spPr>
        <p:txBody>
          <a:bodyPr>
            <a:normAutofit lnSpcReduction="10000"/>
          </a:bodyPr>
          <a:lstStyle/>
          <a:p>
            <a:r>
              <a:rPr lang="en-US" sz="3500" dirty="0"/>
              <a:t>Pritam Prakash Shete</a:t>
            </a:r>
          </a:p>
          <a:p>
            <a:r>
              <a:rPr lang="en-US" sz="3500" dirty="0"/>
              <a:t>Scientific Officer G</a:t>
            </a:r>
          </a:p>
          <a:p>
            <a:r>
              <a:rPr lang="en-US" sz="3500" dirty="0"/>
              <a:t>Computer Division, BARC</a:t>
            </a:r>
          </a:p>
          <a:p>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Large Language Models</a:t>
            </a:r>
          </a:p>
        </p:txBody>
      </p:sp>
      <p:sp>
        <p:nvSpPr>
          <p:cNvPr id="14" name="Content Placeholder 13"/>
          <p:cNvSpPr>
            <a:spLocks noGrp="1"/>
          </p:cNvSpPr>
          <p:nvPr>
            <p:ph idx="1"/>
          </p:nvPr>
        </p:nvSpPr>
        <p:spPr/>
        <p:txBody>
          <a:bodyPr/>
          <a:lstStyle/>
          <a:p>
            <a:pPr algn="just"/>
            <a:r>
              <a:rPr lang="en-US" dirty="0"/>
              <a:t>Point one</a:t>
            </a:r>
          </a:p>
          <a:p>
            <a:pPr algn="just"/>
            <a:r>
              <a:rPr lang="en-US" dirty="0"/>
              <a:t>Point two</a:t>
            </a:r>
          </a:p>
          <a:p>
            <a:pPr algn="just"/>
            <a:endParaRPr lang="en-US" dirty="0"/>
          </a:p>
        </p:txBody>
      </p:sp>
    </p:spTree>
    <p:extLst>
      <p:ext uri="{BB962C8B-B14F-4D97-AF65-F5344CB8AC3E}">
        <p14:creationId xmlns:p14="http://schemas.microsoft.com/office/powerpoint/2010/main" val="5221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Prompt Engineering</a:t>
            </a:r>
          </a:p>
        </p:txBody>
      </p:sp>
      <p:sp>
        <p:nvSpPr>
          <p:cNvPr id="14" name="Content Placeholder 13"/>
          <p:cNvSpPr>
            <a:spLocks noGrp="1"/>
          </p:cNvSpPr>
          <p:nvPr>
            <p:ph idx="1"/>
          </p:nvPr>
        </p:nvSpPr>
        <p:spPr/>
        <p:txBody>
          <a:bodyPr/>
          <a:lstStyle/>
          <a:p>
            <a:pPr algn="just"/>
            <a:r>
              <a:rPr lang="en-US" dirty="0"/>
              <a:t>Prompt</a:t>
            </a:r>
          </a:p>
          <a:p>
            <a:pPr algn="just"/>
            <a:r>
              <a:rPr lang="en-US" dirty="0"/>
              <a:t>Context window</a:t>
            </a:r>
          </a:p>
          <a:p>
            <a:pPr algn="just"/>
            <a:r>
              <a:rPr lang="en-US" dirty="0"/>
              <a:t>Inference</a:t>
            </a:r>
          </a:p>
          <a:p>
            <a:pPr algn="just"/>
            <a:r>
              <a:rPr lang="en-US" dirty="0"/>
              <a:t>Completion</a:t>
            </a:r>
          </a:p>
          <a:p>
            <a:pPr algn="just"/>
            <a:endParaRPr lang="en-US" dirty="0"/>
          </a:p>
        </p:txBody>
      </p:sp>
    </p:spTree>
    <p:extLst>
      <p:ext uri="{BB962C8B-B14F-4D97-AF65-F5344CB8AC3E}">
        <p14:creationId xmlns:p14="http://schemas.microsoft.com/office/powerpoint/2010/main" val="23423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a:t>Point one</a:t>
            </a:r>
          </a:p>
          <a:p>
            <a:r>
              <a:rPr lang="en-US" dirty="0"/>
              <a:t>Point two</a:t>
            </a:r>
          </a:p>
          <a:p>
            <a:endParaRPr lang="en-US" dirty="0"/>
          </a:p>
        </p:txBody>
      </p:sp>
    </p:spTree>
    <p:extLst>
      <p:ext uri="{BB962C8B-B14F-4D97-AF65-F5344CB8AC3E}">
        <p14:creationId xmlns:p14="http://schemas.microsoft.com/office/powerpoint/2010/main" val="287525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Window</a:t>
            </a: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4" name="TextBox 3">
            <a:extLst>
              <a:ext uri="{FF2B5EF4-FFF2-40B4-BE49-F238E27FC236}">
                <a16:creationId xmlns:a16="http://schemas.microsoft.com/office/drawing/2014/main" id="{B79C07C4-2B9E-0DF3-E77F-909B7A24A3D2}"/>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solidFill>
                  <a:srgbClr val="465562"/>
                </a:solidFill>
                <a:latin typeface="Euphemia"/>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solidFill>
                  <a:srgbClr val="465562"/>
                </a:solidFill>
                <a:latin typeface="Euphemia"/>
              </a:rPr>
              <a:t>A chemical reaction transforms one set of substances into another by rearranging atoms and changing energy levels.</a:t>
            </a:r>
          </a:p>
        </p:txBody>
      </p:sp>
    </p:spTree>
    <p:extLst>
      <p:ext uri="{BB962C8B-B14F-4D97-AF65-F5344CB8AC3E}">
        <p14:creationId xmlns:p14="http://schemas.microsoft.com/office/powerpoint/2010/main" val="35979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a:t>
            </a: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4" name="TextBox 3">
            <a:extLst>
              <a:ext uri="{FF2B5EF4-FFF2-40B4-BE49-F238E27FC236}">
                <a16:creationId xmlns:a16="http://schemas.microsoft.com/office/drawing/2014/main" id="{B79C07C4-2B9E-0DF3-E77F-909B7A24A3D2}"/>
              </a:ext>
            </a:extLst>
          </p:cNvPr>
          <p:cNvSpPr txBox="1"/>
          <p:nvPr/>
        </p:nvSpPr>
        <p:spPr>
          <a:xfrm>
            <a:off x="6742484" y="1628800"/>
            <a:ext cx="4824536" cy="28623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solidFill>
                  <a:srgbClr val="465562"/>
                </a:solidFill>
                <a:latin typeface="Euphemia"/>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dirty="0">
                <a:solidFill>
                  <a:srgbClr val="465562"/>
                </a:solidFill>
                <a:latin typeface="Euphemia"/>
              </a:rPr>
              <a:t>A chemical reaction transforms one set of substances into another by rearranging atoms and changing energy levels.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mr-IN" sz="2000" b="1" i="0" u="none" strike="noStrike" kern="1200" cap="none" spc="0" normalizeH="0" baseline="0" noProof="0" dirty="0">
                <a:ln>
                  <a:noFill/>
                </a:ln>
                <a:solidFill>
                  <a:srgbClr val="465562"/>
                </a:solidFill>
                <a:effectLst/>
                <a:uLnTx/>
                <a:uFillTx/>
                <a:latin typeface="Euphemia"/>
                <a:ea typeface="+mn-ea"/>
                <a:cs typeface="+mn-cs"/>
              </a:rPr>
              <a:t>एक रासायनिक प्रतिक्रिया एक सेट पदार्थों को दूसरे में बदल देती है, जिसमें परमाणुओं का पुनर्व्यवस्थापन और ऊर्जा स्तरों में बदलाव शामिल होता है।</a:t>
            </a:r>
            <a:endParaRPr kumimoji="0" lang="en-US" sz="2000" b="1"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218630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Completion</a:t>
            </a: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4" name="TextBox 3">
            <a:extLst>
              <a:ext uri="{FF2B5EF4-FFF2-40B4-BE49-F238E27FC236}">
                <a16:creationId xmlns:a16="http://schemas.microsoft.com/office/drawing/2014/main" id="{B79C07C4-2B9E-0DF3-E77F-909B7A24A3D2}"/>
              </a:ext>
            </a:extLst>
          </p:cNvPr>
          <p:cNvSpPr txBox="1"/>
          <p:nvPr/>
        </p:nvSpPr>
        <p:spPr>
          <a:xfrm>
            <a:off x="6742484" y="1628800"/>
            <a:ext cx="4824536" cy="132343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mr-IN" sz="2000" b="1" i="0" u="none" strike="noStrike" kern="1200" cap="none" spc="0" normalizeH="0" baseline="0" noProof="0" dirty="0">
                <a:ln>
                  <a:noFill/>
                </a:ln>
                <a:solidFill>
                  <a:srgbClr val="465562"/>
                </a:solidFill>
                <a:effectLst/>
                <a:uLnTx/>
                <a:uFillTx/>
                <a:latin typeface="Euphemia"/>
                <a:ea typeface="+mn-ea"/>
                <a:cs typeface="+mn-cs"/>
              </a:rPr>
              <a:t>एक रासायनिक प्रतिक्रिया एक सेट पदार्थों को दूसरे में बदल देती है, जिसमें परमाणुओं का पुनर्व्यवस्थापन और ऊर्जा स्तरों में बदलाव शामिल होता है।</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175310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 Context Learning</a:t>
            </a:r>
          </a:p>
        </p:txBody>
      </p:sp>
      <p:sp>
        <p:nvSpPr>
          <p:cNvPr id="14" name="Content Placeholder 13"/>
          <p:cNvSpPr>
            <a:spLocks noGrp="1"/>
          </p:cNvSpPr>
          <p:nvPr>
            <p:ph idx="1"/>
          </p:nvPr>
        </p:nvSpPr>
        <p:spPr/>
        <p:txBody>
          <a:bodyPr/>
          <a:lstStyle/>
          <a:p>
            <a:pPr algn="just"/>
            <a:r>
              <a:rPr lang="en-US" dirty="0"/>
              <a:t>Context window</a:t>
            </a:r>
          </a:p>
          <a:p>
            <a:pPr algn="just"/>
            <a:r>
              <a:rPr lang="en-US" dirty="0"/>
              <a:t>Task example/s</a:t>
            </a:r>
          </a:p>
          <a:p>
            <a:pPr algn="just"/>
            <a:r>
              <a:rPr lang="en-US" dirty="0"/>
              <a:t>Zero shot inference</a:t>
            </a:r>
          </a:p>
          <a:p>
            <a:pPr algn="just"/>
            <a:r>
              <a:rPr lang="en-US" dirty="0"/>
              <a:t>One shot inference</a:t>
            </a:r>
          </a:p>
          <a:p>
            <a:pPr algn="just"/>
            <a:r>
              <a:rPr lang="en-US" dirty="0"/>
              <a:t>Few shot inference</a:t>
            </a:r>
          </a:p>
        </p:txBody>
      </p:sp>
    </p:spTree>
    <p:extLst>
      <p:ext uri="{BB962C8B-B14F-4D97-AF65-F5344CB8AC3E}">
        <p14:creationId xmlns:p14="http://schemas.microsoft.com/office/powerpoint/2010/main" val="165609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Examples</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132773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Shot Inference</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195541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Shot Inference</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35129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Topics</a:t>
            </a:r>
          </a:p>
        </p:txBody>
      </p:sp>
      <p:sp>
        <p:nvSpPr>
          <p:cNvPr id="14" name="Content Placeholder 13"/>
          <p:cNvSpPr>
            <a:spLocks noGrp="1"/>
          </p:cNvSpPr>
          <p:nvPr>
            <p:ph idx="1"/>
          </p:nvPr>
        </p:nvSpPr>
        <p:spPr/>
        <p:txBody>
          <a:bodyPr/>
          <a:lstStyle/>
          <a:p>
            <a:r>
              <a:rPr lang="en-US" dirty="0"/>
              <a:t>Introduction</a:t>
            </a:r>
          </a:p>
          <a:p>
            <a:r>
              <a:rPr lang="en-US" dirty="0"/>
              <a:t>Large Language Models</a:t>
            </a:r>
          </a:p>
          <a:p>
            <a:r>
              <a:rPr lang="en-US" dirty="0"/>
              <a:t>Prompt Engineering</a:t>
            </a:r>
          </a:p>
          <a:p>
            <a:r>
              <a:rPr lang="en-US" dirty="0"/>
              <a:t>In Context Learning</a:t>
            </a:r>
          </a:p>
          <a:p>
            <a:r>
              <a:rPr lang="en-US" dirty="0"/>
              <a:t>Model Training</a:t>
            </a:r>
          </a:p>
          <a:p>
            <a:r>
              <a:rPr lang="en-US" dirty="0"/>
              <a:t>Applications</a:t>
            </a:r>
          </a:p>
          <a:p>
            <a:r>
              <a:rPr lang="en-US" dirty="0"/>
              <a:t>Conclusions</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Shot Inference</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3" name="Content Placeholder 4">
            <a:extLst>
              <a:ext uri="{FF2B5EF4-FFF2-40B4-BE49-F238E27FC236}">
                <a16:creationId xmlns:a16="http://schemas.microsoft.com/office/drawing/2014/main" id="{2C43A145-27A8-64D6-3B55-6294DE84F118}"/>
              </a:ext>
            </a:extLst>
          </p:cNvPr>
          <p:cNvSpPr txBox="1">
            <a:spLocks/>
          </p:cNvSpPr>
          <p:nvPr/>
        </p:nvSpPr>
        <p:spPr>
          <a:xfrm>
            <a:off x="1593436" y="1628800"/>
            <a:ext cx="4814586" cy="454339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endParaRPr kumimoji="0" lang="en-US" sz="2800" b="0" i="0" u="none" strike="noStrike" kern="1200" cap="none" spc="0" normalizeH="0" baseline="0" noProof="0" dirty="0">
              <a:ln>
                <a:noFill/>
              </a:ln>
              <a:solidFill>
                <a:srgbClr val="465562"/>
              </a:solidFill>
              <a:effectLst/>
              <a:uLnTx/>
              <a:uFillTx/>
              <a:latin typeface="Euphemia"/>
              <a:ea typeface="+mn-ea"/>
              <a:cs typeface="+mn-cs"/>
            </a:endParaRPr>
          </a:p>
        </p:txBody>
      </p:sp>
    </p:spTree>
    <p:extLst>
      <p:ext uri="{BB962C8B-B14F-4D97-AF65-F5344CB8AC3E}">
        <p14:creationId xmlns:p14="http://schemas.microsoft.com/office/powerpoint/2010/main" val="293939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Large Language Models</a:t>
            </a:r>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271445430"/>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sz="half" idx="2"/>
          </p:nvPr>
        </p:nvSpPr>
        <p:spPr/>
        <p:txBody>
          <a:bodyPr/>
          <a:lstStyle/>
          <a:p>
            <a:r>
              <a:rPr lang="en-US" dirty="0"/>
              <a:t>Point one</a:t>
            </a:r>
          </a:p>
          <a:p>
            <a:r>
              <a:rPr lang="en-US" dirty="0"/>
              <a:t>Point two</a:t>
            </a:r>
          </a:p>
        </p:txBody>
      </p:sp>
    </p:spTree>
    <p:extLst>
      <p:ext uri="{BB962C8B-B14F-4D97-AF65-F5344CB8AC3E}">
        <p14:creationId xmlns:p14="http://schemas.microsoft.com/office/powerpoint/2010/main" val="102231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Augmented Generation</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361188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Sahaayak</a:t>
            </a:r>
            <a:r>
              <a:rPr lang="en-US" dirty="0"/>
              <a:t> - Interactive Q&amp;A System</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34662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Learning</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372609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Diagnosis</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51041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Service</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147840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one</a:t>
            </a:r>
          </a:p>
          <a:p>
            <a:pPr marL="246888" marR="0" lvl="0" indent="-246888" algn="l" defTabSz="914400" rtl="0" eaLnBrk="1" fontAlgn="auto" latinLnBrk="0" hangingPunct="1">
              <a:lnSpc>
                <a:spcPct val="90000"/>
              </a:lnSpc>
              <a:spcBef>
                <a:spcPts val="1400"/>
              </a:spcBef>
              <a:spcAft>
                <a:spcPts val="0"/>
              </a:spcAft>
              <a:buClrTx/>
              <a:buSzTx/>
              <a:buFont typeface="Euphemia" pitchFamily="34" charset="0"/>
              <a:buChar char="›"/>
              <a:tabLst/>
              <a:defRPr/>
            </a:pPr>
            <a:r>
              <a:rPr kumimoji="0" lang="en-US" sz="2800" b="0" i="0" u="none" strike="noStrike" kern="1200" cap="none" spc="0" normalizeH="0" baseline="0" noProof="0" dirty="0">
                <a:ln>
                  <a:noFill/>
                </a:ln>
                <a:solidFill>
                  <a:srgbClr val="465562"/>
                </a:solidFill>
                <a:effectLst/>
                <a:uLnTx/>
                <a:uFillTx/>
                <a:latin typeface="Euphemia"/>
                <a:ea typeface="+mn-ea"/>
                <a:cs typeface="+mn-cs"/>
              </a:rPr>
              <a:t>Point two</a:t>
            </a:r>
          </a:p>
        </p:txBody>
      </p:sp>
    </p:spTree>
    <p:extLst>
      <p:ext uri="{BB962C8B-B14F-4D97-AF65-F5344CB8AC3E}">
        <p14:creationId xmlns:p14="http://schemas.microsoft.com/office/powerpoint/2010/main" val="265907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Conclusions</a:t>
            </a:r>
          </a:p>
        </p:txBody>
      </p:sp>
      <p:sp>
        <p:nvSpPr>
          <p:cNvPr id="14" name="Content Placeholder 13"/>
          <p:cNvSpPr>
            <a:spLocks noGrp="1"/>
          </p:cNvSpPr>
          <p:nvPr>
            <p:ph idx="1"/>
          </p:nvPr>
        </p:nvSpPr>
        <p:spPr/>
        <p:txBody>
          <a:bodyPr/>
          <a:lstStyle/>
          <a:p>
            <a:r>
              <a:rPr lang="en-US" dirty="0"/>
              <a:t>Large Language Models</a:t>
            </a:r>
          </a:p>
          <a:p>
            <a:r>
              <a:rPr lang="en-US" dirty="0"/>
              <a:t>Prompt Engineering</a:t>
            </a:r>
          </a:p>
          <a:p>
            <a:r>
              <a:rPr lang="en-US" dirty="0"/>
              <a:t>In Context Learning</a:t>
            </a:r>
          </a:p>
          <a:p>
            <a:r>
              <a:rPr lang="en-US" dirty="0"/>
              <a:t>Model Training</a:t>
            </a:r>
          </a:p>
          <a:p>
            <a:r>
              <a:rPr lang="en-US" dirty="0"/>
              <a:t>Applications</a:t>
            </a:r>
          </a:p>
          <a:p>
            <a:endParaRPr lang="en-US" dirty="0"/>
          </a:p>
        </p:txBody>
      </p:sp>
    </p:spTree>
    <p:extLst>
      <p:ext uri="{BB962C8B-B14F-4D97-AF65-F5344CB8AC3E}">
        <p14:creationId xmlns:p14="http://schemas.microsoft.com/office/powerpoint/2010/main" val="281881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5" name="Text Placeholder 4"/>
          <p:cNvSpPr>
            <a:spLocks noGrp="1"/>
          </p:cNvSpPr>
          <p:nvPr>
            <p:ph type="body" idx="1"/>
          </p:nvPr>
        </p:nvSpPr>
        <p:spPr/>
        <p:txBody>
          <a:bodyPr/>
          <a:lstStyle/>
          <a:p>
            <a:r>
              <a:rPr lang="en-US" dirty="0"/>
              <a:t>Any Queries?</a:t>
            </a:r>
          </a:p>
        </p:txBody>
      </p:sp>
    </p:spTree>
    <p:extLst>
      <p:ext uri="{BB962C8B-B14F-4D97-AF65-F5344CB8AC3E}">
        <p14:creationId xmlns:p14="http://schemas.microsoft.com/office/powerpoint/2010/main" val="258284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2721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Title and Content Layout with Chart</a:t>
            </a:r>
            <a:endParaRPr lang="en-US" dirty="0"/>
          </a:p>
        </p:txBody>
      </p:sp>
      <p:graphicFrame>
        <p:nvGraphicFramePr>
          <p:cNvPr id="7" name="Content Placeholder 6" descr="Stacked bar chart representing&#10;3 series and 4 categories"/>
          <p:cNvGraphicFramePr>
            <a:graphicFrameLocks noGrp="1"/>
          </p:cNvGraphicFramePr>
          <p:nvPr>
            <p:ph idx="1"/>
            <p:extLst>
              <p:ext uri="{D42A27DB-BD31-4B8C-83A1-F6EECF244321}">
                <p14:modId xmlns:p14="http://schemas.microsoft.com/office/powerpoint/2010/main" val="405107438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endParaRPr lang="en-US" dirty="0"/>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1699548788"/>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524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524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524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
        <p:nvSpPr>
          <p:cNvPr id="7" name="Content Placeholder 6"/>
          <p:cNvSpPr>
            <a:spLocks noGrp="1"/>
          </p:cNvSpPr>
          <p:nvPr>
            <p:ph sz="half" idx="2"/>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SmartArt</a:t>
            </a:r>
            <a:endParaRPr lang="en-US" dirty="0"/>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3739683335"/>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sz="half" idx="2"/>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- 1</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- 2</a:t>
            </a:r>
            <a:endParaRPr lang="en-US" dirty="0"/>
          </a:p>
        </p:txBody>
      </p:sp>
      <p:sp>
        <p:nvSpPr>
          <p:cNvPr id="4" name="Text Placeholder 3"/>
          <p:cNvSpPr>
            <a:spLocks noGrp="1"/>
          </p:cNvSpPr>
          <p:nvPr>
            <p:ph type="body" idx="1"/>
          </p:nvPr>
        </p:nvSpPr>
        <p:spPr/>
        <p:txBody>
          <a:bodyPr/>
          <a:lstStyle/>
          <a:p>
            <a:endParaRPr lang="en-US"/>
          </a:p>
        </p:txBody>
      </p:sp>
      <p:sp>
        <p:nvSpPr>
          <p:cNvPr id="5" name="Content Placeholder 4"/>
          <p:cNvSpPr>
            <a:spLocks noGrp="1"/>
          </p:cNvSpPr>
          <p:nvPr>
            <p:ph sz="half" idx="2"/>
          </p:nvPr>
        </p:nvSpPr>
        <p:spPr/>
        <p:txBody>
          <a:bodyPr/>
          <a:lstStyle/>
          <a:p>
            <a:r>
              <a:rPr lang="en-US" dirty="0" err="1"/>
              <a:t>Aaa</a:t>
            </a:r>
            <a:endParaRPr lang="en-US" dirty="0"/>
          </a:p>
          <a:p>
            <a:endParaRPr lang="en-US" dirty="0"/>
          </a:p>
        </p:txBody>
      </p:sp>
      <p:sp>
        <p:nvSpPr>
          <p:cNvPr id="6" name="Text Placeholder 5"/>
          <p:cNvSpPr>
            <a:spLocks noGrp="1"/>
          </p:cNvSpPr>
          <p:nvPr>
            <p:ph type="body" sz="quarter" idx="3"/>
          </p:nvPr>
        </p:nvSpPr>
        <p:spPr/>
        <p:txBody>
          <a:bodyPr/>
          <a:lstStyle/>
          <a:p>
            <a:endParaRPr lang="en-US"/>
          </a:p>
        </p:txBody>
      </p:sp>
      <p:sp>
        <p:nvSpPr>
          <p:cNvPr id="11" name="Content Placeholder 10"/>
          <p:cNvSpPr>
            <a:spLocks noGrp="1"/>
          </p:cNvSpPr>
          <p:nvPr>
            <p:ph sz="quarter" idx="4"/>
          </p:nvPr>
        </p:nvSpPr>
        <p:spPr/>
        <p:txBody>
          <a:bodyPr/>
          <a:lstStyle/>
          <a:p>
            <a:endParaRPr lang="en-US"/>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- 4</a:t>
            </a:r>
            <a:endParaRPr lang="en-US" dirty="0"/>
          </a:p>
        </p:txBody>
      </p:sp>
      <p:sp>
        <p:nvSpPr>
          <p:cNvPr id="4" name="Content Placeholder 3"/>
          <p:cNvSpPr>
            <a:spLocks noGrp="1"/>
          </p:cNvSpPr>
          <p:nvPr>
            <p:ph idx="1"/>
          </p:nvPr>
        </p:nvSpPr>
        <p:spPr/>
        <p:txBody>
          <a:bodyPr/>
          <a:lstStyle/>
          <a:p>
            <a:endParaRPr lang="en-US" dirty="0"/>
          </a:p>
        </p:txBody>
      </p:sp>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- 5</a:t>
            </a:r>
            <a:endParaRPr lang="en-US" dirty="0"/>
          </a:p>
        </p:txBody>
      </p:sp>
      <p:sp>
        <p:nvSpPr>
          <p:cNvPr id="9" name="Picture Placeholder 8" descr="An empty placeholder to add an image. Click on the placeholder and select the image that you wish to add"/>
          <p:cNvSpPr>
            <a:spLocks noGrp="1"/>
          </p:cNvSpPr>
          <p:nvPr>
            <p:ph type="pic" idx="1"/>
          </p:nvPr>
        </p:nvSpPr>
        <p:spPr/>
      </p:sp>
      <p:sp>
        <p:nvSpPr>
          <p:cNvPr id="10" name="Text Placeholder 9"/>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4" name="TextBox 3">
            <a:extLst>
              <a:ext uri="{FF2B5EF4-FFF2-40B4-BE49-F238E27FC236}">
                <a16:creationId xmlns:a16="http://schemas.microsoft.com/office/drawing/2014/main" id="{1457CD7A-FE0A-F51A-FE6E-05AAEDF3A8E1}"/>
              </a:ext>
            </a:extLst>
          </p:cNvPr>
          <p:cNvSpPr txBox="1"/>
          <p:nvPr/>
        </p:nvSpPr>
        <p:spPr>
          <a:xfrm>
            <a:off x="1557908" y="1628800"/>
            <a:ext cx="4824536"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Summarize the following paragraph.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is a process that leads to the chemical transformation of one set of chemical substances to another.[1]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a:t>
            </a:r>
            <a:r>
              <a:rPr kumimoji="0" lang="en-US" sz="2000" b="0" i="0" u="none" strike="noStrike" kern="1200" cap="none" spc="0" normalizeH="0" baseline="0" noProof="0" dirty="0">
                <a:ln>
                  <a:noFill/>
                </a:ln>
                <a:solidFill>
                  <a:srgbClr val="465562"/>
                </a:solidFill>
                <a:effectLst/>
                <a:uLnTx/>
                <a:uFillTx/>
                <a:latin typeface="Euphemia"/>
                <a:ea typeface="+mn-ea"/>
                <a:cs typeface="+mn-cs"/>
              </a:rPr>
              <a:t> </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65562"/>
                </a:solidFill>
                <a:effectLst/>
                <a:uLnTx/>
                <a:uFillTx/>
                <a:latin typeface="Euphemia"/>
                <a:ea typeface="+mn-ea"/>
                <a:cs typeface="+mn-cs"/>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kumimoji="0" lang="en-US" sz="2000" b="0" i="0" u="none" strike="noStrike" kern="1200" cap="none" spc="0" normalizeH="0" baseline="0" noProof="0" dirty="0">
                <a:ln>
                  <a:noFill/>
                </a:ln>
                <a:solidFill>
                  <a:srgbClr val="465562"/>
                </a:solidFill>
                <a:effectLst/>
                <a:uLnTx/>
                <a:uFillTx/>
                <a:latin typeface="Euphemia"/>
                <a:ea typeface="+mn-ea"/>
                <a:cs typeface="+mn-cs"/>
              </a:rPr>
              <a:t> </a:t>
            </a:r>
          </a:p>
        </p:txBody>
      </p:sp>
    </p:spTree>
    <p:extLst>
      <p:ext uri="{BB962C8B-B14F-4D97-AF65-F5344CB8AC3E}">
        <p14:creationId xmlns:p14="http://schemas.microsoft.com/office/powerpoint/2010/main" val="270100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Translation</a:t>
            </a:r>
          </a:p>
        </p:txBody>
      </p:sp>
      <p:sp>
        <p:nvSpPr>
          <p:cNvPr id="4" name="TextBox 3">
            <a:extLst>
              <a:ext uri="{FF2B5EF4-FFF2-40B4-BE49-F238E27FC236}">
                <a16:creationId xmlns:a16="http://schemas.microsoft.com/office/drawing/2014/main" id="{1457CD7A-FE0A-F51A-FE6E-05AAEDF3A8E1}"/>
              </a:ext>
            </a:extLst>
          </p:cNvPr>
          <p:cNvSpPr txBox="1"/>
          <p:nvPr/>
        </p:nvSpPr>
        <p:spPr>
          <a:xfrm>
            <a:off x="1557908" y="1628800"/>
            <a:ext cx="4824536" cy="28623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Translate following sentences in Hindi.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endParaRPr kumimoji="0" lang="en-US" sz="2000" b="0" i="0" u="none" strike="noStrike" kern="1200" cap="none" spc="0" normalizeH="0" baseline="0" noProof="0" dirty="0">
              <a:ln>
                <a:noFill/>
              </a:ln>
              <a:solidFill>
                <a:srgbClr val="465562"/>
              </a:solidFill>
              <a:effectLst/>
              <a:uLnTx/>
              <a:uFillTx/>
              <a:latin typeface="Euphemia"/>
              <a:ea typeface="+mn-ea"/>
              <a:cs typeface="+mn-cs"/>
            </a:endParaRP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mr-IN" sz="2000" b="1" i="0" u="none" strike="noStrike" kern="1200" cap="none" spc="0" normalizeH="0" baseline="0" noProof="0" dirty="0">
                <a:ln>
                  <a:noFill/>
                </a:ln>
                <a:solidFill>
                  <a:srgbClr val="465562"/>
                </a:solidFill>
                <a:effectLst/>
                <a:uLnTx/>
                <a:uFillTx/>
                <a:latin typeface="Euphemia"/>
                <a:ea typeface="+mn-ea"/>
                <a:cs typeface="+mn-cs"/>
              </a:rPr>
              <a:t>एक रासायनिक प्रतिक्रिया एक सेट पदार्थों को दूसरे में बदल देती है, जिसमें परमाणुओं का पुनर्व्यवस्थापन और ऊर्जा स्तरों में बदलाव शामिल होता है। इस प्रक्रिया में आमतौर पर इलेक्ट्रॉनों की स्थितियों और रासायनिक बंधनों में परिवर्तन होता है, बिना तत्वों को बदले हुए, और इसे अक्सर रासायनिक समीकरण द्वारा दर्शाया जाता है।</a:t>
            </a:r>
            <a:r>
              <a:rPr kumimoji="0" lang="en-US" sz="2000" b="0" i="0" u="none" strike="noStrike" kern="1200" cap="none" spc="0" normalizeH="0" baseline="0" noProof="0" dirty="0">
                <a:ln>
                  <a:noFill/>
                </a:ln>
                <a:solidFill>
                  <a:srgbClr val="465562"/>
                </a:solidFill>
                <a:effectLst/>
                <a:uLnTx/>
                <a:uFillTx/>
                <a:latin typeface="Euphemia"/>
                <a:ea typeface="+mn-ea"/>
                <a:cs typeface="+mn-cs"/>
              </a:rPr>
              <a:t> </a:t>
            </a:r>
          </a:p>
        </p:txBody>
      </p:sp>
    </p:spTree>
    <p:extLst>
      <p:ext uri="{BB962C8B-B14F-4D97-AF65-F5344CB8AC3E}">
        <p14:creationId xmlns:p14="http://schemas.microsoft.com/office/powerpoint/2010/main" val="188160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Creative Writing</a:t>
            </a:r>
          </a:p>
        </p:txBody>
      </p:sp>
      <p:sp>
        <p:nvSpPr>
          <p:cNvPr id="4" name="TextBox 3">
            <a:extLst>
              <a:ext uri="{FF2B5EF4-FFF2-40B4-BE49-F238E27FC236}">
                <a16:creationId xmlns:a16="http://schemas.microsoft.com/office/drawing/2014/main" id="{1457CD7A-FE0A-F51A-FE6E-05AAEDF3A8E1}"/>
              </a:ext>
            </a:extLst>
          </p:cNvPr>
          <p:cNvSpPr txBox="1"/>
          <p:nvPr/>
        </p:nvSpPr>
        <p:spPr>
          <a:xfrm>
            <a:off x="1557908" y="1628800"/>
            <a:ext cx="4824536" cy="50167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Euphemia"/>
                <a:ea typeface="+mn-ea"/>
                <a:cs typeface="+mn-cs"/>
              </a:rPr>
              <a:t>Summarize the following paragraph.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8A565">
                    <a:lumMod val="75000"/>
                  </a:srgbClr>
                </a:solidFill>
                <a:effectLst/>
                <a:uLnTx/>
                <a:uFillTx/>
                <a:latin typeface="Euphemia"/>
                <a:ea typeface="+mn-ea"/>
                <a:cs typeface="+mn-cs"/>
              </a:rPr>
              <a:t>A chemical reaction is a process that leads to the chemical transformation of one set of chemical substances to another.[1]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a:t>
            </a:r>
            <a:r>
              <a:rPr kumimoji="0" lang="en-US" sz="2000" b="0" i="0" u="none" strike="noStrike" kern="1200" cap="none" spc="0" normalizeH="0" baseline="0" noProof="0" dirty="0">
                <a:ln>
                  <a:noFill/>
                </a:ln>
                <a:solidFill>
                  <a:srgbClr val="465562"/>
                </a:solidFill>
                <a:effectLst/>
                <a:uLnTx/>
                <a:uFillTx/>
                <a:latin typeface="Euphemia"/>
                <a:ea typeface="+mn-ea"/>
                <a:cs typeface="+mn-cs"/>
              </a:rPr>
              <a:t> </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255454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65562"/>
                </a:solidFill>
                <a:effectLst/>
                <a:uLnTx/>
                <a:uFillTx/>
                <a:latin typeface="Euphemia"/>
                <a:ea typeface="+mn-ea"/>
                <a:cs typeface="+mn-cs"/>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kumimoji="0" lang="en-US" sz="2000" b="0" i="0" u="none" strike="noStrike" kern="1200" cap="none" spc="0" normalizeH="0" baseline="0" noProof="0" dirty="0">
                <a:ln>
                  <a:noFill/>
                </a:ln>
                <a:solidFill>
                  <a:srgbClr val="465562"/>
                </a:solidFill>
                <a:effectLst/>
                <a:uLnTx/>
                <a:uFillTx/>
                <a:latin typeface="Euphemia"/>
                <a:ea typeface="+mn-ea"/>
                <a:cs typeface="+mn-cs"/>
              </a:rPr>
              <a:t> </a:t>
            </a:r>
          </a:p>
        </p:txBody>
      </p:sp>
    </p:spTree>
    <p:extLst>
      <p:ext uri="{BB962C8B-B14F-4D97-AF65-F5344CB8AC3E}">
        <p14:creationId xmlns:p14="http://schemas.microsoft.com/office/powerpoint/2010/main" val="234646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Summarization</a:t>
            </a:r>
          </a:p>
        </p:txBody>
      </p:sp>
      <p:sp>
        <p:nvSpPr>
          <p:cNvPr id="4" name="TextBox 3">
            <a:extLst>
              <a:ext uri="{FF2B5EF4-FFF2-40B4-BE49-F238E27FC236}">
                <a16:creationId xmlns:a16="http://schemas.microsoft.com/office/drawing/2014/main" id="{1457CD7A-FE0A-F51A-FE6E-05AAEDF3A8E1}"/>
              </a:ext>
            </a:extLst>
          </p:cNvPr>
          <p:cNvSpPr txBox="1"/>
          <p:nvPr/>
        </p:nvSpPr>
        <p:spPr>
          <a:xfrm>
            <a:off x="1557908" y="1628800"/>
            <a:ext cx="4824536" cy="5016758"/>
          </a:xfrm>
          <a:prstGeom prst="rect">
            <a:avLst/>
          </a:prstGeom>
          <a:noFill/>
        </p:spPr>
        <p:txBody>
          <a:bodyPr wrap="square" rtlCol="0">
            <a:spAutoFit/>
          </a:bodyPr>
          <a:lstStyle/>
          <a:p>
            <a:pPr algn="just"/>
            <a:r>
              <a:rPr lang="en-US" sz="2000" b="1" dirty="0">
                <a:solidFill>
                  <a:srgbClr val="C00000"/>
                </a:solidFill>
              </a:rPr>
              <a:t>Summarize the following paragraph.</a:t>
            </a:r>
          </a:p>
          <a:p>
            <a:pPr algn="just"/>
            <a:r>
              <a:rPr lang="en-US" sz="2000" dirty="0">
                <a:solidFill>
                  <a:schemeClr val="accent4">
                    <a:lumMod val="75000"/>
                  </a:schemeClr>
                </a:solidFill>
              </a:rPr>
              <a:t>A chemical reaction is a process that leads to the chemical transformation of one set of chemical substances to another.[1]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a:t>
            </a:r>
            <a:r>
              <a:rPr lang="en-US" sz="2000" dirty="0"/>
              <a:t> </a:t>
            </a:r>
          </a:p>
        </p:txBody>
      </p:sp>
      <p:sp>
        <p:nvSpPr>
          <p:cNvPr id="7" name="TextBox 6">
            <a:extLst>
              <a:ext uri="{FF2B5EF4-FFF2-40B4-BE49-F238E27FC236}">
                <a16:creationId xmlns:a16="http://schemas.microsoft.com/office/drawing/2014/main" id="{7CCA37ED-39A6-CD33-149D-ADBFE53DF8BF}"/>
              </a:ext>
            </a:extLst>
          </p:cNvPr>
          <p:cNvSpPr txBox="1"/>
          <p:nvPr/>
        </p:nvSpPr>
        <p:spPr>
          <a:xfrm>
            <a:off x="6742484" y="1628800"/>
            <a:ext cx="4824536" cy="2554545"/>
          </a:xfrm>
          <a:prstGeom prst="rect">
            <a:avLst/>
          </a:prstGeom>
          <a:noFill/>
        </p:spPr>
        <p:txBody>
          <a:bodyPr wrap="square" rtlCol="0">
            <a:spAutoFit/>
          </a:bodyPr>
          <a:lstStyle/>
          <a:p>
            <a:pPr algn="just"/>
            <a:r>
              <a:rPr lang="en-US" sz="2000" b="1" dirty="0"/>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en-US" sz="2000" dirty="0"/>
              <a:t> </a:t>
            </a:r>
          </a:p>
        </p:txBody>
      </p:sp>
    </p:spTree>
    <p:extLst>
      <p:ext uri="{BB962C8B-B14F-4D97-AF65-F5344CB8AC3E}">
        <p14:creationId xmlns:p14="http://schemas.microsoft.com/office/powerpoint/2010/main" val="21819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Assistants</a:t>
            </a:r>
          </a:p>
        </p:txBody>
      </p:sp>
      <p:sp>
        <p:nvSpPr>
          <p:cNvPr id="5" name="Content Placeholder 13">
            <a:extLst>
              <a:ext uri="{FF2B5EF4-FFF2-40B4-BE49-F238E27FC236}">
                <a16:creationId xmlns:a16="http://schemas.microsoft.com/office/drawing/2014/main" id="{12B04DA4-725C-9D07-0608-998C95C6729C}"/>
              </a:ext>
            </a:extLst>
          </p:cNvPr>
          <p:cNvSpPr txBox="1">
            <a:spLocks/>
          </p:cNvSpPr>
          <p:nvPr/>
        </p:nvSpPr>
        <p:spPr>
          <a:xfrm>
            <a:off x="1593437" y="1600200"/>
            <a:ext cx="5005032" cy="4572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a:t>Point one</a:t>
            </a:r>
          </a:p>
          <a:p>
            <a:r>
              <a:rPr lang="en-US" dirty="0"/>
              <a:t>Point two</a:t>
            </a:r>
          </a:p>
        </p:txBody>
      </p:sp>
    </p:spTree>
    <p:extLst>
      <p:ext uri="{BB962C8B-B14F-4D97-AF65-F5344CB8AC3E}">
        <p14:creationId xmlns:p14="http://schemas.microsoft.com/office/powerpoint/2010/main" val="25231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Natural Language Processing</a:t>
            </a:r>
          </a:p>
        </p:txBody>
      </p:sp>
      <p:sp>
        <p:nvSpPr>
          <p:cNvPr id="14" name="Content Placeholder 13"/>
          <p:cNvSpPr>
            <a:spLocks noGrp="1"/>
          </p:cNvSpPr>
          <p:nvPr>
            <p:ph idx="1"/>
          </p:nvPr>
        </p:nvSpPr>
        <p:spPr/>
        <p:txBody>
          <a:bodyPr/>
          <a:lstStyle/>
          <a:p>
            <a:pPr algn="just"/>
            <a:r>
              <a:rPr lang="en-US" dirty="0"/>
              <a:t>Enable computers to understand, interpret, and generate, human language.</a:t>
            </a:r>
          </a:p>
          <a:p>
            <a:pPr algn="just"/>
            <a:r>
              <a:rPr lang="en-US" dirty="0"/>
              <a:t>Point one</a:t>
            </a:r>
          </a:p>
          <a:p>
            <a:pPr algn="just"/>
            <a:r>
              <a:rPr lang="en-US" dirty="0"/>
              <a:t>Point two</a:t>
            </a:r>
          </a:p>
          <a:p>
            <a:pPr algn="just"/>
            <a:endParaRPr lang="en-US" dirty="0"/>
          </a:p>
        </p:txBody>
      </p:sp>
    </p:spTree>
    <p:extLst>
      <p:ext uri="{BB962C8B-B14F-4D97-AF65-F5344CB8AC3E}">
        <p14:creationId xmlns:p14="http://schemas.microsoft.com/office/powerpoint/2010/main" val="29582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91</TotalTime>
  <Words>1095</Words>
  <Application>Microsoft Office PowerPoint</Application>
  <PresentationFormat>Custom</PresentationFormat>
  <Paragraphs>161</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Euphemia</vt:lpstr>
      <vt:lpstr>Math 16x9</vt:lpstr>
      <vt:lpstr>Introduction to  Large Language Models   From Foundation to Real World Applications</vt:lpstr>
      <vt:lpstr>Topics</vt:lpstr>
      <vt:lpstr>Introduction</vt:lpstr>
      <vt:lpstr>Sentiment Analysis</vt:lpstr>
      <vt:lpstr>Machine Translation</vt:lpstr>
      <vt:lpstr>Creative Writing</vt:lpstr>
      <vt:lpstr>Summarization</vt:lpstr>
      <vt:lpstr>Virtual Assistants</vt:lpstr>
      <vt:lpstr>Natural Language Processing</vt:lpstr>
      <vt:lpstr>Large Language Models</vt:lpstr>
      <vt:lpstr>Prompt Engineering</vt:lpstr>
      <vt:lpstr>Prompt</vt:lpstr>
      <vt:lpstr>Context Window</vt:lpstr>
      <vt:lpstr>Inference</vt:lpstr>
      <vt:lpstr>Completion</vt:lpstr>
      <vt:lpstr>In Context Learning</vt:lpstr>
      <vt:lpstr>Task Examples</vt:lpstr>
      <vt:lpstr>Zero Shot Inference</vt:lpstr>
      <vt:lpstr>One Shot Inference</vt:lpstr>
      <vt:lpstr>Few Shot Inference</vt:lpstr>
      <vt:lpstr>Training Large Language Models</vt:lpstr>
      <vt:lpstr>Retrieval Augmented Generation</vt:lpstr>
      <vt:lpstr>Sahaayak - Interactive Q&amp;A System</vt:lpstr>
      <vt:lpstr>Language Learning</vt:lpstr>
      <vt:lpstr>Medical Diagnosis</vt:lpstr>
      <vt:lpstr>Customer Service</vt:lpstr>
      <vt:lpstr>Education</vt:lpstr>
      <vt:lpstr>Conclusions</vt:lpstr>
      <vt:lpstr>Thank you</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Shete</dc:creator>
  <cp:lastModifiedBy>Prachi Shete</cp:lastModifiedBy>
  <cp:revision>107</cp:revision>
  <dcterms:created xsi:type="dcterms:W3CDTF">2024-09-15T05:14:40Z</dcterms:created>
  <dcterms:modified xsi:type="dcterms:W3CDTF">2024-09-15T06:46:06Z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