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handoutMasterIdLst>
    <p:handoutMasterId r:id="rId58"/>
  </p:handoutMasterIdLst>
  <p:sldIdLst>
    <p:sldId id="256" r:id="rId5"/>
    <p:sldId id="3917" r:id="rId6"/>
    <p:sldId id="3849" r:id="rId7"/>
    <p:sldId id="3901" r:id="rId8"/>
    <p:sldId id="3902" r:id="rId9"/>
    <p:sldId id="3883" r:id="rId10"/>
    <p:sldId id="3884" r:id="rId11"/>
    <p:sldId id="3880" r:id="rId12"/>
    <p:sldId id="3857" r:id="rId13"/>
    <p:sldId id="3911" r:id="rId14"/>
    <p:sldId id="3861" r:id="rId15"/>
    <p:sldId id="3865" r:id="rId16"/>
    <p:sldId id="3862" r:id="rId17"/>
    <p:sldId id="3863" r:id="rId18"/>
    <p:sldId id="3864" r:id="rId19"/>
    <p:sldId id="3866" r:id="rId20"/>
    <p:sldId id="3867" r:id="rId21"/>
    <p:sldId id="3868" r:id="rId22"/>
    <p:sldId id="3869" r:id="rId23"/>
    <p:sldId id="3870" r:id="rId24"/>
    <p:sldId id="3906" r:id="rId25"/>
    <p:sldId id="3903" r:id="rId26"/>
    <p:sldId id="3904" r:id="rId27"/>
    <p:sldId id="3905" r:id="rId28"/>
    <p:sldId id="3876" r:id="rId29"/>
    <p:sldId id="3877" r:id="rId30"/>
    <p:sldId id="3874" r:id="rId31"/>
    <p:sldId id="3873" r:id="rId32"/>
    <p:sldId id="3898" r:id="rId33"/>
    <p:sldId id="3899" r:id="rId34"/>
    <p:sldId id="3913" r:id="rId35"/>
    <p:sldId id="3914" r:id="rId36"/>
    <p:sldId id="3921" r:id="rId37"/>
    <p:sldId id="3920" r:id="rId38"/>
    <p:sldId id="3919" r:id="rId39"/>
    <p:sldId id="3924" r:id="rId40"/>
    <p:sldId id="3923" r:id="rId41"/>
    <p:sldId id="3922" r:id="rId42"/>
    <p:sldId id="3926" r:id="rId43"/>
    <p:sldId id="3925" r:id="rId44"/>
    <p:sldId id="3878" r:id="rId45"/>
    <p:sldId id="3888" r:id="rId46"/>
    <p:sldId id="3907" r:id="rId47"/>
    <p:sldId id="3912" r:id="rId48"/>
    <p:sldId id="3915" r:id="rId49"/>
    <p:sldId id="3909" r:id="rId50"/>
    <p:sldId id="3910" r:id="rId51"/>
    <p:sldId id="3916" r:id="rId52"/>
    <p:sldId id="3875" r:id="rId53"/>
    <p:sldId id="3859" r:id="rId54"/>
    <p:sldId id="3850" r:id="rId55"/>
    <p:sldId id="265" r:id="rId5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F6"/>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2" autoAdjust="0"/>
    <p:restoredTop sz="94694" autoAdjust="0"/>
  </p:normalViewPr>
  <p:slideViewPr>
    <p:cSldViewPr snapToGrid="0">
      <p:cViewPr varScale="1">
        <p:scale>
          <a:sx n="128" d="100"/>
          <a:sy n="128" d="100"/>
        </p:scale>
        <p:origin x="498" y="12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10/12/2024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val="2316091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7539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59300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0804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34</a:t>
            </a:fld>
            <a:endParaRPr lang="en-US" dirty="0"/>
          </a:p>
        </p:txBody>
      </p:sp>
    </p:spTree>
    <p:extLst>
      <p:ext uri="{BB962C8B-B14F-4D97-AF65-F5344CB8AC3E}">
        <p14:creationId xmlns:p14="http://schemas.microsoft.com/office/powerpoint/2010/main" val="1979117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35</a:t>
            </a:fld>
            <a:endParaRPr lang="en-US" dirty="0"/>
          </a:p>
        </p:txBody>
      </p:sp>
    </p:spTree>
    <p:extLst>
      <p:ext uri="{BB962C8B-B14F-4D97-AF65-F5344CB8AC3E}">
        <p14:creationId xmlns:p14="http://schemas.microsoft.com/office/powerpoint/2010/main" val="916039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p14="http://schemas.microsoft.com/office/powerpoint/2010/main" val="2058409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val="42752748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val="2863594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val="217311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val="2535942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val="28407936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val="92294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br>
              <a:rPr lang="en-IN" dirty="0"/>
            </a:br>
            <a:r>
              <a:rPr lang="en-IN" sz="2400" dirty="0"/>
              <a:t>From Foundation to Real World Applications</a:t>
            </a:r>
            <a:br>
              <a:rPr lang="en-IN" sz="2100" dirty="0"/>
            </a:b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val="72960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273724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425997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val="414613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7"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val="112764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263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Feedback</a:t>
            </a: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a:t>Self annotations (X – y) </a:t>
            </a:r>
          </a:p>
          <a:p>
            <a:pPr marL="514350" lvl="2">
              <a:spcBef>
                <a:spcPts val="750"/>
              </a:spcBef>
              <a:spcAft>
                <a:spcPts val="600"/>
              </a:spcAft>
              <a:buClr>
                <a:schemeClr val="accent2"/>
              </a:buClr>
            </a:pPr>
            <a:r>
              <a:rPr lang="en-US" sz="1700" dirty="0"/>
              <a:t>I 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a:solidFill>
                  <a:schemeClr val="accent2">
                    <a:lumMod val="50000"/>
                  </a:schemeClr>
                </a:solidFill>
              </a:rPr>
              <a:t>cream</a:t>
            </a:r>
            <a:endParaRPr lang="en-US" sz="1600" dirty="0"/>
          </a:p>
          <a:p>
            <a:pPr marL="171450" lvl="1">
              <a:spcBef>
                <a:spcPts val="750"/>
              </a:spcBef>
              <a:spcAft>
                <a:spcPts val="600"/>
              </a:spcAft>
              <a:buClr>
                <a:schemeClr val="accent2"/>
              </a:buClr>
            </a:pPr>
            <a:r>
              <a:rPr lang="en-IN" sz="2000" dirty="0"/>
              <a:t>Learn language syntax</a:t>
            </a:r>
          </a:p>
          <a:p>
            <a:pPr marL="171450" lvl="1">
              <a:spcBef>
                <a:spcPts val="750"/>
              </a:spcBef>
              <a:spcAft>
                <a:spcPts val="600"/>
              </a:spcAft>
              <a:buClr>
                <a:schemeClr val="accent2"/>
              </a:buClr>
            </a:pPr>
            <a:r>
              <a:rPr lang="en-US" sz="2000" dirty="0"/>
              <a:t>Master language grammar</a:t>
            </a:r>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Large amount of dataset</a:t>
            </a:r>
          </a:p>
          <a:p>
            <a:pPr marL="171450" lvl="1">
              <a:spcBef>
                <a:spcPts val="750"/>
              </a:spcBef>
              <a:spcAft>
                <a:spcPts val="600"/>
              </a:spcAft>
              <a:buClr>
                <a:schemeClr val="accent2"/>
              </a:buClr>
            </a:pPr>
            <a:r>
              <a:rPr lang="en-US" sz="2000" dirty="0"/>
              <a:t>Web 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49" y="1378574"/>
            <a:ext cx="759142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a:t>Instructions and Responses</a:t>
            </a:r>
          </a:p>
          <a:p>
            <a:pPr marL="514350" lvl="2">
              <a:spcBef>
                <a:spcPts val="750"/>
              </a:spcBef>
              <a:spcAft>
                <a:spcPts val="600"/>
              </a:spcAft>
              <a:buClr>
                <a:schemeClr val="accent2"/>
              </a:buClr>
            </a:pPr>
            <a:r>
              <a:rPr lang="en-US" sz="1700" dirty="0"/>
              <a:t>Question and Answer</a:t>
            </a:r>
          </a:p>
          <a:p>
            <a:pPr marL="514350" lvl="2">
              <a:spcBef>
                <a:spcPts val="750"/>
              </a:spcBef>
              <a:spcAft>
                <a:spcPts val="600"/>
              </a:spcAft>
              <a:buClr>
                <a:schemeClr val="accent2"/>
              </a:buClr>
            </a:pPr>
            <a:r>
              <a:rPr lang="en-US" sz="1700" dirty="0"/>
              <a:t>Text and sentiment</a:t>
            </a:r>
          </a:p>
          <a:p>
            <a:pPr marL="514350" lvl="2">
              <a:spcBef>
                <a:spcPts val="750"/>
              </a:spcBef>
              <a:spcAft>
                <a:spcPts val="600"/>
              </a:spcAft>
              <a:buClr>
                <a:schemeClr val="accent2"/>
              </a:buClr>
            </a:pPr>
            <a:r>
              <a:rPr lang="en-US" sz="1700" dirty="0"/>
              <a:t>English and Hindi sentences </a:t>
            </a:r>
          </a:p>
          <a:p>
            <a:pPr marL="171450" lvl="1">
              <a:spcBef>
                <a:spcPts val="750"/>
              </a:spcBef>
              <a:spcAft>
                <a:spcPts val="600"/>
              </a:spcAft>
              <a:buClr>
                <a:schemeClr val="accent2"/>
              </a:buClr>
            </a:pPr>
            <a:r>
              <a:rPr lang="en-IN" sz="2000" dirty="0"/>
              <a:t>Generate accurate answers</a:t>
            </a:r>
          </a:p>
          <a:p>
            <a:pPr marL="171450" lvl="1">
              <a:spcBef>
                <a:spcPts val="750"/>
              </a:spcBef>
              <a:spcAft>
                <a:spcPts val="600"/>
              </a:spcAft>
              <a:buClr>
                <a:schemeClr val="accent2"/>
              </a:buClr>
            </a:pPr>
            <a:r>
              <a:rPr lang="en-IN" sz="2000" dirty="0"/>
              <a:t>Generate appropriate answers</a:t>
            </a:r>
          </a:p>
        </p:txBody>
      </p:sp>
    </p:spTree>
    <p:extLst>
      <p:ext uri="{BB962C8B-B14F-4D97-AF65-F5344CB8AC3E}">
        <p14:creationId xmlns:p14="http://schemas.microsoft.com/office/powerpoint/2010/main" val="112764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database</a:t>
            </a:r>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a:t>Retrieved information + LLM based Generation</a:t>
            </a:r>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answer using LLM</a:t>
            </a:r>
          </a:p>
        </p:txBody>
      </p:sp>
    </p:spTree>
    <p:extLst>
      <p:ext uri="{BB962C8B-B14F-4D97-AF65-F5344CB8AC3E}">
        <p14:creationId xmlns:p14="http://schemas.microsoft.com/office/powerpoint/2010/main" val="414613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a:t>Text 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41461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a:solidFill>
                      <a:srgbClr val="00B050"/>
                    </a:solidFill>
                  </a:rPr>
                  <a:t>Document Sources</a:t>
                </a:r>
                <a:r>
                  <a:rPr lang="en-IN" sz="1600" b="1" dirty="0"/>
                  <a:t> </a:t>
                </a:r>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val="3666674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val="3666674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1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val="41461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val="3920724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val="414613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a:t>6400GB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val="3032902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Tree>
    <p:extLst>
      <p:ext uri="{BB962C8B-B14F-4D97-AF65-F5344CB8AC3E}">
        <p14:creationId xmlns:p14="http://schemas.microsoft.com/office/powerpoint/2010/main" val="3519397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IN" sz="1700" dirty="0"/>
              <a:t>FashionVLM</a:t>
            </a:r>
          </a:p>
          <a:p>
            <a:pPr marL="514350" lvl="2">
              <a:spcBef>
                <a:spcPts val="750"/>
              </a:spcBef>
              <a:spcAft>
                <a:spcPts val="600"/>
              </a:spcAft>
              <a:buClr>
                <a:schemeClr val="accent2"/>
              </a:buClr>
            </a:pPr>
            <a:r>
              <a:rPr lang="en-US" sz="1700" dirty="0"/>
              <a:t>Text &amp; image </a:t>
            </a:r>
            <a:r>
              <a:rPr lang="en-IN" sz="1700" dirty="0"/>
              <a:t>embeddings</a:t>
            </a:r>
          </a:p>
          <a:p>
            <a:pPr marL="171450" lvl="1">
              <a:spcBef>
                <a:spcPts val="750"/>
              </a:spcBef>
              <a:spcAft>
                <a:spcPts val="600"/>
              </a:spcAft>
              <a:buClr>
                <a:schemeClr val="accent2"/>
              </a:buClr>
            </a:pPr>
            <a:r>
              <a:rPr lang="en-US" sz="2000" dirty="0"/>
              <a:t>Vector 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val="3812997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(2023) – Gaurika Gupta &amp; Pritam Shete</a:t>
            </a:r>
          </a:p>
        </p:txBody>
      </p:sp>
    </p:spTree>
    <p:extLst>
      <p:ext uri="{BB962C8B-B14F-4D97-AF65-F5344CB8AC3E}">
        <p14:creationId xmlns:p14="http://schemas.microsoft.com/office/powerpoint/2010/main" val="3109420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7388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id="{0519CAC4-33D8-0B1E-88FF-086E69894AFB}"/>
              </a:ext>
            </a:extLst>
          </p:cNvPr>
          <p:cNvGraphicFramePr>
            <a:graphicFrameLocks noGrp="1"/>
          </p:cNvGraphicFramePr>
          <p:nvPr>
            <p:ph type="tbl" sz="quarter" idx="13"/>
            <p:extLst>
              <p:ext uri="{D42A27DB-BD31-4B8C-83A1-F6EECF244321}">
                <p14:modId xmlns:p14="http://schemas.microsoft.com/office/powerpoint/2010/main"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val="2382218087"/>
                    </a:ext>
                  </a:extLst>
                </a:gridCol>
                <a:gridCol w="1506746">
                  <a:extLst>
                    <a:ext uri="{9D8B030D-6E8A-4147-A177-3AD203B41FA5}">
                      <a16:colId xmlns:a16="http://schemas.microsoft.com/office/drawing/2014/main" val="3953468724"/>
                    </a:ext>
                  </a:extLst>
                </a:gridCol>
                <a:gridCol w="1506746">
                  <a:extLst>
                    <a:ext uri="{9D8B030D-6E8A-4147-A177-3AD203B41FA5}">
                      <a16:colId xmlns:a16="http://schemas.microsoft.com/office/drawing/2014/main" val="2046445661"/>
                    </a:ext>
                  </a:extLst>
                </a:gridCol>
                <a:gridCol w="1506746">
                  <a:extLst>
                    <a:ext uri="{9D8B030D-6E8A-4147-A177-3AD203B41FA5}">
                      <a16:colId xmlns:a16="http://schemas.microsoft.com/office/drawing/2014/main" val="3495531260"/>
                    </a:ext>
                  </a:extLst>
                </a:gridCol>
                <a:gridCol w="1506746">
                  <a:extLst>
                    <a:ext uri="{9D8B030D-6E8A-4147-A177-3AD203B41FA5}">
                      <a16:colId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algn="ctr"/>
                      <a:r>
                        <a:rPr lang="en-US" sz="1400" b="1" i="0" u="sng" dirty="0">
                          <a:latin typeface="+mn-lt"/>
                        </a:rPr>
                        <a:t>23.0</a:t>
                      </a:r>
                      <a:endParaRPr lang="en-IN" b="1" u="sng" dirty="0"/>
                    </a:p>
                  </a:txBody>
                  <a:tcPr marL="68580" marR="68580" marT="34290" marB="34290" anchor="ctr"/>
                </a:tc>
                <a:tc>
                  <a:txBody>
                    <a:bodyPr/>
                    <a:lstStyle/>
                    <a:p>
                      <a:pPr algn="ctr"/>
                      <a:r>
                        <a:rPr lang="en-US" sz="1400" b="1" i="0" u="sng" dirty="0">
                          <a:latin typeface="+mn-lt"/>
                        </a:rPr>
                        <a:t>11.9</a:t>
                      </a:r>
                      <a:endParaRPr lang="en-IN" b="1" u="sng" dirty="0"/>
                    </a:p>
                  </a:txBody>
                  <a:tcPr marL="68580" marR="68580" marT="34290" marB="34290" anchor="ctr"/>
                </a:tc>
                <a:extLst>
                  <a:ext uri="{0D108BD9-81ED-4DB2-BD59-A6C34878D82A}">
                    <a16:rowId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latin typeface="+mn-lt"/>
                        </a:rPr>
                        <a:t>10.6</a:t>
                      </a:r>
                    </a:p>
                  </a:txBody>
                  <a:tcPr marL="68580" marR="68580" marT="34290" marB="34290" anchor="ctr"/>
                </a:tc>
                <a:tc>
                  <a:txBody>
                    <a:bodyPr/>
                    <a:lstStyle/>
                    <a:p>
                      <a:pPr algn="ctr"/>
                      <a:r>
                        <a:rPr lang="en-US" sz="1400" b="1" i="0" u="sng" dirty="0">
                          <a:latin typeface="+mn-lt"/>
                        </a:rPr>
                        <a:t>84.5</a:t>
                      </a:r>
                      <a:endParaRPr lang="en-IN" b="1" u="sng" dirty="0"/>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a16="http://schemas.microsoft.com/office/drawing/2014/main" val="568537164"/>
                  </a:ext>
                </a:extLst>
              </a:tr>
            </a:tbl>
          </a:graphicData>
        </a:graphic>
      </p:graphicFrame>
      <p:sp>
        <p:nvSpPr>
          <p:cNvPr id="3" name="TextBox 2">
            <a:extLst>
              <a:ext uri="{FF2B5EF4-FFF2-40B4-BE49-F238E27FC236}">
                <a16:creationId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(2023) – Gaurika Gupta &amp; Pritam Shete</a:t>
            </a:r>
          </a:p>
        </p:txBody>
      </p:sp>
    </p:spTree>
    <p:extLst>
      <p:ext uri="{BB962C8B-B14F-4D97-AF65-F5344CB8AC3E}">
        <p14:creationId xmlns:p14="http://schemas.microsoft.com/office/powerpoint/2010/main" val="2696368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val="766783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val="1684539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val="302977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37241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2198835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val="414613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val="414613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val="414613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val="1127649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id="{0519CAC4-33D8-0B1E-88FF-086E69894AFB}"/>
              </a:ext>
            </a:extLst>
          </p:cNvPr>
          <p:cNvGraphicFramePr>
            <a:graphicFrameLocks noGrp="1"/>
          </p:cNvGraphicFramePr>
          <p:nvPr>
            <p:ph type="tbl" sz="quarter" idx="13"/>
            <p:extLst>
              <p:ext uri="{D42A27DB-BD31-4B8C-83A1-F6EECF244321}">
                <p14:modId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val="2382218087"/>
                    </a:ext>
                  </a:extLst>
                </a:gridCol>
                <a:gridCol w="1259174">
                  <a:extLst>
                    <a:ext uri="{9D8B030D-6E8A-4147-A177-3AD203B41FA5}">
                      <a16:colId xmlns:a16="http://schemas.microsoft.com/office/drawing/2014/main" val="3953468724"/>
                    </a:ext>
                  </a:extLst>
                </a:gridCol>
                <a:gridCol w="1371600">
                  <a:extLst>
                    <a:ext uri="{9D8B030D-6E8A-4147-A177-3AD203B41FA5}">
                      <a16:colId xmlns:a16="http://schemas.microsoft.com/office/drawing/2014/main" val="4277526474"/>
                    </a:ext>
                  </a:extLst>
                </a:gridCol>
                <a:gridCol w="955623">
                  <a:extLst>
                    <a:ext uri="{9D8B030D-6E8A-4147-A177-3AD203B41FA5}">
                      <a16:colId xmlns:a16="http://schemas.microsoft.com/office/drawing/2014/main" val="2438884888"/>
                    </a:ext>
                  </a:extLst>
                </a:gridCol>
                <a:gridCol w="955623">
                  <a:extLst>
                    <a:ext uri="{9D8B030D-6E8A-4147-A177-3AD203B41FA5}">
                      <a16:colId xmlns:a16="http://schemas.microsoft.com/office/drawing/2014/main" val="3058700555"/>
                    </a:ext>
                  </a:extLst>
                </a:gridCol>
                <a:gridCol w="1484964">
                  <a:extLst>
                    <a:ext uri="{9D8B030D-6E8A-4147-A177-3AD203B41FA5}">
                      <a16:colId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1510706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val="41461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37241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val="1562484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98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prediction</a:t>
            </a:r>
          </a:p>
          <a:p>
            <a:pPr marL="514350" lvl="2">
              <a:spcBef>
                <a:spcPts val="750"/>
              </a:spcBef>
              <a:spcAft>
                <a:spcPts val="600"/>
              </a:spcAft>
              <a:buClr>
                <a:schemeClr val="accent2"/>
              </a:buClr>
            </a:pPr>
            <a:r>
              <a:rPr lang="en-US" sz="1700" dirty="0"/>
              <a:t>I love ice</a:t>
            </a:r>
            <a:r>
              <a:rPr lang="en-US" sz="1700" b="1" dirty="0">
                <a:solidFill>
                  <a:schemeClr val="accent5">
                    <a:lumMod val="50000"/>
                  </a:schemeClr>
                </a:solidFill>
              </a:rPr>
              <a:t> ?????.</a:t>
            </a:r>
            <a:endParaRPr lang="en-US" sz="2000" b="1" dirty="0">
              <a:solidFill>
                <a:schemeClr val="accent5">
                  <a:lumMod val="50000"/>
                </a:schemeClr>
              </a:solidFill>
            </a:endParaRPr>
          </a:p>
          <a:p>
            <a:pPr marL="171450" lvl="1">
              <a:spcBef>
                <a:spcPts val="750"/>
              </a:spcBef>
              <a:spcAft>
                <a:spcPts val="600"/>
              </a:spcAft>
              <a:buClr>
                <a:schemeClr val="accent2"/>
              </a:buClr>
            </a:pPr>
            <a:r>
              <a:rPr lang="en-US" sz="2000" dirty="0"/>
              <a:t>Natural Language Processing (NLP)</a:t>
            </a:r>
          </a:p>
          <a:p>
            <a:pPr marL="514350" lvl="2">
              <a:spcBef>
                <a:spcPts val="750"/>
              </a:spcBef>
              <a:spcAft>
                <a:spcPts val="600"/>
              </a:spcAft>
              <a:buClr>
                <a:schemeClr val="accent2"/>
              </a:buClr>
            </a:pPr>
            <a:r>
              <a:rPr lang="en-IN" sz="1700" dirty="0"/>
              <a:t>Understand, Interpret, and Generate human language</a:t>
            </a:r>
            <a:endParaRPr lang="en-US" sz="1700" dirty="0"/>
          </a:p>
          <a:p>
            <a:pPr marL="171450" lvl="1">
              <a:spcBef>
                <a:spcPts val="750"/>
              </a:spcBef>
              <a:spcAft>
                <a:spcPts val="600"/>
              </a:spcAft>
              <a:buClr>
                <a:schemeClr val="accent2"/>
              </a:buClr>
            </a:pPr>
            <a:r>
              <a:rPr lang="en-IN" sz="2000" dirty="0"/>
              <a:t>Large 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val="112764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2.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1406</TotalTime>
  <Words>2735</Words>
  <Application>Microsoft Office PowerPoint</Application>
  <PresentationFormat>On-screen Show (16:9)</PresentationFormat>
  <Paragraphs>564</Paragraphs>
  <Slides>52</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Aptos</vt:lpstr>
      <vt:lpstr>Arial</vt:lpstr>
      <vt:lpstr>Avenir Next LT Pro</vt:lpstr>
      <vt:lpstr>Avenir Next LT Pro Light</vt:lpstr>
      <vt:lpstr>Calibri</vt:lpstr>
      <vt:lpstr>Tw Cen MT</vt:lpstr>
      <vt:lpstr>Custom</vt:lpstr>
      <vt:lpstr>Introduction to  Large Language Models From Foundation to Real World Applications   Pritam Prakash Shete Scientific Officer G Computer Division, BARC</vt:lpstr>
      <vt:lpstr>PowerPoint Presentation</vt:lpstr>
      <vt:lpstr>Agenda</vt:lpstr>
      <vt:lpstr>Introduction</vt:lpstr>
      <vt:lpstr>Introduction</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Talaash – Multimodal Query and Retrieval</vt:lpstr>
      <vt:lpstr>FashionVLM</vt:lpstr>
      <vt:lpstr>Fashion Captioning Dataset (FACAD)</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Prachi Shete</cp:lastModifiedBy>
  <cp:revision>1153</cp:revision>
  <dcterms:created xsi:type="dcterms:W3CDTF">2024-01-11T14:50:00Z</dcterms:created>
  <dcterms:modified xsi:type="dcterms:W3CDTF">2024-10-12T12:20:28Z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