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9"/>
  </p:notesMasterIdLst>
  <p:handoutMasterIdLst>
    <p:handoutMasterId r:id="rId70"/>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34" r:id="rId39"/>
    <p:sldId id="3921" r:id="rId40"/>
    <p:sldId id="3931" r:id="rId41"/>
    <p:sldId id="3920" r:id="rId42"/>
    <p:sldId id="3924" r:id="rId43"/>
    <p:sldId id="3923" r:id="rId44"/>
    <p:sldId id="3922" r:id="rId45"/>
    <p:sldId id="3926" r:id="rId46"/>
    <p:sldId id="3925" r:id="rId47"/>
    <p:sldId id="3878" r:id="rId48"/>
    <p:sldId id="3888" r:id="rId49"/>
    <p:sldId id="3907" r:id="rId50"/>
    <p:sldId id="3912" r:id="rId51"/>
    <p:sldId id="3915" r:id="rId52"/>
    <p:sldId id="3909" r:id="rId53"/>
    <p:sldId id="3910" r:id="rId54"/>
    <p:sldId id="3916" r:id="rId55"/>
    <p:sldId id="3875" r:id="rId56"/>
    <p:sldId id="3859" r:id="rId57"/>
    <p:sldId id="3929" r:id="rId58"/>
    <p:sldId id="3935" r:id="rId59"/>
    <p:sldId id="3936" r:id="rId60"/>
    <p:sldId id="3937" r:id="rId61"/>
    <p:sldId id="3938" r:id="rId62"/>
    <p:sldId id="3939" r:id="rId63"/>
    <p:sldId id="3932" r:id="rId64"/>
    <p:sldId id="3933" r:id="rId65"/>
    <p:sldId id="3930" r:id="rId66"/>
    <p:sldId id="3850" r:id="rId67"/>
    <p:sldId id="265" r:id="rId68"/>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6F6"/>
    <a:srgbClr val="FF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992" autoAdjust="0"/>
    <p:restoredTop sz="94694" autoAdjust="0"/>
  </p:normalViewPr>
  <p:slideViewPr>
    <p:cSldViewPr snapToGrid="0">
      <p:cViewPr varScale="1">
        <p:scale>
          <a:sx n="147" d="100"/>
          <a:sy n="147" d="100"/>
        </p:scale>
        <p:origin x="-744"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10/29/2024</a:t>
            </a:fld>
            <a:endParaRPr lang="en-US" dirty="0"/>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p14="http://schemas.microsoft.com/office/powerpoint/2010/main" xmlns=""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p14="http://schemas.microsoft.com/office/powerpoint/2010/main" xmlns=""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p14="http://schemas.microsoft.com/office/powerpoint/2010/main" xmlns=""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p14="http://schemas.microsoft.com/office/powerpoint/2010/main" xmlns=""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p14="http://schemas.microsoft.com/office/powerpoint/2010/main" xmlns=""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230804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p14="http://schemas.microsoft.com/office/powerpoint/2010/main" xmlns="" val="916039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p14="http://schemas.microsoft.com/office/powerpoint/2010/main" xmlns="" val="1979117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p14="http://schemas.microsoft.com/office/powerpoint/2010/main" xmlns="" val="205840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p14="http://schemas.microsoft.com/office/powerpoint/2010/main" xmlns="" val="4275274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p14="http://schemas.microsoft.com/office/powerpoint/2010/main" xmlns="" val="28635949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p14="http://schemas.microsoft.com/office/powerpoint/2010/main" xmlns="" val="2173114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p14="http://schemas.microsoft.com/office/powerpoint/2010/main" xmlns="" val="25359426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p14="http://schemas.microsoft.com/office/powerpoint/2010/main" xmlns="" val="28407936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p14="http://schemas.microsoft.com/office/powerpoint/2010/main" xmlns="" val="41512290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60</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62</a:t>
            </a:fld>
            <a:endParaRPr lang="en-US" dirty="0"/>
          </a:p>
        </p:txBody>
      </p:sp>
    </p:spTree>
    <p:extLst>
      <p:ext uri="{BB962C8B-B14F-4D97-AF65-F5344CB8AC3E}">
        <p14:creationId xmlns:p14="http://schemas.microsoft.com/office/powerpoint/2010/main" xmlns="" val="28407936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63</a:t>
            </a:fld>
            <a:endParaRPr lang="en-US" dirty="0"/>
          </a:p>
        </p:txBody>
      </p:sp>
    </p:spTree>
    <p:extLst>
      <p:ext uri="{BB962C8B-B14F-4D97-AF65-F5344CB8AC3E}">
        <p14:creationId xmlns:p14="http://schemas.microsoft.com/office/powerpoint/2010/main" xmlns="" val="35225383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64</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9429764-E305-A48D-5244-9BCD20902244}"/>
              </a:ext>
              <a:ext uri="{C183D7F6-B498-43B3-948B-1728B52AA6E4}">
                <adec:decorative xmlns:adec="http://schemas.microsoft.com/office/drawing/2017/decorative" xmlns=""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a16="http://schemas.microsoft.com/office/drawing/2014/main" xmlns=""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xmlns=""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xmlns=""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xmlns=""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xmlns=""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xmlns=""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p14="http://schemas.microsoft.com/office/powerpoint/2010/main" xmlns=""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9FE4C84-13A1-72EA-6541-7C8FDDEA71C0}"/>
              </a:ext>
              <a:ext uri="{C183D7F6-B498-43B3-948B-1728B52AA6E4}">
                <adec:decorative xmlns:adec="http://schemas.microsoft.com/office/drawing/2017/decorative" xmlns=""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xmlns="" id="{30468883-4E51-D3BD-E1C6-601ED9B6EF0E}"/>
              </a:ext>
              <a:ext uri="{C183D7F6-B498-43B3-948B-1728B52AA6E4}">
                <adec:decorative xmlns:adec="http://schemas.microsoft.com/office/drawing/2017/decorative" xmlns=""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xmlns="" id="{111AEF3F-9A86-45CE-4817-E3E6863DC09A}"/>
              </a:ext>
              <a:ext uri="{C183D7F6-B498-43B3-948B-1728B52AA6E4}">
                <adec:decorative xmlns:adec="http://schemas.microsoft.com/office/drawing/2017/decorative" xmlns=""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xmlns=""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xmlns=""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p14="http://schemas.microsoft.com/office/powerpoint/2010/main" xmlns=""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7B7232D-F1A6-B6C3-3BBF-E834CC7CDC8E}"/>
              </a:ext>
              <a:ext uri="{C183D7F6-B498-43B3-948B-1728B52AA6E4}">
                <adec:decorative xmlns:adec="http://schemas.microsoft.com/office/drawing/2017/decorative" xmlns="" val="1"/>
              </a:ext>
            </a:extLst>
          </p:cNvPr>
          <p:cNvGrpSpPr/>
          <p:nvPr userDrawn="1"/>
        </p:nvGrpSpPr>
        <p:grpSpPr>
          <a:xfrm>
            <a:off x="0" y="0"/>
            <a:ext cx="4447604" cy="5143501"/>
            <a:chOff x="0" y="-1"/>
            <a:chExt cx="5930138" cy="6858001"/>
          </a:xfrm>
        </p:grpSpPr>
        <p:sp>
          <p:nvSpPr>
            <p:cNvPr id="8" name="Oval 7">
              <a:extLst>
                <a:ext uri="{FF2B5EF4-FFF2-40B4-BE49-F238E27FC236}">
                  <a16:creationId xmlns:a16="http://schemas.microsoft.com/office/drawing/2014/main" xmlns=""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xmlns=""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xmlns=""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xmlns=""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xmlns=""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3E96D25F-53A2-6217-84B4-7EB874F0B372}"/>
              </a:ext>
              <a:ext uri="{C183D7F6-B498-43B3-948B-1728B52AA6E4}">
                <adec:decorative xmlns:adec="http://schemas.microsoft.com/office/drawing/2017/decorative" xmlns=""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a16="http://schemas.microsoft.com/office/drawing/2014/main" xmlns=""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xmlns=""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xmlns=""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xmlns=""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xmlns="" id="{D5C3C4BD-DFDB-76B4-17CA-7DA4D1729FA1}"/>
              </a:ext>
              <a:ext uri="{C183D7F6-B498-43B3-948B-1728B52AA6E4}">
                <adec:decorative xmlns:adec="http://schemas.microsoft.com/office/drawing/2017/decorative" xmlns=""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xmlns=""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a16="http://schemas.microsoft.com/office/drawing/2014/main" xmlns="" id="{47A19F4B-D154-3EB2-F86A-9A63283A3EA6}"/>
              </a:ext>
              <a:ext uri="{C183D7F6-B498-43B3-948B-1728B52AA6E4}">
                <adec:decorative xmlns:adec="http://schemas.microsoft.com/office/drawing/2017/decorative" xmlns=""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xmlns=""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a16="http://schemas.microsoft.com/office/drawing/2014/main" xmlns="" id="{438B6FA2-AF11-618E-2B1A-38BF083DF340}"/>
              </a:ext>
              <a:ext uri="{C183D7F6-B498-43B3-948B-1728B52AA6E4}">
                <adec:decorative xmlns:adec="http://schemas.microsoft.com/office/drawing/2017/decorative" xmlns=""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xmlns="" id="{A269A8D8-A4AE-CEFF-E928-7DB1CFB3E401}"/>
              </a:ext>
              <a:ext uri="{C183D7F6-B498-43B3-948B-1728B52AA6E4}">
                <adec:decorative xmlns:adec="http://schemas.microsoft.com/office/drawing/2017/decorative" xmlns=""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xmlns="" id="{15418837-E689-97BE-9FAD-FEDBD599EBAD}"/>
              </a:ext>
              <a:ext uri="{C183D7F6-B498-43B3-948B-1728B52AA6E4}">
                <adec:decorative xmlns:adec="http://schemas.microsoft.com/office/drawing/2017/decorative" xmlns=""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7DF76A42-387B-8D66-1214-D40462070066}"/>
              </a:ext>
              <a:ext uri="{C183D7F6-B498-43B3-948B-1728B52AA6E4}">
                <adec:decorative xmlns:adec="http://schemas.microsoft.com/office/drawing/2017/decorative" xmlns=""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xmlns="" id="{D2ACE818-46EF-547E-9315-A849483036BF}"/>
              </a:ext>
              <a:ext uri="{C183D7F6-B498-43B3-948B-1728B52AA6E4}">
                <adec:decorative xmlns:adec="http://schemas.microsoft.com/office/drawing/2017/decorative" xmlns=""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a16="http://schemas.microsoft.com/office/drawing/2014/main" xmlns=""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xmlns="" id="{87D193F4-2337-0048-1BE7-C9A8154191F9}"/>
              </a:ext>
              <a:ext uri="{C183D7F6-B498-43B3-948B-1728B52AA6E4}">
                <adec:decorative xmlns:adec="http://schemas.microsoft.com/office/drawing/2017/decorative" xmlns=""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xmlns="" id="{45EE4510-BCBA-C39A-BEF1-A391A3304F88}"/>
              </a:ext>
              <a:ext uri="{C183D7F6-B498-43B3-948B-1728B52AA6E4}">
                <adec:decorative xmlns:adec="http://schemas.microsoft.com/office/drawing/2017/decorative" xmlns=""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xmlns="" id="{C263F0DD-A38B-64B8-7412-087B487E6D47}"/>
              </a:ext>
              <a:ext uri="{C183D7F6-B498-43B3-948B-1728B52AA6E4}">
                <adec:decorative xmlns:adec="http://schemas.microsoft.com/office/drawing/2017/decorative" xmlns=""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a16="http://schemas.microsoft.com/office/drawing/2014/main" xmlns=""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xmlns=""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xmlns=""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xmlns=""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xmlns=""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a16="http://schemas.microsoft.com/office/drawing/2014/main" xmlns="" id="{1E75594D-82D2-74F6-56EC-46FCD28CBE68}"/>
              </a:ext>
              <a:ext uri="{C183D7F6-B498-43B3-948B-1728B52AA6E4}">
                <adec:decorative xmlns:adec="http://schemas.microsoft.com/office/drawing/2017/decorative" xmlns=""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xmlns="" id="{FF4E0F5B-0892-2688-EFD3-284369DA50CD}"/>
              </a:ext>
              <a:ext uri="{C183D7F6-B498-43B3-948B-1728B52AA6E4}">
                <adec:decorative xmlns:adec="http://schemas.microsoft.com/office/drawing/2017/decorative" xmlns=""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xmlns="" id="{71D8715A-3067-732D-C410-868C7CCCF750}"/>
              </a:ext>
              <a:ext uri="{C183D7F6-B498-43B3-948B-1728B52AA6E4}">
                <adec:decorative xmlns:adec="http://schemas.microsoft.com/office/drawing/2017/decorative" xmlns=""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5807BCF9-2F5B-200E-2E6C-E177DB56ECB0}"/>
              </a:ext>
              <a:ext uri="{C183D7F6-B498-43B3-948B-1728B52AA6E4}">
                <adec:decorative xmlns:adec="http://schemas.microsoft.com/office/drawing/2017/decorative" xmlns=""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a16="http://schemas.microsoft.com/office/drawing/2014/main" xmlns=""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xmlns=""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21BD3DB-6F51-C1AE-FF0E-D0BDCB55F30B}"/>
              </a:ext>
              <a:ext uri="{C183D7F6-B498-43B3-948B-1728B52AA6E4}">
                <adec:decorative xmlns:adec="http://schemas.microsoft.com/office/drawing/2017/decorative" xmlns=""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a16="http://schemas.microsoft.com/office/drawing/2014/main" xmlns=""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xmlns=""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p14="http://schemas.microsoft.com/office/powerpoint/2010/main" xmlns=""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p14="http://schemas.microsoft.com/office/powerpoint/2010/main" xmlns="" val="729609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4259977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a:t>
            </a:r>
            <a:r>
              <a:rPr lang="en-IN" b="1" dirty="0" err="1" smtClean="0">
                <a:solidFill>
                  <a:schemeClr val="accent2">
                    <a:lumMod val="50000"/>
                  </a:schemeClr>
                </a:solidFill>
              </a:rPr>
              <a:t>OpenAI</a:t>
            </a:r>
            <a:r>
              <a:rPr lang="en-IN" b="1" dirty="0" smtClean="0">
                <a:solidFill>
                  <a:schemeClr val="accent2">
                    <a:lumMod val="50000"/>
                  </a:schemeClr>
                </a:solidFill>
              </a:rPr>
              <a:t> </a:t>
            </a:r>
            <a:r>
              <a:rPr lang="en-IN" b="1" dirty="0" err="1" smtClean="0">
                <a:solidFill>
                  <a:schemeClr val="accent2">
                    <a:lumMod val="50000"/>
                  </a:schemeClr>
                </a:solidFill>
              </a:rPr>
              <a:t>ChatGPT</a:t>
            </a:r>
            <a:r>
              <a:rPr lang="en-IN" b="1" dirty="0" smtClean="0">
                <a:solidFill>
                  <a:schemeClr val="accent2">
                    <a:lumMod val="50000"/>
                  </a:schemeClr>
                </a:solidFill>
              </a:rPr>
              <a:t> 4 &amp; Meta Llama 3.1 405B Instruct</a:t>
            </a:r>
            <a:endParaRPr lang="en-IN" b="1" dirty="0">
              <a:solidFill>
                <a:schemeClr val="accent2">
                  <a:lumMod val="50000"/>
                </a:schemeClr>
              </a:solidFill>
            </a:endParaRPr>
          </a:p>
        </p:txBody>
      </p:sp>
      <p:sp>
        <p:nvSpPr>
          <p:cNvPr id="7"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a:t>
            </a:r>
            <a:r>
              <a:rPr lang="en-IN" sz="2000" dirty="0" smtClean="0"/>
              <a:t>from Human Feedback (RLHF)</a:t>
            </a: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smtClean="0"/>
              <a:t>Next word or token prediction</a:t>
            </a:r>
          </a:p>
          <a:p>
            <a:pPr marL="171450" lvl="1">
              <a:spcBef>
                <a:spcPts val="750"/>
              </a:spcBef>
              <a:spcAft>
                <a:spcPts val="600"/>
              </a:spcAft>
              <a:buClr>
                <a:schemeClr val="accent2"/>
              </a:buClr>
            </a:pPr>
            <a:r>
              <a:rPr lang="en-US" sz="2000" dirty="0" smtClean="0"/>
              <a:t>Self annotations – (X – y)  </a:t>
            </a:r>
          </a:p>
          <a:p>
            <a:pPr marL="514350" lvl="2">
              <a:spcBef>
                <a:spcPts val="750"/>
              </a:spcBef>
              <a:spcAft>
                <a:spcPts val="600"/>
              </a:spcAft>
              <a:buClr>
                <a:schemeClr val="accent2"/>
              </a:buClr>
            </a:pPr>
            <a:r>
              <a:rPr lang="en-US" sz="1700" dirty="0" smtClean="0"/>
              <a:t>I </a:t>
            </a:r>
            <a:r>
              <a:rPr lang="en-US" sz="1700" dirty="0"/>
              <a:t>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smtClean="0">
                <a:solidFill>
                  <a:schemeClr val="accent2">
                    <a:lumMod val="50000"/>
                  </a:schemeClr>
                </a:solidFill>
              </a:rPr>
              <a:t>cream</a:t>
            </a:r>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US" sz="2000" dirty="0" smtClean="0"/>
              <a:t>Large corpus of text data</a:t>
            </a:r>
            <a:endParaRPr lang="en-US" sz="2000" dirty="0"/>
          </a:p>
          <a:p>
            <a:pPr marL="171450" lvl="1">
              <a:spcBef>
                <a:spcPts val="750"/>
              </a:spcBef>
              <a:spcAft>
                <a:spcPts val="600"/>
              </a:spcAft>
              <a:buClr>
                <a:schemeClr val="accent2"/>
              </a:buClr>
            </a:pPr>
            <a:r>
              <a:rPr lang="en-US" sz="2000" dirty="0" smtClean="0"/>
              <a:t>Books, articles, and websites</a:t>
            </a:r>
          </a:p>
          <a:p>
            <a:pPr marL="171450" lvl="1">
              <a:spcBef>
                <a:spcPts val="750"/>
              </a:spcBef>
              <a:spcAft>
                <a:spcPts val="600"/>
              </a:spcAft>
              <a:buClr>
                <a:schemeClr val="accent2"/>
              </a:buClr>
            </a:pPr>
            <a:r>
              <a:rPr lang="en-US" sz="2000" dirty="0" smtClean="0"/>
              <a:t>Web </a:t>
            </a:r>
            <a:r>
              <a:rPr lang="en-US" sz="2000" dirty="0"/>
              <a:t>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r>
              <a:rPr lang="en-IN" sz="2000" dirty="0" smtClean="0"/>
              <a:t>Clean dataset</a:t>
            </a:r>
          </a:p>
          <a:p>
            <a:pPr marL="514350" lvl="2">
              <a:spcBef>
                <a:spcPts val="750"/>
              </a:spcBef>
              <a:spcAft>
                <a:spcPts val="600"/>
              </a:spcAft>
              <a:buClr>
                <a:schemeClr val="accent2"/>
              </a:buClr>
            </a:pPr>
            <a:r>
              <a:rPr lang="en-IN" sz="1700" dirty="0" smtClean="0"/>
              <a:t>1% – 3% original tokens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smtClean="0"/>
              <a:t>Specific down stream task</a:t>
            </a:r>
          </a:p>
          <a:p>
            <a:pPr marL="171450" lvl="1">
              <a:spcBef>
                <a:spcPts val="750"/>
              </a:spcBef>
              <a:spcAft>
                <a:spcPts val="600"/>
              </a:spcAft>
              <a:buClr>
                <a:schemeClr val="accent2"/>
              </a:buClr>
            </a:pPr>
            <a:r>
              <a:rPr lang="en-US" sz="2000" dirty="0" smtClean="0">
                <a:solidFill>
                  <a:srgbClr val="7030A0"/>
                </a:solidFill>
              </a:rPr>
              <a:t>Instructions</a:t>
            </a:r>
            <a:r>
              <a:rPr lang="en-US" sz="2000" dirty="0" smtClean="0"/>
              <a:t> </a:t>
            </a:r>
            <a:r>
              <a:rPr lang="en-US" sz="2000" dirty="0"/>
              <a:t>and </a:t>
            </a:r>
            <a:r>
              <a:rPr lang="en-US" sz="2000" dirty="0">
                <a:solidFill>
                  <a:srgbClr val="00B050"/>
                </a:solidFill>
              </a:rPr>
              <a:t>Responses</a:t>
            </a:r>
          </a:p>
          <a:p>
            <a:pPr marL="514350" lvl="2">
              <a:spcBef>
                <a:spcPts val="750"/>
              </a:spcBef>
              <a:spcAft>
                <a:spcPts val="600"/>
              </a:spcAft>
              <a:buClr>
                <a:schemeClr val="accent2"/>
              </a:buClr>
            </a:pPr>
            <a:r>
              <a:rPr lang="en-US" sz="1700" dirty="0" smtClean="0">
                <a:solidFill>
                  <a:srgbClr val="7030A0"/>
                </a:solidFill>
              </a:rPr>
              <a:t>Question</a:t>
            </a:r>
            <a:r>
              <a:rPr lang="en-US" sz="1700" dirty="0" smtClean="0"/>
              <a:t> </a:t>
            </a:r>
            <a:r>
              <a:rPr lang="en-US" sz="1700" dirty="0"/>
              <a:t>and </a:t>
            </a:r>
            <a:r>
              <a:rPr lang="en-US" sz="1700" dirty="0">
                <a:solidFill>
                  <a:srgbClr val="00B050"/>
                </a:solidFill>
              </a:rPr>
              <a:t>Answer</a:t>
            </a:r>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Summary</a:t>
            </a:r>
          </a:p>
          <a:p>
            <a:pPr marL="514350" lvl="2">
              <a:spcBef>
                <a:spcPts val="750"/>
              </a:spcBef>
              <a:spcAft>
                <a:spcPts val="600"/>
              </a:spcAft>
              <a:buClr>
                <a:schemeClr val="accent2"/>
              </a:buClr>
            </a:pPr>
            <a:r>
              <a:rPr lang="en-US" sz="1700" dirty="0" smtClean="0">
                <a:solidFill>
                  <a:srgbClr val="7030A0"/>
                </a:solidFill>
              </a:rPr>
              <a:t>English</a:t>
            </a:r>
            <a:r>
              <a:rPr lang="en-US" sz="1700" dirty="0" smtClean="0"/>
              <a:t> </a:t>
            </a:r>
            <a:r>
              <a:rPr lang="en-US" sz="1700" dirty="0"/>
              <a:t>and </a:t>
            </a:r>
            <a:r>
              <a:rPr lang="en-US" sz="1700" dirty="0">
                <a:solidFill>
                  <a:srgbClr val="00B050"/>
                </a:solidFill>
              </a:rPr>
              <a:t>Hindi sentences</a:t>
            </a:r>
            <a:r>
              <a:rPr lang="en-US" sz="1700" dirty="0"/>
              <a:t> </a:t>
            </a:r>
            <a:endParaRPr lang="en-US" sz="1700" dirty="0" smtClean="0"/>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Sentiment</a:t>
            </a:r>
          </a:p>
          <a:p>
            <a:pPr marL="171450" lvl="1">
              <a:spcBef>
                <a:spcPts val="750"/>
              </a:spcBef>
              <a:spcAft>
                <a:spcPts val="600"/>
              </a:spcAft>
              <a:buClr>
                <a:schemeClr val="accent2"/>
              </a:buClr>
            </a:pPr>
            <a:endParaRPr lang="en-US" sz="2000" dirty="0" smtClean="0"/>
          </a:p>
          <a:p>
            <a:pPr marL="514350" lvl="2">
              <a:spcBef>
                <a:spcPts val="750"/>
              </a:spcBef>
              <a:spcAft>
                <a:spcPts val="600"/>
              </a:spcAft>
              <a:buClr>
                <a:schemeClr val="accent2"/>
              </a:buClr>
            </a:pPr>
            <a:endParaRPr lang="en-US" sz="17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Generate accurate responses</a:t>
            </a:r>
          </a:p>
          <a:p>
            <a:pPr marL="171450" lvl="1">
              <a:spcBef>
                <a:spcPts val="750"/>
              </a:spcBef>
              <a:spcAft>
                <a:spcPts val="600"/>
              </a:spcAft>
              <a:buClr>
                <a:schemeClr val="accent2"/>
              </a:buClr>
            </a:pPr>
            <a:r>
              <a:rPr lang="en-IN" sz="2000" dirty="0" smtClean="0"/>
              <a:t>Generate specific responses</a:t>
            </a:r>
          </a:p>
          <a:p>
            <a:pPr marL="171450" lvl="1">
              <a:spcBef>
                <a:spcPts val="750"/>
              </a:spcBef>
              <a:spcAft>
                <a:spcPts val="600"/>
              </a:spcAft>
              <a:buClr>
                <a:schemeClr val="accent2"/>
              </a:buClr>
            </a:pPr>
            <a:r>
              <a:rPr lang="en-IN" sz="2000" dirty="0" smtClean="0"/>
              <a:t>Specific domain knowledge</a:t>
            </a:r>
          </a:p>
          <a:p>
            <a:pPr marL="514350" lvl="2">
              <a:spcBef>
                <a:spcPts val="750"/>
              </a:spcBef>
              <a:spcAft>
                <a:spcPts val="600"/>
              </a:spcAft>
              <a:buClr>
                <a:schemeClr val="accent2"/>
              </a:buClr>
            </a:pPr>
            <a:r>
              <a:rPr lang="en-IN" sz="1700" dirty="0" smtClean="0"/>
              <a:t>Source code</a:t>
            </a:r>
          </a:p>
          <a:p>
            <a:pPr marL="514350" lvl="2">
              <a:spcBef>
                <a:spcPts val="750"/>
              </a:spcBef>
              <a:spcAft>
                <a:spcPts val="600"/>
              </a:spcAft>
              <a:buClr>
                <a:schemeClr val="accent2"/>
              </a:buClr>
            </a:pPr>
            <a:r>
              <a:rPr lang="en-IN" sz="1700" dirty="0" smtClean="0"/>
              <a:t>Medical documents</a:t>
            </a:r>
          </a:p>
          <a:p>
            <a:pPr marL="514350" lvl="2">
              <a:spcBef>
                <a:spcPts val="750"/>
              </a:spcBef>
              <a:spcAft>
                <a:spcPts val="600"/>
              </a:spcAft>
              <a:buClr>
                <a:schemeClr val="accent2"/>
              </a:buClr>
            </a:pPr>
            <a:r>
              <a:rPr lang="en-IN" sz="1700" dirty="0" smtClean="0"/>
              <a:t>Legal documents</a:t>
            </a:r>
          </a:p>
          <a:p>
            <a:pPr marL="514350" lvl="2">
              <a:spcBef>
                <a:spcPts val="750"/>
              </a:spcBef>
              <a:spcAft>
                <a:spcPts val="600"/>
              </a:spcAft>
              <a:buClr>
                <a:schemeClr val="accent2"/>
              </a:buClr>
            </a:pPr>
            <a:r>
              <a:rPr lang="en-IN" sz="1700" dirty="0" smtClean="0"/>
              <a:t>Financial documents</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8067878" cy="994172"/>
          </a:xfrm>
          <a:noFill/>
        </p:spPr>
        <p:txBody>
          <a:bodyPr anchor="ctr"/>
          <a:lstStyle/>
          <a:p>
            <a:r>
              <a:rPr lang="en-IN" dirty="0"/>
              <a:t>Reinforcement Learning </a:t>
            </a:r>
            <a:r>
              <a:rPr lang="en-IN" dirty="0" smtClean="0"/>
              <a:t>from Human </a:t>
            </a:r>
            <a:r>
              <a:rPr lang="en-IN" dirty="0"/>
              <a:t>Feedback</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49" y="1378574"/>
            <a:ext cx="3865529"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Align model with human values</a:t>
            </a:r>
          </a:p>
          <a:p>
            <a:pPr marL="171450" lvl="1">
              <a:spcBef>
                <a:spcPts val="750"/>
              </a:spcBef>
              <a:spcAft>
                <a:spcPts val="600"/>
              </a:spcAft>
              <a:buClr>
                <a:schemeClr val="accent2"/>
              </a:buClr>
            </a:pPr>
            <a:r>
              <a:rPr lang="en-US" sz="2000" dirty="0" smtClean="0"/>
              <a:t>Reinforcement </a:t>
            </a:r>
            <a:r>
              <a:rPr lang="en-US" sz="2000" dirty="0" smtClean="0"/>
              <a:t>learning</a:t>
            </a:r>
          </a:p>
          <a:p>
            <a:pPr marL="171450" lvl="1">
              <a:spcBef>
                <a:spcPts val="750"/>
              </a:spcBef>
              <a:spcAft>
                <a:spcPts val="600"/>
              </a:spcAft>
              <a:buClr>
                <a:schemeClr val="accent2"/>
              </a:buClr>
            </a:pPr>
            <a:r>
              <a:rPr lang="en-US" sz="2000" dirty="0" smtClean="0"/>
              <a:t>3H </a:t>
            </a:r>
            <a:r>
              <a:rPr lang="en-US" sz="2000" dirty="0" smtClean="0"/>
              <a:t>– Helpful, </a:t>
            </a:r>
            <a:r>
              <a:rPr lang="en-US" sz="2000" dirty="0"/>
              <a:t>Honest, </a:t>
            </a:r>
            <a:r>
              <a:rPr lang="en-US" sz="2000" dirty="0" smtClean="0"/>
              <a:t>Harmless</a:t>
            </a:r>
          </a:p>
          <a:p>
            <a:pPr marL="171450" lvl="1">
              <a:spcBef>
                <a:spcPts val="750"/>
              </a:spcBef>
              <a:spcAft>
                <a:spcPts val="600"/>
              </a:spcAft>
              <a:buClr>
                <a:schemeClr val="accent2"/>
              </a:buClr>
            </a:pPr>
            <a:r>
              <a:rPr lang="en-US" sz="2000" dirty="0" smtClean="0"/>
              <a:t>Helpful answer</a:t>
            </a:r>
            <a:endParaRPr lang="en-US" sz="1700" dirty="0" smtClean="0"/>
          </a:p>
          <a:p>
            <a:pPr marL="171450" lvl="1">
              <a:spcBef>
                <a:spcPts val="750"/>
              </a:spcBef>
              <a:spcAft>
                <a:spcPts val="600"/>
              </a:spcAft>
              <a:buClr>
                <a:schemeClr val="accent2"/>
              </a:buClr>
            </a:pPr>
            <a:r>
              <a:rPr lang="en-US" sz="2000" dirty="0" smtClean="0"/>
              <a:t>Honest answer</a:t>
            </a:r>
          </a:p>
          <a:p>
            <a:pPr marL="171450" lvl="1">
              <a:spcBef>
                <a:spcPts val="750"/>
              </a:spcBef>
              <a:spcAft>
                <a:spcPts val="600"/>
              </a:spcAft>
              <a:buClr>
                <a:schemeClr val="accent2"/>
              </a:buClr>
            </a:pPr>
            <a:r>
              <a:rPr lang="en-US" sz="2000" dirty="0" smtClean="0"/>
              <a:t>Harmless answer</a:t>
            </a:r>
          </a:p>
          <a:p>
            <a:pPr marL="171450" lvl="1">
              <a:spcBef>
                <a:spcPts val="750"/>
              </a:spcBef>
              <a:spcAft>
                <a:spcPts val="600"/>
              </a:spcAft>
              <a:buClr>
                <a:schemeClr val="accent2"/>
              </a:buClr>
            </a:pPr>
            <a:r>
              <a:rPr lang="en-US" sz="2000" dirty="0" smtClean="0"/>
              <a:t>Responsible AI</a:t>
            </a:r>
            <a:endParaRPr lang="en-IN" sz="2000" dirty="0"/>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smtClean="0"/>
              <a:t>Agent</a:t>
            </a:r>
          </a:p>
          <a:p>
            <a:pPr marL="514350" lvl="2">
              <a:spcBef>
                <a:spcPts val="750"/>
              </a:spcBef>
              <a:spcAft>
                <a:spcPts val="600"/>
              </a:spcAft>
              <a:buClr>
                <a:schemeClr val="accent2"/>
              </a:buClr>
            </a:pPr>
            <a:r>
              <a:rPr lang="en-IN" sz="1700" dirty="0" smtClean="0"/>
              <a:t>Instruct LLM model</a:t>
            </a:r>
          </a:p>
          <a:p>
            <a:pPr marL="171450" lvl="1">
              <a:spcBef>
                <a:spcPts val="750"/>
              </a:spcBef>
              <a:spcAft>
                <a:spcPts val="600"/>
              </a:spcAft>
              <a:buClr>
                <a:schemeClr val="accent2"/>
              </a:buClr>
            </a:pPr>
            <a:r>
              <a:rPr lang="en-IN" sz="2000" dirty="0" smtClean="0"/>
              <a:t>Environment</a:t>
            </a:r>
          </a:p>
          <a:p>
            <a:pPr marL="514350" lvl="2">
              <a:spcBef>
                <a:spcPts val="750"/>
              </a:spcBef>
              <a:spcAft>
                <a:spcPts val="600"/>
              </a:spcAft>
              <a:buClr>
                <a:schemeClr val="accent2"/>
              </a:buClr>
            </a:pPr>
            <a:r>
              <a:rPr lang="en-IN" sz="1700" dirty="0" smtClean="0"/>
              <a:t>LLM context</a:t>
            </a:r>
          </a:p>
          <a:p>
            <a:pPr marL="171450" lvl="1">
              <a:spcBef>
                <a:spcPts val="750"/>
              </a:spcBef>
              <a:spcAft>
                <a:spcPts val="600"/>
              </a:spcAft>
              <a:buClr>
                <a:schemeClr val="accent2"/>
              </a:buClr>
            </a:pPr>
            <a:r>
              <a:rPr lang="en-IN" sz="2000" dirty="0" smtClean="0"/>
              <a:t>Objective</a:t>
            </a:r>
          </a:p>
          <a:p>
            <a:pPr marL="514350" lvl="2">
              <a:spcBef>
                <a:spcPts val="750"/>
              </a:spcBef>
              <a:spcAft>
                <a:spcPts val="600"/>
              </a:spcAft>
              <a:buClr>
                <a:schemeClr val="accent2"/>
              </a:buClr>
            </a:pPr>
            <a:r>
              <a:rPr lang="en-IN" sz="1700" dirty="0" smtClean="0"/>
              <a:t>Generate aligned text</a:t>
            </a:r>
          </a:p>
          <a:p>
            <a:pPr marL="171450" lvl="1">
              <a:spcBef>
                <a:spcPts val="750"/>
              </a:spcBef>
              <a:spcAft>
                <a:spcPts val="600"/>
              </a:spcAft>
              <a:buClr>
                <a:schemeClr val="accent2"/>
              </a:buClr>
            </a:pPr>
            <a:r>
              <a:rPr lang="en-IN" sz="2000" dirty="0" smtClean="0"/>
              <a:t>Reward model</a:t>
            </a:r>
          </a:p>
          <a:p>
            <a:pPr marL="514350" lvl="2">
              <a:spcBef>
                <a:spcPts val="750"/>
              </a:spcBef>
              <a:spcAft>
                <a:spcPts val="600"/>
              </a:spcAft>
              <a:buClr>
                <a:schemeClr val="accent2"/>
              </a:buClr>
            </a:pPr>
            <a:r>
              <a:rPr lang="en-IN" sz="1700" dirty="0" smtClean="0"/>
              <a:t>Supervised learning</a:t>
            </a:r>
            <a:endParaRPr lang="en-IN" sz="1700" dirty="0" smtClean="0"/>
          </a:p>
          <a:p>
            <a:pPr marL="171450" lvl="1">
              <a:spcBef>
                <a:spcPts val="750"/>
              </a:spcBef>
              <a:spcAft>
                <a:spcPts val="600"/>
              </a:spcAft>
              <a:buClr>
                <a:schemeClr val="accent2"/>
              </a:buClr>
            </a:pPr>
            <a:endParaRPr lang="en-IN" sz="2000" dirty="0" smtClean="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a:t>
            </a:r>
            <a:r>
              <a:rPr lang="en-IN" sz="1700" dirty="0" smtClean="0"/>
              <a:t>source documents</a:t>
            </a:r>
            <a:endParaRPr lang="en-IN" sz="1700" dirty="0"/>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smtClean="0"/>
              <a:t>Augment input query with retrieved relevant information</a:t>
            </a:r>
            <a:endParaRPr lang="en-IN" sz="1700" dirty="0"/>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t>
            </a:r>
            <a:r>
              <a:rPr lang="en-IN" sz="1700" dirty="0" smtClean="0"/>
              <a:t>response using augmented input and LLM</a:t>
            </a:r>
            <a:endParaRPr lang="en-IN"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smtClean="0"/>
              <a:t>Source </a:t>
            </a:r>
            <a:r>
              <a:rPr lang="en-US" sz="1700" dirty="0"/>
              <a:t>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a16="http://schemas.microsoft.com/office/drawing/2014/main" xmlns=""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a16="http://schemas.microsoft.com/office/drawing/2014/main" xmlns=""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p14="http://schemas.microsoft.com/office/powerpoint/2010/main" xmlns=""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a16="http://schemas.microsoft.com/office/drawing/2014/main" xmlns=""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smtClean="0"/>
              <a:t>6400 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p14="http://schemas.microsoft.com/office/powerpoint/2010/main" xmlns="" val="3032902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/Falcon-180B-Chat-GPTQ</a:t>
            </a:r>
            <a:endParaRPr lang="en-IN" b="1" dirty="0">
              <a:solidFill>
                <a:schemeClr val="accent2">
                  <a:lumMod val="50000"/>
                </a:schemeClr>
              </a:solidFill>
            </a:endParaRPr>
          </a:p>
        </p:txBody>
      </p:sp>
    </p:spTree>
    <p:extLst>
      <p:ext uri="{BB962C8B-B14F-4D97-AF65-F5344CB8AC3E}">
        <p14:creationId xmlns:p14="http://schemas.microsoft.com/office/powerpoint/2010/main" xmlns="" val="3519397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Pehchaan </a:t>
            </a:r>
            <a:r>
              <a:rPr lang="en-US" dirty="0"/>
              <a:t>– </a:t>
            </a:r>
            <a:r>
              <a:rPr lang="en-US" dirty="0" smtClean="0"/>
              <a:t>AI based Face Recognition System</a:t>
            </a:r>
            <a:endParaRPr lang="en-US" dirty="0">
              <a:solidFill>
                <a:schemeClr val="accent2">
                  <a:lumMod val="50000"/>
                </a:schemeClr>
              </a:solidFill>
            </a:endParaRPr>
          </a:p>
        </p:txBody>
      </p:sp>
      <p:grpSp>
        <p:nvGrpSpPr>
          <p:cNvPr id="12" name="Group 11"/>
          <p:cNvGrpSpPr/>
          <p:nvPr/>
        </p:nvGrpSpPr>
        <p:grpSpPr>
          <a:xfrm>
            <a:off x="940341" y="1023262"/>
            <a:ext cx="6663653" cy="3783011"/>
            <a:chOff x="940341" y="1023262"/>
            <a:chExt cx="6663653" cy="3783011"/>
          </a:xfrm>
        </p:grpSpPr>
        <p:pic>
          <p:nvPicPr>
            <p:cNvPr id="6" name="Picture 5" descr="ComputerGraphics&amp;VisualizationSection.png"/>
            <p:cNvPicPr>
              <a:picLocks noChangeAspect="1"/>
            </p:cNvPicPr>
            <p:nvPr/>
          </p:nvPicPr>
          <p:blipFill>
            <a:blip r:embed="rId3" cstate="print"/>
            <a:stretch>
              <a:fillRect/>
            </a:stretch>
          </p:blipFill>
          <p:spPr>
            <a:xfrm>
              <a:off x="940341" y="1023262"/>
              <a:ext cx="6663653" cy="3783011"/>
            </a:xfrm>
            <a:prstGeom prst="rect">
              <a:avLst/>
            </a:prstGeom>
          </p:spPr>
        </p:pic>
        <p:sp>
          <p:nvSpPr>
            <p:cNvPr id="7" name="Rectangle 6"/>
            <p:cNvSpPr/>
            <p:nvPr/>
          </p:nvSpPr>
          <p:spPr>
            <a:xfrm>
              <a:off x="1997413" y="2269787"/>
              <a:ext cx="667966" cy="933856"/>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26341" y="2402732"/>
              <a:ext cx="476655" cy="612842"/>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51899" y="1828799"/>
              <a:ext cx="583658" cy="778213"/>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98596" y="2285999"/>
              <a:ext cx="599871" cy="833337"/>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8129979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a16="http://schemas.microsoft.com/office/drawing/2014/main" xmlns=""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US" sz="1700" dirty="0" smtClean="0"/>
              <a:t>Text &amp; image </a:t>
            </a:r>
            <a:r>
              <a:rPr lang="en-IN" sz="1700" dirty="0" smtClean="0"/>
              <a:t>embeddings</a:t>
            </a:r>
          </a:p>
          <a:p>
            <a:pPr marL="514350" lvl="2">
              <a:spcBef>
                <a:spcPts val="750"/>
              </a:spcBef>
              <a:spcAft>
                <a:spcPts val="600"/>
              </a:spcAft>
              <a:buClr>
                <a:schemeClr val="accent2"/>
              </a:buClr>
            </a:pPr>
            <a:r>
              <a:rPr lang="en-IN" sz="1700" dirty="0" smtClean="0"/>
              <a:t>FashionVLM</a:t>
            </a:r>
            <a:endParaRPr lang="en-IN" sz="1700" dirty="0"/>
          </a:p>
          <a:p>
            <a:pPr marL="171450" lvl="1">
              <a:spcBef>
                <a:spcPts val="750"/>
              </a:spcBef>
              <a:spcAft>
                <a:spcPts val="600"/>
              </a:spcAft>
              <a:buClr>
                <a:schemeClr val="accent2"/>
              </a:buClr>
            </a:pPr>
            <a:r>
              <a:rPr lang="en-US" sz="2000" dirty="0" smtClean="0"/>
              <a:t>Vector </a:t>
            </a:r>
            <a:r>
              <a:rPr lang="en-US" sz="2000" dirty="0"/>
              <a:t>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p14="http://schemas.microsoft.com/office/powerpoint/2010/main" xmlns="" val="3812997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a16="http://schemas.microsoft.com/office/drawing/2014/main" xmlns=""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a16="http://schemas.microsoft.com/office/drawing/2014/main" xmlns="" id="{09159657-6DC0-4DF9-C298-5E7F5C6D3F2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80560" y="1429344"/>
            <a:ext cx="4354397" cy="3265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a:extLst>
              <a:ext uri="{FF2B5EF4-FFF2-40B4-BE49-F238E27FC236}">
                <a16:creationId xmlns:a16="http://schemas.microsoft.com/office/drawing/2014/main" xmlns=""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FACAD – </a:t>
            </a:r>
            <a:r>
              <a:rPr lang="en-IN" b="1" dirty="0" err="1" smtClean="0">
                <a:solidFill>
                  <a:schemeClr val="accent2">
                    <a:lumMod val="50000"/>
                  </a:schemeClr>
                </a:solidFill>
              </a:rPr>
              <a:t>Xuewen</a:t>
            </a:r>
            <a:r>
              <a:rPr lang="en-IN" b="1" dirty="0" smtClean="0">
                <a:solidFill>
                  <a:schemeClr val="accent2">
                    <a:lumMod val="50000"/>
                  </a:schemeClr>
                </a:solidFill>
              </a:rPr>
              <a:t> Yang et. al. – ECCV 2020</a:t>
            </a:r>
            <a:endParaRPr lang="en-IN" b="1" dirty="0">
              <a:solidFill>
                <a:schemeClr val="accent2">
                  <a:lumMod val="50000"/>
                </a:schemeClr>
              </a:solidFill>
            </a:endParaRPr>
          </a:p>
        </p:txBody>
      </p:sp>
    </p:spTree>
    <p:extLst>
      <p:ext uri="{BB962C8B-B14F-4D97-AF65-F5344CB8AC3E}">
        <p14:creationId xmlns:p14="http://schemas.microsoft.com/office/powerpoint/2010/main" xmlns="" val="2537388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a16="http://schemas.microsoft.com/office/drawing/2014/main" xmlns=""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p14="http://schemas.microsoft.com/office/powerpoint/2010/main" xmlns="" val="3109420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506746">
                  <a:extLst>
                    <a:ext uri="{9D8B030D-6E8A-4147-A177-3AD203B41FA5}">
                      <a16:colId xmlns:a16="http://schemas.microsoft.com/office/drawing/2014/main" xmlns="" val="3953468724"/>
                    </a:ext>
                  </a:extLst>
                </a:gridCol>
                <a:gridCol w="1506746">
                  <a:extLst>
                    <a:ext uri="{9D8B030D-6E8A-4147-A177-3AD203B41FA5}">
                      <a16:colId xmlns:a16="http://schemas.microsoft.com/office/drawing/2014/main" xmlns="" val="2046445661"/>
                    </a:ext>
                  </a:extLst>
                </a:gridCol>
                <a:gridCol w="1506746">
                  <a:extLst>
                    <a:ext uri="{9D8B030D-6E8A-4147-A177-3AD203B41FA5}">
                      <a16:colId xmlns:a16="http://schemas.microsoft.com/office/drawing/2014/main" xmlns="" val="3495531260"/>
                    </a:ext>
                  </a:extLst>
                </a:gridCol>
                <a:gridCol w="1506746">
                  <a:extLst>
                    <a:ext uri="{9D8B030D-6E8A-4147-A177-3AD203B41FA5}">
                      <a16:colId xmlns:a16="http://schemas.microsoft.com/office/drawing/2014/main" xmlns=""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a16="http://schemas.microsoft.com/office/drawing/2014/main" xmlns=""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a16="http://schemas.microsoft.com/office/drawing/2014/main" xmlns=""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23.0</a:t>
                      </a:r>
                      <a:endParaRPr lang="en-IN" sz="1400" b="1" i="0" u="sng" kern="1200" dirty="0">
                        <a:solidFill>
                          <a:srgbClr val="00B050"/>
                        </a:solidFill>
                        <a:latin typeface="+mn-lt"/>
                        <a:ea typeface="+mn-ea"/>
                        <a:cs typeface="+mn-cs"/>
                      </a:endParaRP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11.9</a:t>
                      </a:r>
                      <a:endParaRPr lang="en-IN" sz="1400" b="1" i="0" u="sng" kern="1200" dirty="0">
                        <a:solidFill>
                          <a:srgbClr val="00B050"/>
                        </a:solidFill>
                        <a:latin typeface="+mn-lt"/>
                        <a:ea typeface="+mn-ea"/>
                        <a:cs typeface="+mn-cs"/>
                      </a:endParaRP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solidFill>
                            <a:srgbClr val="00B050"/>
                          </a:solidFill>
                          <a:latin typeface="+mn-lt"/>
                        </a:rPr>
                        <a:t>10.6</a:t>
                      </a: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84.5</a:t>
                      </a:r>
                      <a:endParaRPr lang="en-IN" sz="1400" b="1" i="0" u="sng" kern="1200" dirty="0">
                        <a:solidFill>
                          <a:srgbClr val="00B050"/>
                        </a:solidFill>
                        <a:latin typeface="+mn-lt"/>
                        <a:ea typeface="+mn-ea"/>
                        <a:cs typeface="+mn-cs"/>
                      </a:endParaRPr>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latin typeface="+mn-lt"/>
                        </a:rPr>
                        <a:t>14.881</a:t>
                      </a:r>
                    </a:p>
                  </a:txBody>
                  <a:tcPr marL="68580" marR="68580" marT="34290" marB="34290" anchor="ctr"/>
                </a:tc>
                <a:tc>
                  <a:txBody>
                    <a:bodyPr/>
                    <a:lstStyle/>
                    <a:p>
                      <a:pPr algn="ctr"/>
                      <a:r>
                        <a:rPr lang="en-US" sz="1400" b="1" i="0" u="sng" dirty="0">
                          <a:latin typeface="+mn-lt"/>
                        </a:rPr>
                        <a:t>123.515</a:t>
                      </a:r>
                      <a:endParaRPr lang="en-IN" b="1" u="sng" dirty="0"/>
                    </a:p>
                  </a:txBody>
                  <a:tcPr marL="68580" marR="68580" marT="34290" marB="34290" anchor="ctr"/>
                </a:tc>
                <a:tc>
                  <a:txBody>
                    <a:bodyPr/>
                    <a:lstStyle/>
                    <a:p>
                      <a:pPr algn="ctr"/>
                      <a:r>
                        <a:rPr lang="en-US" sz="1400" b="1" i="0" u="sng" dirty="0">
                          <a:latin typeface="+mn-lt"/>
                        </a:rPr>
                        <a:t>28.667</a:t>
                      </a:r>
                      <a:endParaRPr lang="en-IN" b="1" u="sng" dirty="0"/>
                    </a:p>
                  </a:txBody>
                  <a:tcPr marL="68580" marR="68580" marT="34290" marB="34290" anchor="ctr"/>
                </a:tc>
                <a:tc>
                  <a:txBody>
                    <a:bodyPr/>
                    <a:lstStyle/>
                    <a:p>
                      <a:pPr algn="ctr"/>
                      <a:r>
                        <a:rPr lang="en-US" sz="1400" b="1" i="0" u="sng" dirty="0">
                          <a:latin typeface="+mn-lt"/>
                        </a:rPr>
                        <a:t>15.419</a:t>
                      </a:r>
                      <a:endParaRPr lang="en-IN" b="1" u="sng" dirty="0"/>
                    </a:p>
                  </a:txBody>
                  <a:tcPr marL="68580" marR="68580" marT="34290" marB="34290" anchor="ctr"/>
                </a:tc>
                <a:extLst>
                  <a:ext uri="{0D108BD9-81ED-4DB2-BD59-A6C34878D82A}">
                    <a16:rowId xmlns:a16="http://schemas.microsoft.com/office/drawing/2014/main" xmlns="" val="568537164"/>
                  </a:ext>
                </a:extLst>
              </a:tr>
            </a:tbl>
          </a:graphicData>
        </a:graphic>
      </p:graphicFrame>
      <p:sp>
        <p:nvSpPr>
          <p:cNvPr id="3" name="TextBox 2">
            <a:extLst>
              <a:ext uri="{FF2B5EF4-FFF2-40B4-BE49-F238E27FC236}">
                <a16:creationId xmlns:a16="http://schemas.microsoft.com/office/drawing/2014/main" xmlns=""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p14="http://schemas.microsoft.com/office/powerpoint/2010/main" xmlns="" val="269636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p14="http://schemas.microsoft.com/office/powerpoint/2010/main" xmlns="" val="766783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a16="http://schemas.microsoft.com/office/drawing/2014/main" xmlns=""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a16="http://schemas.microsoft.com/office/drawing/2014/main" xmlns=""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a16="http://schemas.microsoft.com/office/drawing/2014/main" xmlns=""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a16="http://schemas.microsoft.com/office/drawing/2014/main" xmlns=""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a16="http://schemas.microsoft.com/office/drawing/2014/main" xmlns=""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a16="http://schemas.microsoft.com/office/drawing/2014/main" xmlns=""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a16="http://schemas.microsoft.com/office/drawing/2014/main" xmlns=""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a16="http://schemas.microsoft.com/office/drawing/2014/main" xmlns=""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a16="http://schemas.microsoft.com/office/drawing/2014/main" xmlns=""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a16="http://schemas.microsoft.com/office/drawing/2014/main" xmlns=""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a16="http://schemas.microsoft.com/office/drawing/2014/main" xmlns=""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a16="http://schemas.microsoft.com/office/drawing/2014/main" xmlns=""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a16="http://schemas.microsoft.com/office/drawing/2014/main" xmlns=""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a16="http://schemas.microsoft.com/office/drawing/2014/main" xmlns=""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a16="http://schemas.microsoft.com/office/drawing/2014/main" xmlns=""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a16="http://schemas.microsoft.com/office/drawing/2014/main" xmlns=""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a16="http://schemas.microsoft.com/office/drawing/2014/main" xmlns=""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a16="http://schemas.microsoft.com/office/drawing/2014/main" xmlns=""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a16="http://schemas.microsoft.com/office/drawing/2014/main" xmlns=""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a16="http://schemas.microsoft.com/office/drawing/2014/main" xmlns=""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xmlns=""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a16="http://schemas.microsoft.com/office/drawing/2014/main" xmlns=""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a16="http://schemas.microsoft.com/office/drawing/2014/main" xmlns=""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a16="http://schemas.microsoft.com/office/drawing/2014/main" xmlns=""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a16="http://schemas.microsoft.com/office/drawing/2014/main" xmlns=""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xmlns=""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xmlns=""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xmlns=""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xmlns=""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p14="http://schemas.microsoft.com/office/powerpoint/2010/main" xmlns="" val="1684539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3029778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198835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p14="http://schemas.microsoft.com/office/powerpoint/2010/main" xmlns="" val="414613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p14="http://schemas.microsoft.com/office/powerpoint/2010/main" xmlns="" val="112764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259174">
                  <a:extLst>
                    <a:ext uri="{9D8B030D-6E8A-4147-A177-3AD203B41FA5}">
                      <a16:colId xmlns:a16="http://schemas.microsoft.com/office/drawing/2014/main" xmlns="" val="3953468724"/>
                    </a:ext>
                  </a:extLst>
                </a:gridCol>
                <a:gridCol w="1371600">
                  <a:extLst>
                    <a:ext uri="{9D8B030D-6E8A-4147-A177-3AD203B41FA5}">
                      <a16:colId xmlns:a16="http://schemas.microsoft.com/office/drawing/2014/main" xmlns="" val="4277526474"/>
                    </a:ext>
                  </a:extLst>
                </a:gridCol>
                <a:gridCol w="955623">
                  <a:extLst>
                    <a:ext uri="{9D8B030D-6E8A-4147-A177-3AD203B41FA5}">
                      <a16:colId xmlns:a16="http://schemas.microsoft.com/office/drawing/2014/main" xmlns="" val="2438884888"/>
                    </a:ext>
                  </a:extLst>
                </a:gridCol>
                <a:gridCol w="955623">
                  <a:extLst>
                    <a:ext uri="{9D8B030D-6E8A-4147-A177-3AD203B41FA5}">
                      <a16:colId xmlns:a16="http://schemas.microsoft.com/office/drawing/2014/main" xmlns="" val="3058700555"/>
                    </a:ext>
                  </a:extLst>
                </a:gridCol>
                <a:gridCol w="1484964">
                  <a:extLst>
                    <a:ext uri="{9D8B030D-6E8A-4147-A177-3AD203B41FA5}">
                      <a16:colId xmlns:a16="http://schemas.microsoft.com/office/drawing/2014/main" xmlns=""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a16="http://schemas.microsoft.com/office/drawing/2014/main" xmlns=""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a16="http://schemas.microsoft.com/office/drawing/2014/main" xmlns="" val="568537164"/>
                  </a:ext>
                </a:extLst>
              </a:tr>
            </a:tbl>
          </a:graphicData>
        </a:graphic>
      </p:graphicFrame>
    </p:spTree>
    <p:extLst>
      <p:ext uri="{BB962C8B-B14F-4D97-AF65-F5344CB8AC3E}">
        <p14:creationId xmlns:p14="http://schemas.microsoft.com/office/powerpoint/2010/main" xmlns="" val="1510706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a16="http://schemas.microsoft.com/office/drawing/2014/main" xmlns=""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p14="http://schemas.microsoft.com/office/powerpoint/2010/main" xmlns="" val="1562484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inference cost</a:t>
            </a:r>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p>
          <a:p>
            <a:pPr marL="514350" lvl="2">
              <a:spcBef>
                <a:spcPts val="750"/>
              </a:spcBef>
              <a:spcAft>
                <a:spcPts val="600"/>
              </a:spcAft>
              <a:buClr>
                <a:schemeClr val="accent2"/>
              </a:buClr>
            </a:pPr>
            <a:r>
              <a:rPr lang="en-IN" sz="1700" dirty="0" smtClean="0"/>
              <a:t>Output tokens</a:t>
            </a:r>
          </a:p>
          <a:p>
            <a:pPr marL="857250" lvl="3">
              <a:spcBef>
                <a:spcPts val="750"/>
              </a:spcBef>
              <a:spcAft>
                <a:spcPts val="600"/>
              </a:spcAft>
              <a:buClr>
                <a:schemeClr val="accent2"/>
              </a:buClr>
            </a:pPr>
            <a:r>
              <a:rPr lang="en-IN" sz="1600" dirty="0" smtClean="0"/>
              <a:t>More cost</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with two tokens</a:t>
            </a:r>
          </a:p>
          <a:p>
            <a:pPr marL="514350" lvl="2">
              <a:spcBef>
                <a:spcPts val="750"/>
              </a:spcBef>
              <a:spcAft>
                <a:spcPts val="600"/>
              </a:spcAft>
              <a:buClr>
                <a:schemeClr val="accent2"/>
              </a:buClr>
            </a:pPr>
            <a:r>
              <a:rPr lang="en-IN" sz="1700" dirty="0" smtClean="0"/>
              <a:t>Compound words</a:t>
            </a:r>
            <a:endParaRPr lang="en-IN" sz="1700" dirty="0" smtClean="0">
              <a:solidFill>
                <a:srgbClr val="00B050"/>
              </a:solidFill>
            </a:endParaRP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 only LLM</a:t>
            </a:r>
            <a:endParaRPr lang="en-US" sz="2000" dirty="0"/>
          </a:p>
          <a:p>
            <a:pPr marL="514350" lvl="2">
              <a:spcBef>
                <a:spcPts val="750"/>
              </a:spcBef>
              <a:spcAft>
                <a:spcPts val="600"/>
              </a:spcAft>
              <a:buClr>
                <a:schemeClr val="accent2"/>
              </a:buClr>
            </a:pPr>
            <a:r>
              <a:rPr lang="en-US" sz="1700" dirty="0" smtClean="0"/>
              <a:t>Auto–encoding models </a:t>
            </a:r>
          </a:p>
          <a:p>
            <a:pPr marL="514350" lvl="2">
              <a:spcBef>
                <a:spcPts val="750"/>
              </a:spcBef>
              <a:spcAft>
                <a:spcPts val="600"/>
              </a:spcAft>
              <a:buClr>
                <a:schemeClr val="accent2"/>
              </a:buClr>
            </a:pPr>
            <a:r>
              <a:rPr lang="en-US" sz="1700" dirty="0" smtClean="0"/>
              <a:t>Masked Language Modeling</a:t>
            </a:r>
          </a:p>
          <a:p>
            <a:pPr marL="514350" lvl="2">
              <a:spcBef>
                <a:spcPts val="750"/>
              </a:spcBef>
              <a:spcAft>
                <a:spcPts val="600"/>
              </a:spcAft>
              <a:buClr>
                <a:schemeClr val="accent2"/>
              </a:buClr>
            </a:pPr>
            <a:r>
              <a:rPr lang="en-US" sz="1700" dirty="0" smtClean="0"/>
              <a:t>Reconstruct text</a:t>
            </a:r>
          </a:p>
          <a:p>
            <a:pPr marL="514350" lvl="2">
              <a:spcBef>
                <a:spcPts val="750"/>
              </a:spcBef>
              <a:spcAft>
                <a:spcPts val="600"/>
              </a:spcAft>
              <a:buClr>
                <a:schemeClr val="accent2"/>
              </a:buClr>
            </a:pPr>
            <a:r>
              <a:rPr lang="en-US" sz="1700" dirty="0" smtClean="0"/>
              <a:t>De–noising objective    </a:t>
            </a:r>
          </a:p>
          <a:p>
            <a:pPr marL="514350" lvl="2">
              <a:spcBef>
                <a:spcPts val="750"/>
              </a:spcBef>
              <a:spcAft>
                <a:spcPts val="600"/>
              </a:spcAft>
              <a:buClr>
                <a:schemeClr val="accent2"/>
              </a:buClr>
            </a:pPr>
            <a:r>
              <a:rPr lang="en-US" sz="1700" dirty="0" smtClean="0"/>
              <a:t>Bidirectional context</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Sentiment analysis</a:t>
            </a:r>
            <a:endParaRPr lang="en-US" sz="1700" dirty="0"/>
          </a:p>
          <a:p>
            <a:pPr marL="514350" lvl="2">
              <a:spcBef>
                <a:spcPts val="750"/>
              </a:spcBef>
              <a:spcAft>
                <a:spcPts val="600"/>
              </a:spcAft>
              <a:buClr>
                <a:schemeClr val="accent2"/>
              </a:buClr>
            </a:pPr>
            <a:r>
              <a:rPr lang="en-US" sz="1700" dirty="0" smtClean="0"/>
              <a:t>Word classification</a:t>
            </a:r>
            <a:endParaRPr lang="en-US" sz="14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BERT model</a:t>
            </a:r>
          </a:p>
          <a:p>
            <a:pPr marL="514350" lvl="2">
              <a:spcBef>
                <a:spcPts val="750"/>
              </a:spcBef>
              <a:spcAft>
                <a:spcPts val="600"/>
              </a:spcAft>
              <a:buClr>
                <a:schemeClr val="accent2"/>
              </a:buClr>
            </a:pPr>
            <a:r>
              <a:rPr lang="en-IN" sz="1700" dirty="0" smtClean="0"/>
              <a:t>ROBERTA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Decoder only LLM</a:t>
            </a:r>
            <a:endParaRPr lang="en-US" sz="2000" dirty="0"/>
          </a:p>
          <a:p>
            <a:pPr marL="514350" lvl="2">
              <a:spcBef>
                <a:spcPts val="750"/>
              </a:spcBef>
              <a:spcAft>
                <a:spcPts val="600"/>
              </a:spcAft>
              <a:buClr>
                <a:schemeClr val="accent2"/>
              </a:buClr>
            </a:pPr>
            <a:r>
              <a:rPr lang="en-US" sz="1700" dirty="0" smtClean="0"/>
              <a:t>Autoregressive models </a:t>
            </a:r>
          </a:p>
          <a:p>
            <a:pPr marL="514350" lvl="2">
              <a:spcBef>
                <a:spcPts val="750"/>
              </a:spcBef>
              <a:spcAft>
                <a:spcPts val="600"/>
              </a:spcAft>
              <a:buClr>
                <a:schemeClr val="accent2"/>
              </a:buClr>
            </a:pPr>
            <a:r>
              <a:rPr lang="en-US" sz="1700" dirty="0" smtClean="0"/>
              <a:t>No encoder model</a:t>
            </a:r>
          </a:p>
          <a:p>
            <a:pPr marL="514350" lvl="2">
              <a:spcBef>
                <a:spcPts val="750"/>
              </a:spcBef>
              <a:spcAft>
                <a:spcPts val="600"/>
              </a:spcAft>
              <a:buClr>
                <a:schemeClr val="accent2"/>
              </a:buClr>
            </a:pPr>
            <a:r>
              <a:rPr lang="en-US" sz="1700" dirty="0" smtClean="0"/>
              <a:t>Causal Language Modeling</a:t>
            </a:r>
          </a:p>
          <a:p>
            <a:pPr marL="514350" lvl="2">
              <a:spcBef>
                <a:spcPts val="750"/>
              </a:spcBef>
              <a:spcAft>
                <a:spcPts val="600"/>
              </a:spcAft>
              <a:buClr>
                <a:schemeClr val="accent2"/>
              </a:buClr>
            </a:pPr>
            <a:r>
              <a:rPr lang="en-US" sz="1700" dirty="0" smtClean="0"/>
              <a:t>Predict next token</a:t>
            </a:r>
          </a:p>
          <a:p>
            <a:pPr marL="514350" lvl="2">
              <a:spcBef>
                <a:spcPts val="750"/>
              </a:spcBef>
              <a:spcAft>
                <a:spcPts val="600"/>
              </a:spcAft>
              <a:buClr>
                <a:schemeClr val="accent2"/>
              </a:buClr>
            </a:pPr>
            <a:r>
              <a:rPr lang="en-US" sz="1700" dirty="0" smtClean="0"/>
              <a:t>Unidirectional context</a:t>
            </a:r>
          </a:p>
          <a:p>
            <a:pPr marL="514350" lvl="2">
              <a:spcBef>
                <a:spcPts val="750"/>
              </a:spcBef>
              <a:spcAft>
                <a:spcPts val="600"/>
              </a:spcAft>
              <a:buClr>
                <a:schemeClr val="accent2"/>
              </a:buClr>
            </a:pPr>
            <a:r>
              <a:rPr lang="en-US" sz="1700" dirty="0" smtClean="0"/>
              <a:t>Statistical representation of language  </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Text generation</a:t>
            </a:r>
            <a:endParaRPr lang="en-US" sz="1700" dirty="0"/>
          </a:p>
          <a:p>
            <a:pPr marL="514350" lvl="2">
              <a:spcBef>
                <a:spcPts val="750"/>
              </a:spcBef>
              <a:spcAft>
                <a:spcPts val="600"/>
              </a:spcAft>
              <a:buClr>
                <a:schemeClr val="accent2"/>
              </a:buClr>
            </a:pPr>
            <a:r>
              <a:rPr lang="en-US" sz="1700" dirty="0" smtClean="0"/>
              <a:t>Zero–shot inference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err="1" smtClean="0"/>
              <a:t>OpenAI</a:t>
            </a:r>
            <a:r>
              <a:rPr lang="en-IN" sz="1700" dirty="0" smtClean="0"/>
              <a:t> GPT</a:t>
            </a:r>
          </a:p>
          <a:p>
            <a:pPr marL="514350" lvl="2">
              <a:spcBef>
                <a:spcPts val="750"/>
              </a:spcBef>
              <a:spcAft>
                <a:spcPts val="600"/>
              </a:spcAft>
              <a:buClr>
                <a:schemeClr val="accent2"/>
              </a:buClr>
            </a:pPr>
            <a:r>
              <a:rPr lang="en-IN" sz="1700" dirty="0" smtClean="0"/>
              <a:t>Meta Llama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81222"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Encoder–Decoder LLM</a:t>
            </a:r>
            <a:endParaRPr lang="en-US" sz="2000" dirty="0"/>
          </a:p>
          <a:p>
            <a:pPr marL="514350" lvl="2">
              <a:spcBef>
                <a:spcPts val="750"/>
              </a:spcBef>
              <a:spcAft>
                <a:spcPts val="600"/>
              </a:spcAft>
              <a:buClr>
                <a:schemeClr val="accent2"/>
              </a:buClr>
            </a:pPr>
            <a:r>
              <a:rPr lang="en-US" sz="1700" dirty="0" smtClean="0"/>
              <a:t>Encoder and Decoder</a:t>
            </a:r>
          </a:p>
          <a:p>
            <a:pPr marL="514350" lvl="2">
              <a:spcBef>
                <a:spcPts val="750"/>
              </a:spcBef>
              <a:spcAft>
                <a:spcPts val="600"/>
              </a:spcAft>
              <a:buClr>
                <a:schemeClr val="accent2"/>
              </a:buClr>
            </a:pPr>
            <a:r>
              <a:rPr lang="en-US" sz="1700" dirty="0" smtClean="0"/>
              <a:t>Sequence-to-sequence models </a:t>
            </a:r>
          </a:p>
          <a:p>
            <a:pPr marL="514350" lvl="2">
              <a:spcBef>
                <a:spcPts val="750"/>
              </a:spcBef>
              <a:spcAft>
                <a:spcPts val="600"/>
              </a:spcAft>
              <a:buClr>
                <a:schemeClr val="accent2"/>
              </a:buClr>
            </a:pPr>
            <a:r>
              <a:rPr lang="en-US" sz="1700" dirty="0" smtClean="0"/>
              <a:t>Span corruption – T5 model</a:t>
            </a:r>
          </a:p>
          <a:p>
            <a:pPr marL="857250" lvl="3">
              <a:spcBef>
                <a:spcPts val="750"/>
              </a:spcBef>
              <a:spcAft>
                <a:spcPts val="600"/>
              </a:spcAft>
              <a:buClr>
                <a:schemeClr val="accent2"/>
              </a:buClr>
            </a:pPr>
            <a:r>
              <a:rPr lang="en-US" sz="1600" smtClean="0"/>
              <a:t>Mask random </a:t>
            </a:r>
            <a:r>
              <a:rPr lang="en-US" sz="1600" dirty="0" smtClean="0"/>
              <a:t>input tokens</a:t>
            </a:r>
          </a:p>
          <a:p>
            <a:pPr marL="857250" lvl="3">
              <a:spcBef>
                <a:spcPts val="750"/>
              </a:spcBef>
              <a:spcAft>
                <a:spcPts val="600"/>
              </a:spcAft>
              <a:buClr>
                <a:schemeClr val="accent2"/>
              </a:buClr>
            </a:pPr>
            <a:r>
              <a:rPr lang="en-US" sz="1600" dirty="0" smtClean="0"/>
              <a:t>Reconstruct masked input tokens</a:t>
            </a:r>
          </a:p>
          <a:p>
            <a:pPr marL="514350" lvl="2">
              <a:spcBef>
                <a:spcPts val="750"/>
              </a:spcBef>
              <a:spcAft>
                <a:spcPts val="600"/>
              </a:spcAft>
              <a:buClr>
                <a:schemeClr val="accent2"/>
              </a:buClr>
            </a:pPr>
            <a:r>
              <a:rPr lang="en-US" sz="1700" dirty="0" smtClean="0"/>
              <a:t>Bidirectional context    </a:t>
            </a:r>
            <a:endParaRPr lang="en-US" sz="17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Machine translation</a:t>
            </a:r>
            <a:endParaRPr lang="en-US" sz="1700" dirty="0"/>
          </a:p>
          <a:p>
            <a:pPr marL="514350" lvl="2">
              <a:spcBef>
                <a:spcPts val="750"/>
              </a:spcBef>
              <a:spcAft>
                <a:spcPts val="600"/>
              </a:spcAft>
              <a:buClr>
                <a:schemeClr val="accent2"/>
              </a:buClr>
            </a:pPr>
            <a:r>
              <a:rPr lang="en-US" sz="1700" dirty="0" smtClean="0"/>
              <a:t>Text summarization</a:t>
            </a:r>
          </a:p>
          <a:p>
            <a:pPr marL="514350" lvl="2">
              <a:spcBef>
                <a:spcPts val="750"/>
              </a:spcBef>
              <a:spcAft>
                <a:spcPts val="600"/>
              </a:spcAft>
              <a:buClr>
                <a:schemeClr val="accent2"/>
              </a:buClr>
            </a:pPr>
            <a:r>
              <a:rPr lang="en-US" sz="1700" dirty="0" smtClean="0"/>
              <a:t>Question &amp; Answering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Text-to-Text Transfer Transformer – T5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Computational Challenges</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85256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LLM inference</a:t>
            </a:r>
          </a:p>
          <a:p>
            <a:pPr marL="514350" lvl="2">
              <a:spcBef>
                <a:spcPts val="750"/>
              </a:spcBef>
              <a:spcAft>
                <a:spcPts val="600"/>
              </a:spcAft>
              <a:buClr>
                <a:schemeClr val="accent2"/>
              </a:buClr>
            </a:pPr>
            <a:r>
              <a:rPr lang="en-US" sz="1700" dirty="0" smtClean="0"/>
              <a:t>1 parameter – float 32 – 4 bytes</a:t>
            </a:r>
          </a:p>
          <a:p>
            <a:pPr marL="514350" lvl="2">
              <a:spcBef>
                <a:spcPts val="750"/>
              </a:spcBef>
              <a:spcAft>
                <a:spcPts val="600"/>
              </a:spcAft>
              <a:buClr>
                <a:schemeClr val="accent2"/>
              </a:buClr>
            </a:pPr>
            <a:r>
              <a:rPr lang="en-US" sz="1700" dirty="0" smtClean="0"/>
              <a:t>1B parameters – 10</a:t>
            </a:r>
            <a:r>
              <a:rPr lang="en-US" sz="1700" baseline="30000" dirty="0" smtClean="0"/>
              <a:t>9</a:t>
            </a:r>
            <a:r>
              <a:rPr lang="en-US" sz="1700" dirty="0" smtClean="0"/>
              <a:t> parameters</a:t>
            </a:r>
          </a:p>
          <a:p>
            <a:pPr marL="514350" lvl="2">
              <a:spcBef>
                <a:spcPts val="750"/>
              </a:spcBef>
              <a:spcAft>
                <a:spcPts val="600"/>
              </a:spcAft>
              <a:buClr>
                <a:schemeClr val="accent2"/>
              </a:buClr>
            </a:pPr>
            <a:r>
              <a:rPr lang="en-US" sz="1700" dirty="0" smtClean="0"/>
              <a:t>1B parameters – 4 x 10</a:t>
            </a:r>
            <a:r>
              <a:rPr lang="en-US" sz="1700" baseline="30000" dirty="0" smtClean="0"/>
              <a:t>9 </a:t>
            </a:r>
            <a:r>
              <a:rPr lang="en-US" sz="1700" dirty="0" smtClean="0"/>
              <a:t>bytes</a:t>
            </a:r>
          </a:p>
          <a:p>
            <a:pPr marL="514350" lvl="2">
              <a:spcBef>
                <a:spcPts val="750"/>
              </a:spcBef>
              <a:spcAft>
                <a:spcPts val="600"/>
              </a:spcAft>
              <a:buClr>
                <a:schemeClr val="accent2"/>
              </a:buClr>
            </a:pPr>
            <a:r>
              <a:rPr lang="en-US" sz="1700" dirty="0" smtClean="0"/>
              <a:t>1B parameters – 4 GB memory</a:t>
            </a:r>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4" y="1378574"/>
            <a:ext cx="3903831"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smtClean="0"/>
              <a:t>LLM training</a:t>
            </a:r>
            <a:endParaRPr lang="en-US" sz="1700" dirty="0"/>
          </a:p>
          <a:p>
            <a:pPr marL="514350" lvl="2">
              <a:spcBef>
                <a:spcPts val="750"/>
              </a:spcBef>
              <a:spcAft>
                <a:spcPts val="600"/>
              </a:spcAft>
              <a:buClr>
                <a:schemeClr val="accent2"/>
              </a:buClr>
            </a:pPr>
            <a:r>
              <a:rPr lang="en-US" sz="1800" dirty="0" smtClean="0"/>
              <a:t>1 parameter – float 32 – 4 bytes</a:t>
            </a:r>
            <a:endParaRPr lang="en-IN" sz="1700" dirty="0" smtClean="0"/>
          </a:p>
          <a:p>
            <a:pPr marL="514350" lvl="2">
              <a:spcBef>
                <a:spcPts val="750"/>
              </a:spcBef>
              <a:spcAft>
                <a:spcPts val="600"/>
              </a:spcAft>
              <a:buClr>
                <a:schemeClr val="accent2"/>
              </a:buClr>
            </a:pPr>
            <a:r>
              <a:rPr lang="en-IN" sz="1700" dirty="0" smtClean="0"/>
              <a:t>Model parameters – 4 bytes</a:t>
            </a:r>
          </a:p>
          <a:p>
            <a:pPr marL="514350" lvl="2">
              <a:spcBef>
                <a:spcPts val="750"/>
              </a:spcBef>
              <a:spcAft>
                <a:spcPts val="600"/>
              </a:spcAft>
              <a:buClr>
                <a:schemeClr val="accent2"/>
              </a:buClr>
            </a:pPr>
            <a:r>
              <a:rPr lang="en-IN" sz="1700" dirty="0" smtClean="0"/>
              <a:t>Optimizer – 8 bytes – Two states</a:t>
            </a:r>
          </a:p>
          <a:p>
            <a:pPr marL="514350" lvl="2">
              <a:spcBef>
                <a:spcPts val="750"/>
              </a:spcBef>
              <a:spcAft>
                <a:spcPts val="600"/>
              </a:spcAft>
              <a:buClr>
                <a:schemeClr val="accent2"/>
              </a:buClr>
            </a:pPr>
            <a:r>
              <a:rPr lang="en-IN" sz="1700" dirty="0" smtClean="0"/>
              <a:t>Gradients – 4 bytes</a:t>
            </a:r>
          </a:p>
          <a:p>
            <a:pPr marL="514350" lvl="2">
              <a:spcBef>
                <a:spcPts val="750"/>
              </a:spcBef>
              <a:spcAft>
                <a:spcPts val="600"/>
              </a:spcAft>
              <a:buClr>
                <a:schemeClr val="accent2"/>
              </a:buClr>
            </a:pPr>
            <a:r>
              <a:rPr lang="en-IN" sz="1700" dirty="0" smtClean="0"/>
              <a:t>Activations – 4 bytes</a:t>
            </a:r>
          </a:p>
          <a:p>
            <a:pPr marL="514350" lvl="2">
              <a:spcBef>
                <a:spcPts val="750"/>
              </a:spcBef>
              <a:spcAft>
                <a:spcPts val="600"/>
              </a:spcAft>
              <a:buClr>
                <a:schemeClr val="accent2"/>
              </a:buClr>
            </a:pPr>
            <a:r>
              <a:rPr lang="en-IN" sz="1700" dirty="0" smtClean="0"/>
              <a:t>Temporary variables – 4 bytes</a:t>
            </a:r>
          </a:p>
          <a:p>
            <a:pPr marL="171450" lvl="1">
              <a:spcBef>
                <a:spcPts val="750"/>
              </a:spcBef>
              <a:spcAft>
                <a:spcPts val="600"/>
              </a:spcAft>
              <a:buClr>
                <a:schemeClr val="accent2"/>
              </a:buClr>
            </a:pPr>
            <a:r>
              <a:rPr lang="en-US" sz="1700" dirty="0" smtClean="0"/>
              <a:t>20 times number </a:t>
            </a:r>
            <a:r>
              <a:rPr lang="en-US" sz="1700" smtClean="0"/>
              <a:t>of parameters</a:t>
            </a:r>
            <a:endParaRPr lang="en-US" sz="1700" dirty="0" smtClean="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8067878" cy="994172"/>
          </a:xfrm>
          <a:noFill/>
        </p:spPr>
        <p:txBody>
          <a:bodyPr anchor="ctr"/>
          <a:lstStyle/>
          <a:p>
            <a:r>
              <a:rPr lang="en-IN" dirty="0"/>
              <a:t>Reinforcement </a:t>
            </a:r>
            <a:r>
              <a:rPr lang="en-IN" dirty="0" smtClean="0"/>
              <a:t>Learning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49" y="1378574"/>
            <a:ext cx="3865529"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Agent</a:t>
            </a:r>
            <a:endParaRPr lang="en-US" sz="2000" dirty="0" smtClean="0"/>
          </a:p>
          <a:p>
            <a:pPr marL="171450" lvl="1">
              <a:spcBef>
                <a:spcPts val="750"/>
              </a:spcBef>
              <a:spcAft>
                <a:spcPts val="600"/>
              </a:spcAft>
              <a:buClr>
                <a:schemeClr val="accent2"/>
              </a:buClr>
            </a:pPr>
            <a:r>
              <a:rPr lang="en-US" sz="2000" dirty="0" smtClean="0"/>
              <a:t>Environment</a:t>
            </a:r>
            <a:endParaRPr lang="en-US" sz="2000" dirty="0" smtClean="0"/>
          </a:p>
          <a:p>
            <a:pPr marL="171450" lvl="1">
              <a:spcBef>
                <a:spcPts val="750"/>
              </a:spcBef>
              <a:spcAft>
                <a:spcPts val="600"/>
              </a:spcAft>
              <a:buClr>
                <a:schemeClr val="accent2"/>
              </a:buClr>
            </a:pPr>
            <a:r>
              <a:rPr lang="en-US" sz="2000" dirty="0" smtClean="0"/>
              <a:t>Action</a:t>
            </a:r>
          </a:p>
          <a:p>
            <a:pPr marL="171450" lvl="1">
              <a:spcBef>
                <a:spcPts val="750"/>
              </a:spcBef>
              <a:spcAft>
                <a:spcPts val="600"/>
              </a:spcAft>
              <a:buClr>
                <a:schemeClr val="accent2"/>
              </a:buClr>
            </a:pPr>
            <a:r>
              <a:rPr lang="en-US" sz="2000" dirty="0" smtClean="0"/>
              <a:t>State</a:t>
            </a:r>
          </a:p>
          <a:p>
            <a:pPr marL="171450" lvl="1">
              <a:spcBef>
                <a:spcPts val="750"/>
              </a:spcBef>
              <a:spcAft>
                <a:spcPts val="600"/>
              </a:spcAft>
              <a:buClr>
                <a:schemeClr val="accent2"/>
              </a:buClr>
            </a:pPr>
            <a:r>
              <a:rPr lang="en-US" sz="2000" dirty="0" smtClean="0"/>
              <a:t>Reward or Penalty</a:t>
            </a:r>
            <a:endParaRPr lang="en-US" sz="2000" dirty="0" smtClean="0"/>
          </a:p>
          <a:p>
            <a:pPr marL="171450" lvl="1">
              <a:spcBef>
                <a:spcPts val="750"/>
              </a:spcBef>
              <a:spcAft>
                <a:spcPts val="600"/>
              </a:spcAft>
              <a:buClr>
                <a:schemeClr val="accent2"/>
              </a:buClr>
            </a:pPr>
            <a:r>
              <a:rPr lang="en-US" sz="2000" dirty="0" smtClean="0"/>
              <a:t>Maximize reward</a:t>
            </a:r>
          </a:p>
        </p:txBody>
      </p:sp>
      <p:pic>
        <p:nvPicPr>
          <p:cNvPr id="5" name="Picture 4" descr="ReinforcementLearning.jpg"/>
          <p:cNvPicPr>
            <a:picLocks noChangeAspect="1"/>
          </p:cNvPicPr>
          <p:nvPr/>
        </p:nvPicPr>
        <p:blipFill>
          <a:blip r:embed="rId3"/>
          <a:stretch>
            <a:fillRect/>
          </a:stretch>
        </p:blipFill>
        <p:spPr>
          <a:xfrm>
            <a:off x="3022513" y="1381328"/>
            <a:ext cx="5522829" cy="2476905"/>
          </a:xfrm>
          <a:prstGeom prst="rect">
            <a:avLst/>
          </a:prstGeom>
        </p:spPr>
      </p:pic>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a:t>
            </a:r>
            <a:r>
              <a:rPr lang="en-US" dirty="0" smtClean="0"/>
              <a:t>Generation – Evaluation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Human </a:t>
            </a:r>
          </a:p>
          <a:p>
            <a:pPr marL="171450" lvl="1">
              <a:spcBef>
                <a:spcPts val="750"/>
              </a:spcBef>
              <a:spcAft>
                <a:spcPts val="600"/>
              </a:spcAft>
              <a:buClr>
                <a:schemeClr val="accent2"/>
              </a:buClr>
            </a:pPr>
            <a:r>
              <a:rPr lang="en-IN" sz="2000" dirty="0" smtClean="0"/>
              <a:t>Character based evaluation</a:t>
            </a:r>
          </a:p>
          <a:p>
            <a:pPr marL="514350" lvl="2">
              <a:spcBef>
                <a:spcPts val="750"/>
              </a:spcBef>
              <a:spcAft>
                <a:spcPts val="600"/>
              </a:spcAft>
              <a:buClr>
                <a:schemeClr val="accent2"/>
              </a:buClr>
            </a:pPr>
            <a:r>
              <a:rPr lang="en-IN" sz="1700" dirty="0" smtClean="0"/>
              <a:t>Edit distance</a:t>
            </a:r>
          </a:p>
          <a:p>
            <a:pPr marL="171450" lvl="1">
              <a:spcBef>
                <a:spcPts val="750"/>
              </a:spcBef>
              <a:spcAft>
                <a:spcPts val="600"/>
              </a:spcAft>
              <a:buClr>
                <a:schemeClr val="accent2"/>
              </a:buClr>
            </a:pPr>
            <a:r>
              <a:rPr lang="en-IN" sz="2000" dirty="0" smtClean="0"/>
              <a:t>Word based evaluation</a:t>
            </a:r>
          </a:p>
          <a:p>
            <a:pPr marL="514350" lvl="2">
              <a:spcBef>
                <a:spcPts val="750"/>
              </a:spcBef>
              <a:spcAft>
                <a:spcPts val="600"/>
              </a:spcAft>
              <a:buClr>
                <a:schemeClr val="accent2"/>
              </a:buClr>
            </a:pPr>
            <a:r>
              <a:rPr lang="en-IN" sz="1700" dirty="0" smtClean="0"/>
              <a:t>WER, BLEU</a:t>
            </a:r>
            <a:endParaRPr lang="en-IN" sz="1700" dirty="0"/>
          </a:p>
          <a:p>
            <a:pPr marL="171450" lvl="1">
              <a:spcBef>
                <a:spcPts val="750"/>
              </a:spcBef>
              <a:spcAft>
                <a:spcPts val="600"/>
              </a:spcAft>
              <a:buClr>
                <a:schemeClr val="accent2"/>
              </a:buClr>
            </a:pPr>
            <a:r>
              <a:rPr lang="en-IN" sz="2000" dirty="0" smtClean="0"/>
              <a:t>Embedding based evaluation</a:t>
            </a:r>
          </a:p>
          <a:p>
            <a:pPr marL="514350" lvl="2">
              <a:spcBef>
                <a:spcPts val="750"/>
              </a:spcBef>
              <a:spcAft>
                <a:spcPts val="600"/>
              </a:spcAft>
              <a:buClr>
                <a:schemeClr val="accent2"/>
              </a:buClr>
            </a:pPr>
            <a:r>
              <a:rPr lang="en-IN" sz="1700" dirty="0" smtClean="0"/>
              <a:t>BERT score, Mover score</a:t>
            </a:r>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LLM </a:t>
            </a:r>
          </a:p>
          <a:p>
            <a:pPr marL="171450" lvl="1">
              <a:spcBef>
                <a:spcPts val="750"/>
              </a:spcBef>
              <a:spcAft>
                <a:spcPts val="600"/>
              </a:spcAft>
              <a:buClr>
                <a:schemeClr val="accent2"/>
              </a:buClr>
            </a:pPr>
            <a:r>
              <a:rPr lang="en-IN" sz="2000" dirty="0" smtClean="0"/>
              <a:t>Mathematical Framework</a:t>
            </a:r>
          </a:p>
          <a:p>
            <a:pPr marL="514350" lvl="2">
              <a:spcBef>
                <a:spcPts val="750"/>
              </a:spcBef>
              <a:spcAft>
                <a:spcPts val="600"/>
              </a:spcAft>
              <a:buClr>
                <a:schemeClr val="accent2"/>
              </a:buClr>
            </a:pPr>
            <a:r>
              <a:rPr lang="en-IN" sz="1700" dirty="0" smtClean="0"/>
              <a:t>RAGAS framework</a:t>
            </a:r>
          </a:p>
          <a:p>
            <a:pPr marL="171450" lvl="1">
              <a:spcBef>
                <a:spcPts val="750"/>
              </a:spcBef>
              <a:spcAft>
                <a:spcPts val="600"/>
              </a:spcAft>
              <a:buClr>
                <a:schemeClr val="accent2"/>
              </a:buClr>
            </a:pPr>
            <a:r>
              <a:rPr lang="en-IN" sz="2000" dirty="0" smtClean="0"/>
              <a:t>Experimental based Framework</a:t>
            </a:r>
          </a:p>
          <a:p>
            <a:pPr marL="514350" lvl="2">
              <a:spcBef>
                <a:spcPts val="750"/>
              </a:spcBef>
              <a:spcAft>
                <a:spcPts val="600"/>
              </a:spcAft>
              <a:buClr>
                <a:schemeClr val="accent2"/>
              </a:buClr>
            </a:pPr>
            <a:r>
              <a:rPr lang="en-IN" sz="1700" dirty="0" smtClean="0"/>
              <a:t>Number of tasks and datasets </a:t>
            </a:r>
          </a:p>
          <a:p>
            <a:pPr marL="514350" lvl="2">
              <a:spcBef>
                <a:spcPts val="750"/>
              </a:spcBef>
              <a:spcAft>
                <a:spcPts val="600"/>
              </a:spcAft>
              <a:buClr>
                <a:schemeClr val="accent2"/>
              </a:buClr>
            </a:pPr>
            <a:r>
              <a:rPr lang="en-IN" sz="1700" dirty="0" smtClean="0"/>
              <a:t>Number of aspects</a:t>
            </a:r>
          </a:p>
          <a:p>
            <a:pPr marL="514350" lvl="2">
              <a:spcBef>
                <a:spcPts val="750"/>
              </a:spcBef>
              <a:spcAft>
                <a:spcPts val="600"/>
              </a:spcAft>
              <a:buClr>
                <a:schemeClr val="accent2"/>
              </a:buClr>
            </a:pPr>
            <a:r>
              <a:rPr lang="en-IN" sz="1700" dirty="0" smtClean="0"/>
              <a:t>GPT score</a:t>
            </a:r>
          </a:p>
          <a:p>
            <a:pPr marL="514350" lvl="2">
              <a:spcBef>
                <a:spcPts val="750"/>
              </a:spcBef>
              <a:spcAft>
                <a:spcPts val="600"/>
              </a:spcAft>
              <a:buClr>
                <a:schemeClr val="accent2"/>
              </a:buClr>
            </a:pPr>
            <a:endParaRPr lang="en-IN" sz="1700" dirty="0"/>
          </a:p>
        </p:txBody>
      </p:sp>
    </p:spTree>
    <p:extLst>
      <p:ext uri="{BB962C8B-B14F-4D97-AF65-F5344CB8AC3E}">
        <p14:creationId xmlns:p14="http://schemas.microsoft.com/office/powerpoint/2010/main" xmlns="" val="4146137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Knowledge Distillation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IN" sz="2000" dirty="0" smtClean="0"/>
              <a:t>Knowledge transfer</a:t>
            </a:r>
          </a:p>
          <a:p>
            <a:pPr marL="171450" lvl="1">
              <a:spcBef>
                <a:spcPts val="750"/>
              </a:spcBef>
              <a:spcAft>
                <a:spcPts val="600"/>
              </a:spcAft>
              <a:buClr>
                <a:schemeClr val="accent2"/>
              </a:buClr>
            </a:pPr>
            <a:r>
              <a:rPr lang="en-IN" sz="2000" dirty="0" smtClean="0"/>
              <a:t>Large pre-trained model </a:t>
            </a:r>
          </a:p>
          <a:p>
            <a:pPr marL="171450" lvl="1">
              <a:spcBef>
                <a:spcPts val="750"/>
              </a:spcBef>
              <a:spcAft>
                <a:spcPts val="600"/>
              </a:spcAft>
              <a:buClr>
                <a:schemeClr val="accent2"/>
              </a:buClr>
            </a:pPr>
            <a:r>
              <a:rPr lang="en-IN" sz="2000" dirty="0" smtClean="0"/>
              <a:t>Set of models</a:t>
            </a:r>
          </a:p>
          <a:p>
            <a:pPr marL="171450" lvl="1">
              <a:spcBef>
                <a:spcPts val="750"/>
              </a:spcBef>
              <a:spcAft>
                <a:spcPts val="600"/>
              </a:spcAft>
              <a:buClr>
                <a:schemeClr val="accent2"/>
              </a:buClr>
            </a:pPr>
            <a:r>
              <a:rPr lang="en-IN" sz="2000" smtClean="0"/>
              <a:t>Teacher model</a:t>
            </a:r>
            <a:endParaRPr lang="en-IN" sz="2000" dirty="0" smtClean="0"/>
          </a:p>
          <a:p>
            <a:pPr marL="171450" lvl="1">
              <a:spcBef>
                <a:spcPts val="750"/>
              </a:spcBef>
              <a:spcAft>
                <a:spcPts val="600"/>
              </a:spcAft>
              <a:buClr>
                <a:schemeClr val="accent2"/>
              </a:buClr>
            </a:pPr>
            <a:r>
              <a:rPr lang="en-IN" sz="2000" dirty="0" smtClean="0"/>
              <a:t>Ensemble of models</a:t>
            </a:r>
          </a:p>
          <a:p>
            <a:pPr marL="171450" lvl="1">
              <a:spcBef>
                <a:spcPts val="750"/>
              </a:spcBef>
              <a:spcAft>
                <a:spcPts val="600"/>
              </a:spcAft>
              <a:buClr>
                <a:schemeClr val="accent2"/>
              </a:buClr>
            </a:pPr>
            <a:r>
              <a:rPr lang="en-IN" sz="2000" dirty="0" smtClean="0"/>
              <a:t>Single smaller model</a:t>
            </a:r>
          </a:p>
          <a:p>
            <a:pPr marL="171450" lvl="1">
              <a:spcBef>
                <a:spcPts val="750"/>
              </a:spcBef>
              <a:spcAft>
                <a:spcPts val="600"/>
              </a:spcAft>
              <a:buClr>
                <a:schemeClr val="accent2"/>
              </a:buClr>
            </a:pPr>
            <a:r>
              <a:rPr lang="en-IN" sz="2000" dirty="0" smtClean="0"/>
              <a:t>Student model</a:t>
            </a:r>
          </a:p>
          <a:p>
            <a:pPr marL="171450" lvl="1">
              <a:spcBef>
                <a:spcPts val="750"/>
              </a:spcBef>
              <a:spcAft>
                <a:spcPts val="600"/>
              </a:spcAft>
              <a:buClr>
                <a:schemeClr val="accent2"/>
              </a:buClr>
            </a:pPr>
            <a:r>
              <a:rPr lang="en-IN" sz="2000" dirty="0" smtClean="0"/>
              <a:t>Model compression</a:t>
            </a:r>
            <a:endParaRPr lang="en-IN" sz="1700" dirty="0" smtClean="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Small student model </a:t>
            </a:r>
          </a:p>
          <a:p>
            <a:pPr marL="171450" lvl="1">
              <a:spcBef>
                <a:spcPts val="750"/>
              </a:spcBef>
              <a:spcAft>
                <a:spcPts val="600"/>
              </a:spcAft>
              <a:buClr>
                <a:schemeClr val="accent2"/>
              </a:buClr>
            </a:pPr>
            <a:r>
              <a:rPr lang="en-IN" sz="2000" dirty="0" smtClean="0"/>
              <a:t>Learn to emulate </a:t>
            </a:r>
          </a:p>
          <a:p>
            <a:pPr marL="171450" lvl="1">
              <a:spcBef>
                <a:spcPts val="750"/>
              </a:spcBef>
              <a:spcAft>
                <a:spcPts val="600"/>
              </a:spcAft>
              <a:buClr>
                <a:schemeClr val="accent2"/>
              </a:buClr>
            </a:pPr>
            <a:r>
              <a:rPr lang="en-IN" sz="2000" dirty="0" smtClean="0"/>
              <a:t>Large teacher model</a:t>
            </a:r>
          </a:p>
          <a:p>
            <a:pPr marL="171450" lvl="1">
              <a:spcBef>
                <a:spcPts val="750"/>
              </a:spcBef>
              <a:spcAft>
                <a:spcPts val="600"/>
              </a:spcAft>
              <a:buClr>
                <a:schemeClr val="accent2"/>
              </a:buClr>
            </a:pPr>
            <a:r>
              <a:rPr lang="en-IN" sz="2000" dirty="0" smtClean="0"/>
              <a:t>Leverage teacher knowledge </a:t>
            </a:r>
          </a:p>
          <a:p>
            <a:pPr marL="171450" lvl="1">
              <a:spcBef>
                <a:spcPts val="750"/>
              </a:spcBef>
              <a:spcAft>
                <a:spcPts val="600"/>
              </a:spcAft>
              <a:buClr>
                <a:schemeClr val="accent2"/>
              </a:buClr>
            </a:pPr>
            <a:r>
              <a:rPr lang="en-IN" sz="2000" dirty="0" smtClean="0"/>
              <a:t>Emulate thought process</a:t>
            </a:r>
          </a:p>
          <a:p>
            <a:pPr marL="171450" lvl="1">
              <a:spcBef>
                <a:spcPts val="750"/>
              </a:spcBef>
              <a:spcAft>
                <a:spcPts val="600"/>
              </a:spcAft>
              <a:buClr>
                <a:schemeClr val="accent2"/>
              </a:buClr>
            </a:pPr>
            <a:r>
              <a:rPr lang="en-IN" sz="2000" dirty="0" smtClean="0"/>
              <a:t>Obtain similar / higher accuracy</a:t>
            </a:r>
          </a:p>
        </p:txBody>
      </p:sp>
    </p:spTree>
    <p:extLst>
      <p:ext uri="{BB962C8B-B14F-4D97-AF65-F5344CB8AC3E}">
        <p14:creationId xmlns:p14="http://schemas.microsoft.com/office/powerpoint/2010/main" xmlns="" val="4146137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smtClean="0"/>
              <a:t>Models – Fashion Captioning Dataset (FACAD)</a:t>
            </a:r>
            <a:endParaRPr lang="en-US" dirty="0"/>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019515003"/>
              </p:ext>
            </p:extLst>
          </p:nvPr>
        </p:nvGraphicFramePr>
        <p:xfrm>
          <a:off x="628650" y="1369219"/>
          <a:ext cx="7471248" cy="2743200"/>
        </p:xfrm>
        <a:graphic>
          <a:graphicData uri="http://schemas.openxmlformats.org/drawingml/2006/table">
            <a:tbl>
              <a:tblPr firstRow="1" bandRow="1">
                <a:tableStyleId>{72833802-FEF1-4C79-8D5D-14CF1EAF98D9}</a:tableStyleId>
              </a:tblPr>
              <a:tblGrid>
                <a:gridCol w="1926482">
                  <a:extLst>
                    <a:ext uri="{9D8B030D-6E8A-4147-A177-3AD203B41FA5}">
                      <a16:colId xmlns:a16="http://schemas.microsoft.com/office/drawing/2014/main" xmlns="" val="2382218087"/>
                    </a:ext>
                  </a:extLst>
                </a:gridCol>
                <a:gridCol w="1504545">
                  <a:extLst>
                    <a:ext uri="{9D8B030D-6E8A-4147-A177-3AD203B41FA5}">
                      <a16:colId xmlns:a16="http://schemas.microsoft.com/office/drawing/2014/main" xmlns="" val="3953468724"/>
                    </a:ext>
                  </a:extLst>
                </a:gridCol>
                <a:gridCol w="1512987">
                  <a:extLst>
                    <a:ext uri="{9D8B030D-6E8A-4147-A177-3AD203B41FA5}">
                      <a16:colId xmlns:a16="http://schemas.microsoft.com/office/drawing/2014/main" xmlns="" val="2438884888"/>
                    </a:ext>
                  </a:extLst>
                </a:gridCol>
                <a:gridCol w="1017917">
                  <a:extLst>
                    <a:ext uri="{9D8B030D-6E8A-4147-A177-3AD203B41FA5}">
                      <a16:colId xmlns:a16="http://schemas.microsoft.com/office/drawing/2014/main" xmlns="" val="3058700555"/>
                    </a:ext>
                  </a:extLst>
                </a:gridCol>
                <a:gridCol w="1509317">
                  <a:extLst>
                    <a:ext uri="{9D8B030D-6E8A-4147-A177-3AD203B41FA5}">
                      <a16:colId xmlns:a16="http://schemas.microsoft.com/office/drawing/2014/main" xmlns="" val="489067259"/>
                    </a:ext>
                  </a:extLst>
                </a:gridCol>
              </a:tblGrid>
              <a:tr h="548640">
                <a:tc>
                  <a:txBody>
                    <a:bodyPr/>
                    <a:lstStyle/>
                    <a:p>
                      <a:pPr algn="ctr"/>
                      <a:r>
                        <a:rPr lang="en-US" sz="1400" b="1" i="0" dirty="0" smtClean="0">
                          <a:latin typeface="+mj-lt"/>
                        </a:rPr>
                        <a:t>Model</a:t>
                      </a:r>
                      <a:endParaRPr lang="en-US" sz="1400" b="1" i="0" dirty="0">
                        <a:latin typeface="+mj-lt"/>
                      </a:endParaRPr>
                    </a:p>
                  </a:txBody>
                  <a:tcPr marL="68580" marR="68580" marT="34290" marB="34290" anchor="ctr"/>
                </a:tc>
                <a:tc>
                  <a:txBody>
                    <a:bodyPr/>
                    <a:lstStyle/>
                    <a:p>
                      <a:pPr algn="ctr"/>
                      <a:r>
                        <a:rPr lang="en-US" sz="1400" b="1" i="0" dirty="0" smtClean="0">
                          <a:latin typeface="+mj-lt"/>
                        </a:rPr>
                        <a:t>Encoder</a:t>
                      </a:r>
                      <a:endParaRPr lang="en-US" sz="1400" b="1" i="0" dirty="0">
                        <a:latin typeface="+mj-lt"/>
                      </a:endParaRPr>
                    </a:p>
                  </a:txBody>
                  <a:tcPr marL="68580" marR="68580" marT="34290" marB="34290" anchor="ctr"/>
                </a:tc>
                <a:tc>
                  <a:txBody>
                    <a:bodyPr/>
                    <a:lstStyle/>
                    <a:p>
                      <a:pPr algn="ctr"/>
                      <a:r>
                        <a:rPr lang="en-US" sz="1400" b="1" i="0" dirty="0" smtClean="0">
                          <a:latin typeface="+mj-lt"/>
                        </a:rPr>
                        <a:t>Decoder</a:t>
                      </a:r>
                      <a:endParaRPr lang="en-US" sz="1400" b="1" i="0" dirty="0">
                        <a:latin typeface="+mj-lt"/>
                      </a:endParaRPr>
                    </a:p>
                  </a:txBody>
                  <a:tcPr marL="68580" marR="68580" marT="34290" marB="34290" anchor="ctr"/>
                </a:tc>
                <a:tc>
                  <a:txBody>
                    <a:bodyPr/>
                    <a:lstStyle/>
                    <a:p>
                      <a:pPr algn="ctr"/>
                      <a:r>
                        <a:rPr lang="en-US" sz="1400" b="1" i="0" dirty="0" smtClean="0">
                          <a:latin typeface="+mj-lt"/>
                        </a:rPr>
                        <a:t>Q-Former</a:t>
                      </a:r>
                      <a:endParaRPr lang="en-US" sz="1400" b="1" i="0" dirty="0">
                        <a:latin typeface="+mj-lt"/>
                      </a:endParaRPr>
                    </a:p>
                  </a:txBody>
                  <a:tcPr marL="68580" marR="68580" marT="34290" marB="34290" anchor="ctr"/>
                </a:tc>
                <a:tc>
                  <a:txBody>
                    <a:bodyPr/>
                    <a:lstStyle/>
                    <a:p>
                      <a:pPr algn="ctr"/>
                      <a:r>
                        <a:rPr lang="en-US" sz="1400" b="1" i="0" dirty="0" smtClean="0">
                          <a:latin typeface="+mj-lt"/>
                        </a:rPr>
                        <a:t>Number of Parameters</a:t>
                      </a:r>
                      <a:endParaRPr lang="en-US" sz="1400" b="1" i="0" dirty="0">
                        <a:latin typeface="+mj-lt"/>
                      </a:endParaRPr>
                    </a:p>
                  </a:txBody>
                  <a:tcPr marL="68580" marR="68580" marT="34290" marB="34290" anchor="ctr"/>
                </a:tc>
                <a:extLst>
                  <a:ext uri="{0D108BD9-81ED-4DB2-BD59-A6C34878D82A}">
                    <a16:rowId xmlns:a16="http://schemas.microsoft.com/office/drawing/2014/main" xmlns="" val="2857107962"/>
                  </a:ext>
                </a:extLst>
              </a:tr>
              <a:tr h="548640">
                <a:tc>
                  <a:txBody>
                    <a:bodyPr/>
                    <a:lstStyle/>
                    <a:p>
                      <a:pPr algn="ctr"/>
                      <a:r>
                        <a:rPr lang="en-US" sz="1400" b="0" i="0" dirty="0" smtClean="0">
                          <a:latin typeface="+mn-lt"/>
                        </a:rPr>
                        <a:t>CNN–LSTM </a:t>
                      </a:r>
                      <a:endParaRPr lang="en-US" sz="1400" b="0" i="0" dirty="0">
                        <a:latin typeface="+mn-lt"/>
                      </a:endParaRPr>
                    </a:p>
                  </a:txBody>
                  <a:tcPr marL="68580" marR="68580" marT="34290" marB="34290" anchor="ctr"/>
                </a:tc>
                <a:tc>
                  <a:txBody>
                    <a:bodyPr/>
                    <a:lstStyle/>
                    <a:p>
                      <a:pPr algn="ctr"/>
                      <a:r>
                        <a:rPr lang="en-US" sz="1400" b="0" i="0" dirty="0" smtClean="0">
                          <a:latin typeface="+mn-lt"/>
                        </a:rPr>
                        <a:t>CNN</a:t>
                      </a:r>
                      <a:r>
                        <a:rPr lang="en-US" sz="1400" b="0" i="0" baseline="0" dirty="0" smtClean="0">
                          <a:latin typeface="+mn-lt"/>
                        </a:rPr>
                        <a:t> (VGG)</a:t>
                      </a:r>
                      <a:endParaRPr lang="en-US" sz="1400" b="0" i="0" dirty="0">
                        <a:latin typeface="+mn-lt"/>
                      </a:endParaRPr>
                    </a:p>
                  </a:txBody>
                  <a:tcPr marL="68580" marR="68580" marT="34290" marB="34290" anchor="ctr"/>
                </a:tc>
                <a:tc>
                  <a:txBody>
                    <a:bodyPr/>
                    <a:lstStyle/>
                    <a:p>
                      <a:pPr algn="ctr"/>
                      <a:r>
                        <a:rPr lang="en-US" sz="1400" b="0" i="0" dirty="0" smtClean="0">
                          <a:latin typeface="+mn-lt"/>
                        </a:rPr>
                        <a:t>LSTM</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138 Million</a:t>
                      </a:r>
                      <a:endParaRPr lang="en-US" sz="1400" b="0" i="0" dirty="0">
                        <a:latin typeface="+mn-lt"/>
                      </a:endParaRP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smtClean="0">
                          <a:latin typeface="+mn-lt"/>
                        </a:rPr>
                        <a:t>CLIP</a:t>
                      </a:r>
                      <a:endParaRPr lang="en-US" sz="1400" b="0" i="0" dirty="0">
                        <a:latin typeface="+mn-lt"/>
                      </a:endParaRPr>
                    </a:p>
                  </a:txBody>
                  <a:tcPr marL="68580" marR="68580" marT="34290" marB="34290" anchor="ctr"/>
                </a:tc>
                <a:tc>
                  <a:txBody>
                    <a:bodyPr/>
                    <a:lstStyle/>
                    <a:p>
                      <a:pPr algn="ctr"/>
                      <a:r>
                        <a:rPr lang="en-US" sz="1400" b="0" i="0" dirty="0" smtClean="0">
                          <a:latin typeface="+mn-lt"/>
                        </a:rPr>
                        <a:t>ResNet / </a:t>
                      </a: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33 Million</a:t>
                      </a:r>
                      <a:endParaRPr lang="en-US" sz="1400" b="0" i="0" dirty="0">
                        <a:latin typeface="+mn-lt"/>
                      </a:endParaRPr>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0" i="0" dirty="0" smtClean="0">
                          <a:latin typeface="+mn-lt"/>
                        </a:rPr>
                        <a:t>BLIP</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583 Million</a:t>
                      </a:r>
                      <a:endParaRPr lang="en-US" sz="1400" b="0" i="0" dirty="0">
                        <a:latin typeface="+mn-lt"/>
                      </a:endParaRPr>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smtClean="0">
                          <a:latin typeface="+mn-lt"/>
                        </a:rPr>
                        <a:t>BLIP-2</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OPT /  FLAN T5</a:t>
                      </a:r>
                      <a:endParaRPr lang="en-US" sz="1400" b="0" i="0" dirty="0">
                        <a:latin typeface="+mn-lt"/>
                      </a:endParaRPr>
                    </a:p>
                  </a:txBody>
                  <a:tcPr marL="68580" marR="68580" marT="34290" marB="34290" anchor="ctr"/>
                </a:tc>
                <a:tc>
                  <a:txBody>
                    <a:bodyPr/>
                    <a:lstStyle/>
                    <a:p>
                      <a:pPr algn="ctr"/>
                      <a:r>
                        <a:rPr lang="en-US" sz="1400" b="0" i="0" dirty="0" smtClean="0">
                          <a:latin typeface="+mn-lt"/>
                        </a:rPr>
                        <a:t>Yes</a:t>
                      </a:r>
                      <a:endParaRPr lang="en-US" sz="1400" b="0" i="0" dirty="0">
                        <a:latin typeface="+mn-lt"/>
                      </a:endParaRPr>
                    </a:p>
                  </a:txBody>
                  <a:tcPr marL="68580" marR="68580" marT="34290" marB="34290" anchor="ctr"/>
                </a:tc>
                <a:tc>
                  <a:txBody>
                    <a:bodyPr/>
                    <a:lstStyle/>
                    <a:p>
                      <a:pPr algn="ctr"/>
                      <a:r>
                        <a:rPr lang="en-US" sz="1400" b="0" i="0" dirty="0" smtClean="0">
                          <a:latin typeface="+mn-lt"/>
                        </a:rPr>
                        <a:t>188 Million</a:t>
                      </a:r>
                      <a:endParaRPr lang="en-US" sz="1400" b="0" i="0" dirty="0">
                        <a:latin typeface="+mn-lt"/>
                      </a:endParaRPr>
                    </a:p>
                  </a:txBody>
                  <a:tcPr marL="68580" marR="68580" marT="34290" marB="34290" anchor="ctr"/>
                </a:tc>
                <a:extLst>
                  <a:ext uri="{0D108BD9-81ED-4DB2-BD59-A6C34878D82A}">
                    <a16:rowId xmlns:a16="http://schemas.microsoft.com/office/drawing/2014/main" xmlns="" val="3936251906"/>
                  </a:ext>
                </a:extLst>
              </a:tr>
            </a:tbl>
          </a:graphicData>
        </a:graphic>
      </p:graphicFrame>
    </p:spTree>
    <p:extLst>
      <p:ext uri="{BB962C8B-B14F-4D97-AF65-F5344CB8AC3E}">
        <p14:creationId xmlns:p14="http://schemas.microsoft.com/office/powerpoint/2010/main" xmlns="" val="15107069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30989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296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smtClean="0">
                <a:solidFill>
                  <a:schemeClr val="accent2">
                    <a:lumMod val="50000"/>
                  </a:schemeClr>
                </a:solidFill>
              </a:rPr>
              <a:t>Meta Llama 3.1 405B 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3.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2111</TotalTime>
  <Words>3244</Words>
  <Application>Microsoft Office PowerPoint</Application>
  <PresentationFormat>On-screen Show (16:9)</PresentationFormat>
  <Paragraphs>748</Paragraphs>
  <Slides>64</Slides>
  <Notes>64</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from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Pehchaan – AI based Face Recognition System</vt:lpstr>
      <vt:lpstr>Talaash – Multimodal Query and Retrieval</vt:lpstr>
      <vt:lpstr>Fashion Captioning Dataset (FACAD)</vt:lpstr>
      <vt:lpstr>FashionVLM</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Word v/s Token</vt:lpstr>
      <vt:lpstr>LLM – Model Pre-training</vt:lpstr>
      <vt:lpstr>LLM – Model Pre-training</vt:lpstr>
      <vt:lpstr>LLM – Model Pre-training</vt:lpstr>
      <vt:lpstr>LLM – Computational Challenges</vt:lpstr>
      <vt:lpstr>Reinforcement Learning</vt:lpstr>
      <vt:lpstr>Retrieval Augmented Generation – Evaluation</vt:lpstr>
      <vt:lpstr>Knowledge Distillation</vt:lpstr>
      <vt:lpstr>Models – Fashion Captioning Dataset (FACAD)</vt:lpstr>
      <vt:lpstr>Slide 63</vt:lpstr>
      <vt:lpstr>Slide 64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1581</cp:revision>
  <dcterms:created xsi:type="dcterms:W3CDTF">2024-01-11T14:50:00Z</dcterms:created>
  <dcterms:modified xsi:type="dcterms:W3CDTF">2024-10-29T06:58:25Z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