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handoutMasterIdLst>
    <p:handoutMasterId r:id="rId71"/>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9" r:id="rId50"/>
    <p:sldId id="3910" r:id="rId51"/>
    <p:sldId id="3916" r:id="rId52"/>
    <p:sldId id="3875" r:id="rId53"/>
    <p:sldId id="3859" r:id="rId54"/>
    <p:sldId id="3929" r:id="rId55"/>
    <p:sldId id="3935" r:id="rId56"/>
    <p:sldId id="3936" r:id="rId57"/>
    <p:sldId id="3937" r:id="rId58"/>
    <p:sldId id="3938" r:id="rId59"/>
    <p:sldId id="3939" r:id="rId60"/>
    <p:sldId id="3941" r:id="rId61"/>
    <p:sldId id="3932" r:id="rId62"/>
    <p:sldId id="3933" r:id="rId63"/>
    <p:sldId id="3930" r:id="rId64"/>
    <p:sldId id="3940" r:id="rId65"/>
    <p:sldId id="3943" r:id="rId66"/>
    <p:sldId id="3942" r:id="rId67"/>
    <p:sldId id="3850" r:id="rId68"/>
    <p:sldId id="265" r:id="rId6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10/30/2024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65</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dirty="0" smtClean="0"/>
              <a:t>3H –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p>
          <a:p>
            <a:pPr marL="171450" lvl="1">
              <a:spcBef>
                <a:spcPts val="750"/>
              </a:spcBef>
              <a:spcAft>
                <a:spcPts val="600"/>
              </a:spcAft>
              <a:buClr>
                <a:schemeClr val="accent2"/>
              </a:buClr>
            </a:pPr>
            <a:endParaRPr lang="en-IN" sz="2000" dirty="0" smtClean="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3109420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26963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smtClean="0">
                          <a:latin typeface="+mn-lt"/>
                        </a:rPr>
                        <a:t>14,592</a:t>
                      </a:r>
                      <a:endParaRPr lang="en-US" sz="1400" b="1" i="0" dirty="0">
                        <a:latin typeface="+mn-lt"/>
                      </a:endParaRP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1"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smtClean="0">
                          <a:latin typeface="+mn-lt"/>
                        </a:rPr>
                        <a:t>500W</a:t>
                      </a:r>
                      <a:endParaRPr lang="en-US" sz="1400" b="0" i="0" dirty="0">
                        <a:latin typeface="+mn-lt"/>
                      </a:endParaRP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1"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a:t>
            </a:r>
            <a:r>
              <a:rPr lang="en-IN" sz="1700" dirty="0" smtClean="0"/>
              <a:t>Two </a:t>
            </a:r>
            <a:r>
              <a:rPr lang="en-IN" sz="1700" dirty="0" smtClean="0"/>
              <a:t>states – 8 </a:t>
            </a:r>
            <a:r>
              <a:rPr lang="en-IN" sz="1700" dirty="0" smtClean="0"/>
              <a:t>bytes</a:t>
            </a:r>
            <a:endParaRPr lang="en-IN" sz="1700" dirty="0" smtClean="0"/>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of parameters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p>
          <a:p>
            <a:pPr marL="171450" lvl="1">
              <a:spcBef>
                <a:spcPts val="750"/>
              </a:spcBef>
              <a:spcAft>
                <a:spcPts val="600"/>
              </a:spcAft>
              <a:buClr>
                <a:schemeClr val="accent2"/>
              </a:buClr>
            </a:pPr>
            <a:r>
              <a:rPr lang="en-US" sz="2000" dirty="0" smtClean="0"/>
              <a:t>Environment</a:t>
            </a:r>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p>
          <a:p>
            <a:pPr marL="171450" lvl="1">
              <a:spcBef>
                <a:spcPts val="750"/>
              </a:spcBef>
              <a:spcAft>
                <a:spcPts val="600"/>
              </a:spcAft>
              <a:buClr>
                <a:schemeClr val="accent2"/>
              </a:buClr>
            </a:pPr>
            <a:r>
              <a:rPr lang="en-US" sz="2000" dirty="0" smtClean="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smtClean="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smtClean="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smtClean="0">
                  <a:solidFill>
                    <a:srgbClr val="002060"/>
                  </a:solidFill>
                </a:rPr>
                <a:t>Action</a:t>
              </a:r>
              <a:endParaRPr lang="en-US" sz="1800" b="1" dirty="0">
                <a:solidFill>
                  <a:srgbClr val="002060"/>
                </a:solidFill>
              </a:endParaRP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smtClean="0">
                  <a:solidFill>
                    <a:schemeClr val="accent1">
                      <a:lumMod val="50000"/>
                    </a:schemeClr>
                  </a:solidFill>
                </a:rPr>
                <a:t>Reward</a:t>
              </a:r>
              <a:endParaRPr lang="en-US" sz="1800" b="1" dirty="0">
                <a:solidFill>
                  <a:schemeClr val="accent1">
                    <a:lumMod val="50000"/>
                  </a:schemeClr>
                </a:solidFill>
              </a:endParaRP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smtClean="0">
                  <a:solidFill>
                    <a:schemeClr val="accent6">
                      <a:lumMod val="50000"/>
                    </a:schemeClr>
                  </a:solidFill>
                </a:rPr>
                <a:t>State</a:t>
              </a:r>
              <a:endParaRPr lang="en-US" sz="1800" b="1" dirty="0">
                <a:solidFill>
                  <a:schemeClr val="accent6">
                    <a:lumMod val="50000"/>
                  </a:schemeClr>
                </a:solidFill>
              </a:endParaRPr>
            </a:p>
          </p:txBody>
        </p:sp>
      </p:gr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Reinforcement Learning</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Playout or Rollout</a:t>
            </a:r>
          </a:p>
          <a:p>
            <a:pPr marL="171450" lvl="1">
              <a:spcBef>
                <a:spcPts val="750"/>
              </a:spcBef>
              <a:spcAft>
                <a:spcPts val="600"/>
              </a:spcAft>
              <a:buClr>
                <a:schemeClr val="accent2"/>
              </a:buClr>
            </a:pPr>
            <a:r>
              <a:rPr lang="en-IN" sz="2000" dirty="0" smtClean="0"/>
              <a:t>Exploration </a:t>
            </a:r>
          </a:p>
          <a:p>
            <a:pPr marL="171450" lvl="1">
              <a:spcBef>
                <a:spcPts val="750"/>
              </a:spcBef>
              <a:spcAft>
                <a:spcPts val="600"/>
              </a:spcAft>
              <a:buClr>
                <a:schemeClr val="accent2"/>
              </a:buClr>
            </a:pPr>
            <a:r>
              <a:rPr lang="en-IN" sz="2000" dirty="0" smtClean="0"/>
              <a:t>Exploitation</a:t>
            </a:r>
          </a:p>
          <a:p>
            <a:pPr marL="171450" lvl="1">
              <a:spcBef>
                <a:spcPts val="750"/>
              </a:spcBef>
              <a:spcAft>
                <a:spcPts val="600"/>
              </a:spcAft>
              <a:buClr>
                <a:schemeClr val="accent2"/>
              </a:buClr>
            </a:pPr>
            <a:r>
              <a:rPr lang="en-IN" sz="2000" dirty="0" smtClean="0"/>
              <a:t>Reward hacking</a:t>
            </a:r>
            <a:endParaRPr lang="en-IN" sz="1700" dirty="0" smtClean="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FFD73E-D96B-4428-99CD-717A4897D3B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2271</TotalTime>
  <Words>3259</Words>
  <Application>Microsoft Office PowerPoint</Application>
  <PresentationFormat>On-screen Show (16:9)</PresentationFormat>
  <Paragraphs>759</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LLM – Computational Challenges</vt:lpstr>
      <vt:lpstr>Reinforcement Learning</vt:lpstr>
      <vt:lpstr>Reinforcement Learning</vt:lpstr>
      <vt:lpstr>Retrieval Augmented Generation – Evaluation</vt:lpstr>
      <vt:lpstr>Knowledge Distillation</vt:lpstr>
      <vt:lpstr>Models – Fashion Captioning Dataset (FACAD)</vt:lpstr>
      <vt:lpstr>Code Generation</vt:lpstr>
      <vt:lpstr>Virtual Assistants</vt:lpstr>
      <vt:lpstr>Medical Diagnosis</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1608</cp:revision>
  <dcterms:created xsi:type="dcterms:W3CDTF">2024-01-11T14:50:00Z</dcterms:created>
  <dcterms:modified xsi:type="dcterms:W3CDTF">2024-10-30T06:50:38Z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