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2"/>
  </p:notesMasterIdLst>
  <p:handoutMasterIdLst>
    <p:handoutMasterId r:id="rId73"/>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9" r:id="rId50"/>
    <p:sldId id="3910" r:id="rId51"/>
    <p:sldId id="3916" r:id="rId52"/>
    <p:sldId id="3875" r:id="rId53"/>
    <p:sldId id="3859" r:id="rId54"/>
    <p:sldId id="3929" r:id="rId55"/>
    <p:sldId id="3944" r:id="rId56"/>
    <p:sldId id="3935" r:id="rId57"/>
    <p:sldId id="3936" r:id="rId58"/>
    <p:sldId id="3937" r:id="rId59"/>
    <p:sldId id="3946" r:id="rId60"/>
    <p:sldId id="3938" r:id="rId61"/>
    <p:sldId id="3939" r:id="rId62"/>
    <p:sldId id="3941" r:id="rId63"/>
    <p:sldId id="3932" r:id="rId64"/>
    <p:sldId id="3930" r:id="rId65"/>
    <p:sldId id="3940" r:id="rId66"/>
    <p:sldId id="3943" r:id="rId67"/>
    <p:sldId id="3942" r:id="rId68"/>
    <p:sldId id="3945" r:id="rId69"/>
    <p:sldId id="3850" r:id="rId70"/>
    <p:sldId id="265" r:id="rId7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62"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10/30/2024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66</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67</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10/30/2024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10/30/2024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a:t>
            </a:r>
            <a:r>
              <a:rPr lang="en-IN" sz="2000" dirty="0" smtClean="0"/>
              <a:t>from Human Feedback (RLHF)</a:t>
            </a: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and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Learning </a:t>
            </a:r>
            <a:r>
              <a:rPr lang="en-IN" dirty="0" smtClean="0"/>
              <a:t>from Human </a:t>
            </a:r>
            <a:r>
              <a:rPr lang="en-IN" dirty="0"/>
              <a:t>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Align model with human values</a:t>
            </a:r>
          </a:p>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dirty="0" smtClean="0"/>
              <a:t>3H – Helpful, </a:t>
            </a:r>
            <a:r>
              <a:rPr lang="en-US" sz="2000" dirty="0"/>
              <a:t>Honest, </a:t>
            </a:r>
            <a:r>
              <a:rPr lang="en-US" sz="2000" dirty="0" smtClean="0"/>
              <a:t>Harmless</a:t>
            </a:r>
          </a:p>
          <a:p>
            <a:pPr marL="171450" lvl="1">
              <a:spcBef>
                <a:spcPts val="750"/>
              </a:spcBef>
              <a:spcAft>
                <a:spcPts val="600"/>
              </a:spcAft>
              <a:buClr>
                <a:schemeClr val="accent2"/>
              </a:buClr>
            </a:pPr>
            <a:r>
              <a:rPr lang="en-US" sz="2000" dirty="0" smtClean="0"/>
              <a:t>Helpful answer</a:t>
            </a:r>
            <a:endParaRPr lang="en-US" sz="1700" dirty="0" smtClean="0"/>
          </a:p>
          <a:p>
            <a:pPr marL="171450" lvl="1">
              <a:spcBef>
                <a:spcPts val="750"/>
              </a:spcBef>
              <a:spcAft>
                <a:spcPts val="600"/>
              </a:spcAft>
              <a:buClr>
                <a:schemeClr val="accent2"/>
              </a:buClr>
            </a:pPr>
            <a:r>
              <a:rPr lang="en-US" sz="2000" dirty="0" smtClean="0"/>
              <a:t>Honest answer</a:t>
            </a:r>
          </a:p>
          <a:p>
            <a:pPr marL="171450" lvl="1">
              <a:spcBef>
                <a:spcPts val="750"/>
              </a:spcBef>
              <a:spcAft>
                <a:spcPts val="600"/>
              </a:spcAft>
              <a:buClr>
                <a:schemeClr val="accent2"/>
              </a:buClr>
            </a:pPr>
            <a:r>
              <a:rPr lang="en-US" sz="2000" dirty="0" smtClean="0"/>
              <a:t>Harmless answer</a:t>
            </a:r>
          </a:p>
          <a:p>
            <a:pPr marL="171450" lvl="1">
              <a:spcBef>
                <a:spcPts val="750"/>
              </a:spcBef>
              <a:spcAft>
                <a:spcPts val="600"/>
              </a:spcAft>
              <a:buClr>
                <a:schemeClr val="accent2"/>
              </a:buClr>
            </a:pPr>
            <a:r>
              <a:rPr lang="en-US" sz="2000" dirty="0" smtClean="0"/>
              <a:t>Responsible AI</a:t>
            </a:r>
            <a:endParaRPr lang="en-IN" sz="2000" dirty="0"/>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Agent</a:t>
            </a:r>
          </a:p>
          <a:p>
            <a:pPr marL="514350" lvl="2">
              <a:spcBef>
                <a:spcPts val="750"/>
              </a:spcBef>
              <a:spcAft>
                <a:spcPts val="600"/>
              </a:spcAft>
              <a:buClr>
                <a:schemeClr val="accent2"/>
              </a:buClr>
            </a:pPr>
            <a:r>
              <a:rPr lang="en-IN" sz="1700" dirty="0" smtClean="0"/>
              <a:t>Instruct LLM model</a:t>
            </a:r>
          </a:p>
          <a:p>
            <a:pPr marL="171450" lvl="1">
              <a:spcBef>
                <a:spcPts val="750"/>
              </a:spcBef>
              <a:spcAft>
                <a:spcPts val="600"/>
              </a:spcAft>
              <a:buClr>
                <a:schemeClr val="accent2"/>
              </a:buClr>
            </a:pPr>
            <a:r>
              <a:rPr lang="en-IN" sz="2000" dirty="0" smtClean="0"/>
              <a:t>Environment</a:t>
            </a:r>
          </a:p>
          <a:p>
            <a:pPr marL="514350" lvl="2">
              <a:spcBef>
                <a:spcPts val="750"/>
              </a:spcBef>
              <a:spcAft>
                <a:spcPts val="600"/>
              </a:spcAft>
              <a:buClr>
                <a:schemeClr val="accent2"/>
              </a:buClr>
            </a:pPr>
            <a:r>
              <a:rPr lang="en-IN" sz="1700" dirty="0" smtClean="0"/>
              <a:t>LLM context</a:t>
            </a:r>
          </a:p>
          <a:p>
            <a:pPr marL="171450" lvl="1">
              <a:spcBef>
                <a:spcPts val="750"/>
              </a:spcBef>
              <a:spcAft>
                <a:spcPts val="600"/>
              </a:spcAft>
              <a:buClr>
                <a:schemeClr val="accent2"/>
              </a:buClr>
            </a:pPr>
            <a:r>
              <a:rPr lang="en-IN" sz="2000" dirty="0" smtClean="0"/>
              <a:t>Objective</a:t>
            </a:r>
          </a:p>
          <a:p>
            <a:pPr marL="514350" lvl="2">
              <a:spcBef>
                <a:spcPts val="750"/>
              </a:spcBef>
              <a:spcAft>
                <a:spcPts val="600"/>
              </a:spcAft>
              <a:buClr>
                <a:schemeClr val="accent2"/>
              </a:buClr>
            </a:pPr>
            <a:r>
              <a:rPr lang="en-IN" sz="1700" dirty="0" smtClean="0"/>
              <a:t>Generate aligned text</a:t>
            </a:r>
          </a:p>
          <a:p>
            <a:pPr marL="171450" lvl="1">
              <a:spcBef>
                <a:spcPts val="750"/>
              </a:spcBef>
              <a:spcAft>
                <a:spcPts val="600"/>
              </a:spcAft>
              <a:buClr>
                <a:schemeClr val="accent2"/>
              </a:buClr>
            </a:pPr>
            <a:r>
              <a:rPr lang="en-IN" sz="2000" dirty="0" smtClean="0"/>
              <a:t>Reward model</a:t>
            </a:r>
          </a:p>
          <a:p>
            <a:pPr marL="514350" lvl="2">
              <a:spcBef>
                <a:spcPts val="750"/>
              </a:spcBef>
              <a:spcAft>
                <a:spcPts val="600"/>
              </a:spcAft>
              <a:buClr>
                <a:schemeClr val="accent2"/>
              </a:buClr>
            </a:pPr>
            <a:r>
              <a:rPr lang="en-IN" sz="1700" dirty="0" smtClean="0"/>
              <a:t>Supervised learning</a:t>
            </a:r>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solidFill>
                            <a:srgbClr val="7030A0"/>
                          </a:solidFill>
                          <a:latin typeface="+mn-lt"/>
                        </a:rPr>
                        <a:t>14.881</a:t>
                      </a:r>
                    </a:p>
                  </a:txBody>
                  <a:tcPr marL="68580" marR="68580" marT="34290" marB="34290" anchor="ctr"/>
                </a:tc>
                <a:tc>
                  <a:txBody>
                    <a:bodyPr/>
                    <a:lstStyle/>
                    <a:p>
                      <a:pPr algn="ctr"/>
                      <a:r>
                        <a:rPr lang="en-US" sz="1400" b="1" i="0" u="sng" dirty="0">
                          <a:solidFill>
                            <a:srgbClr val="7030A0"/>
                          </a:solidFill>
                          <a:latin typeface="+mn-lt"/>
                        </a:rPr>
                        <a:t>123.515</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28.667</a:t>
                      </a:r>
                      <a:endParaRPr lang="en-IN" b="1" u="sng" dirty="0">
                        <a:solidFill>
                          <a:srgbClr val="7030A0"/>
                        </a:solidFill>
                      </a:endParaRPr>
                    </a:p>
                  </a:txBody>
                  <a:tcPr marL="68580" marR="68580" marT="34290" marB="34290" anchor="ctr"/>
                </a:tc>
                <a:tc>
                  <a:txBody>
                    <a:bodyPr/>
                    <a:lstStyle/>
                    <a:p>
                      <a:pPr algn="ctr"/>
                      <a:r>
                        <a:rPr lang="en-US" sz="1400" b="1" i="0" u="sng" dirty="0">
                          <a:solidFill>
                            <a:srgbClr val="7030A0"/>
                          </a:solidFill>
                          <a:latin typeface="+mn-lt"/>
                        </a:rPr>
                        <a:t>15.419</a:t>
                      </a:r>
                      <a:endParaRPr lang="en-IN" b="1" u="sng" dirty="0">
                        <a:solidFill>
                          <a:srgbClr val="7030A0"/>
                        </a:solidFill>
                      </a:endParaRPr>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smtClean="0">
                          <a:latin typeface="+mn-lt"/>
                        </a:rPr>
                        <a:t>14,592</a:t>
                      </a:r>
                      <a:endParaRPr lang="en-US" sz="1400" b="1" i="0" dirty="0">
                        <a:latin typeface="+mn-lt"/>
                      </a:endParaRP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1"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smtClean="0">
                          <a:latin typeface="+mn-lt"/>
                        </a:rPr>
                        <a:t>500W</a:t>
                      </a:r>
                      <a:endParaRPr lang="en-US" sz="1400" b="0" i="0" dirty="0">
                        <a:latin typeface="+mn-lt"/>
                      </a:endParaRP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1"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1"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smtClean="0"/>
              <a:t>Large Language Model Architectures</a:t>
            </a:r>
            <a:endParaRPr lang="en-US" dirty="0"/>
          </a:p>
        </p:txBody>
      </p:sp>
      <p:pic>
        <p:nvPicPr>
          <p:cNvPr id="6" name="Picture 5" descr="Encoder_Decoder_Models.jpg"/>
          <p:cNvPicPr>
            <a:picLocks noChangeAspect="1"/>
          </p:cNvPicPr>
          <p:nvPr/>
        </p:nvPicPr>
        <p:blipFill>
          <a:blip r:embed="rId3"/>
          <a:stretch>
            <a:fillRect/>
          </a:stretch>
        </p:blipFill>
        <p:spPr>
          <a:xfrm>
            <a:off x="927364" y="1249894"/>
            <a:ext cx="6983379" cy="3327375"/>
          </a:xfrm>
          <a:prstGeom prst="rect">
            <a:avLst/>
          </a:prstGeom>
        </p:spPr>
      </p:pic>
      <p:sp>
        <p:nvSpPr>
          <p:cNvPr id="8" name="TextBox 7"/>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Source</a:t>
            </a:r>
            <a:r>
              <a:rPr lang="en-IN" b="1" dirty="0" smtClean="0">
                <a:solidFill>
                  <a:schemeClr val="accent2">
                    <a:lumMod val="50000"/>
                  </a:schemeClr>
                </a:solidFill>
              </a:rPr>
              <a:t>: Vijay Chaudhary</a:t>
            </a:r>
            <a:endParaRPr lang="en-IN" b="1" dirty="0">
              <a:solidFill>
                <a:schemeClr val="accent2">
                  <a:lumMod val="50000"/>
                </a:schemeClr>
              </a:solidFill>
            </a:endParaRP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only LLM</a:t>
            </a:r>
            <a:endParaRPr lang="en-US" sz="2000" dirty="0"/>
          </a:p>
          <a:p>
            <a:pPr marL="514350" lvl="2">
              <a:spcBef>
                <a:spcPts val="750"/>
              </a:spcBef>
              <a:spcAft>
                <a:spcPts val="600"/>
              </a:spcAft>
              <a:buClr>
                <a:schemeClr val="accent2"/>
              </a:buClr>
            </a:pPr>
            <a:r>
              <a:rPr lang="en-US" sz="1700" dirty="0" smtClean="0"/>
              <a:t>Autoregressive models </a:t>
            </a:r>
          </a:p>
          <a:p>
            <a:pPr marL="514350" lvl="2">
              <a:spcBef>
                <a:spcPts val="750"/>
              </a:spcBef>
              <a:spcAft>
                <a:spcPts val="600"/>
              </a:spcAft>
              <a:buClr>
                <a:schemeClr val="accent2"/>
              </a:buClr>
            </a:pPr>
            <a:r>
              <a:rPr lang="en-US" sz="1700" dirty="0" smtClean="0"/>
              <a:t>No encoder model</a:t>
            </a:r>
          </a:p>
          <a:p>
            <a:pPr marL="514350" lvl="2">
              <a:spcBef>
                <a:spcPts val="750"/>
              </a:spcBef>
              <a:spcAft>
                <a:spcPts val="600"/>
              </a:spcAft>
              <a:buClr>
                <a:schemeClr val="accent2"/>
              </a:buClr>
            </a:pPr>
            <a:r>
              <a:rPr lang="en-US" sz="1700" dirty="0" smtClean="0"/>
              <a:t>Causal Language Modeling</a:t>
            </a:r>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p>
          <a:p>
            <a:pPr marL="514350" lvl="2">
              <a:spcBef>
                <a:spcPts val="750"/>
              </a:spcBef>
              <a:spcAft>
                <a:spcPts val="600"/>
              </a:spcAft>
              <a:buClr>
                <a:schemeClr val="accent2"/>
              </a:buClr>
            </a:pPr>
            <a:r>
              <a:rPr lang="en-US" sz="1700" dirty="0" smtClean="0"/>
              <a:t>Statistical representation of language  </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p>
          <a:p>
            <a:pPr marL="514350" lvl="2">
              <a:spcBef>
                <a:spcPts val="750"/>
              </a:spcBef>
              <a:spcAft>
                <a:spcPts val="600"/>
              </a:spcAft>
              <a:buClr>
                <a:schemeClr val="accent2"/>
              </a:buClr>
            </a:pPr>
            <a:r>
              <a:rPr lang="en-US" sz="1700" dirty="0" smtClean="0"/>
              <a:t>Span corruption – T5 model</a:t>
            </a:r>
          </a:p>
          <a:p>
            <a:pPr marL="857250" lvl="3">
              <a:spcBef>
                <a:spcPts val="750"/>
              </a:spcBef>
              <a:spcAft>
                <a:spcPts val="600"/>
              </a:spcAft>
              <a:buClr>
                <a:schemeClr val="accent2"/>
              </a:buClr>
            </a:pPr>
            <a:r>
              <a:rPr lang="en-US" sz="1600" smtClean="0"/>
              <a:t>Mask random </a:t>
            </a:r>
            <a:r>
              <a:rPr lang="en-US" sz="1600" dirty="0" smtClean="0"/>
              <a:t>input tokens</a:t>
            </a:r>
          </a:p>
          <a:p>
            <a:pPr marL="857250" lvl="3">
              <a:spcBef>
                <a:spcPts val="750"/>
              </a:spcBef>
              <a:spcAft>
                <a:spcPts val="600"/>
              </a:spcAft>
              <a:buClr>
                <a:schemeClr val="accent2"/>
              </a:buClr>
            </a:pPr>
            <a:r>
              <a:rPr lang="en-US" sz="1600" dirty="0" smtClean="0"/>
              <a:t>Reconstruct masked input tokens</a:t>
            </a:r>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Mixture of Experts </a:t>
            </a:r>
            <a:r>
              <a:rPr lang="en-US" dirty="0" smtClean="0"/>
              <a:t>– (</a:t>
            </a:r>
            <a:r>
              <a:rPr lang="en-US" dirty="0" err="1" smtClean="0"/>
              <a:t>MoE</a:t>
            </a:r>
            <a:r>
              <a:rPr lang="en-US" dirty="0" smtClean="0"/>
              <a:t>) </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Multiple </a:t>
            </a:r>
            <a:r>
              <a:rPr lang="en-IN" sz="2000" dirty="0" smtClean="0"/>
              <a:t>specialized </a:t>
            </a:r>
            <a:r>
              <a:rPr lang="en-IN" sz="2000" dirty="0" smtClean="0"/>
              <a:t>models</a:t>
            </a:r>
            <a:endParaRPr lang="en-IN" sz="2000" dirty="0" smtClean="0"/>
          </a:p>
          <a:p>
            <a:pPr marL="514350" lvl="2">
              <a:spcBef>
                <a:spcPts val="750"/>
              </a:spcBef>
              <a:spcAft>
                <a:spcPts val="600"/>
              </a:spcAft>
              <a:buClr>
                <a:schemeClr val="accent2"/>
              </a:buClr>
            </a:pPr>
            <a:r>
              <a:rPr lang="en-IN" sz="1900" dirty="0" smtClean="0"/>
              <a:t>Work together</a:t>
            </a:r>
          </a:p>
          <a:p>
            <a:pPr marL="171450" lvl="1">
              <a:spcBef>
                <a:spcPts val="750"/>
              </a:spcBef>
              <a:spcAft>
                <a:spcPts val="600"/>
              </a:spcAft>
              <a:buClr>
                <a:schemeClr val="accent2"/>
              </a:buClr>
            </a:pPr>
            <a:r>
              <a:rPr lang="en-IN" sz="2000" dirty="0" smtClean="0"/>
              <a:t>Gating model</a:t>
            </a:r>
            <a:endParaRPr lang="en-IN" sz="2000" dirty="0" smtClean="0"/>
          </a:p>
          <a:p>
            <a:pPr marL="514350" lvl="2">
              <a:spcBef>
                <a:spcPts val="750"/>
              </a:spcBef>
              <a:spcAft>
                <a:spcPts val="600"/>
              </a:spcAft>
              <a:buClr>
                <a:schemeClr val="accent2"/>
              </a:buClr>
            </a:pPr>
            <a:r>
              <a:rPr lang="en-IN" sz="1900" dirty="0" smtClean="0"/>
              <a:t>Select best expert</a:t>
            </a:r>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900" dirty="0" smtClean="0"/>
              <a:t>Doctor for medical issues</a:t>
            </a:r>
          </a:p>
          <a:p>
            <a:pPr marL="514350" lvl="2">
              <a:spcBef>
                <a:spcPts val="750"/>
              </a:spcBef>
              <a:spcAft>
                <a:spcPts val="600"/>
              </a:spcAft>
              <a:buClr>
                <a:schemeClr val="accent2"/>
              </a:buClr>
            </a:pPr>
            <a:r>
              <a:rPr lang="en-IN" sz="1900" dirty="0" smtClean="0"/>
              <a:t>Mechanic for car problems</a:t>
            </a:r>
          </a:p>
          <a:p>
            <a:pPr marL="514350" lvl="2">
              <a:spcBef>
                <a:spcPts val="750"/>
              </a:spcBef>
              <a:spcAft>
                <a:spcPts val="600"/>
              </a:spcAft>
              <a:buClr>
                <a:schemeClr val="accent2"/>
              </a:buClr>
            </a:pPr>
            <a:r>
              <a:rPr lang="en-IN" sz="1900" dirty="0" smtClean="0"/>
              <a:t>Chef for cooking</a:t>
            </a:r>
          </a:p>
          <a:p>
            <a:pPr marL="171450" lvl="1">
              <a:spcBef>
                <a:spcPts val="750"/>
              </a:spcBef>
              <a:spcAft>
                <a:spcPts val="600"/>
              </a:spcAft>
              <a:buClr>
                <a:schemeClr val="accent2"/>
              </a:buClr>
            </a:pP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Train Large Language Model</a:t>
            </a:r>
            <a:endParaRPr lang="en-IN" sz="2000" dirty="0" smtClean="0"/>
          </a:p>
          <a:p>
            <a:pPr marL="514350" lvl="2">
              <a:spcBef>
                <a:spcPts val="750"/>
              </a:spcBef>
              <a:spcAft>
                <a:spcPts val="600"/>
              </a:spcAft>
              <a:buClr>
                <a:schemeClr val="accent2"/>
              </a:buClr>
            </a:pPr>
            <a:r>
              <a:rPr lang="en-IN" sz="1800" dirty="0" smtClean="0"/>
              <a:t>Computational </a:t>
            </a:r>
            <a:r>
              <a:rPr lang="en-IN" sz="1800" dirty="0" smtClean="0"/>
              <a:t>resources</a:t>
            </a:r>
          </a:p>
          <a:p>
            <a:pPr marL="171450" lvl="1">
              <a:spcBef>
                <a:spcPts val="750"/>
              </a:spcBef>
              <a:spcAft>
                <a:spcPts val="600"/>
              </a:spcAft>
              <a:buClr>
                <a:schemeClr val="accent2"/>
              </a:buClr>
            </a:pPr>
            <a:r>
              <a:rPr lang="en-IN" sz="2000" dirty="0" smtClean="0"/>
              <a:t>Mixture </a:t>
            </a:r>
            <a:r>
              <a:rPr lang="en-IN" sz="2000" dirty="0" smtClean="0"/>
              <a:t>of </a:t>
            </a:r>
            <a:r>
              <a:rPr lang="en-IN" sz="2000" dirty="0" smtClean="0"/>
              <a:t>Experts </a:t>
            </a:r>
          </a:p>
          <a:p>
            <a:pPr marL="514350" lvl="2">
              <a:spcBef>
                <a:spcPts val="750"/>
              </a:spcBef>
              <a:spcAft>
                <a:spcPts val="600"/>
              </a:spcAft>
              <a:buClr>
                <a:schemeClr val="accent2"/>
              </a:buClr>
            </a:pPr>
            <a:r>
              <a:rPr lang="en-IN" sz="1800" dirty="0" smtClean="0"/>
              <a:t>Break down large </a:t>
            </a:r>
            <a:r>
              <a:rPr lang="en-IN" sz="1800" dirty="0" smtClean="0"/>
              <a:t>model</a:t>
            </a:r>
          </a:p>
          <a:p>
            <a:pPr marL="514350" lvl="2">
              <a:spcBef>
                <a:spcPts val="750"/>
              </a:spcBef>
              <a:spcAft>
                <a:spcPts val="600"/>
              </a:spcAft>
              <a:buClr>
                <a:schemeClr val="accent2"/>
              </a:buClr>
            </a:pPr>
            <a:r>
              <a:rPr lang="en-IN" sz="1800" dirty="0" smtClean="0"/>
              <a:t>Smaller specialized models</a:t>
            </a:r>
            <a:endParaRPr lang="en-IN" sz="2000" dirty="0" smtClean="0"/>
          </a:p>
          <a:p>
            <a:pPr marL="171450" lvl="1">
              <a:spcBef>
                <a:spcPts val="750"/>
              </a:spcBef>
              <a:spcAft>
                <a:spcPts val="600"/>
              </a:spcAft>
              <a:buClr>
                <a:schemeClr val="accent2"/>
              </a:buClr>
            </a:pPr>
            <a:endParaRPr lang="en-IN" sz="2000" dirty="0" smtClean="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Computational Challenges</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85256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LLM inference</a:t>
            </a:r>
          </a:p>
          <a:p>
            <a:pPr marL="514350" lvl="2">
              <a:spcBef>
                <a:spcPts val="750"/>
              </a:spcBef>
              <a:spcAft>
                <a:spcPts val="600"/>
              </a:spcAft>
              <a:buClr>
                <a:schemeClr val="accent2"/>
              </a:buClr>
            </a:pPr>
            <a:r>
              <a:rPr lang="en-US" sz="1700" dirty="0" smtClean="0"/>
              <a:t>1 parameter – float 32 – 4 bytes</a:t>
            </a:r>
          </a:p>
          <a:p>
            <a:pPr marL="514350" lvl="2">
              <a:spcBef>
                <a:spcPts val="750"/>
              </a:spcBef>
              <a:spcAft>
                <a:spcPts val="600"/>
              </a:spcAft>
              <a:buClr>
                <a:schemeClr val="accent2"/>
              </a:buClr>
            </a:pPr>
            <a:r>
              <a:rPr lang="en-US" sz="1700" dirty="0" smtClean="0"/>
              <a:t>1B parameters – 10</a:t>
            </a:r>
            <a:r>
              <a:rPr lang="en-US" sz="1700" baseline="30000" dirty="0" smtClean="0"/>
              <a:t>9</a:t>
            </a:r>
            <a:r>
              <a:rPr lang="en-US" sz="1700" dirty="0" smtClean="0"/>
              <a:t> parameters</a:t>
            </a:r>
          </a:p>
          <a:p>
            <a:pPr marL="514350" lvl="2">
              <a:spcBef>
                <a:spcPts val="750"/>
              </a:spcBef>
              <a:spcAft>
                <a:spcPts val="600"/>
              </a:spcAft>
              <a:buClr>
                <a:schemeClr val="accent2"/>
              </a:buClr>
            </a:pPr>
            <a:r>
              <a:rPr lang="en-US" sz="1700" dirty="0" smtClean="0"/>
              <a:t>1B parameters – 4 x 10</a:t>
            </a:r>
            <a:r>
              <a:rPr lang="en-US" sz="1700" baseline="30000" dirty="0" smtClean="0"/>
              <a:t>9 </a:t>
            </a:r>
            <a:r>
              <a:rPr lang="en-US" sz="1700" dirty="0" smtClean="0"/>
              <a:t>bytes</a:t>
            </a:r>
          </a:p>
          <a:p>
            <a:pPr marL="514350" lvl="2">
              <a:spcBef>
                <a:spcPts val="750"/>
              </a:spcBef>
              <a:spcAft>
                <a:spcPts val="600"/>
              </a:spcAft>
              <a:buClr>
                <a:schemeClr val="accent2"/>
              </a:buClr>
            </a:pPr>
            <a:r>
              <a:rPr lang="en-US" sz="1700" dirty="0" smtClean="0"/>
              <a:t>1B parameters – 4 GB memory</a:t>
            </a:r>
          </a:p>
          <a:p>
            <a:pPr marL="171450" lvl="1">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4" y="1378574"/>
            <a:ext cx="3903831"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LLM training</a:t>
            </a:r>
            <a:endParaRPr lang="en-US" sz="1700" dirty="0"/>
          </a:p>
          <a:p>
            <a:pPr marL="514350" lvl="2">
              <a:spcBef>
                <a:spcPts val="750"/>
              </a:spcBef>
              <a:spcAft>
                <a:spcPts val="600"/>
              </a:spcAft>
              <a:buClr>
                <a:schemeClr val="accent2"/>
              </a:buClr>
            </a:pPr>
            <a:r>
              <a:rPr lang="en-US" sz="1800" dirty="0" smtClean="0"/>
              <a:t>1 parameter – float 32 – 4 bytes</a:t>
            </a:r>
            <a:endParaRPr lang="en-IN" sz="1700" dirty="0" smtClean="0"/>
          </a:p>
          <a:p>
            <a:pPr marL="514350" lvl="2">
              <a:spcBef>
                <a:spcPts val="750"/>
              </a:spcBef>
              <a:spcAft>
                <a:spcPts val="600"/>
              </a:spcAft>
              <a:buClr>
                <a:schemeClr val="accent2"/>
              </a:buClr>
            </a:pPr>
            <a:r>
              <a:rPr lang="en-IN" sz="1700" dirty="0" smtClean="0"/>
              <a:t>Model parameters – 4 bytes</a:t>
            </a:r>
          </a:p>
          <a:p>
            <a:pPr marL="514350" lvl="2">
              <a:spcBef>
                <a:spcPts val="750"/>
              </a:spcBef>
              <a:spcAft>
                <a:spcPts val="600"/>
              </a:spcAft>
              <a:buClr>
                <a:schemeClr val="accent2"/>
              </a:buClr>
            </a:pPr>
            <a:r>
              <a:rPr lang="en-IN" sz="1700" dirty="0" smtClean="0"/>
              <a:t>Optimizer – Two states – 8 bytes</a:t>
            </a:r>
          </a:p>
          <a:p>
            <a:pPr marL="514350" lvl="2">
              <a:spcBef>
                <a:spcPts val="750"/>
              </a:spcBef>
              <a:spcAft>
                <a:spcPts val="600"/>
              </a:spcAft>
              <a:buClr>
                <a:schemeClr val="accent2"/>
              </a:buClr>
            </a:pPr>
            <a:r>
              <a:rPr lang="en-IN" sz="1700" dirty="0" smtClean="0"/>
              <a:t>Gradients – 4 bytes</a:t>
            </a:r>
          </a:p>
          <a:p>
            <a:pPr marL="514350" lvl="2">
              <a:spcBef>
                <a:spcPts val="750"/>
              </a:spcBef>
              <a:spcAft>
                <a:spcPts val="600"/>
              </a:spcAft>
              <a:buClr>
                <a:schemeClr val="accent2"/>
              </a:buClr>
            </a:pPr>
            <a:r>
              <a:rPr lang="en-IN" sz="1700" dirty="0" smtClean="0"/>
              <a:t>Activations – 4 bytes</a:t>
            </a:r>
          </a:p>
          <a:p>
            <a:pPr marL="514350" lvl="2">
              <a:spcBef>
                <a:spcPts val="750"/>
              </a:spcBef>
              <a:spcAft>
                <a:spcPts val="600"/>
              </a:spcAft>
              <a:buClr>
                <a:schemeClr val="accent2"/>
              </a:buClr>
            </a:pPr>
            <a:r>
              <a:rPr lang="en-IN" sz="1700" dirty="0" smtClean="0"/>
              <a:t>Temporary variables – 4 bytes</a:t>
            </a:r>
          </a:p>
          <a:p>
            <a:pPr marL="171450" lvl="1">
              <a:spcBef>
                <a:spcPts val="750"/>
              </a:spcBef>
              <a:spcAft>
                <a:spcPts val="600"/>
              </a:spcAft>
              <a:buClr>
                <a:schemeClr val="accent2"/>
              </a:buClr>
            </a:pPr>
            <a:r>
              <a:rPr lang="en-US" sz="1700" dirty="0" smtClean="0"/>
              <a:t>20 times number of parameters</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8067878" cy="994172"/>
          </a:xfrm>
          <a:noFill/>
        </p:spPr>
        <p:txBody>
          <a:bodyPr anchor="ctr"/>
          <a:lstStyle/>
          <a:p>
            <a:r>
              <a:rPr lang="en-IN" dirty="0"/>
              <a:t>Reinforcement </a:t>
            </a:r>
            <a:r>
              <a:rPr lang="en-IN" dirty="0" smtClean="0"/>
              <a:t>Learning</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49" y="1378574"/>
            <a:ext cx="3865529"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Agent</a:t>
            </a:r>
          </a:p>
          <a:p>
            <a:pPr marL="171450" lvl="1">
              <a:spcBef>
                <a:spcPts val="750"/>
              </a:spcBef>
              <a:spcAft>
                <a:spcPts val="600"/>
              </a:spcAft>
              <a:buClr>
                <a:schemeClr val="accent2"/>
              </a:buClr>
            </a:pPr>
            <a:r>
              <a:rPr lang="en-US" sz="2000" dirty="0" smtClean="0"/>
              <a:t>Environment</a:t>
            </a:r>
          </a:p>
          <a:p>
            <a:pPr marL="171450" lvl="1">
              <a:spcBef>
                <a:spcPts val="750"/>
              </a:spcBef>
              <a:spcAft>
                <a:spcPts val="600"/>
              </a:spcAft>
              <a:buClr>
                <a:schemeClr val="accent2"/>
              </a:buClr>
            </a:pPr>
            <a:r>
              <a:rPr lang="en-US" sz="2000" dirty="0" smtClean="0"/>
              <a:t>Action</a:t>
            </a:r>
          </a:p>
          <a:p>
            <a:pPr marL="171450" lvl="1">
              <a:spcBef>
                <a:spcPts val="750"/>
              </a:spcBef>
              <a:spcAft>
                <a:spcPts val="600"/>
              </a:spcAft>
              <a:buClr>
                <a:schemeClr val="accent2"/>
              </a:buClr>
            </a:pPr>
            <a:r>
              <a:rPr lang="en-US" sz="2000" dirty="0" smtClean="0"/>
              <a:t>State</a:t>
            </a:r>
          </a:p>
          <a:p>
            <a:pPr marL="171450" lvl="1">
              <a:spcBef>
                <a:spcPts val="750"/>
              </a:spcBef>
              <a:spcAft>
                <a:spcPts val="600"/>
              </a:spcAft>
              <a:buClr>
                <a:schemeClr val="accent2"/>
              </a:buClr>
            </a:pPr>
            <a:r>
              <a:rPr lang="en-US" sz="2000" dirty="0" smtClean="0"/>
              <a:t>Reward or Penalty</a:t>
            </a:r>
          </a:p>
          <a:p>
            <a:pPr marL="171450" lvl="1">
              <a:spcBef>
                <a:spcPts val="750"/>
              </a:spcBef>
              <a:spcAft>
                <a:spcPts val="600"/>
              </a:spcAft>
              <a:buClr>
                <a:schemeClr val="accent2"/>
              </a:buClr>
            </a:pPr>
            <a:r>
              <a:rPr lang="en-US" sz="2000" dirty="0" smtClean="0"/>
              <a:t>Maximize reward</a:t>
            </a:r>
          </a:p>
        </p:txBody>
      </p:sp>
      <p:grpSp>
        <p:nvGrpSpPr>
          <p:cNvPr id="27" name="Group 26"/>
          <p:cNvGrpSpPr/>
          <p:nvPr/>
        </p:nvGrpSpPr>
        <p:grpSpPr>
          <a:xfrm>
            <a:off x="3796749" y="1793830"/>
            <a:ext cx="4885088" cy="1930737"/>
            <a:chOff x="3796749" y="1404730"/>
            <a:chExt cx="4885088" cy="1930737"/>
          </a:xfrm>
        </p:grpSpPr>
        <p:sp>
          <p:nvSpPr>
            <p:cNvPr id="6" name="TextBox 5"/>
            <p:cNvSpPr txBox="1"/>
            <p:nvPr/>
          </p:nvSpPr>
          <p:spPr>
            <a:xfrm>
              <a:off x="5387006" y="1404730"/>
              <a:ext cx="1722783" cy="400110"/>
            </a:xfrm>
            <a:prstGeom prst="rect">
              <a:avLst/>
            </a:prstGeom>
            <a:noFill/>
            <a:ln w="19050">
              <a:solidFill>
                <a:schemeClr val="accent6">
                  <a:lumMod val="50000"/>
                </a:schemeClr>
              </a:solidFill>
            </a:ln>
          </p:spPr>
          <p:txBody>
            <a:bodyPr wrap="square" rtlCol="0">
              <a:spAutoFit/>
            </a:bodyPr>
            <a:lstStyle/>
            <a:p>
              <a:pPr algn="ctr"/>
              <a:r>
                <a:rPr lang="en-US" sz="2000" b="1" dirty="0" smtClean="0"/>
                <a:t>Agent</a:t>
              </a:r>
            </a:p>
          </p:txBody>
        </p:sp>
        <p:sp>
          <p:nvSpPr>
            <p:cNvPr id="8" name="TextBox 7"/>
            <p:cNvSpPr txBox="1"/>
            <p:nvPr/>
          </p:nvSpPr>
          <p:spPr>
            <a:xfrm>
              <a:off x="5380382" y="2935357"/>
              <a:ext cx="1762540" cy="400110"/>
            </a:xfrm>
            <a:prstGeom prst="rect">
              <a:avLst/>
            </a:prstGeom>
            <a:noFill/>
            <a:ln w="19050">
              <a:solidFill>
                <a:schemeClr val="accent4">
                  <a:lumMod val="50000"/>
                </a:schemeClr>
              </a:solidFill>
            </a:ln>
          </p:spPr>
          <p:txBody>
            <a:bodyPr wrap="square" rtlCol="0">
              <a:spAutoFit/>
            </a:bodyPr>
            <a:lstStyle/>
            <a:p>
              <a:pPr algn="ctr"/>
              <a:r>
                <a:rPr lang="en-US" sz="2000" b="1" dirty="0" smtClean="0"/>
                <a:t>Environment</a:t>
              </a:r>
            </a:p>
          </p:txBody>
        </p:sp>
        <p:cxnSp>
          <p:nvCxnSpPr>
            <p:cNvPr id="10" name="Shape 9"/>
            <p:cNvCxnSpPr>
              <a:stCxn id="6" idx="3"/>
              <a:endCxn id="8" idx="3"/>
            </p:cNvCxnSpPr>
            <p:nvPr/>
          </p:nvCxnSpPr>
          <p:spPr>
            <a:xfrm>
              <a:off x="7109789" y="1604785"/>
              <a:ext cx="33133" cy="1530627"/>
            </a:xfrm>
            <a:prstGeom prst="bentConnector3">
              <a:avLst>
                <a:gd name="adj1" fmla="val 1949857"/>
              </a:avLst>
            </a:prstGeom>
            <a:ln>
              <a:solidFill>
                <a:schemeClr val="accent5">
                  <a:lumMod val="50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0"/>
              <a:endCxn id="6" idx="2"/>
            </p:cNvCxnSpPr>
            <p:nvPr/>
          </p:nvCxnSpPr>
          <p:spPr>
            <a:xfrm rot="16200000" flipV="1">
              <a:off x="5689767" y="2363472"/>
              <a:ext cx="1130517" cy="132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hape 19"/>
            <p:cNvCxnSpPr>
              <a:stCxn id="8" idx="1"/>
              <a:endCxn id="6" idx="1"/>
            </p:cNvCxnSpPr>
            <p:nvPr/>
          </p:nvCxnSpPr>
          <p:spPr>
            <a:xfrm rot="10800000" flipH="1">
              <a:off x="5380382" y="1604786"/>
              <a:ext cx="6624" cy="1530627"/>
            </a:xfrm>
            <a:prstGeom prst="bentConnector3">
              <a:avLst>
                <a:gd name="adj1" fmla="val -12253869"/>
              </a:avLst>
            </a:prstGeom>
            <a:ln>
              <a:solidFill>
                <a:schemeClr val="accent1">
                  <a:lumMod val="50000"/>
                </a:schemeClr>
              </a:solidFill>
              <a:tailEnd type="arrow"/>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7779026" y="2213112"/>
              <a:ext cx="902811" cy="369332"/>
            </a:xfrm>
            <a:prstGeom prst="rect">
              <a:avLst/>
            </a:prstGeom>
            <a:noFill/>
          </p:spPr>
          <p:txBody>
            <a:bodyPr wrap="none" rtlCol="0">
              <a:spAutoFit/>
            </a:bodyPr>
            <a:lstStyle/>
            <a:p>
              <a:r>
                <a:rPr lang="en-US" sz="1800" b="1" dirty="0" smtClean="0">
                  <a:solidFill>
                    <a:srgbClr val="002060"/>
                  </a:solidFill>
                </a:rPr>
                <a:t>Action</a:t>
              </a:r>
              <a:endParaRPr lang="en-US" sz="1800" b="1" dirty="0">
                <a:solidFill>
                  <a:srgbClr val="002060"/>
                </a:solidFill>
              </a:endParaRPr>
            </a:p>
          </p:txBody>
        </p:sp>
        <p:sp>
          <p:nvSpPr>
            <p:cNvPr id="25" name="TextBox 24"/>
            <p:cNvSpPr txBox="1"/>
            <p:nvPr/>
          </p:nvSpPr>
          <p:spPr>
            <a:xfrm>
              <a:off x="6268279" y="2199860"/>
              <a:ext cx="1018227" cy="369332"/>
            </a:xfrm>
            <a:prstGeom prst="rect">
              <a:avLst/>
            </a:prstGeom>
            <a:noFill/>
          </p:spPr>
          <p:txBody>
            <a:bodyPr wrap="none" rtlCol="0">
              <a:spAutoFit/>
            </a:bodyPr>
            <a:lstStyle/>
            <a:p>
              <a:r>
                <a:rPr lang="en-US" sz="1800" b="1" dirty="0" smtClean="0">
                  <a:solidFill>
                    <a:schemeClr val="accent1">
                      <a:lumMod val="50000"/>
                    </a:schemeClr>
                  </a:solidFill>
                </a:rPr>
                <a:t>Reward</a:t>
              </a:r>
              <a:endParaRPr lang="en-US" sz="1800" b="1" dirty="0">
                <a:solidFill>
                  <a:schemeClr val="accent1">
                    <a:lumMod val="50000"/>
                  </a:schemeClr>
                </a:solidFill>
              </a:endParaRPr>
            </a:p>
          </p:txBody>
        </p:sp>
        <p:sp>
          <p:nvSpPr>
            <p:cNvPr id="26" name="TextBox 25"/>
            <p:cNvSpPr txBox="1"/>
            <p:nvPr/>
          </p:nvSpPr>
          <p:spPr>
            <a:xfrm>
              <a:off x="3796749" y="2179982"/>
              <a:ext cx="748923" cy="369332"/>
            </a:xfrm>
            <a:prstGeom prst="rect">
              <a:avLst/>
            </a:prstGeom>
            <a:noFill/>
          </p:spPr>
          <p:txBody>
            <a:bodyPr wrap="none" rtlCol="0">
              <a:spAutoFit/>
            </a:bodyPr>
            <a:lstStyle/>
            <a:p>
              <a:r>
                <a:rPr lang="en-US" sz="1800" b="1" dirty="0" smtClean="0">
                  <a:solidFill>
                    <a:schemeClr val="accent6">
                      <a:lumMod val="50000"/>
                    </a:schemeClr>
                  </a:solidFill>
                </a:rPr>
                <a:t>State</a:t>
              </a:r>
              <a:endParaRPr lang="en-US" sz="1800" b="1" dirty="0">
                <a:solidFill>
                  <a:schemeClr val="accent6">
                    <a:lumMod val="50000"/>
                  </a:schemeClr>
                </a:solidFill>
              </a:endParaRPr>
            </a:p>
          </p:txBody>
        </p:sp>
      </p:gr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Reinforcement Learning</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Playout or Rollout</a:t>
            </a:r>
          </a:p>
          <a:p>
            <a:pPr marL="171450" lvl="1">
              <a:spcBef>
                <a:spcPts val="750"/>
              </a:spcBef>
              <a:spcAft>
                <a:spcPts val="600"/>
              </a:spcAft>
              <a:buClr>
                <a:schemeClr val="accent2"/>
              </a:buClr>
            </a:pPr>
            <a:r>
              <a:rPr lang="en-IN" sz="2000" dirty="0" smtClean="0"/>
              <a:t>Exploration </a:t>
            </a:r>
          </a:p>
          <a:p>
            <a:pPr marL="171450" lvl="1">
              <a:spcBef>
                <a:spcPts val="750"/>
              </a:spcBef>
              <a:spcAft>
                <a:spcPts val="600"/>
              </a:spcAft>
              <a:buClr>
                <a:schemeClr val="accent2"/>
              </a:buClr>
            </a:pPr>
            <a:r>
              <a:rPr lang="en-IN" sz="2000" dirty="0" smtClean="0"/>
              <a:t>Exploitation</a:t>
            </a:r>
          </a:p>
          <a:p>
            <a:pPr marL="171450" lvl="1">
              <a:spcBef>
                <a:spcPts val="750"/>
              </a:spcBef>
              <a:spcAft>
                <a:spcPts val="600"/>
              </a:spcAft>
              <a:buClr>
                <a:schemeClr val="accent2"/>
              </a:buClr>
            </a:pPr>
            <a:r>
              <a:rPr lang="en-IN" sz="2000" dirty="0" smtClean="0"/>
              <a:t>Reward hacking</a:t>
            </a:r>
            <a:endParaRPr lang="en-IN" sz="1700" dirty="0" smtClean="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 xmlns:p14="http://schemas.microsoft.com/office/powerpoint/2010/main" val="41461374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2303</TotalTime>
  <Words>3315</Words>
  <Application>Microsoft Office PowerPoint</Application>
  <PresentationFormat>On-screen Show (16:9)</PresentationFormat>
  <Paragraphs>777</Paragraphs>
  <Slides>67</Slides>
  <Notes>67</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from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Creative Writing</vt:lpstr>
      <vt:lpstr>Education</vt:lpstr>
      <vt:lpstr>Deploying Large Language Models</vt:lpstr>
      <vt:lpstr>Conclusions</vt:lpstr>
      <vt:lpstr>Thank you</vt:lpstr>
      <vt:lpstr>Word v/s Token</vt:lpstr>
      <vt:lpstr>Large Language Model Architectures</vt:lpstr>
      <vt:lpstr>LLM – Model Pre-training</vt:lpstr>
      <vt:lpstr>LLM – Model Pre-training</vt:lpstr>
      <vt:lpstr>LLM – Model Pre-training</vt:lpstr>
      <vt:lpstr>Mixture of Experts – (MoE) </vt:lpstr>
      <vt:lpstr>LLM – Computational Challenges</vt:lpstr>
      <vt:lpstr>Reinforcement Learning</vt:lpstr>
      <vt:lpstr>Reinforcement Learning</vt:lpstr>
      <vt:lpstr>Retrieval Augmented Generation – Evaluation</vt:lpstr>
      <vt:lpstr>Models – Fashion Captioning Dataset (FACAD)</vt:lpstr>
      <vt:lpstr>Code Generation</vt:lpstr>
      <vt:lpstr>Virtual Assistants</vt:lpstr>
      <vt:lpstr>Medical Diagnosis</vt:lpstr>
      <vt:lpstr>Knowledge Distillation</vt:lpstr>
      <vt:lpstr>Slide 66</vt:lpstr>
      <vt:lpstr>Slide 67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1664</cp:revision>
  <dcterms:created xsi:type="dcterms:W3CDTF">2024-01-11T14:50:00Z</dcterms:created>
  <dcterms:modified xsi:type="dcterms:W3CDTF">2024-10-30T07:29:12Z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