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authors.xml" ContentType="application/vnd.ms-powerpoint.authors+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5"/>
  </p:notesMasterIdLst>
  <p:handoutMasterIdLst>
    <p:handoutMasterId r:id="rId76"/>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9" r:id="rId50"/>
    <p:sldId id="3910" r:id="rId51"/>
    <p:sldId id="3916" r:id="rId52"/>
    <p:sldId id="3875" r:id="rId53"/>
    <p:sldId id="3859" r:id="rId54"/>
    <p:sldId id="3929" r:id="rId55"/>
    <p:sldId id="3944" r:id="rId56"/>
    <p:sldId id="3935" r:id="rId57"/>
    <p:sldId id="3936" r:id="rId58"/>
    <p:sldId id="3937" r:id="rId59"/>
    <p:sldId id="3946" r:id="rId60"/>
    <p:sldId id="3938" r:id="rId61"/>
    <p:sldId id="3939" r:id="rId62"/>
    <p:sldId id="3941" r:id="rId63"/>
    <p:sldId id="3932" r:id="rId64"/>
    <p:sldId id="3930" r:id="rId65"/>
    <p:sldId id="3947" r:id="rId66"/>
    <p:sldId id="3949" r:id="rId67"/>
    <p:sldId id="3948" r:id="rId68"/>
    <p:sldId id="3940" r:id="rId69"/>
    <p:sldId id="3943" r:id="rId70"/>
    <p:sldId id="3942" r:id="rId71"/>
    <p:sldId id="3945" r:id="rId72"/>
    <p:sldId id="3850" r:id="rId73"/>
    <p:sldId id="265" r:id="rId74"/>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10/30/2024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69</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70</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(ViT)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smtClean="0">
                          <a:latin typeface="+mn-lt"/>
                        </a:rPr>
                        <a:t>14,592</a:t>
                      </a:r>
                      <a:endParaRPr lang="en-US" sz="1400" b="1" i="0" dirty="0">
                        <a:latin typeface="+mn-lt"/>
                      </a:endParaRP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1"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smtClean="0">
                          <a:latin typeface="+mn-lt"/>
                        </a:rPr>
                        <a:t>500W</a:t>
                      </a:r>
                      <a:endParaRPr lang="en-US" sz="1400" b="0" i="0" dirty="0">
                        <a:latin typeface="+mn-lt"/>
                      </a:endParaRP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1"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smtClean="0"/>
              <a:t>Large Language Model Architectures</a:t>
            </a:r>
            <a:endParaRPr lang="en-US" dirty="0"/>
          </a:p>
        </p:txBody>
      </p:sp>
      <p:pic>
        <p:nvPicPr>
          <p:cNvPr id="6" name="Picture 5" descr="Encoder_Decoder_Models.jpg"/>
          <p:cNvPicPr>
            <a:picLocks noChangeAspect="1"/>
          </p:cNvPicPr>
          <p:nvPr/>
        </p:nvPicPr>
        <p:blipFill>
          <a:blip r:embed="rId3"/>
          <a:stretch>
            <a:fillRect/>
          </a:stretch>
        </p:blipFill>
        <p:spPr>
          <a:xfrm>
            <a:off x="927364" y="1249894"/>
            <a:ext cx="6983379" cy="3327375"/>
          </a:xfrm>
          <a:prstGeom prst="rect">
            <a:avLst/>
          </a:prstGeom>
        </p:spPr>
      </p:pic>
      <p:sp>
        <p:nvSpPr>
          <p:cNvPr id="8" name="TextBox 7"/>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Source: Vijay Chaudhary</a:t>
            </a:r>
            <a:endParaRPr lang="en-IN" b="1" dirty="0">
              <a:solidFill>
                <a:schemeClr val="accent2">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Mixture of Experts – (</a:t>
            </a:r>
            <a:r>
              <a:rPr lang="en-US" dirty="0" err="1" smtClean="0"/>
              <a:t>MoE</a:t>
            </a:r>
            <a:r>
              <a:rPr lang="en-US" dirty="0" smtClean="0"/>
              <a:t>) </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Multiple specialized models</a:t>
            </a:r>
          </a:p>
          <a:p>
            <a:pPr marL="514350" lvl="2">
              <a:spcBef>
                <a:spcPts val="750"/>
              </a:spcBef>
              <a:spcAft>
                <a:spcPts val="600"/>
              </a:spcAft>
              <a:buClr>
                <a:schemeClr val="accent2"/>
              </a:buClr>
            </a:pPr>
            <a:r>
              <a:rPr lang="en-IN" sz="1900" dirty="0" smtClean="0"/>
              <a:t>Work together</a:t>
            </a:r>
          </a:p>
          <a:p>
            <a:pPr marL="171450" lvl="1">
              <a:spcBef>
                <a:spcPts val="750"/>
              </a:spcBef>
              <a:spcAft>
                <a:spcPts val="600"/>
              </a:spcAft>
              <a:buClr>
                <a:schemeClr val="accent2"/>
              </a:buClr>
            </a:pPr>
            <a:r>
              <a:rPr lang="en-IN" sz="2000" dirty="0" smtClean="0"/>
              <a:t>Gating model</a:t>
            </a:r>
          </a:p>
          <a:p>
            <a:pPr marL="514350" lvl="2">
              <a:spcBef>
                <a:spcPts val="750"/>
              </a:spcBef>
              <a:spcAft>
                <a:spcPts val="600"/>
              </a:spcAft>
              <a:buClr>
                <a:schemeClr val="accent2"/>
              </a:buClr>
            </a:pPr>
            <a:r>
              <a:rPr lang="en-IN" sz="1900" dirty="0" smtClean="0"/>
              <a:t>Select best expert</a:t>
            </a:r>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900" dirty="0" smtClean="0"/>
              <a:t>Doctor for medical issues</a:t>
            </a:r>
          </a:p>
          <a:p>
            <a:pPr marL="514350" lvl="2">
              <a:spcBef>
                <a:spcPts val="750"/>
              </a:spcBef>
              <a:spcAft>
                <a:spcPts val="600"/>
              </a:spcAft>
              <a:buClr>
                <a:schemeClr val="accent2"/>
              </a:buClr>
            </a:pPr>
            <a:r>
              <a:rPr lang="en-IN" sz="1900" dirty="0" smtClean="0"/>
              <a:t>Mechanic for car problems</a:t>
            </a:r>
          </a:p>
          <a:p>
            <a:pPr marL="514350" lvl="2">
              <a:spcBef>
                <a:spcPts val="750"/>
              </a:spcBef>
              <a:spcAft>
                <a:spcPts val="600"/>
              </a:spcAft>
              <a:buClr>
                <a:schemeClr val="accent2"/>
              </a:buClr>
            </a:pPr>
            <a:r>
              <a:rPr lang="en-IN" sz="1900" dirty="0" smtClean="0"/>
              <a:t>Chef for cooking</a:t>
            </a:r>
          </a:p>
          <a:p>
            <a:pPr marL="171450" lvl="1">
              <a:spcBef>
                <a:spcPts val="750"/>
              </a:spcBef>
              <a:spcAft>
                <a:spcPts val="600"/>
              </a:spcAft>
              <a:buClr>
                <a:schemeClr val="accent2"/>
              </a:buClr>
            </a:pP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Train Large Language Model</a:t>
            </a:r>
          </a:p>
          <a:p>
            <a:pPr marL="514350" lvl="2">
              <a:spcBef>
                <a:spcPts val="750"/>
              </a:spcBef>
              <a:spcAft>
                <a:spcPts val="600"/>
              </a:spcAft>
              <a:buClr>
                <a:schemeClr val="accent2"/>
              </a:buClr>
            </a:pPr>
            <a:r>
              <a:rPr lang="en-IN" sz="1800" dirty="0" smtClean="0"/>
              <a:t>Computational resources</a:t>
            </a:r>
          </a:p>
          <a:p>
            <a:pPr marL="171450" lvl="1">
              <a:spcBef>
                <a:spcPts val="750"/>
              </a:spcBef>
              <a:spcAft>
                <a:spcPts val="600"/>
              </a:spcAft>
              <a:buClr>
                <a:schemeClr val="accent2"/>
              </a:buClr>
            </a:pPr>
            <a:r>
              <a:rPr lang="en-IN" sz="2000" dirty="0" smtClean="0"/>
              <a:t>Mixture of Experts </a:t>
            </a:r>
          </a:p>
          <a:p>
            <a:pPr marL="514350" lvl="2">
              <a:spcBef>
                <a:spcPts val="750"/>
              </a:spcBef>
              <a:spcAft>
                <a:spcPts val="600"/>
              </a:spcAft>
              <a:buClr>
                <a:schemeClr val="accent2"/>
              </a:buClr>
            </a:pPr>
            <a:r>
              <a:rPr lang="en-IN" sz="1800" dirty="0" smtClean="0"/>
              <a:t>Break down large model</a:t>
            </a:r>
          </a:p>
          <a:p>
            <a:pPr marL="514350" lvl="2">
              <a:spcBef>
                <a:spcPts val="750"/>
              </a:spcBef>
              <a:spcAft>
                <a:spcPts val="600"/>
              </a:spcAft>
              <a:buClr>
                <a:schemeClr val="accent2"/>
              </a:buClr>
            </a:pPr>
            <a:r>
              <a:rPr lang="en-IN" sz="1800" dirty="0" smtClean="0"/>
              <a:t>Smaller specialized models</a:t>
            </a:r>
            <a:endParaRPr lang="en-IN" sz="2000" dirty="0" smtClean="0"/>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Two states – 8 bytes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of parameters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Reinforcement Learning</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Playout or Rollout</a:t>
            </a:r>
          </a:p>
          <a:p>
            <a:pPr marL="171450" lvl="1">
              <a:spcBef>
                <a:spcPts val="750"/>
              </a:spcBef>
              <a:spcAft>
                <a:spcPts val="600"/>
              </a:spcAft>
              <a:buClr>
                <a:schemeClr val="accent2"/>
              </a:buClr>
            </a:pPr>
            <a:r>
              <a:rPr lang="en-IN" sz="2000" dirty="0" smtClean="0"/>
              <a:t>Exploration </a:t>
            </a:r>
          </a:p>
          <a:p>
            <a:pPr marL="171450" lvl="1">
              <a:spcBef>
                <a:spcPts val="750"/>
              </a:spcBef>
              <a:spcAft>
                <a:spcPts val="600"/>
              </a:spcAft>
              <a:buClr>
                <a:schemeClr val="accent2"/>
              </a:buClr>
            </a:pPr>
            <a:r>
              <a:rPr lang="en-IN" sz="2000" dirty="0" smtClean="0"/>
              <a:t>Exploitation</a:t>
            </a:r>
          </a:p>
          <a:p>
            <a:pPr marL="171450" lvl="1">
              <a:spcBef>
                <a:spcPts val="750"/>
              </a:spcBef>
              <a:spcAft>
                <a:spcPts val="600"/>
              </a:spcAft>
              <a:buClr>
                <a:schemeClr val="accent2"/>
              </a:buClr>
            </a:pPr>
            <a:r>
              <a:rPr lang="en-IN" sz="2000" dirty="0" smtClean="0"/>
              <a:t>Reward hacking</a:t>
            </a:r>
            <a:endParaRPr lang="en-IN" sz="1700" dirty="0" smtClean="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Image Captioning Models</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BLIP2 Architecture</a:t>
            </a:r>
            <a:endParaRPr lang="en-US" dirty="0">
              <a:solidFill>
                <a:schemeClr val="accent2">
                  <a:lumMod val="50000"/>
                </a:schemeClr>
              </a:solidFill>
            </a:endParaRPr>
          </a:p>
        </p:txBody>
      </p:sp>
      <p:pic>
        <p:nvPicPr>
          <p:cNvPr id="59" name="Picture 58" descr="BLIP-2.png"/>
          <p:cNvPicPr>
            <a:picLocks noChangeAspect="1"/>
          </p:cNvPicPr>
          <p:nvPr/>
        </p:nvPicPr>
        <p:blipFill>
          <a:blip r:embed="rId3"/>
          <a:stretch>
            <a:fillRect/>
          </a:stretch>
        </p:blipFill>
        <p:spPr>
          <a:xfrm>
            <a:off x="629055" y="1166643"/>
            <a:ext cx="7944255" cy="3310106"/>
          </a:xfrm>
          <a:prstGeom prst="rect">
            <a:avLst/>
          </a:prstGeom>
        </p:spPr>
      </p:pic>
    </p:spTree>
    <p:extLst>
      <p:ext uri="{BB962C8B-B14F-4D97-AF65-F5344CB8AC3E}">
        <p14:creationId xmlns="" xmlns:p14="http://schemas.microsoft.com/office/powerpoint/2010/main" val="16845397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FashionVLM </a:t>
            </a:r>
            <a:r>
              <a:rPr lang="en-US" dirty="0" smtClean="0"/>
              <a:t>– Model Centric </a:t>
            </a:r>
            <a:r>
              <a:rPr lang="en-US" dirty="0" smtClean="0"/>
              <a:t>AI Development</a:t>
            </a:r>
            <a:endParaRPr lang="en-US" dirty="0"/>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fontScale="85000" lnSpcReduction="10000"/>
          </a:bodyPr>
          <a:lstStyle/>
          <a:p>
            <a:pPr lvl="1"/>
            <a:r>
              <a:rPr lang="en-US" sz="2000" dirty="0" smtClean="0"/>
              <a:t>Stage One</a:t>
            </a:r>
            <a:endParaRPr lang="en-US" sz="2000" dirty="0"/>
          </a:p>
          <a:p>
            <a:pPr marL="514350" lvl="2">
              <a:lnSpc>
                <a:spcPct val="100000"/>
              </a:lnSpc>
            </a:pPr>
            <a:r>
              <a:rPr lang="en-IN" sz="1700" dirty="0" smtClean="0"/>
              <a:t>BLIP–2 pre–trained models</a:t>
            </a:r>
          </a:p>
          <a:p>
            <a:pPr marL="514350" lvl="2">
              <a:lnSpc>
                <a:spcPct val="100000"/>
              </a:lnSpc>
            </a:pPr>
            <a:r>
              <a:rPr lang="en-IN" sz="1700" dirty="0" smtClean="0"/>
              <a:t>Freeze ViT &amp; Freeze LLM</a:t>
            </a:r>
          </a:p>
          <a:p>
            <a:pPr marL="514350" lvl="2">
              <a:lnSpc>
                <a:spcPct val="100000"/>
              </a:lnSpc>
            </a:pPr>
            <a:r>
              <a:rPr lang="en-IN" sz="1700" dirty="0" smtClean="0"/>
              <a:t>224x224 </a:t>
            </a:r>
            <a:r>
              <a:rPr lang="en-IN" sz="1700" dirty="0" smtClean="0"/>
              <a:t>image size &amp; fp16 </a:t>
            </a:r>
            <a:r>
              <a:rPr lang="en-IN" sz="1700" dirty="0" smtClean="0"/>
              <a:t>precision</a:t>
            </a:r>
            <a:endParaRPr lang="en-US" sz="1700" dirty="0" smtClean="0"/>
          </a:p>
          <a:p>
            <a:pPr lvl="1"/>
            <a:r>
              <a:rPr lang="en-US" sz="2000" dirty="0" smtClean="0"/>
              <a:t>Stage Two</a:t>
            </a:r>
            <a:endParaRPr lang="en-US" sz="2000" dirty="0"/>
          </a:p>
          <a:p>
            <a:pPr marL="514350" lvl="2">
              <a:lnSpc>
                <a:spcPct val="110000"/>
              </a:lnSpc>
            </a:pPr>
            <a:r>
              <a:rPr lang="en-US" sz="1700" dirty="0" smtClean="0"/>
              <a:t>MS COCO dataset fine-tuned </a:t>
            </a:r>
            <a:r>
              <a:rPr lang="en-US" sz="1700" dirty="0" smtClean="0"/>
              <a:t>models</a:t>
            </a:r>
          </a:p>
          <a:p>
            <a:pPr marL="514350" lvl="2">
              <a:lnSpc>
                <a:spcPct val="110000"/>
              </a:lnSpc>
            </a:pPr>
            <a:r>
              <a:rPr lang="en-IN" sz="1700" dirty="0" smtClean="0"/>
              <a:t>Fine–tune ViT &amp; Freeze LLM</a:t>
            </a:r>
          </a:p>
          <a:p>
            <a:pPr marL="514350" lvl="2">
              <a:lnSpc>
                <a:spcPct val="110000"/>
              </a:lnSpc>
            </a:pPr>
            <a:r>
              <a:rPr lang="en-IN" sz="1700" dirty="0" smtClean="0"/>
              <a:t>364x364 image </a:t>
            </a:r>
            <a:r>
              <a:rPr lang="en-IN" sz="1700" dirty="0" smtClean="0"/>
              <a:t>size &amp; fp32 </a:t>
            </a:r>
            <a:r>
              <a:rPr lang="en-IN" sz="1700" dirty="0" smtClean="0"/>
              <a:t>precision</a:t>
            </a:r>
            <a:endParaRPr lang="en-US" sz="1700" dirty="0"/>
          </a:p>
          <a:p>
            <a:pPr lvl="1"/>
            <a:endParaRPr lang="en-US" sz="2000" dirty="0"/>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800070" cy="3213667"/>
          </a:xfrm>
          <a:prstGeom prst="rect">
            <a:avLst/>
          </a:prstGeom>
          <a:noFill/>
        </p:spPr>
        <p:txBody>
          <a:bodyPr vert="horz" lIns="68580" tIns="34290" rIns="68580" bIns="34290" rtlCol="0" anchor="t">
            <a:normAutofit/>
          </a:bodyPr>
          <a:lstStyle/>
          <a:p>
            <a:pPr marL="171450" lvl="1">
              <a:lnSpc>
                <a:spcPct val="80000"/>
              </a:lnSpc>
              <a:spcBef>
                <a:spcPts val="750"/>
              </a:spcBef>
              <a:spcAft>
                <a:spcPts val="600"/>
              </a:spcAft>
              <a:buClr>
                <a:schemeClr val="accent2"/>
              </a:buClr>
            </a:pPr>
            <a:r>
              <a:rPr lang="en-US" sz="1700" dirty="0" smtClean="0"/>
              <a:t>Stage Three</a:t>
            </a:r>
          </a:p>
          <a:p>
            <a:pPr marL="514350" lvl="2">
              <a:lnSpc>
                <a:spcPct val="100000"/>
              </a:lnSpc>
              <a:spcBef>
                <a:spcPts val="750"/>
              </a:spcBef>
              <a:spcAft>
                <a:spcPts val="600"/>
              </a:spcAft>
              <a:buClr>
                <a:schemeClr val="accent2"/>
              </a:buClr>
            </a:pPr>
            <a:r>
              <a:rPr lang="en-US" sz="1400" dirty="0" smtClean="0"/>
              <a:t>Stage One models</a:t>
            </a:r>
          </a:p>
          <a:p>
            <a:pPr marL="514350" lvl="2">
              <a:spcBef>
                <a:spcPts val="750"/>
              </a:spcBef>
              <a:spcAft>
                <a:spcPts val="600"/>
              </a:spcAft>
              <a:buClr>
                <a:schemeClr val="accent2"/>
              </a:buClr>
            </a:pPr>
            <a:r>
              <a:rPr lang="en-IN" sz="1400" dirty="0" smtClean="0"/>
              <a:t>Fine–tune ViT &amp; Freeze LLM</a:t>
            </a:r>
          </a:p>
          <a:p>
            <a:pPr marL="514350" lvl="2">
              <a:spcBef>
                <a:spcPts val="750"/>
              </a:spcBef>
              <a:spcAft>
                <a:spcPts val="600"/>
              </a:spcAft>
              <a:buClr>
                <a:schemeClr val="accent2"/>
              </a:buClr>
            </a:pPr>
            <a:r>
              <a:rPr lang="en-IN" sz="1400" dirty="0" smtClean="0"/>
              <a:t>364x364 image size and fp32 precision</a:t>
            </a:r>
            <a:endParaRPr lang="en-US" sz="1400" dirty="0" smtClean="0"/>
          </a:p>
          <a:p>
            <a:pPr marL="171450" lvl="1">
              <a:spcBef>
                <a:spcPts val="750"/>
              </a:spcBef>
              <a:spcAft>
                <a:spcPts val="600"/>
              </a:spcAft>
              <a:buClr>
                <a:schemeClr val="accent2"/>
              </a:buClr>
            </a:pPr>
            <a:endParaRPr lang="en-IN" sz="1700" dirty="0" smtClean="0"/>
          </a:p>
          <a:p>
            <a:pPr marL="171450" lvl="1">
              <a:spcBef>
                <a:spcPts val="750"/>
              </a:spcBef>
              <a:spcAft>
                <a:spcPts val="600"/>
              </a:spcAft>
              <a:buClr>
                <a:schemeClr val="accent2"/>
              </a:buClr>
            </a:pPr>
            <a:endParaRPr lang="en-US" sz="1700" dirty="0"/>
          </a:p>
        </p:txBody>
      </p:sp>
      <p:sp>
        <p:nvSpPr>
          <p:cNvPr id="5" name="TextBox 4">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FashionVLM – Evaluation on FACAD</a:t>
            </a:r>
            <a:endParaRPr lang="en-US" dirty="0">
              <a:solidFill>
                <a:schemeClr val="accent2">
                  <a:lumMod val="50000"/>
                </a:schemeClr>
              </a:solidFill>
            </a:endParaRPr>
          </a:p>
        </p:txBody>
      </p:sp>
      <p:grpSp>
        <p:nvGrpSpPr>
          <p:cNvPr id="9" name="Group 8"/>
          <p:cNvGrpSpPr/>
          <p:nvPr/>
        </p:nvGrpSpPr>
        <p:grpSpPr>
          <a:xfrm>
            <a:off x="830094" y="1267227"/>
            <a:ext cx="3461484" cy="3098472"/>
            <a:chOff x="830094" y="1267227"/>
            <a:chExt cx="3461484" cy="3098472"/>
          </a:xfrm>
        </p:grpSpPr>
        <p:pic>
          <p:nvPicPr>
            <p:cNvPr id="4" name="Picture 3" descr="BLEU-4.png"/>
            <p:cNvPicPr>
              <a:picLocks noChangeAspect="1"/>
            </p:cNvPicPr>
            <p:nvPr/>
          </p:nvPicPr>
          <p:blipFill>
            <a:blip r:embed="rId3"/>
            <a:stretch>
              <a:fillRect/>
            </a:stretch>
          </p:blipFill>
          <p:spPr>
            <a:xfrm>
              <a:off x="845072" y="1267227"/>
              <a:ext cx="3446506" cy="2608507"/>
            </a:xfrm>
            <a:prstGeom prst="rect">
              <a:avLst/>
            </a:prstGeom>
          </p:spPr>
        </p:pic>
        <p:sp>
          <p:nvSpPr>
            <p:cNvPr id="6" name="TextBox 5"/>
            <p:cNvSpPr txBox="1"/>
            <p:nvPr/>
          </p:nvSpPr>
          <p:spPr>
            <a:xfrm>
              <a:off x="830094" y="3904034"/>
              <a:ext cx="3456561" cy="461665"/>
            </a:xfrm>
            <a:prstGeom prst="rect">
              <a:avLst/>
            </a:prstGeom>
            <a:noFill/>
          </p:spPr>
          <p:txBody>
            <a:bodyPr wrap="square" rtlCol="0">
              <a:spAutoFit/>
            </a:bodyPr>
            <a:lstStyle/>
            <a:p>
              <a:r>
                <a:rPr lang="en-US" sz="1200" b="1" dirty="0" smtClean="0"/>
                <a:t>Fig. </a:t>
              </a:r>
              <a:r>
                <a:rPr lang="en-US" sz="1200" b="1" dirty="0" smtClean="0"/>
                <a:t>1 </a:t>
              </a:r>
              <a:r>
                <a:rPr lang="en-US" sz="1200" b="1" dirty="0" smtClean="0"/>
                <a:t>– BLEU-4 </a:t>
              </a:r>
              <a:r>
                <a:rPr lang="en-US" sz="1200" b="1" dirty="0" smtClean="0"/>
                <a:t>validation score for OPT-2.7 based FashionVLMs</a:t>
              </a:r>
              <a:endParaRPr lang="en-US" sz="1200" b="1" dirty="0"/>
            </a:p>
          </p:txBody>
        </p:sp>
      </p:grpSp>
      <p:grpSp>
        <p:nvGrpSpPr>
          <p:cNvPr id="10" name="Group 9"/>
          <p:cNvGrpSpPr/>
          <p:nvPr/>
        </p:nvGrpSpPr>
        <p:grpSpPr>
          <a:xfrm>
            <a:off x="4531459" y="1257141"/>
            <a:ext cx="3458193" cy="3131256"/>
            <a:chOff x="4531459" y="1257141"/>
            <a:chExt cx="3458193" cy="3131256"/>
          </a:xfrm>
        </p:grpSpPr>
        <p:pic>
          <p:nvPicPr>
            <p:cNvPr id="5" name="Picture 4" descr="BLEU-4-opt2.7-opt6.7.png"/>
            <p:cNvPicPr>
              <a:picLocks noChangeAspect="1"/>
            </p:cNvPicPr>
            <p:nvPr/>
          </p:nvPicPr>
          <p:blipFill>
            <a:blip r:embed="rId4"/>
            <a:stretch>
              <a:fillRect/>
            </a:stretch>
          </p:blipFill>
          <p:spPr>
            <a:xfrm>
              <a:off x="4531459" y="1257141"/>
              <a:ext cx="3458192" cy="2626714"/>
            </a:xfrm>
            <a:prstGeom prst="rect">
              <a:avLst/>
            </a:prstGeom>
          </p:spPr>
        </p:pic>
        <p:sp>
          <p:nvSpPr>
            <p:cNvPr id="7" name="TextBox 6"/>
            <p:cNvSpPr txBox="1"/>
            <p:nvPr/>
          </p:nvSpPr>
          <p:spPr>
            <a:xfrm>
              <a:off x="4555788" y="3926732"/>
              <a:ext cx="3433864" cy="461665"/>
            </a:xfrm>
            <a:prstGeom prst="rect">
              <a:avLst/>
            </a:prstGeom>
            <a:noFill/>
          </p:spPr>
          <p:txBody>
            <a:bodyPr wrap="square" rtlCol="0">
              <a:spAutoFit/>
            </a:bodyPr>
            <a:lstStyle/>
            <a:p>
              <a:r>
                <a:rPr lang="en-US" sz="1200" b="1" dirty="0" smtClean="0"/>
                <a:t>Fig. 2 – </a:t>
              </a:r>
              <a:r>
                <a:rPr lang="en-IN" sz="1200" b="1" dirty="0" smtClean="0"/>
                <a:t>BLEU-4 validation score for OPT-2.7 and OPT-6.7 based composite FashionVLMs</a:t>
              </a:r>
              <a:endParaRPr lang="en-US" sz="1200" b="1" dirty="0"/>
            </a:p>
          </p:txBody>
        </p:sp>
      </p:grpSp>
      <p:sp>
        <p:nvSpPr>
          <p:cNvPr id="11" name="TextBox 10">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16845397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FFD73E-D96B-4428-99CD-717A4897D3B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2348</TotalTime>
  <Words>3423</Words>
  <Application>Microsoft Office PowerPoint</Application>
  <PresentationFormat>On-screen Show (16:9)</PresentationFormat>
  <Paragraphs>799</Paragraphs>
  <Slides>70</Slides>
  <Notes>70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Creative Writing</vt:lpstr>
      <vt:lpstr>Education</vt:lpstr>
      <vt:lpstr>Deploying Large Language Models</vt:lpstr>
      <vt:lpstr>Conclusions</vt:lpstr>
      <vt:lpstr>Thank you</vt:lpstr>
      <vt:lpstr>Word v/s Token</vt:lpstr>
      <vt:lpstr>Large Language Model Architectures</vt:lpstr>
      <vt:lpstr>LLM – Model Pre-training</vt:lpstr>
      <vt:lpstr>LLM – Model Pre-training</vt:lpstr>
      <vt:lpstr>LLM – Model Pre-training</vt:lpstr>
      <vt:lpstr>Mixture of Experts – (MoE) </vt:lpstr>
      <vt:lpstr>LLM – Computational Challenges</vt:lpstr>
      <vt:lpstr>Reinforcement Learning</vt:lpstr>
      <vt:lpstr>Reinforcement Learning</vt:lpstr>
      <vt:lpstr>Retrieval Augmented Generation – Evaluation</vt:lpstr>
      <vt:lpstr>Image Captioning Models</vt:lpstr>
      <vt:lpstr>BLIP2 Architecture</vt:lpstr>
      <vt:lpstr>FashionVLM – Model Centric AI Development</vt:lpstr>
      <vt:lpstr>FashionVLM – Evaluation on FACAD</vt:lpstr>
      <vt:lpstr>Code Generation</vt:lpstr>
      <vt:lpstr>Virtual Assistants</vt:lpstr>
      <vt:lpstr>Medical Diagnosis</vt:lpstr>
      <vt:lpstr>Knowledge Distillation</vt:lpstr>
      <vt:lpstr>Slide 69</vt:lpstr>
      <vt:lpstr>Slide 70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1732</cp:revision>
  <dcterms:created xsi:type="dcterms:W3CDTF">2024-01-11T14:50:00Z</dcterms:created>
  <dcterms:modified xsi:type="dcterms:W3CDTF">2024-10-30T10:43:24Z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