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7"/>
  </p:notesMasterIdLst>
  <p:handoutMasterIdLst>
    <p:handoutMasterId r:id="rId78"/>
  </p:handoutMasterIdLst>
  <p:sldIdLst>
    <p:sldId id="256" r:id="rId5"/>
    <p:sldId id="3917" r:id="rId6"/>
    <p:sldId id="3849" r:id="rId7"/>
    <p:sldId id="3901" r:id="rId8"/>
    <p:sldId id="3902" r:id="rId9"/>
    <p:sldId id="3927" r:id="rId10"/>
    <p:sldId id="3929" r:id="rId11"/>
    <p:sldId id="3883" r:id="rId12"/>
    <p:sldId id="3928" r:id="rId13"/>
    <p:sldId id="3884" r:id="rId14"/>
    <p:sldId id="3880" r:id="rId15"/>
    <p:sldId id="3857" r:id="rId16"/>
    <p:sldId id="3911" r:id="rId17"/>
    <p:sldId id="3878" r:id="rId18"/>
    <p:sldId id="3888" r:id="rId19"/>
    <p:sldId id="3940" r:id="rId20"/>
    <p:sldId id="3943" r:id="rId21"/>
    <p:sldId id="3942" r:id="rId22"/>
    <p:sldId id="3856" r:id="rId23"/>
    <p:sldId id="3909" r:id="rId24"/>
    <p:sldId id="3885" r:id="rId25"/>
    <p:sldId id="3887" r:id="rId26"/>
    <p:sldId id="3886" r:id="rId27"/>
    <p:sldId id="3900" r:id="rId28"/>
    <p:sldId id="3861" r:id="rId29"/>
    <p:sldId id="3865" r:id="rId30"/>
    <p:sldId id="3862" r:id="rId31"/>
    <p:sldId id="3863" r:id="rId32"/>
    <p:sldId id="3864" r:id="rId33"/>
    <p:sldId id="3866" r:id="rId34"/>
    <p:sldId id="3867" r:id="rId35"/>
    <p:sldId id="3868" r:id="rId36"/>
    <p:sldId id="3869" r:id="rId37"/>
    <p:sldId id="3870" r:id="rId38"/>
    <p:sldId id="3944" r:id="rId39"/>
    <p:sldId id="3906" r:id="rId40"/>
    <p:sldId id="3903" r:id="rId41"/>
    <p:sldId id="3935" r:id="rId42"/>
    <p:sldId id="3936" r:id="rId43"/>
    <p:sldId id="3937" r:id="rId44"/>
    <p:sldId id="3904" r:id="rId45"/>
    <p:sldId id="3939" r:id="rId46"/>
    <p:sldId id="3941" r:id="rId47"/>
    <p:sldId id="3905" r:id="rId48"/>
    <p:sldId id="3946" r:id="rId49"/>
    <p:sldId id="3938" r:id="rId50"/>
    <p:sldId id="3876" r:id="rId51"/>
    <p:sldId id="3877" r:id="rId52"/>
    <p:sldId id="3874" r:id="rId53"/>
    <p:sldId id="3873" r:id="rId54"/>
    <p:sldId id="3898" r:id="rId55"/>
    <p:sldId id="3899" r:id="rId56"/>
    <p:sldId id="3913" r:id="rId57"/>
    <p:sldId id="3914" r:id="rId58"/>
    <p:sldId id="3934" r:id="rId59"/>
    <p:sldId id="3921" r:id="rId60"/>
    <p:sldId id="3931" r:id="rId61"/>
    <p:sldId id="3930" r:id="rId62"/>
    <p:sldId id="3947" r:id="rId63"/>
    <p:sldId id="3920" r:id="rId64"/>
    <p:sldId id="3924" r:id="rId65"/>
    <p:sldId id="3923" r:id="rId66"/>
    <p:sldId id="3922" r:id="rId67"/>
    <p:sldId id="3926" r:id="rId68"/>
    <p:sldId id="3925" r:id="rId69"/>
    <p:sldId id="3916" r:id="rId70"/>
    <p:sldId id="3945" r:id="rId71"/>
    <p:sldId id="3875" r:id="rId72"/>
    <p:sldId id="3859" r:id="rId73"/>
    <p:sldId id="3932" r:id="rId74"/>
    <p:sldId id="3850" r:id="rId75"/>
    <p:sldId id="265" r:id="rId7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F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2" autoAdjust="0"/>
    <p:restoredTop sz="94694" autoAdjust="0"/>
  </p:normalViewPr>
  <p:slideViewPr>
    <p:cSldViewPr snapToGrid="0">
      <p:cViewPr varScale="1">
        <p:scale>
          <a:sx n="128" d="100"/>
          <a:sy n="128" d="100"/>
        </p:scale>
        <p:origin x="498" y="90"/>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4/4/2025</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4/4/2025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val="1853031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val="2140627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63240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02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291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val="330626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val="2316091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33</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34</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2018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182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8708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0664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val="2796893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val="799436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2440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04149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7539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93000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0804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08041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p14="http://schemas.microsoft.com/office/powerpoint/2010/main" val="9160397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0448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188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p14="http://schemas.microsoft.com/office/powerpoint/2010/main" val="19791172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p14="http://schemas.microsoft.com/office/powerpoint/2010/main" val="20584091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p14="http://schemas.microsoft.com/office/powerpoint/2010/main" val="42752748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63</a:t>
            </a:fld>
            <a:endParaRPr lang="en-US" dirty="0"/>
          </a:p>
        </p:txBody>
      </p:sp>
    </p:spTree>
    <p:extLst>
      <p:ext uri="{BB962C8B-B14F-4D97-AF65-F5344CB8AC3E}">
        <p14:creationId xmlns:p14="http://schemas.microsoft.com/office/powerpoint/2010/main" val="28635949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64</a:t>
            </a:fld>
            <a:endParaRPr lang="en-US" dirty="0"/>
          </a:p>
        </p:txBody>
      </p:sp>
    </p:spTree>
    <p:extLst>
      <p:ext uri="{BB962C8B-B14F-4D97-AF65-F5344CB8AC3E}">
        <p14:creationId xmlns:p14="http://schemas.microsoft.com/office/powerpoint/2010/main" val="21731145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65</a:t>
            </a:fld>
            <a:endParaRPr lang="en-US" dirty="0"/>
          </a:p>
        </p:txBody>
      </p:sp>
    </p:spTree>
    <p:extLst>
      <p:ext uri="{BB962C8B-B14F-4D97-AF65-F5344CB8AC3E}">
        <p14:creationId xmlns:p14="http://schemas.microsoft.com/office/powerpoint/2010/main" val="25359426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66</a:t>
            </a:fld>
            <a:endParaRPr lang="en-US" dirty="0"/>
          </a:p>
        </p:txBody>
      </p:sp>
    </p:spTree>
    <p:extLst>
      <p:ext uri="{BB962C8B-B14F-4D97-AF65-F5344CB8AC3E}">
        <p14:creationId xmlns:p14="http://schemas.microsoft.com/office/powerpoint/2010/main" val="28407936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80879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68</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69</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235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70</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71</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72</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val="9229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4/4/2025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4/4/2025</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4/4/2025</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4/4/2025</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4/4/2025</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4/4/2025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4/4/2025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4/4/2025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4/4/2025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4/4/2025</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br>
              <a:rPr lang="en-IN" dirty="0"/>
            </a:br>
            <a:r>
              <a:rPr lang="en-IN" sz="2400" dirty="0"/>
              <a:t>From Foundation to Real World Applications</a:t>
            </a:r>
            <a:br>
              <a:rPr lang="en-IN" sz="2100" dirty="0"/>
            </a:b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 Llama 3.1 405B Instruct</a:t>
            </a:r>
          </a:p>
        </p:txBody>
      </p:sp>
    </p:spTree>
    <p:extLst>
      <p:ext uri="{BB962C8B-B14F-4D97-AF65-F5344CB8AC3E}">
        <p14:creationId xmlns:p14="http://schemas.microsoft.com/office/powerpoint/2010/main" val="273724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val="109482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val="140485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val="33561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val="272308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397125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Write a story on chemical bond for fifth standard student.</a:t>
            </a:r>
            <a:r>
              <a:rPr lang="en-IN" sz="1800"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85000" lnSpcReduction="20000"/>
          </a:bodyPr>
          <a:lstStyle/>
          <a:p>
            <a:pPr algn="just"/>
            <a:r>
              <a:rPr lang="en-IN" sz="1600" dirty="0">
                <a:solidFill>
                  <a:schemeClr val="accent4">
                    <a:lumMod val="50000"/>
                  </a:schemeClr>
                </a:solidFill>
              </a:rPr>
              <a:t>The Story of Chemical Bond</a:t>
            </a:r>
          </a:p>
          <a:p>
            <a:pPr algn="just"/>
            <a:r>
              <a:rPr lang="en-IN" sz="1600" dirty="0">
                <a:solidFill>
                  <a:schemeClr val="accent4">
                    <a:lumMod val="50000"/>
                  </a:schemeClr>
                </a:solidFill>
              </a:rPr>
              <a:t>Once upon a time, in a world made up of tiny particles called atoms, there lived two friends named Hydrogen and Oxygen.</a:t>
            </a:r>
          </a:p>
          <a:p>
            <a:pPr algn="just"/>
            <a:r>
              <a:rPr lang="en-IN" sz="1600" dirty="0">
                <a:solidFill>
                  <a:schemeClr val="accent4">
                    <a:lumMod val="50000"/>
                  </a:schemeClr>
                </a:solidFill>
              </a:rPr>
              <a:t>... </a:t>
            </a:r>
          </a:p>
          <a:p>
            <a:pPr algn="just"/>
            <a:r>
              <a:rPr lang="en-IN" sz="1600" dirty="0">
                <a:solidFill>
                  <a:schemeClr val="accent4">
                    <a:lumMod val="50000"/>
                  </a:schemeClr>
                </a:solidFill>
              </a:rPr>
              <a:t>The Moral of the Story</a:t>
            </a:r>
          </a:p>
          <a:p>
            <a:pPr algn="just"/>
            <a:r>
              <a:rPr lang="en-IN" sz="1600" dirty="0">
                <a:solidFill>
                  <a:schemeClr val="accent4">
                    <a:lumMod val="50000"/>
                  </a:schemeClr>
                </a:solidFill>
              </a:rPr>
              <a:t>Chemical bonds are like friendships between atoms. </a:t>
            </a:r>
          </a:p>
          <a:p>
            <a:pPr algn="just"/>
            <a:r>
              <a:rPr lang="en-IN" sz="1600" dirty="0">
                <a:solidFill>
                  <a:schemeClr val="accent4">
                    <a:lumMod val="50000"/>
                  </a:schemeClr>
                </a:solidFill>
              </a:rPr>
              <a:t>... </a:t>
            </a:r>
          </a:p>
          <a:p>
            <a:pPr algn="just"/>
            <a:r>
              <a:rPr lang="en-IN" sz="1600" dirty="0">
                <a:solidFill>
                  <a:schemeClr val="accent4">
                    <a:lumMod val="50000"/>
                  </a:schemeClr>
                </a:solidFill>
              </a:rPr>
              <a:t>So, the next time you see a glass of water, remember Hydrogen and Oxygen, the two friends who formed a chemical bond to become a single molecule, Water.</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74763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26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32472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 and Training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the role of catalyst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10000"/>
          </a:bodyPr>
          <a:lstStyle/>
          <a:p>
            <a:pPr algn="just"/>
            <a:r>
              <a:rPr lang="en-IN" sz="1600" dirty="0">
                <a:solidFill>
                  <a:schemeClr val="accent4">
                    <a:lumMod val="50000"/>
                  </a:schemeClr>
                </a:solidFill>
              </a:rPr>
              <a:t>Here's an explanation of the role of a catalyst that a first standard student can understand:</a:t>
            </a:r>
          </a:p>
          <a:p>
            <a:pPr algn="just"/>
            <a:r>
              <a:rPr lang="en-IN" sz="1600" dirty="0">
                <a:solidFill>
                  <a:schemeClr val="accent4">
                    <a:lumMod val="50000"/>
                  </a:schemeClr>
                </a:solidFill>
              </a:rPr>
              <a:t>A catalyst is a special helper that makes a chemical reaction happen faster. It's like a friend who helps you build a tower with blocks, but they don't build it by themselves. The catalyst doesn't change the blocks or the tower, it just helps you build it faster. Imagine you're trying to mix two colours of paint together, but it's hard to get them to mix. A catalyst is like a special tool that helps the paint mix together quickly and easily. It's a helper that makes things happen faster and easier!</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3176469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 and Training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the role of catalyst to fifth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10000"/>
          </a:bodyPr>
          <a:lstStyle/>
          <a:p>
            <a:pPr algn="just"/>
            <a:r>
              <a:rPr lang="en-IN" sz="1600" dirty="0">
                <a:solidFill>
                  <a:schemeClr val="accent4">
                    <a:lumMod val="50000"/>
                  </a:schemeClr>
                </a:solidFill>
              </a:rPr>
              <a:t>Here's an explanation of the role of a catalyst that a fifth standard student can understand:</a:t>
            </a:r>
          </a:p>
          <a:p>
            <a:pPr algn="just"/>
            <a:r>
              <a:rPr lang="en-IN" sz="1600" dirty="0">
                <a:solidFill>
                  <a:schemeClr val="accent4">
                    <a:lumMod val="50000"/>
                  </a:schemeClr>
                </a:solidFill>
              </a:rPr>
              <a:t>A catalyst is a special helper that makes a chemical reaction happen faster. It's like a tool that helps mix two things together, but it doesn't change the things themselves. The catalyst helps the reaction happen by making it easier for the things to mix together. For example, in a car engine, a catalyst helps convert bad air into good air, making the engine run better. The catalyst doesn't get used up in the process, it just helps the reaction happen faster. It's like a special assistant that makes things happen more quickly and easily!</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743792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 and Training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the role of catalyst to tenth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85000" lnSpcReduction="20000"/>
          </a:bodyPr>
          <a:lstStyle/>
          <a:p>
            <a:pPr algn="just"/>
            <a:r>
              <a:rPr lang="en-IN" sz="1600" dirty="0">
                <a:solidFill>
                  <a:schemeClr val="accent4">
                    <a:lumMod val="50000"/>
                  </a:schemeClr>
                </a:solidFill>
              </a:rPr>
              <a:t>Here's an explanation of the role of a catalyst that a tenth standard student can understand:</a:t>
            </a:r>
          </a:p>
          <a:p>
            <a:pPr algn="just"/>
            <a:r>
              <a:rPr lang="en-IN" sz="1600" dirty="0">
                <a:solidFill>
                  <a:schemeClr val="accent4">
                    <a:lumMod val="50000"/>
                  </a:schemeClr>
                </a:solidFill>
              </a:rPr>
              <a:t>A catalyst is a substance that speeds up a chemical reaction without being consumed or altered in the process. It's like a key that unlocks the reaction, allowing it to happen faster and more efficiently. The catalyst works by lowering the activation energy required for the reaction to occur, making it easier for the reactants to convert into products. This means that the catalyst doesn't change the reaction itself, but rather helps it happen faster. For example, in a car engine, a catalyst is used to convert pollutants into harmless gases, making the engine run more efficiently. The catalyst plays a crucial role in many industrial and biological processes, and its use can have a significant impact on the environment and our daily lives.</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2676736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Keyword Identification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62500" lnSpcReduction="20000"/>
          </a:bodyPr>
          <a:lstStyle/>
          <a:p>
            <a:pPr algn="just"/>
            <a:r>
              <a:rPr lang="en-IN" sz="1800" b="1" dirty="0">
                <a:solidFill>
                  <a:schemeClr val="accent5">
                    <a:lumMod val="50000"/>
                  </a:schemeClr>
                </a:solidFill>
              </a:rPr>
              <a:t>List top ten keywords for following paragraph.</a:t>
            </a:r>
          </a:p>
          <a:p>
            <a:pPr algn="just"/>
            <a:r>
              <a:rPr lang="en-IN" sz="1800" b="1" dirty="0">
                <a:solidFill>
                  <a:schemeClr val="accent5">
                    <a:lumMod val="50000"/>
                  </a:schemeClr>
                </a:solidFill>
              </a:rPr>
              <a:t>Image captioning models automatically generate image descriptions using semantics of the input image. ... In our current research work, we focus on designing and developing a fashion image captioning model for automating the generation of descriptive captions for fashion items. We call it the Fashion Vision-Language Model (FashionVLM) to capture the multi-modality nature of the model. We utilize a frozen large language model as a text decoder and a vision transformer as an image encoder, connecting these models with a comparatively smaller Querying Transformer. Fashion Captioning Dataset (FACAD) is one of the biggest datasets of fashion items. For fine-tuning on FACAD, we utilize BLIP-2 </a:t>
            </a:r>
            <a:r>
              <a:rPr lang="en-IN" sz="1800" b="1" dirty="0" err="1">
                <a:solidFill>
                  <a:schemeClr val="accent5">
                    <a:lumMod val="50000"/>
                  </a:schemeClr>
                </a:solidFill>
              </a:rPr>
              <a:t>pretrain</a:t>
            </a:r>
            <a:r>
              <a:rPr lang="en-IN" sz="1800" b="1" dirty="0">
                <a:solidFill>
                  <a:schemeClr val="accent5">
                    <a:lumMod val="50000"/>
                  </a:schemeClr>
                </a:solidFill>
              </a:rPr>
              <a:t> stage two and MS COCO fine-tuned models in three different stages. ... The OPT-6.7 based Stage Three FashionVLM achieves the best performance compared to the state-of-the-art for fashion captioning on FACAD, providing +4.281 points, + 39.015 points, +5.667 points, and + 3.519 points improvements for BLEU-4, CIDEr, ROUGE-L, and METEOR performance metrics respectively.</a:t>
            </a:r>
            <a:endParaRPr lang="en-US" sz="1800" b="1"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IN" sz="1600" b="1" dirty="0">
                <a:solidFill>
                  <a:schemeClr val="accent4">
                    <a:lumMod val="50000"/>
                  </a:schemeClr>
                </a:solidFill>
              </a:rPr>
              <a:t>Here are the top ten keywords for the paragraph:</a:t>
            </a:r>
          </a:p>
          <a:p>
            <a:pPr algn="just"/>
            <a:r>
              <a:rPr lang="en-IN" sz="1600" b="1" dirty="0">
                <a:solidFill>
                  <a:schemeClr val="accent4">
                    <a:lumMod val="50000"/>
                  </a:schemeClr>
                </a:solidFill>
              </a:rPr>
              <a:t>1. Fashion image captioning</a:t>
            </a:r>
          </a:p>
          <a:p>
            <a:pPr algn="just"/>
            <a:r>
              <a:rPr lang="en-IN" sz="1600" b="1" dirty="0">
                <a:solidFill>
                  <a:schemeClr val="accent4">
                    <a:lumMod val="50000"/>
                  </a:schemeClr>
                </a:solidFill>
              </a:rPr>
              <a:t>2. Fashion Vision-Language Model (FashionVLM)</a:t>
            </a:r>
          </a:p>
          <a:p>
            <a:pPr algn="just"/>
            <a:r>
              <a:rPr lang="en-IN" sz="1600" b="1" dirty="0">
                <a:solidFill>
                  <a:schemeClr val="accent4">
                    <a:lumMod val="50000"/>
                  </a:schemeClr>
                </a:solidFill>
              </a:rPr>
              <a:t>3. Large language model</a:t>
            </a:r>
          </a:p>
          <a:p>
            <a:pPr algn="just"/>
            <a:r>
              <a:rPr lang="en-IN" sz="1600" b="1" dirty="0">
                <a:solidFill>
                  <a:schemeClr val="accent4">
                    <a:lumMod val="50000"/>
                  </a:schemeClr>
                </a:solidFill>
              </a:rPr>
              <a:t>4. Vision transformer</a:t>
            </a:r>
          </a:p>
          <a:p>
            <a:pPr algn="just"/>
            <a:r>
              <a:rPr lang="en-IN" sz="1600" b="1" dirty="0">
                <a:solidFill>
                  <a:schemeClr val="accent4">
                    <a:lumMod val="50000"/>
                  </a:schemeClr>
                </a:solidFill>
              </a:rPr>
              <a:t>5. Querying Transformer</a:t>
            </a:r>
          </a:p>
          <a:p>
            <a:pPr algn="just"/>
            <a:r>
              <a:rPr lang="en-IN" sz="1600" b="1" dirty="0">
                <a:solidFill>
                  <a:schemeClr val="accent4">
                    <a:lumMod val="50000"/>
                  </a:schemeClr>
                </a:solidFill>
              </a:rPr>
              <a:t>6. Fashion Captioning Dataset (FACAD)</a:t>
            </a:r>
          </a:p>
          <a:p>
            <a:pPr algn="just"/>
            <a:r>
              <a:rPr lang="en-IN" sz="1600" b="1" dirty="0">
                <a:solidFill>
                  <a:schemeClr val="accent4">
                    <a:lumMod val="50000"/>
                  </a:schemeClr>
                </a:solidFill>
              </a:rPr>
              <a:t>7. BLIP-2</a:t>
            </a:r>
          </a:p>
          <a:p>
            <a:pPr algn="just"/>
            <a:r>
              <a:rPr lang="en-IN" sz="1600" b="1" dirty="0">
                <a:solidFill>
                  <a:schemeClr val="accent4">
                    <a:lumMod val="50000"/>
                  </a:schemeClr>
                </a:solidFill>
              </a:rPr>
              <a:t>8. MS COCO</a:t>
            </a:r>
          </a:p>
          <a:p>
            <a:pPr algn="just"/>
            <a:r>
              <a:rPr lang="en-IN" sz="1600" b="1" dirty="0">
                <a:solidFill>
                  <a:schemeClr val="accent4">
                    <a:lumMod val="50000"/>
                  </a:schemeClr>
                </a:solidFill>
              </a:rPr>
              <a:t>9. OPT-6.7</a:t>
            </a:r>
          </a:p>
          <a:p>
            <a:pPr algn="just"/>
            <a:r>
              <a:rPr lang="en-IN" sz="1600" b="1" dirty="0">
                <a:solidFill>
                  <a:schemeClr val="accent4">
                    <a:lumMod val="50000"/>
                  </a:schemeClr>
                </a:solidFill>
              </a:rPr>
              <a:t>10. Fine-tuning</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a:solidFill>
                  <a:schemeClr val="accent2">
                    <a:lumMod val="50000"/>
                  </a:schemeClr>
                </a:solidFill>
              </a:rPr>
              <a:t>*Meta Llama </a:t>
            </a:r>
            <a:r>
              <a:rPr lang="en-IN" b="1" dirty="0">
                <a:solidFill>
                  <a:schemeClr val="accent2">
                    <a:lumMod val="50000"/>
                  </a:schemeClr>
                </a:solidFill>
              </a:rPr>
              <a:t>3.1 405B Instruct</a:t>
            </a:r>
          </a:p>
        </p:txBody>
      </p:sp>
    </p:spTree>
    <p:extLst>
      <p:ext uri="{BB962C8B-B14F-4D97-AF65-F5344CB8AC3E}">
        <p14:creationId xmlns:p14="http://schemas.microsoft.com/office/powerpoint/2010/main" val="731037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val="729609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273724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425997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val="41461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val="3920724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 &amp; Meta Llama 3.1 405B Instruct</a:t>
            </a:r>
          </a:p>
        </p:txBody>
      </p:sp>
      <p:sp>
        <p:nvSpPr>
          <p:cNvPr id="7"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val="1127649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Large Language Model Architectures</a:t>
            </a:r>
          </a:p>
        </p:txBody>
      </p:sp>
      <p:pic>
        <p:nvPicPr>
          <p:cNvPr id="6" name="Picture 5" descr="Encoder_Decoder_Models.jpg"/>
          <p:cNvPicPr>
            <a:picLocks noChangeAspect="1"/>
          </p:cNvPicPr>
          <p:nvPr/>
        </p:nvPicPr>
        <p:blipFill>
          <a:blip r:embed="rId3"/>
          <a:stretch>
            <a:fillRect/>
          </a:stretch>
        </p:blipFill>
        <p:spPr>
          <a:xfrm>
            <a:off x="927364" y="1249894"/>
            <a:ext cx="6983379" cy="3327375"/>
          </a:xfrm>
          <a:prstGeom prst="rect">
            <a:avLst/>
          </a:prstGeom>
        </p:spPr>
      </p:pic>
      <p:sp>
        <p:nvSpPr>
          <p:cNvPr id="8" name="TextBox 7"/>
          <p:cNvSpPr txBox="1"/>
          <p:nvPr/>
        </p:nvSpPr>
        <p:spPr>
          <a:xfrm>
            <a:off x="1733550" y="4714875"/>
            <a:ext cx="5761969" cy="307777"/>
          </a:xfrm>
          <a:prstGeom prst="rect">
            <a:avLst/>
          </a:prstGeom>
          <a:noFill/>
        </p:spPr>
        <p:txBody>
          <a:bodyPr wrap="square" rtlCol="0">
            <a:sp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4D90EF">
                    <a:lumMod val="50000"/>
                  </a:srgbClr>
                </a:solidFill>
                <a:effectLst/>
                <a:uLnTx/>
                <a:uFillTx/>
                <a:latin typeface="Avenir Next LT Pro Light"/>
                <a:ea typeface="+mn-ea"/>
                <a:cs typeface="+mn-cs"/>
              </a:rPr>
              <a:t>* Source: Vijay Chaudhary</a:t>
            </a:r>
          </a:p>
        </p:txBody>
      </p:sp>
    </p:spTree>
    <p:extLst>
      <p:ext uri="{BB962C8B-B14F-4D97-AF65-F5344CB8AC3E}">
        <p14:creationId xmlns:p14="http://schemas.microsoft.com/office/powerpoint/2010/main" val="136337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from Human Feedback (RLHF)</a:t>
            </a: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a:t>Next word or token prediction</a:t>
            </a:r>
          </a:p>
          <a:p>
            <a:pPr marL="171450" lvl="1">
              <a:spcBef>
                <a:spcPts val="750"/>
              </a:spcBef>
              <a:spcAft>
                <a:spcPts val="600"/>
              </a:spcAft>
              <a:buClr>
                <a:schemeClr val="accent2"/>
              </a:buClr>
            </a:pPr>
            <a:r>
              <a:rPr lang="en-US" sz="2000" dirty="0"/>
              <a:t>Self annotations – (X – y)  </a:t>
            </a:r>
          </a:p>
          <a:p>
            <a:pPr marL="514350" lvl="2">
              <a:spcBef>
                <a:spcPts val="750"/>
              </a:spcBef>
              <a:spcAft>
                <a:spcPts val="600"/>
              </a:spcAft>
              <a:buClr>
                <a:schemeClr val="accent2"/>
              </a:buClr>
            </a:pPr>
            <a:r>
              <a:rPr lang="en-US" sz="1700" dirty="0"/>
              <a:t>I 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a:solidFill>
                  <a:schemeClr val="accent2">
                    <a:lumMod val="50000"/>
                  </a:schemeClr>
                </a:solidFill>
              </a:rPr>
              <a:t>cream</a:t>
            </a:r>
          </a:p>
          <a:p>
            <a:pPr marL="171450" lvl="1">
              <a:spcBef>
                <a:spcPts val="750"/>
              </a:spcBef>
              <a:spcAft>
                <a:spcPts val="600"/>
              </a:spcAft>
              <a:buClr>
                <a:schemeClr val="accent2"/>
              </a:buClr>
            </a:pPr>
            <a:r>
              <a:rPr lang="en-IN" sz="2000" dirty="0"/>
              <a:t>Learn language syntax</a:t>
            </a:r>
          </a:p>
          <a:p>
            <a:pPr marL="171450" lvl="1">
              <a:spcBef>
                <a:spcPts val="750"/>
              </a:spcBef>
              <a:spcAft>
                <a:spcPts val="600"/>
              </a:spcAft>
              <a:buClr>
                <a:schemeClr val="accent2"/>
              </a:buClr>
            </a:pPr>
            <a:r>
              <a:rPr lang="en-US" sz="2000" dirty="0"/>
              <a:t>Master language grammar</a:t>
            </a:r>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a:t>Large corpus of text data</a:t>
            </a:r>
          </a:p>
          <a:p>
            <a:pPr marL="171450" lvl="1">
              <a:spcBef>
                <a:spcPts val="750"/>
              </a:spcBef>
              <a:spcAft>
                <a:spcPts val="600"/>
              </a:spcAft>
              <a:buClr>
                <a:schemeClr val="accent2"/>
              </a:buClr>
            </a:pPr>
            <a:r>
              <a:rPr lang="en-US" sz="2000" dirty="0"/>
              <a:t>Books, articles, and websites</a:t>
            </a:r>
          </a:p>
          <a:p>
            <a:pPr marL="171450" lvl="1">
              <a:spcBef>
                <a:spcPts val="750"/>
              </a:spcBef>
              <a:spcAft>
                <a:spcPts val="600"/>
              </a:spcAft>
              <a:buClr>
                <a:schemeClr val="accent2"/>
              </a:buClr>
            </a:pPr>
            <a:r>
              <a:rPr lang="en-US" sz="2000" dirty="0"/>
              <a:t>Web 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a:t>Clean dataset</a:t>
            </a:r>
          </a:p>
          <a:p>
            <a:pPr marL="514350" lvl="2">
              <a:spcBef>
                <a:spcPts val="750"/>
              </a:spcBef>
              <a:spcAft>
                <a:spcPts val="600"/>
              </a:spcAft>
              <a:buClr>
                <a:schemeClr val="accent2"/>
              </a:buClr>
            </a:pPr>
            <a:r>
              <a:rPr lang="en-IN" sz="1700" dirty="0"/>
              <a:t>1% – 3% original tokens </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Encoder only LLM</a:t>
            </a:r>
          </a:p>
          <a:p>
            <a:pPr marL="514350" lvl="2">
              <a:spcBef>
                <a:spcPts val="750"/>
              </a:spcBef>
              <a:spcAft>
                <a:spcPts val="600"/>
              </a:spcAft>
              <a:buClr>
                <a:schemeClr val="accent2"/>
              </a:buClr>
            </a:pPr>
            <a:r>
              <a:rPr lang="en-US" sz="1700" dirty="0"/>
              <a:t>Auto–encoding models </a:t>
            </a:r>
          </a:p>
          <a:p>
            <a:pPr marL="514350" lvl="2">
              <a:spcBef>
                <a:spcPts val="750"/>
              </a:spcBef>
              <a:spcAft>
                <a:spcPts val="600"/>
              </a:spcAft>
              <a:buClr>
                <a:schemeClr val="accent2"/>
              </a:buClr>
            </a:pPr>
            <a:r>
              <a:rPr lang="en-US" sz="1700" dirty="0"/>
              <a:t>Masked Language Modeling</a:t>
            </a:r>
          </a:p>
          <a:p>
            <a:pPr marL="514350" lvl="2">
              <a:spcBef>
                <a:spcPts val="750"/>
              </a:spcBef>
              <a:spcAft>
                <a:spcPts val="600"/>
              </a:spcAft>
              <a:buClr>
                <a:schemeClr val="accent2"/>
              </a:buClr>
            </a:pPr>
            <a:r>
              <a:rPr lang="en-US" sz="1700" dirty="0"/>
              <a:t>Reconstruct text</a:t>
            </a:r>
          </a:p>
          <a:p>
            <a:pPr marL="514350" lvl="2">
              <a:spcBef>
                <a:spcPts val="750"/>
              </a:spcBef>
              <a:spcAft>
                <a:spcPts val="600"/>
              </a:spcAft>
              <a:buClr>
                <a:schemeClr val="accent2"/>
              </a:buClr>
            </a:pPr>
            <a:r>
              <a:rPr lang="en-US" sz="1700" dirty="0"/>
              <a:t>De–noising objective    </a:t>
            </a:r>
          </a:p>
          <a:p>
            <a:pPr marL="514350" lvl="2">
              <a:spcBef>
                <a:spcPts val="750"/>
              </a:spcBef>
              <a:spcAft>
                <a:spcPts val="600"/>
              </a:spcAft>
              <a:buClr>
                <a:schemeClr val="accent2"/>
              </a:buClr>
            </a:pPr>
            <a:r>
              <a:rPr lang="en-US" sz="1700" dirty="0"/>
              <a:t>Bidirectional context</a:t>
            </a:r>
            <a:endParaRPr lang="en-US" sz="2000" dirty="0"/>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Applications</a:t>
            </a:r>
          </a:p>
          <a:p>
            <a:pPr marL="514350" lvl="2">
              <a:spcBef>
                <a:spcPts val="750"/>
              </a:spcBef>
              <a:spcAft>
                <a:spcPts val="600"/>
              </a:spcAft>
              <a:buClr>
                <a:schemeClr val="accent2"/>
              </a:buClr>
            </a:pPr>
            <a:r>
              <a:rPr lang="en-US" sz="1700" dirty="0"/>
              <a:t>Sentiment analysis</a:t>
            </a:r>
          </a:p>
          <a:p>
            <a:pPr marL="514350" lvl="2">
              <a:spcBef>
                <a:spcPts val="750"/>
              </a:spcBef>
              <a:spcAft>
                <a:spcPts val="600"/>
              </a:spcAft>
              <a:buClr>
                <a:schemeClr val="accent2"/>
              </a:buClr>
            </a:pPr>
            <a:r>
              <a:rPr lang="en-US" sz="1700" dirty="0"/>
              <a:t>Word classification</a:t>
            </a:r>
            <a:endParaRPr lang="en-US" sz="1400" dirty="0"/>
          </a:p>
          <a:p>
            <a:pPr marL="171450" lvl="1">
              <a:spcBef>
                <a:spcPts val="750"/>
              </a:spcBef>
              <a:spcAft>
                <a:spcPts val="600"/>
              </a:spcAft>
              <a:buClr>
                <a:schemeClr val="accent2"/>
              </a:buClr>
            </a:pPr>
            <a:r>
              <a:rPr lang="en-IN" sz="2000" dirty="0"/>
              <a:t>Examples</a:t>
            </a:r>
          </a:p>
          <a:p>
            <a:pPr marL="514350" lvl="2">
              <a:spcBef>
                <a:spcPts val="750"/>
              </a:spcBef>
              <a:spcAft>
                <a:spcPts val="600"/>
              </a:spcAft>
              <a:buClr>
                <a:schemeClr val="accent2"/>
              </a:buClr>
            </a:pPr>
            <a:r>
              <a:rPr lang="en-IN" sz="1700" dirty="0"/>
              <a:t>BERT model</a:t>
            </a:r>
          </a:p>
          <a:p>
            <a:pPr marL="514350" lvl="2">
              <a:spcBef>
                <a:spcPts val="750"/>
              </a:spcBef>
              <a:spcAft>
                <a:spcPts val="600"/>
              </a:spcAft>
              <a:buClr>
                <a:schemeClr val="accent2"/>
              </a:buClr>
            </a:pPr>
            <a:r>
              <a:rPr lang="en-IN" sz="1700" dirty="0"/>
              <a:t>ROBERTA model </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2793057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Decoder only LLM</a:t>
            </a:r>
          </a:p>
          <a:p>
            <a:pPr marL="514350" lvl="2">
              <a:spcBef>
                <a:spcPts val="750"/>
              </a:spcBef>
              <a:spcAft>
                <a:spcPts val="600"/>
              </a:spcAft>
              <a:buClr>
                <a:schemeClr val="accent2"/>
              </a:buClr>
            </a:pPr>
            <a:r>
              <a:rPr lang="en-US" sz="1700" dirty="0"/>
              <a:t>Autoregressive models </a:t>
            </a:r>
          </a:p>
          <a:p>
            <a:pPr marL="514350" lvl="2">
              <a:spcBef>
                <a:spcPts val="750"/>
              </a:spcBef>
              <a:spcAft>
                <a:spcPts val="600"/>
              </a:spcAft>
              <a:buClr>
                <a:schemeClr val="accent2"/>
              </a:buClr>
            </a:pPr>
            <a:r>
              <a:rPr lang="en-US" sz="1700" dirty="0"/>
              <a:t>No encoder model</a:t>
            </a:r>
          </a:p>
          <a:p>
            <a:pPr marL="514350" lvl="2">
              <a:spcBef>
                <a:spcPts val="750"/>
              </a:spcBef>
              <a:spcAft>
                <a:spcPts val="600"/>
              </a:spcAft>
              <a:buClr>
                <a:schemeClr val="accent2"/>
              </a:buClr>
            </a:pPr>
            <a:r>
              <a:rPr lang="en-US" sz="1700" dirty="0"/>
              <a:t>Causal Language Modeling</a:t>
            </a:r>
          </a:p>
          <a:p>
            <a:pPr marL="514350" lvl="2">
              <a:spcBef>
                <a:spcPts val="750"/>
              </a:spcBef>
              <a:spcAft>
                <a:spcPts val="600"/>
              </a:spcAft>
              <a:buClr>
                <a:schemeClr val="accent2"/>
              </a:buClr>
            </a:pPr>
            <a:r>
              <a:rPr lang="en-US" sz="1700" dirty="0"/>
              <a:t>Predict next token</a:t>
            </a:r>
          </a:p>
          <a:p>
            <a:pPr marL="514350" lvl="2">
              <a:spcBef>
                <a:spcPts val="750"/>
              </a:spcBef>
              <a:spcAft>
                <a:spcPts val="600"/>
              </a:spcAft>
              <a:buClr>
                <a:schemeClr val="accent2"/>
              </a:buClr>
            </a:pPr>
            <a:r>
              <a:rPr lang="en-US" sz="1700" dirty="0"/>
              <a:t>Unidirectional context</a:t>
            </a:r>
          </a:p>
          <a:p>
            <a:pPr marL="514350" lvl="2">
              <a:spcBef>
                <a:spcPts val="750"/>
              </a:spcBef>
              <a:spcAft>
                <a:spcPts val="600"/>
              </a:spcAft>
              <a:buClr>
                <a:schemeClr val="accent2"/>
              </a:buClr>
            </a:pPr>
            <a:r>
              <a:rPr lang="en-US" sz="1700" dirty="0"/>
              <a:t>Statistical representation of language  </a:t>
            </a:r>
            <a:endParaRPr lang="en-US" sz="2000" dirty="0"/>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Applications</a:t>
            </a:r>
          </a:p>
          <a:p>
            <a:pPr marL="514350" lvl="2">
              <a:spcBef>
                <a:spcPts val="750"/>
              </a:spcBef>
              <a:spcAft>
                <a:spcPts val="600"/>
              </a:spcAft>
              <a:buClr>
                <a:schemeClr val="accent2"/>
              </a:buClr>
            </a:pPr>
            <a:r>
              <a:rPr lang="en-US" sz="1700" dirty="0"/>
              <a:t>Text generation</a:t>
            </a:r>
          </a:p>
          <a:p>
            <a:pPr marL="514350" lvl="2">
              <a:spcBef>
                <a:spcPts val="750"/>
              </a:spcBef>
              <a:spcAft>
                <a:spcPts val="600"/>
              </a:spcAft>
              <a:buClr>
                <a:schemeClr val="accent2"/>
              </a:buClr>
            </a:pPr>
            <a:r>
              <a:rPr lang="en-US" sz="1700" dirty="0"/>
              <a:t>Zero–shot inference </a:t>
            </a:r>
          </a:p>
          <a:p>
            <a:pPr marL="171450" lvl="1">
              <a:spcBef>
                <a:spcPts val="750"/>
              </a:spcBef>
              <a:spcAft>
                <a:spcPts val="600"/>
              </a:spcAft>
              <a:buClr>
                <a:schemeClr val="accent2"/>
              </a:buClr>
            </a:pPr>
            <a:r>
              <a:rPr lang="en-IN" sz="2000" dirty="0"/>
              <a:t>Examples</a:t>
            </a:r>
          </a:p>
          <a:p>
            <a:pPr marL="514350" lvl="2">
              <a:spcBef>
                <a:spcPts val="750"/>
              </a:spcBef>
              <a:spcAft>
                <a:spcPts val="600"/>
              </a:spcAft>
              <a:buClr>
                <a:schemeClr val="accent2"/>
              </a:buClr>
            </a:pPr>
            <a:r>
              <a:rPr lang="en-IN" sz="1700" dirty="0" err="1"/>
              <a:t>OpenAI</a:t>
            </a:r>
            <a:r>
              <a:rPr lang="en-IN" sz="1700" dirty="0"/>
              <a:t> GPT</a:t>
            </a:r>
          </a:p>
          <a:p>
            <a:pPr marL="514350" lvl="2">
              <a:spcBef>
                <a:spcPts val="750"/>
              </a:spcBef>
              <a:spcAft>
                <a:spcPts val="600"/>
              </a:spcAft>
              <a:buClr>
                <a:schemeClr val="accent2"/>
              </a:buClr>
            </a:pPr>
            <a:r>
              <a:rPr lang="en-IN" sz="1700" dirty="0"/>
              <a:t>Meta Llama </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314729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Encoder–Decoder LLM</a:t>
            </a:r>
          </a:p>
          <a:p>
            <a:pPr marL="514350" lvl="2">
              <a:spcBef>
                <a:spcPts val="750"/>
              </a:spcBef>
              <a:spcAft>
                <a:spcPts val="600"/>
              </a:spcAft>
              <a:buClr>
                <a:schemeClr val="accent2"/>
              </a:buClr>
            </a:pPr>
            <a:r>
              <a:rPr lang="en-US" sz="1700" dirty="0"/>
              <a:t>Encoder and Decoder</a:t>
            </a:r>
          </a:p>
          <a:p>
            <a:pPr marL="514350" lvl="2">
              <a:spcBef>
                <a:spcPts val="750"/>
              </a:spcBef>
              <a:spcAft>
                <a:spcPts val="600"/>
              </a:spcAft>
              <a:buClr>
                <a:schemeClr val="accent2"/>
              </a:buClr>
            </a:pPr>
            <a:r>
              <a:rPr lang="en-US" sz="1700" dirty="0"/>
              <a:t>Sequence-to-sequence models </a:t>
            </a:r>
          </a:p>
          <a:p>
            <a:pPr marL="514350" lvl="2">
              <a:spcBef>
                <a:spcPts val="750"/>
              </a:spcBef>
              <a:spcAft>
                <a:spcPts val="600"/>
              </a:spcAft>
              <a:buClr>
                <a:schemeClr val="accent2"/>
              </a:buClr>
            </a:pPr>
            <a:r>
              <a:rPr lang="en-US" sz="1700" dirty="0"/>
              <a:t>Span corruption – T5 model</a:t>
            </a:r>
          </a:p>
          <a:p>
            <a:pPr marL="857250" lvl="3">
              <a:spcBef>
                <a:spcPts val="750"/>
              </a:spcBef>
              <a:spcAft>
                <a:spcPts val="600"/>
              </a:spcAft>
              <a:buClr>
                <a:schemeClr val="accent2"/>
              </a:buClr>
            </a:pPr>
            <a:r>
              <a:rPr lang="en-US" sz="1600"/>
              <a:t>Mask random </a:t>
            </a:r>
            <a:r>
              <a:rPr lang="en-US" sz="1600" dirty="0"/>
              <a:t>input tokens</a:t>
            </a:r>
          </a:p>
          <a:p>
            <a:pPr marL="857250" lvl="3">
              <a:spcBef>
                <a:spcPts val="750"/>
              </a:spcBef>
              <a:spcAft>
                <a:spcPts val="600"/>
              </a:spcAft>
              <a:buClr>
                <a:schemeClr val="accent2"/>
              </a:buClr>
            </a:pPr>
            <a:r>
              <a:rPr lang="en-US" sz="1600" dirty="0"/>
              <a:t>Reconstruct masked input tokens</a:t>
            </a:r>
          </a:p>
          <a:p>
            <a:pPr marL="514350" lvl="2">
              <a:spcBef>
                <a:spcPts val="750"/>
              </a:spcBef>
              <a:spcAft>
                <a:spcPts val="600"/>
              </a:spcAft>
              <a:buClr>
                <a:schemeClr val="accent2"/>
              </a:buClr>
            </a:pPr>
            <a:r>
              <a:rPr lang="en-US" sz="1700" dirty="0"/>
              <a:t>Bidirectional context    </a:t>
            </a:r>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Applications</a:t>
            </a:r>
          </a:p>
          <a:p>
            <a:pPr marL="514350" lvl="2">
              <a:spcBef>
                <a:spcPts val="750"/>
              </a:spcBef>
              <a:spcAft>
                <a:spcPts val="600"/>
              </a:spcAft>
              <a:buClr>
                <a:schemeClr val="accent2"/>
              </a:buClr>
            </a:pPr>
            <a:r>
              <a:rPr lang="en-US" sz="1700" dirty="0"/>
              <a:t>Machine translation</a:t>
            </a:r>
          </a:p>
          <a:p>
            <a:pPr marL="514350" lvl="2">
              <a:spcBef>
                <a:spcPts val="750"/>
              </a:spcBef>
              <a:spcAft>
                <a:spcPts val="600"/>
              </a:spcAft>
              <a:buClr>
                <a:schemeClr val="accent2"/>
              </a:buClr>
            </a:pPr>
            <a:r>
              <a:rPr lang="en-US" sz="1700" dirty="0"/>
              <a:t>Text summarization</a:t>
            </a:r>
          </a:p>
          <a:p>
            <a:pPr marL="514350" lvl="2">
              <a:spcBef>
                <a:spcPts val="750"/>
              </a:spcBef>
              <a:spcAft>
                <a:spcPts val="600"/>
              </a:spcAft>
              <a:buClr>
                <a:schemeClr val="accent2"/>
              </a:buClr>
            </a:pPr>
            <a:r>
              <a:rPr lang="en-US" sz="1700" dirty="0"/>
              <a:t>Question &amp; Answering </a:t>
            </a:r>
          </a:p>
          <a:p>
            <a:pPr marL="171450" lvl="1">
              <a:spcBef>
                <a:spcPts val="750"/>
              </a:spcBef>
              <a:spcAft>
                <a:spcPts val="600"/>
              </a:spcAft>
              <a:buClr>
                <a:schemeClr val="accent2"/>
              </a:buClr>
            </a:pPr>
            <a:r>
              <a:rPr lang="en-IN" sz="2000" dirty="0"/>
              <a:t>Examples</a:t>
            </a:r>
          </a:p>
          <a:p>
            <a:pPr marL="514350" lvl="2">
              <a:spcBef>
                <a:spcPts val="750"/>
              </a:spcBef>
              <a:spcAft>
                <a:spcPts val="600"/>
              </a:spcAft>
              <a:buClr>
                <a:schemeClr val="accent2"/>
              </a:buClr>
            </a:pPr>
            <a:r>
              <a:rPr lang="en-IN" sz="1700" dirty="0"/>
              <a:t>Text-to-Text Transfer Transformer – T5 model </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28620625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a:t>Specific down stream task</a:t>
            </a:r>
          </a:p>
          <a:p>
            <a:pPr marL="171450" lvl="1">
              <a:spcBef>
                <a:spcPts val="750"/>
              </a:spcBef>
              <a:spcAft>
                <a:spcPts val="600"/>
              </a:spcAft>
              <a:buClr>
                <a:schemeClr val="accent2"/>
              </a:buClr>
            </a:pPr>
            <a:r>
              <a:rPr lang="en-US" sz="2000" dirty="0">
                <a:solidFill>
                  <a:srgbClr val="7030A0"/>
                </a:solidFill>
              </a:rPr>
              <a:t>Instructions</a:t>
            </a:r>
            <a:r>
              <a:rPr lang="en-US" sz="2000" dirty="0"/>
              <a:t> and </a:t>
            </a:r>
            <a:r>
              <a:rPr lang="en-US" sz="2000" dirty="0">
                <a:solidFill>
                  <a:srgbClr val="00B050"/>
                </a:solidFill>
              </a:rPr>
              <a:t>Responses</a:t>
            </a:r>
          </a:p>
          <a:p>
            <a:pPr marL="514350" lvl="2">
              <a:spcBef>
                <a:spcPts val="750"/>
              </a:spcBef>
              <a:spcAft>
                <a:spcPts val="600"/>
              </a:spcAft>
              <a:buClr>
                <a:schemeClr val="accent2"/>
              </a:buClr>
            </a:pPr>
            <a:r>
              <a:rPr lang="en-US" sz="1700" dirty="0">
                <a:solidFill>
                  <a:srgbClr val="7030A0"/>
                </a:solidFill>
              </a:rPr>
              <a:t>Question</a:t>
            </a:r>
            <a:r>
              <a:rPr lang="en-US" sz="1700" dirty="0"/>
              <a:t> and </a:t>
            </a:r>
            <a:r>
              <a:rPr lang="en-US" sz="1700" dirty="0">
                <a:solidFill>
                  <a:srgbClr val="00B050"/>
                </a:solidFill>
              </a:rPr>
              <a:t>Answer</a:t>
            </a:r>
          </a:p>
          <a:p>
            <a:pPr marL="514350" lvl="2">
              <a:spcBef>
                <a:spcPts val="750"/>
              </a:spcBef>
              <a:spcAft>
                <a:spcPts val="600"/>
              </a:spcAft>
              <a:buClr>
                <a:schemeClr val="accent2"/>
              </a:buClr>
            </a:pPr>
            <a:r>
              <a:rPr lang="en-US" sz="1700" dirty="0">
                <a:solidFill>
                  <a:srgbClr val="7030A0"/>
                </a:solidFill>
              </a:rPr>
              <a:t>Text</a:t>
            </a:r>
            <a:r>
              <a:rPr lang="en-US" sz="1700" dirty="0"/>
              <a:t> and </a:t>
            </a:r>
            <a:r>
              <a:rPr lang="en-US" sz="1700" dirty="0">
                <a:solidFill>
                  <a:srgbClr val="00B050"/>
                </a:solidFill>
              </a:rPr>
              <a:t>Summary</a:t>
            </a:r>
          </a:p>
          <a:p>
            <a:pPr marL="514350" lvl="2">
              <a:spcBef>
                <a:spcPts val="750"/>
              </a:spcBef>
              <a:spcAft>
                <a:spcPts val="600"/>
              </a:spcAft>
              <a:buClr>
                <a:schemeClr val="accent2"/>
              </a:buClr>
            </a:pPr>
            <a:r>
              <a:rPr lang="en-US" sz="1700" dirty="0">
                <a:solidFill>
                  <a:srgbClr val="7030A0"/>
                </a:solidFill>
              </a:rPr>
              <a:t>English</a:t>
            </a:r>
            <a:r>
              <a:rPr lang="en-US" sz="1700" dirty="0"/>
              <a:t> and </a:t>
            </a:r>
            <a:r>
              <a:rPr lang="en-US" sz="1700" dirty="0">
                <a:solidFill>
                  <a:srgbClr val="00B050"/>
                </a:solidFill>
              </a:rPr>
              <a:t>Hindi sentences</a:t>
            </a:r>
            <a:r>
              <a:rPr lang="en-US" sz="1700" dirty="0"/>
              <a:t> </a:t>
            </a:r>
          </a:p>
          <a:p>
            <a:pPr marL="514350" lvl="2">
              <a:spcBef>
                <a:spcPts val="750"/>
              </a:spcBef>
              <a:spcAft>
                <a:spcPts val="600"/>
              </a:spcAft>
              <a:buClr>
                <a:schemeClr val="accent2"/>
              </a:buClr>
            </a:pPr>
            <a:r>
              <a:rPr lang="en-US" sz="1700" dirty="0">
                <a:solidFill>
                  <a:srgbClr val="7030A0"/>
                </a:solidFill>
              </a:rPr>
              <a:t>Text</a:t>
            </a:r>
            <a:r>
              <a:rPr lang="en-US" sz="1700" dirty="0"/>
              <a:t> and </a:t>
            </a:r>
            <a:r>
              <a:rPr lang="en-US" sz="1700" dirty="0">
                <a:solidFill>
                  <a:srgbClr val="00B050"/>
                </a:solidFill>
              </a:rPr>
              <a:t>Sentiment</a:t>
            </a:r>
          </a:p>
          <a:p>
            <a:pPr marL="171450" lvl="1">
              <a:spcBef>
                <a:spcPts val="750"/>
              </a:spcBef>
              <a:spcAft>
                <a:spcPts val="600"/>
              </a:spcAft>
              <a:buClr>
                <a:schemeClr val="accent2"/>
              </a:buClr>
            </a:pPr>
            <a:endParaRPr lang="en-US" sz="2000" dirty="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Generate accurate responses</a:t>
            </a:r>
          </a:p>
          <a:p>
            <a:pPr marL="171450" lvl="1">
              <a:spcBef>
                <a:spcPts val="750"/>
              </a:spcBef>
              <a:spcAft>
                <a:spcPts val="600"/>
              </a:spcAft>
              <a:buClr>
                <a:schemeClr val="accent2"/>
              </a:buClr>
            </a:pPr>
            <a:r>
              <a:rPr lang="en-IN" sz="2000" dirty="0"/>
              <a:t>Generate specific responses</a:t>
            </a:r>
          </a:p>
          <a:p>
            <a:pPr marL="171450" lvl="1">
              <a:spcBef>
                <a:spcPts val="750"/>
              </a:spcBef>
              <a:spcAft>
                <a:spcPts val="600"/>
              </a:spcAft>
              <a:buClr>
                <a:schemeClr val="accent2"/>
              </a:buClr>
            </a:pPr>
            <a:r>
              <a:rPr lang="en-IN" sz="2000" dirty="0"/>
              <a:t>Specific domain knowledge</a:t>
            </a:r>
          </a:p>
          <a:p>
            <a:pPr marL="514350" lvl="2">
              <a:spcBef>
                <a:spcPts val="750"/>
              </a:spcBef>
              <a:spcAft>
                <a:spcPts val="600"/>
              </a:spcAft>
              <a:buClr>
                <a:schemeClr val="accent2"/>
              </a:buClr>
            </a:pPr>
            <a:r>
              <a:rPr lang="en-IN" sz="1700" dirty="0"/>
              <a:t>Source code</a:t>
            </a:r>
          </a:p>
          <a:p>
            <a:pPr marL="514350" lvl="2">
              <a:spcBef>
                <a:spcPts val="750"/>
              </a:spcBef>
              <a:spcAft>
                <a:spcPts val="600"/>
              </a:spcAft>
              <a:buClr>
                <a:schemeClr val="accent2"/>
              </a:buClr>
            </a:pPr>
            <a:r>
              <a:rPr lang="en-IN" sz="1700" dirty="0"/>
              <a:t>Medical documents</a:t>
            </a:r>
          </a:p>
          <a:p>
            <a:pPr marL="514350" lvl="2">
              <a:spcBef>
                <a:spcPts val="750"/>
              </a:spcBef>
              <a:spcAft>
                <a:spcPts val="600"/>
              </a:spcAft>
              <a:buClr>
                <a:schemeClr val="accent2"/>
              </a:buClr>
            </a:pPr>
            <a:r>
              <a:rPr lang="en-IN" sz="1700" dirty="0"/>
              <a:t>Legal documents</a:t>
            </a:r>
          </a:p>
          <a:p>
            <a:pPr marL="514350" lvl="2">
              <a:spcBef>
                <a:spcPts val="750"/>
              </a:spcBef>
              <a:spcAft>
                <a:spcPts val="600"/>
              </a:spcAft>
              <a:buClr>
                <a:schemeClr val="accent2"/>
              </a:buClr>
            </a:pPr>
            <a:r>
              <a:rPr lang="en-IN" sz="1700" dirty="0"/>
              <a:t>Financial documents</a:t>
            </a:r>
          </a:p>
        </p:txBody>
      </p:sp>
    </p:spTree>
    <p:extLst>
      <p:ext uri="{BB962C8B-B14F-4D97-AF65-F5344CB8AC3E}">
        <p14:creationId xmlns:p14="http://schemas.microsoft.com/office/powerpoint/2010/main" val="1127649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Learning</a:t>
            </a:r>
            <a:endParaRPr lang="en-US" dirty="0"/>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Agent</a:t>
            </a:r>
          </a:p>
          <a:p>
            <a:pPr marL="171450" lvl="1">
              <a:spcBef>
                <a:spcPts val="750"/>
              </a:spcBef>
              <a:spcAft>
                <a:spcPts val="600"/>
              </a:spcAft>
              <a:buClr>
                <a:schemeClr val="accent2"/>
              </a:buClr>
            </a:pPr>
            <a:r>
              <a:rPr lang="en-US" sz="2000" dirty="0"/>
              <a:t>Environment</a:t>
            </a:r>
          </a:p>
          <a:p>
            <a:pPr marL="171450" lvl="1">
              <a:spcBef>
                <a:spcPts val="750"/>
              </a:spcBef>
              <a:spcAft>
                <a:spcPts val="600"/>
              </a:spcAft>
              <a:buClr>
                <a:schemeClr val="accent2"/>
              </a:buClr>
            </a:pPr>
            <a:r>
              <a:rPr lang="en-US" sz="2000" dirty="0"/>
              <a:t>Action</a:t>
            </a:r>
          </a:p>
          <a:p>
            <a:pPr marL="171450" lvl="1">
              <a:spcBef>
                <a:spcPts val="750"/>
              </a:spcBef>
              <a:spcAft>
                <a:spcPts val="600"/>
              </a:spcAft>
              <a:buClr>
                <a:schemeClr val="accent2"/>
              </a:buClr>
            </a:pPr>
            <a:r>
              <a:rPr lang="en-US" sz="2000" dirty="0"/>
              <a:t>State</a:t>
            </a:r>
          </a:p>
          <a:p>
            <a:pPr marL="171450" lvl="1">
              <a:spcBef>
                <a:spcPts val="750"/>
              </a:spcBef>
              <a:spcAft>
                <a:spcPts val="600"/>
              </a:spcAft>
              <a:buClr>
                <a:schemeClr val="accent2"/>
              </a:buClr>
            </a:pPr>
            <a:r>
              <a:rPr lang="en-US" sz="2000" dirty="0"/>
              <a:t>Reward or Penalty</a:t>
            </a:r>
          </a:p>
          <a:p>
            <a:pPr marL="171450" lvl="1">
              <a:spcBef>
                <a:spcPts val="750"/>
              </a:spcBef>
              <a:spcAft>
                <a:spcPts val="600"/>
              </a:spcAft>
              <a:buClr>
                <a:schemeClr val="accent2"/>
              </a:buClr>
            </a:pPr>
            <a:r>
              <a:rPr lang="en-US" sz="2000" dirty="0"/>
              <a:t>Maximize reward</a:t>
            </a:r>
          </a:p>
        </p:txBody>
      </p:sp>
      <p:grpSp>
        <p:nvGrpSpPr>
          <p:cNvPr id="27" name="Group 26"/>
          <p:cNvGrpSpPr/>
          <p:nvPr/>
        </p:nvGrpSpPr>
        <p:grpSpPr>
          <a:xfrm>
            <a:off x="3796749" y="1793830"/>
            <a:ext cx="4885088" cy="1930737"/>
            <a:chOff x="3796749" y="1404730"/>
            <a:chExt cx="4885088" cy="1930737"/>
          </a:xfrm>
        </p:grpSpPr>
        <p:sp>
          <p:nvSpPr>
            <p:cNvPr id="6" name="TextBox 5"/>
            <p:cNvSpPr txBox="1"/>
            <p:nvPr/>
          </p:nvSpPr>
          <p:spPr>
            <a:xfrm>
              <a:off x="5387006" y="1404730"/>
              <a:ext cx="1722783" cy="400110"/>
            </a:xfrm>
            <a:prstGeom prst="rect">
              <a:avLst/>
            </a:prstGeom>
            <a:noFill/>
            <a:ln w="19050">
              <a:solidFill>
                <a:schemeClr val="accent6">
                  <a:lumMod val="50000"/>
                </a:schemeClr>
              </a:solidFill>
            </a:ln>
          </p:spPr>
          <p:txBody>
            <a:bodyPr wrap="square" rtlCol="0">
              <a:spAutoFit/>
            </a:bodyPr>
            <a:lstStyle/>
            <a:p>
              <a:pPr algn="ctr"/>
              <a:r>
                <a:rPr lang="en-US" sz="2000" b="1" dirty="0"/>
                <a:t>Agent</a:t>
              </a:r>
            </a:p>
          </p:txBody>
        </p:sp>
        <p:sp>
          <p:nvSpPr>
            <p:cNvPr id="8" name="TextBox 7"/>
            <p:cNvSpPr txBox="1"/>
            <p:nvPr/>
          </p:nvSpPr>
          <p:spPr>
            <a:xfrm>
              <a:off x="5380382" y="2935357"/>
              <a:ext cx="1762540" cy="400110"/>
            </a:xfrm>
            <a:prstGeom prst="rect">
              <a:avLst/>
            </a:prstGeom>
            <a:noFill/>
            <a:ln w="19050">
              <a:solidFill>
                <a:schemeClr val="accent4">
                  <a:lumMod val="50000"/>
                </a:schemeClr>
              </a:solidFill>
            </a:ln>
          </p:spPr>
          <p:txBody>
            <a:bodyPr wrap="square" rtlCol="0">
              <a:spAutoFit/>
            </a:bodyPr>
            <a:lstStyle/>
            <a:p>
              <a:pPr algn="ctr"/>
              <a:r>
                <a:rPr lang="en-US" sz="2000" b="1" dirty="0"/>
                <a:t>Environment</a:t>
              </a:r>
            </a:p>
          </p:txBody>
        </p:sp>
        <p:cxnSp>
          <p:nvCxnSpPr>
            <p:cNvPr id="10" name="Shape 9"/>
            <p:cNvCxnSpPr>
              <a:stCxn id="6" idx="3"/>
              <a:endCxn id="8" idx="3"/>
            </p:cNvCxnSpPr>
            <p:nvPr/>
          </p:nvCxnSpPr>
          <p:spPr>
            <a:xfrm>
              <a:off x="7109789" y="1604785"/>
              <a:ext cx="33133" cy="1530627"/>
            </a:xfrm>
            <a:prstGeom prst="bentConnector3">
              <a:avLst>
                <a:gd name="adj1" fmla="val 1949857"/>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0"/>
              <a:endCxn id="6" idx="2"/>
            </p:cNvCxnSpPr>
            <p:nvPr/>
          </p:nvCxnSpPr>
          <p:spPr>
            <a:xfrm rot="16200000" flipV="1">
              <a:off x="5689767" y="2363472"/>
              <a:ext cx="1130517" cy="13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hape 19"/>
            <p:cNvCxnSpPr>
              <a:stCxn id="8" idx="1"/>
              <a:endCxn id="6" idx="1"/>
            </p:cNvCxnSpPr>
            <p:nvPr/>
          </p:nvCxnSpPr>
          <p:spPr>
            <a:xfrm rot="10800000" flipH="1">
              <a:off x="5380382" y="1604786"/>
              <a:ext cx="6624" cy="1530627"/>
            </a:xfrm>
            <a:prstGeom prst="bentConnector3">
              <a:avLst>
                <a:gd name="adj1" fmla="val -12253869"/>
              </a:avLst>
            </a:prstGeom>
            <a:ln>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779026" y="2213112"/>
              <a:ext cx="902811" cy="369332"/>
            </a:xfrm>
            <a:prstGeom prst="rect">
              <a:avLst/>
            </a:prstGeom>
            <a:noFill/>
          </p:spPr>
          <p:txBody>
            <a:bodyPr wrap="none" rtlCol="0">
              <a:spAutoFit/>
            </a:bodyPr>
            <a:lstStyle/>
            <a:p>
              <a:r>
                <a:rPr lang="en-US" sz="1800" b="1" dirty="0">
                  <a:solidFill>
                    <a:srgbClr val="002060"/>
                  </a:solidFill>
                </a:rPr>
                <a:t>Action</a:t>
              </a:r>
            </a:p>
          </p:txBody>
        </p:sp>
        <p:sp>
          <p:nvSpPr>
            <p:cNvPr id="25" name="TextBox 24"/>
            <p:cNvSpPr txBox="1"/>
            <p:nvPr/>
          </p:nvSpPr>
          <p:spPr>
            <a:xfrm>
              <a:off x="6268279" y="2199860"/>
              <a:ext cx="1018227" cy="369332"/>
            </a:xfrm>
            <a:prstGeom prst="rect">
              <a:avLst/>
            </a:prstGeom>
            <a:noFill/>
          </p:spPr>
          <p:txBody>
            <a:bodyPr wrap="none" rtlCol="0">
              <a:spAutoFit/>
            </a:bodyPr>
            <a:lstStyle/>
            <a:p>
              <a:r>
                <a:rPr lang="en-US" sz="1800" b="1" dirty="0">
                  <a:solidFill>
                    <a:schemeClr val="accent1">
                      <a:lumMod val="50000"/>
                    </a:schemeClr>
                  </a:solidFill>
                </a:rPr>
                <a:t>Reward</a:t>
              </a:r>
            </a:p>
          </p:txBody>
        </p:sp>
        <p:sp>
          <p:nvSpPr>
            <p:cNvPr id="26" name="TextBox 25"/>
            <p:cNvSpPr txBox="1"/>
            <p:nvPr/>
          </p:nvSpPr>
          <p:spPr>
            <a:xfrm>
              <a:off x="3796749" y="2179982"/>
              <a:ext cx="748923" cy="369332"/>
            </a:xfrm>
            <a:prstGeom prst="rect">
              <a:avLst/>
            </a:prstGeom>
            <a:noFill/>
          </p:spPr>
          <p:txBody>
            <a:bodyPr wrap="none" rtlCol="0">
              <a:spAutoFit/>
            </a:bodyPr>
            <a:lstStyle/>
            <a:p>
              <a:r>
                <a:rPr lang="en-US" sz="1800" b="1" dirty="0">
                  <a:solidFill>
                    <a:schemeClr val="accent6">
                      <a:lumMod val="50000"/>
                    </a:schemeClr>
                  </a:solidFill>
                </a:rPr>
                <a:t>State</a:t>
              </a:r>
            </a:p>
          </p:txBody>
        </p:sp>
      </p:grpSp>
    </p:spTree>
    <p:extLst>
      <p:ext uri="{BB962C8B-B14F-4D97-AF65-F5344CB8AC3E}">
        <p14:creationId xmlns:p14="http://schemas.microsoft.com/office/powerpoint/2010/main" val="1718566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Reinforcement Learning</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Playout or Rollout</a:t>
            </a:r>
          </a:p>
          <a:p>
            <a:pPr marL="171450" lvl="1">
              <a:spcBef>
                <a:spcPts val="750"/>
              </a:spcBef>
              <a:spcAft>
                <a:spcPts val="600"/>
              </a:spcAft>
              <a:buClr>
                <a:schemeClr val="accent2"/>
              </a:buClr>
            </a:pPr>
            <a:r>
              <a:rPr lang="en-IN" sz="2000" dirty="0"/>
              <a:t>Exploration </a:t>
            </a:r>
          </a:p>
          <a:p>
            <a:pPr marL="171450" lvl="1">
              <a:spcBef>
                <a:spcPts val="750"/>
              </a:spcBef>
              <a:spcAft>
                <a:spcPts val="600"/>
              </a:spcAft>
              <a:buClr>
                <a:schemeClr val="accent2"/>
              </a:buClr>
            </a:pPr>
            <a:r>
              <a:rPr lang="en-IN" sz="2000" dirty="0"/>
              <a:t>Exploitation</a:t>
            </a:r>
          </a:p>
          <a:p>
            <a:pPr marL="171450" lvl="1">
              <a:spcBef>
                <a:spcPts val="750"/>
              </a:spcBef>
              <a:spcAft>
                <a:spcPts val="600"/>
              </a:spcAft>
              <a:buClr>
                <a:schemeClr val="accent2"/>
              </a:buClr>
            </a:pPr>
            <a:r>
              <a:rPr lang="en-IN" sz="2000" dirty="0"/>
              <a:t>Reward hacking</a:t>
            </a:r>
            <a:endParaRPr lang="en-IN" sz="1700" dirty="0"/>
          </a:p>
        </p:txBody>
      </p:sp>
    </p:spTree>
    <p:extLst>
      <p:ext uri="{BB962C8B-B14F-4D97-AF65-F5344CB8AC3E}">
        <p14:creationId xmlns:p14="http://schemas.microsoft.com/office/powerpoint/2010/main" val="4077258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Learning from Human Feedback</a:t>
            </a:r>
            <a:endParaRPr lang="en-US" dirty="0"/>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Align model with human values</a:t>
            </a:r>
          </a:p>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dirty="0"/>
              <a:t>3H – Helpful, Honest, Harmless</a:t>
            </a:r>
          </a:p>
          <a:p>
            <a:pPr marL="171450" lvl="1">
              <a:spcBef>
                <a:spcPts val="750"/>
              </a:spcBef>
              <a:spcAft>
                <a:spcPts val="600"/>
              </a:spcAft>
              <a:buClr>
                <a:schemeClr val="accent2"/>
              </a:buClr>
            </a:pPr>
            <a:r>
              <a:rPr lang="en-US" sz="2000" dirty="0"/>
              <a:t>Helpful answer</a:t>
            </a:r>
            <a:endParaRPr lang="en-US" sz="1700" dirty="0"/>
          </a:p>
          <a:p>
            <a:pPr marL="171450" lvl="1">
              <a:spcBef>
                <a:spcPts val="750"/>
              </a:spcBef>
              <a:spcAft>
                <a:spcPts val="600"/>
              </a:spcAft>
              <a:buClr>
                <a:schemeClr val="accent2"/>
              </a:buClr>
            </a:pPr>
            <a:r>
              <a:rPr lang="en-US" sz="2000" dirty="0"/>
              <a:t>Honest answer</a:t>
            </a:r>
          </a:p>
          <a:p>
            <a:pPr marL="171450" lvl="1">
              <a:spcBef>
                <a:spcPts val="750"/>
              </a:spcBef>
              <a:spcAft>
                <a:spcPts val="600"/>
              </a:spcAft>
              <a:buClr>
                <a:schemeClr val="accent2"/>
              </a:buClr>
            </a:pPr>
            <a:r>
              <a:rPr lang="en-US" sz="2000" dirty="0"/>
              <a:t>Harmless answer</a:t>
            </a:r>
          </a:p>
          <a:p>
            <a:pPr marL="171450" lvl="1">
              <a:spcBef>
                <a:spcPts val="750"/>
              </a:spcBef>
              <a:spcAft>
                <a:spcPts val="600"/>
              </a:spcAft>
              <a:buClr>
                <a:schemeClr val="accent2"/>
              </a:buClr>
            </a:pPr>
            <a:r>
              <a:rPr lang="en-US" sz="2000" dirty="0"/>
              <a:t>Responsible AI</a:t>
            </a:r>
            <a:endParaRPr lang="en-IN" sz="2000" dirty="0"/>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Agent</a:t>
            </a:r>
          </a:p>
          <a:p>
            <a:pPr marL="514350" lvl="2">
              <a:spcBef>
                <a:spcPts val="750"/>
              </a:spcBef>
              <a:spcAft>
                <a:spcPts val="600"/>
              </a:spcAft>
              <a:buClr>
                <a:schemeClr val="accent2"/>
              </a:buClr>
            </a:pPr>
            <a:r>
              <a:rPr lang="en-IN" sz="1700" dirty="0"/>
              <a:t>Instruct LLM model</a:t>
            </a:r>
          </a:p>
          <a:p>
            <a:pPr marL="171450" lvl="1">
              <a:spcBef>
                <a:spcPts val="750"/>
              </a:spcBef>
              <a:spcAft>
                <a:spcPts val="600"/>
              </a:spcAft>
              <a:buClr>
                <a:schemeClr val="accent2"/>
              </a:buClr>
            </a:pPr>
            <a:r>
              <a:rPr lang="en-IN" sz="2000" dirty="0"/>
              <a:t>Environment</a:t>
            </a:r>
          </a:p>
          <a:p>
            <a:pPr marL="514350" lvl="2">
              <a:spcBef>
                <a:spcPts val="750"/>
              </a:spcBef>
              <a:spcAft>
                <a:spcPts val="600"/>
              </a:spcAft>
              <a:buClr>
                <a:schemeClr val="accent2"/>
              </a:buClr>
            </a:pPr>
            <a:r>
              <a:rPr lang="en-IN" sz="1700" dirty="0"/>
              <a:t>LLM context</a:t>
            </a:r>
          </a:p>
          <a:p>
            <a:pPr marL="171450" lvl="1">
              <a:spcBef>
                <a:spcPts val="750"/>
              </a:spcBef>
              <a:spcAft>
                <a:spcPts val="600"/>
              </a:spcAft>
              <a:buClr>
                <a:schemeClr val="accent2"/>
              </a:buClr>
            </a:pPr>
            <a:r>
              <a:rPr lang="en-IN" sz="2000" dirty="0"/>
              <a:t>Objective</a:t>
            </a:r>
          </a:p>
          <a:p>
            <a:pPr marL="514350" lvl="2">
              <a:spcBef>
                <a:spcPts val="750"/>
              </a:spcBef>
              <a:spcAft>
                <a:spcPts val="600"/>
              </a:spcAft>
              <a:buClr>
                <a:schemeClr val="accent2"/>
              </a:buClr>
            </a:pPr>
            <a:r>
              <a:rPr lang="en-IN" sz="1700" dirty="0"/>
              <a:t>Generate aligned text</a:t>
            </a:r>
          </a:p>
          <a:p>
            <a:pPr marL="171450" lvl="1">
              <a:spcBef>
                <a:spcPts val="750"/>
              </a:spcBef>
              <a:spcAft>
                <a:spcPts val="600"/>
              </a:spcAft>
              <a:buClr>
                <a:schemeClr val="accent2"/>
              </a:buClr>
            </a:pPr>
            <a:r>
              <a:rPr lang="en-IN" sz="2000" dirty="0"/>
              <a:t>Reward model</a:t>
            </a:r>
          </a:p>
          <a:p>
            <a:pPr marL="514350" lvl="2">
              <a:spcBef>
                <a:spcPts val="750"/>
              </a:spcBef>
              <a:spcAft>
                <a:spcPts val="600"/>
              </a:spcAft>
              <a:buClr>
                <a:schemeClr val="accent2"/>
              </a:buClr>
            </a:pPr>
            <a:r>
              <a:rPr lang="en-IN" sz="1700" dirty="0"/>
              <a:t>Supervised learning</a:t>
            </a:r>
          </a:p>
          <a:p>
            <a:pPr marL="171450" lvl="1">
              <a:spcBef>
                <a:spcPts val="750"/>
              </a:spcBef>
              <a:spcAft>
                <a:spcPts val="600"/>
              </a:spcAft>
              <a:buClr>
                <a:schemeClr val="accent2"/>
              </a:buClr>
            </a:pPr>
            <a:endParaRPr lang="en-IN" sz="2000" dirty="0"/>
          </a:p>
        </p:txBody>
      </p:sp>
    </p:spTree>
    <p:extLst>
      <p:ext uri="{BB962C8B-B14F-4D97-AF65-F5344CB8AC3E}">
        <p14:creationId xmlns:p14="http://schemas.microsoft.com/office/powerpoint/2010/main" val="1127649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Mixture of Experts – (</a:t>
            </a:r>
            <a:r>
              <a:rPr lang="en-US" dirty="0" err="1"/>
              <a:t>MoE</a:t>
            </a:r>
            <a:r>
              <a:rPr lang="en-US" dirty="0"/>
              <a:t>) </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a:t>Multiple specialized models</a:t>
            </a:r>
          </a:p>
          <a:p>
            <a:pPr marL="514350" lvl="2">
              <a:spcBef>
                <a:spcPts val="750"/>
              </a:spcBef>
              <a:spcAft>
                <a:spcPts val="600"/>
              </a:spcAft>
              <a:buClr>
                <a:schemeClr val="accent2"/>
              </a:buClr>
            </a:pPr>
            <a:r>
              <a:rPr lang="en-IN" sz="1900" dirty="0"/>
              <a:t>Work together</a:t>
            </a:r>
          </a:p>
          <a:p>
            <a:pPr marL="171450" lvl="1">
              <a:spcBef>
                <a:spcPts val="750"/>
              </a:spcBef>
              <a:spcAft>
                <a:spcPts val="600"/>
              </a:spcAft>
              <a:buClr>
                <a:schemeClr val="accent2"/>
              </a:buClr>
            </a:pPr>
            <a:r>
              <a:rPr lang="en-IN" sz="2000" dirty="0"/>
              <a:t>Gating model</a:t>
            </a:r>
          </a:p>
          <a:p>
            <a:pPr marL="514350" lvl="2">
              <a:spcBef>
                <a:spcPts val="750"/>
              </a:spcBef>
              <a:spcAft>
                <a:spcPts val="600"/>
              </a:spcAft>
              <a:buClr>
                <a:schemeClr val="accent2"/>
              </a:buClr>
            </a:pPr>
            <a:r>
              <a:rPr lang="en-IN" sz="1900" dirty="0"/>
              <a:t>Select best expert</a:t>
            </a:r>
          </a:p>
          <a:p>
            <a:pPr marL="171450" lvl="1">
              <a:spcBef>
                <a:spcPts val="750"/>
              </a:spcBef>
              <a:spcAft>
                <a:spcPts val="600"/>
              </a:spcAft>
              <a:buClr>
                <a:schemeClr val="accent2"/>
              </a:buClr>
            </a:pPr>
            <a:r>
              <a:rPr lang="en-IN" sz="2000" dirty="0"/>
              <a:t>Examples</a:t>
            </a:r>
          </a:p>
          <a:p>
            <a:pPr marL="514350" lvl="2">
              <a:spcBef>
                <a:spcPts val="750"/>
              </a:spcBef>
              <a:spcAft>
                <a:spcPts val="600"/>
              </a:spcAft>
              <a:buClr>
                <a:schemeClr val="accent2"/>
              </a:buClr>
            </a:pPr>
            <a:r>
              <a:rPr lang="en-IN" sz="1900" dirty="0"/>
              <a:t>Doctor for medical issues</a:t>
            </a:r>
          </a:p>
          <a:p>
            <a:pPr marL="514350" lvl="2">
              <a:spcBef>
                <a:spcPts val="750"/>
              </a:spcBef>
              <a:spcAft>
                <a:spcPts val="600"/>
              </a:spcAft>
              <a:buClr>
                <a:schemeClr val="accent2"/>
              </a:buClr>
            </a:pPr>
            <a:r>
              <a:rPr lang="en-IN" sz="1900" dirty="0"/>
              <a:t>Mechanic for car problems</a:t>
            </a:r>
          </a:p>
          <a:p>
            <a:pPr marL="514350" lvl="2">
              <a:spcBef>
                <a:spcPts val="750"/>
              </a:spcBef>
              <a:spcAft>
                <a:spcPts val="600"/>
              </a:spcAft>
              <a:buClr>
                <a:schemeClr val="accent2"/>
              </a:buClr>
            </a:pPr>
            <a:r>
              <a:rPr lang="en-IN" sz="1900" dirty="0"/>
              <a:t>Chef for cooking</a:t>
            </a:r>
          </a:p>
          <a:p>
            <a:pPr marL="171450" lvl="1">
              <a:spcBef>
                <a:spcPts val="750"/>
              </a:spcBef>
              <a:spcAft>
                <a:spcPts val="600"/>
              </a:spcAft>
              <a:buClr>
                <a:schemeClr val="accent2"/>
              </a:buClr>
            </a:pPr>
            <a:endParaRPr lang="en-IN" sz="1700" dirty="0"/>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Train Large Language Model</a:t>
            </a:r>
          </a:p>
          <a:p>
            <a:pPr marL="514350" lvl="2">
              <a:spcBef>
                <a:spcPts val="750"/>
              </a:spcBef>
              <a:spcAft>
                <a:spcPts val="600"/>
              </a:spcAft>
              <a:buClr>
                <a:schemeClr val="accent2"/>
              </a:buClr>
            </a:pPr>
            <a:r>
              <a:rPr lang="en-IN" sz="1800" dirty="0"/>
              <a:t>Computational resources</a:t>
            </a:r>
          </a:p>
          <a:p>
            <a:pPr marL="171450" lvl="1">
              <a:spcBef>
                <a:spcPts val="750"/>
              </a:spcBef>
              <a:spcAft>
                <a:spcPts val="600"/>
              </a:spcAft>
              <a:buClr>
                <a:schemeClr val="accent2"/>
              </a:buClr>
            </a:pPr>
            <a:r>
              <a:rPr lang="en-IN" sz="2000" dirty="0"/>
              <a:t>Mixture of Experts </a:t>
            </a:r>
          </a:p>
          <a:p>
            <a:pPr marL="514350" lvl="2">
              <a:spcBef>
                <a:spcPts val="750"/>
              </a:spcBef>
              <a:spcAft>
                <a:spcPts val="600"/>
              </a:spcAft>
              <a:buClr>
                <a:schemeClr val="accent2"/>
              </a:buClr>
            </a:pPr>
            <a:r>
              <a:rPr lang="en-IN" sz="1800" dirty="0"/>
              <a:t>Break down large model</a:t>
            </a:r>
          </a:p>
          <a:p>
            <a:pPr marL="514350" lvl="2">
              <a:spcBef>
                <a:spcPts val="750"/>
              </a:spcBef>
              <a:spcAft>
                <a:spcPts val="600"/>
              </a:spcAft>
              <a:buClr>
                <a:schemeClr val="accent2"/>
              </a:buClr>
            </a:pPr>
            <a:r>
              <a:rPr lang="en-IN" sz="1800" dirty="0"/>
              <a:t>Smaller specialized models</a:t>
            </a:r>
            <a:endParaRPr lang="en-IN" sz="2000" dirty="0"/>
          </a:p>
          <a:p>
            <a:pPr marL="171450" lvl="1">
              <a:spcBef>
                <a:spcPts val="750"/>
              </a:spcBef>
              <a:spcAft>
                <a:spcPts val="600"/>
              </a:spcAft>
              <a:buClr>
                <a:schemeClr val="accent2"/>
              </a:buClr>
            </a:pPr>
            <a:endParaRPr lang="en-IN" sz="2000" dirty="0"/>
          </a:p>
        </p:txBody>
      </p:sp>
    </p:spTree>
    <p:extLst>
      <p:ext uri="{BB962C8B-B14F-4D97-AF65-F5344CB8AC3E}">
        <p14:creationId xmlns:p14="http://schemas.microsoft.com/office/powerpoint/2010/main" val="2745970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LLM – Computational Challenges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85256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LLM inference</a:t>
            </a:r>
          </a:p>
          <a:p>
            <a:pPr marL="514350" lvl="2">
              <a:spcBef>
                <a:spcPts val="750"/>
              </a:spcBef>
              <a:spcAft>
                <a:spcPts val="600"/>
              </a:spcAft>
              <a:buClr>
                <a:schemeClr val="accent2"/>
              </a:buClr>
            </a:pPr>
            <a:r>
              <a:rPr lang="en-US" sz="1700" dirty="0"/>
              <a:t>1 parameter – float 32 – 4 bytes</a:t>
            </a:r>
          </a:p>
          <a:p>
            <a:pPr marL="514350" lvl="2">
              <a:spcBef>
                <a:spcPts val="750"/>
              </a:spcBef>
              <a:spcAft>
                <a:spcPts val="600"/>
              </a:spcAft>
              <a:buClr>
                <a:schemeClr val="accent2"/>
              </a:buClr>
            </a:pPr>
            <a:r>
              <a:rPr lang="en-US" sz="1700" dirty="0"/>
              <a:t>1B parameters – 10</a:t>
            </a:r>
            <a:r>
              <a:rPr lang="en-US" sz="1700" baseline="30000" dirty="0"/>
              <a:t>9</a:t>
            </a:r>
            <a:r>
              <a:rPr lang="en-US" sz="1700" dirty="0"/>
              <a:t> parameters</a:t>
            </a:r>
          </a:p>
          <a:p>
            <a:pPr marL="514350" lvl="2">
              <a:spcBef>
                <a:spcPts val="750"/>
              </a:spcBef>
              <a:spcAft>
                <a:spcPts val="600"/>
              </a:spcAft>
              <a:buClr>
                <a:schemeClr val="accent2"/>
              </a:buClr>
            </a:pPr>
            <a:r>
              <a:rPr lang="en-US" sz="1700" dirty="0"/>
              <a:t>1B parameters – 4 x 10</a:t>
            </a:r>
            <a:r>
              <a:rPr lang="en-US" sz="1700" baseline="30000" dirty="0"/>
              <a:t>9 </a:t>
            </a:r>
            <a:r>
              <a:rPr lang="en-US" sz="1700" dirty="0"/>
              <a:t>bytes</a:t>
            </a:r>
          </a:p>
          <a:p>
            <a:pPr marL="514350" lvl="2">
              <a:spcBef>
                <a:spcPts val="750"/>
              </a:spcBef>
              <a:spcAft>
                <a:spcPts val="600"/>
              </a:spcAft>
              <a:buClr>
                <a:schemeClr val="accent2"/>
              </a:buClr>
            </a:pPr>
            <a:r>
              <a:rPr lang="en-US" sz="1700" dirty="0"/>
              <a:t>1B parameters – 4 GB memory</a:t>
            </a:r>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4" y="1378574"/>
            <a:ext cx="3903831"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LLM training</a:t>
            </a:r>
            <a:endParaRPr lang="en-US" sz="1700" dirty="0"/>
          </a:p>
          <a:p>
            <a:pPr marL="514350" lvl="2">
              <a:spcBef>
                <a:spcPts val="750"/>
              </a:spcBef>
              <a:spcAft>
                <a:spcPts val="600"/>
              </a:spcAft>
              <a:buClr>
                <a:schemeClr val="accent2"/>
              </a:buClr>
            </a:pPr>
            <a:r>
              <a:rPr lang="en-US" sz="1800" dirty="0"/>
              <a:t>1 parameter – float 32 – 4 bytes</a:t>
            </a:r>
            <a:endParaRPr lang="en-IN" sz="1700" dirty="0"/>
          </a:p>
          <a:p>
            <a:pPr marL="514350" lvl="2">
              <a:spcBef>
                <a:spcPts val="750"/>
              </a:spcBef>
              <a:spcAft>
                <a:spcPts val="600"/>
              </a:spcAft>
              <a:buClr>
                <a:schemeClr val="accent2"/>
              </a:buClr>
            </a:pPr>
            <a:r>
              <a:rPr lang="en-IN" sz="1700" dirty="0"/>
              <a:t>Model parameters – 4 bytes</a:t>
            </a:r>
          </a:p>
          <a:p>
            <a:pPr marL="514350" lvl="2">
              <a:spcBef>
                <a:spcPts val="750"/>
              </a:spcBef>
              <a:spcAft>
                <a:spcPts val="600"/>
              </a:spcAft>
              <a:buClr>
                <a:schemeClr val="accent2"/>
              </a:buClr>
            </a:pPr>
            <a:r>
              <a:rPr lang="en-IN" sz="1700" dirty="0"/>
              <a:t>Optimizer – Two states – 8 bytes</a:t>
            </a:r>
          </a:p>
          <a:p>
            <a:pPr marL="514350" lvl="2">
              <a:spcBef>
                <a:spcPts val="750"/>
              </a:spcBef>
              <a:spcAft>
                <a:spcPts val="600"/>
              </a:spcAft>
              <a:buClr>
                <a:schemeClr val="accent2"/>
              </a:buClr>
            </a:pPr>
            <a:r>
              <a:rPr lang="en-IN" sz="1700" dirty="0"/>
              <a:t>Gradients – 4 bytes</a:t>
            </a:r>
          </a:p>
          <a:p>
            <a:pPr marL="514350" lvl="2">
              <a:spcBef>
                <a:spcPts val="750"/>
              </a:spcBef>
              <a:spcAft>
                <a:spcPts val="600"/>
              </a:spcAft>
              <a:buClr>
                <a:schemeClr val="accent2"/>
              </a:buClr>
            </a:pPr>
            <a:r>
              <a:rPr lang="en-IN" sz="1700" dirty="0"/>
              <a:t>Activations – 4 bytes</a:t>
            </a:r>
          </a:p>
          <a:p>
            <a:pPr marL="514350" lvl="2">
              <a:spcBef>
                <a:spcPts val="750"/>
              </a:spcBef>
              <a:spcAft>
                <a:spcPts val="600"/>
              </a:spcAft>
              <a:buClr>
                <a:schemeClr val="accent2"/>
              </a:buClr>
            </a:pPr>
            <a:r>
              <a:rPr lang="en-IN" sz="1700" dirty="0"/>
              <a:t>Temporary variables – 4 bytes</a:t>
            </a:r>
          </a:p>
          <a:p>
            <a:pPr marL="171450" lvl="1">
              <a:spcBef>
                <a:spcPts val="750"/>
              </a:spcBef>
              <a:spcAft>
                <a:spcPts val="600"/>
              </a:spcAft>
              <a:buClr>
                <a:schemeClr val="accent2"/>
              </a:buClr>
            </a:pPr>
            <a:r>
              <a:rPr lang="en-US" sz="1700" dirty="0"/>
              <a:t>20 times number of parameters</a:t>
            </a:r>
          </a:p>
        </p:txBody>
      </p:sp>
    </p:spTree>
    <p:extLst>
      <p:ext uri="{BB962C8B-B14F-4D97-AF65-F5344CB8AC3E}">
        <p14:creationId xmlns:p14="http://schemas.microsoft.com/office/powerpoint/2010/main" val="3592864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source documents</a:t>
            </a:r>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a:t>Augment input query with retrieved relevant information</a:t>
            </a:r>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response using augmented input and LLM</a:t>
            </a:r>
          </a:p>
        </p:txBody>
      </p:sp>
    </p:spTree>
    <p:extLst>
      <p:ext uri="{BB962C8B-B14F-4D97-AF65-F5344CB8AC3E}">
        <p14:creationId xmlns:p14="http://schemas.microsoft.com/office/powerpoint/2010/main" val="41461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a:t>Source 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414613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a:solidFill>
                      <a:srgbClr val="00B050"/>
                    </a:solidFill>
                  </a:rPr>
                  <a:t>Document Sources</a:t>
                </a:r>
                <a:r>
                  <a:rPr lang="en-IN" sz="1600" b="1" dirty="0"/>
                  <a:t> </a:t>
                </a:r>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val="3666674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1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val="414613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val="30329020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/Falcon-180B-Chat-GPTQ</a:t>
            </a:r>
          </a:p>
        </p:txBody>
      </p:sp>
    </p:spTree>
    <p:extLst>
      <p:ext uri="{BB962C8B-B14F-4D97-AF65-F5344CB8AC3E}">
        <p14:creationId xmlns:p14="http://schemas.microsoft.com/office/powerpoint/2010/main" val="35193972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Pehchaan – 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2997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a:t>Text &amp; image </a:t>
            </a:r>
            <a:r>
              <a:rPr lang="en-IN" sz="1700" dirty="0"/>
              <a:t>embeddings</a:t>
            </a:r>
          </a:p>
          <a:p>
            <a:pPr marL="514350" lvl="2">
              <a:spcBef>
                <a:spcPts val="750"/>
              </a:spcBef>
              <a:spcAft>
                <a:spcPts val="600"/>
              </a:spcAft>
              <a:buClr>
                <a:schemeClr val="accent2"/>
              </a:buClr>
            </a:pPr>
            <a:r>
              <a:rPr lang="en-IN" sz="1700" dirty="0"/>
              <a:t>FashionVLM</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val="3812997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FACAD – </a:t>
            </a:r>
            <a:r>
              <a:rPr lang="en-IN" b="1" dirty="0" err="1">
                <a:solidFill>
                  <a:schemeClr val="accent2">
                    <a:lumMod val="50000"/>
                  </a:schemeClr>
                </a:solidFill>
              </a:rPr>
              <a:t>Xuewen</a:t>
            </a:r>
            <a:r>
              <a:rPr lang="en-IN" b="1" dirty="0">
                <a:solidFill>
                  <a:schemeClr val="accent2">
                    <a:lumMod val="50000"/>
                  </a:schemeClr>
                </a:solidFill>
              </a:rPr>
              <a:t> Yang et. al. – ECCV 2020</a:t>
            </a:r>
          </a:p>
        </p:txBody>
      </p:sp>
    </p:spTree>
    <p:extLst>
      <p:ext uri="{BB962C8B-B14F-4D97-AF65-F5344CB8AC3E}">
        <p14:creationId xmlns:p14="http://schemas.microsoft.com/office/powerpoint/2010/main" val="2537388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Image Captioning Models</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a16="http://schemas.microsoft.com/office/drawing/2014/main" val="2382218087"/>
                    </a:ext>
                  </a:extLst>
                </a:gridCol>
                <a:gridCol w="1504545">
                  <a:extLst>
                    <a:ext uri="{9D8B030D-6E8A-4147-A177-3AD203B41FA5}">
                      <a16:colId xmlns:a16="http://schemas.microsoft.com/office/drawing/2014/main" val="3953468724"/>
                    </a:ext>
                  </a:extLst>
                </a:gridCol>
                <a:gridCol w="1512987">
                  <a:extLst>
                    <a:ext uri="{9D8B030D-6E8A-4147-A177-3AD203B41FA5}">
                      <a16:colId xmlns:a16="http://schemas.microsoft.com/office/drawing/2014/main" val="2438884888"/>
                    </a:ext>
                  </a:extLst>
                </a:gridCol>
                <a:gridCol w="1017917">
                  <a:extLst>
                    <a:ext uri="{9D8B030D-6E8A-4147-A177-3AD203B41FA5}">
                      <a16:colId xmlns:a16="http://schemas.microsoft.com/office/drawing/2014/main" val="3058700555"/>
                    </a:ext>
                  </a:extLst>
                </a:gridCol>
                <a:gridCol w="1509317">
                  <a:extLst>
                    <a:ext uri="{9D8B030D-6E8A-4147-A177-3AD203B41FA5}">
                      <a16:colId xmlns:a16="http://schemas.microsoft.com/office/drawing/2014/main" val="489067259"/>
                    </a:ext>
                  </a:extLst>
                </a:gridCol>
              </a:tblGrid>
              <a:tr h="548640">
                <a:tc>
                  <a:txBody>
                    <a:bodyPr/>
                    <a:lstStyle/>
                    <a:p>
                      <a:pPr algn="ctr"/>
                      <a:r>
                        <a:rPr lang="en-US" sz="1400" b="1" i="0" dirty="0">
                          <a:latin typeface="+mj-lt"/>
                        </a:rPr>
                        <a:t>Model</a:t>
                      </a:r>
                    </a:p>
                  </a:txBody>
                  <a:tcPr marL="68580" marR="68580" marT="34290" marB="34290" anchor="ctr"/>
                </a:tc>
                <a:tc>
                  <a:txBody>
                    <a:bodyPr/>
                    <a:lstStyle/>
                    <a:p>
                      <a:pPr algn="ctr"/>
                      <a:r>
                        <a:rPr lang="en-US" sz="1400" b="1" i="0" dirty="0">
                          <a:latin typeface="+mj-lt"/>
                        </a:rPr>
                        <a:t>Encoder</a:t>
                      </a:r>
                    </a:p>
                  </a:txBody>
                  <a:tcPr marL="68580" marR="68580" marT="34290" marB="34290" anchor="ctr"/>
                </a:tc>
                <a:tc>
                  <a:txBody>
                    <a:bodyPr/>
                    <a:lstStyle/>
                    <a:p>
                      <a:pPr algn="ctr"/>
                      <a:r>
                        <a:rPr lang="en-US" sz="1400" b="1" i="0" dirty="0">
                          <a:latin typeface="+mj-lt"/>
                        </a:rPr>
                        <a:t>Decoder</a:t>
                      </a:r>
                    </a:p>
                  </a:txBody>
                  <a:tcPr marL="68580" marR="68580" marT="34290" marB="34290" anchor="ctr"/>
                </a:tc>
                <a:tc>
                  <a:txBody>
                    <a:bodyPr/>
                    <a:lstStyle/>
                    <a:p>
                      <a:pPr algn="ctr"/>
                      <a:r>
                        <a:rPr lang="en-US" sz="1400" b="1" i="0" dirty="0">
                          <a:latin typeface="+mj-lt"/>
                        </a:rPr>
                        <a:t>Q-Former</a:t>
                      </a:r>
                    </a:p>
                  </a:txBody>
                  <a:tcPr marL="68580" marR="68580" marT="34290" marB="34290" anchor="ctr"/>
                </a:tc>
                <a:tc>
                  <a:txBody>
                    <a:bodyPr/>
                    <a:lstStyle/>
                    <a:p>
                      <a:pPr algn="ctr"/>
                      <a:r>
                        <a:rPr lang="en-US" sz="1400" b="1" i="0" dirty="0">
                          <a:latin typeface="+mj-lt"/>
                        </a:rPr>
                        <a:t>Number of Parameters</a:t>
                      </a:r>
                    </a:p>
                  </a:txBody>
                  <a:tcPr marL="68580" marR="68580" marT="34290" marB="34290" anchor="ctr"/>
                </a:tc>
                <a:extLst>
                  <a:ext uri="{0D108BD9-81ED-4DB2-BD59-A6C34878D82A}">
                    <a16:rowId xmlns:a16="http://schemas.microsoft.com/office/drawing/2014/main" val="2857107962"/>
                  </a:ext>
                </a:extLst>
              </a:tr>
              <a:tr h="548640">
                <a:tc>
                  <a:txBody>
                    <a:bodyPr/>
                    <a:lstStyle/>
                    <a:p>
                      <a:pPr algn="ctr"/>
                      <a:r>
                        <a:rPr lang="en-US" sz="1400" b="0" i="0" dirty="0">
                          <a:latin typeface="+mn-lt"/>
                        </a:rPr>
                        <a:t>CNN–LSTM </a:t>
                      </a:r>
                    </a:p>
                  </a:txBody>
                  <a:tcPr marL="68580" marR="68580" marT="34290" marB="34290" anchor="ctr"/>
                </a:tc>
                <a:tc>
                  <a:txBody>
                    <a:bodyPr/>
                    <a:lstStyle/>
                    <a:p>
                      <a:pPr algn="ctr"/>
                      <a:r>
                        <a:rPr lang="en-US" sz="1400" b="0" i="0" dirty="0">
                          <a:latin typeface="+mn-lt"/>
                        </a:rPr>
                        <a:t>CNN</a:t>
                      </a:r>
                      <a:r>
                        <a:rPr lang="en-US" sz="1400" b="0" i="0" baseline="0" dirty="0">
                          <a:latin typeface="+mn-lt"/>
                        </a:rPr>
                        <a:t> (VGG)</a:t>
                      </a:r>
                      <a:endParaRPr lang="en-US" sz="1400" b="0" i="0" dirty="0">
                        <a:latin typeface="+mn-lt"/>
                      </a:endParaRPr>
                    </a:p>
                  </a:txBody>
                  <a:tcPr marL="68580" marR="68580" marT="34290" marB="34290" anchor="ctr"/>
                </a:tc>
                <a:tc>
                  <a:txBody>
                    <a:bodyPr/>
                    <a:lstStyle/>
                    <a:p>
                      <a:pPr algn="ctr"/>
                      <a:r>
                        <a:rPr lang="en-US" sz="1400" b="0" i="0" dirty="0">
                          <a:latin typeface="+mn-lt"/>
                        </a:rPr>
                        <a:t>LSTM</a:t>
                      </a:r>
                    </a:p>
                  </a:txBody>
                  <a:tcPr marL="68580" marR="68580" marT="34290" marB="34290" anchor="ctr"/>
                </a:tc>
                <a:tc>
                  <a:txBody>
                    <a:bodyPr/>
                    <a:lstStyle/>
                    <a:p>
                      <a:pPr algn="ctr"/>
                      <a:r>
                        <a:rPr lang="en-US" sz="1400" b="0" i="0" dirty="0">
                          <a:latin typeface="+mn-lt"/>
                        </a:rPr>
                        <a:t>No</a:t>
                      </a:r>
                    </a:p>
                  </a:txBody>
                  <a:tcPr marL="68580" marR="68580" marT="34290" marB="34290" anchor="ctr"/>
                </a:tc>
                <a:tc>
                  <a:txBody>
                    <a:bodyPr/>
                    <a:lstStyle/>
                    <a:p>
                      <a:pPr algn="ctr"/>
                      <a:r>
                        <a:rPr lang="en-US" sz="1400" b="0" i="0" dirty="0">
                          <a:latin typeface="+mn-lt"/>
                        </a:rPr>
                        <a:t>138 Million</a:t>
                      </a:r>
                    </a:p>
                  </a:txBody>
                  <a:tcPr marL="68580" marR="68580" marT="34290" marB="34290" anchor="ctr"/>
                </a:tc>
                <a:extLst>
                  <a:ext uri="{0D108BD9-81ED-4DB2-BD59-A6C34878D82A}">
                    <a16:rowId xmlns:a16="http://schemas.microsoft.com/office/drawing/2014/main" val="1671386868"/>
                  </a:ext>
                </a:extLst>
              </a:tr>
              <a:tr h="548640">
                <a:tc>
                  <a:txBody>
                    <a:bodyPr/>
                    <a:lstStyle/>
                    <a:p>
                      <a:pPr algn="ctr"/>
                      <a:r>
                        <a:rPr lang="en-US" sz="1400" b="0" i="0" dirty="0">
                          <a:latin typeface="+mn-lt"/>
                        </a:rPr>
                        <a:t>CLIP</a:t>
                      </a:r>
                    </a:p>
                  </a:txBody>
                  <a:tcPr marL="68580" marR="68580" marT="34290" marB="34290" anchor="ctr"/>
                </a:tc>
                <a:tc>
                  <a:txBody>
                    <a:bodyPr/>
                    <a:lstStyle/>
                    <a:p>
                      <a:pPr algn="ctr"/>
                      <a:r>
                        <a:rPr lang="en-US" sz="1400" b="0" i="0" dirty="0">
                          <a:latin typeface="+mn-lt"/>
                        </a:rPr>
                        <a:t>ResNet / </a:t>
                      </a:r>
                      <a:r>
                        <a:rPr lang="en-US" sz="1400" b="0" i="0" dirty="0" err="1">
                          <a:latin typeface="+mn-lt"/>
                        </a:rPr>
                        <a:t>ViT</a:t>
                      </a:r>
                      <a:endParaRPr lang="en-US" sz="1400" b="0" i="0" dirty="0">
                        <a:latin typeface="+mn-lt"/>
                      </a:endParaRPr>
                    </a:p>
                  </a:txBody>
                  <a:tcPr marL="68580" marR="68580" marT="34290" marB="34290" anchor="ctr"/>
                </a:tc>
                <a:tc>
                  <a:txBody>
                    <a:bodyPr/>
                    <a:lstStyle/>
                    <a:p>
                      <a:pPr algn="ctr"/>
                      <a:r>
                        <a:rPr lang="en-US" sz="1400" b="0" i="0" dirty="0">
                          <a:latin typeface="+mn-lt"/>
                        </a:rPr>
                        <a:t>Transformer</a:t>
                      </a:r>
                    </a:p>
                  </a:txBody>
                  <a:tcPr marL="68580" marR="68580" marT="34290" marB="34290" anchor="ctr"/>
                </a:tc>
                <a:tc>
                  <a:txBody>
                    <a:bodyPr/>
                    <a:lstStyle/>
                    <a:p>
                      <a:pPr algn="ctr"/>
                      <a:r>
                        <a:rPr lang="en-US" sz="1400" b="0" i="0" dirty="0">
                          <a:latin typeface="+mn-lt"/>
                        </a:rPr>
                        <a:t>No</a:t>
                      </a:r>
                    </a:p>
                  </a:txBody>
                  <a:tcPr marL="68580" marR="68580" marT="34290" marB="34290" anchor="ctr"/>
                </a:tc>
                <a:tc>
                  <a:txBody>
                    <a:bodyPr/>
                    <a:lstStyle/>
                    <a:p>
                      <a:pPr algn="ctr"/>
                      <a:r>
                        <a:rPr lang="en-US" sz="1400" b="0" i="0" dirty="0">
                          <a:latin typeface="+mn-lt"/>
                        </a:rPr>
                        <a:t>33 Million</a:t>
                      </a:r>
                    </a:p>
                  </a:txBody>
                  <a:tcPr marL="68580" marR="68580" marT="34290" marB="34290" anchor="ctr"/>
                </a:tc>
                <a:extLst>
                  <a:ext uri="{0D108BD9-81ED-4DB2-BD59-A6C34878D82A}">
                    <a16:rowId xmlns:a16="http://schemas.microsoft.com/office/drawing/2014/main" val="380626418"/>
                  </a:ext>
                </a:extLst>
              </a:tr>
              <a:tr h="548640">
                <a:tc>
                  <a:txBody>
                    <a:bodyPr/>
                    <a:lstStyle/>
                    <a:p>
                      <a:pPr algn="ctr"/>
                      <a:r>
                        <a:rPr lang="en-US" sz="1400" b="0" i="0" dirty="0">
                          <a:latin typeface="+mn-lt"/>
                        </a:rPr>
                        <a:t>BLIP</a:t>
                      </a:r>
                    </a:p>
                  </a:txBody>
                  <a:tcPr marL="68580" marR="68580" marT="34290" marB="34290" anchor="ctr"/>
                </a:tc>
                <a:tc>
                  <a:txBody>
                    <a:bodyPr/>
                    <a:lstStyle/>
                    <a:p>
                      <a:pPr algn="ctr"/>
                      <a:r>
                        <a:rPr lang="en-US" sz="1400" b="0" i="0" dirty="0" err="1">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Transformer</a:t>
                      </a:r>
                    </a:p>
                  </a:txBody>
                  <a:tcPr marL="68580" marR="68580" marT="34290" marB="34290" anchor="ctr"/>
                </a:tc>
                <a:tc>
                  <a:txBody>
                    <a:bodyPr/>
                    <a:lstStyle/>
                    <a:p>
                      <a:pPr algn="ctr"/>
                      <a:r>
                        <a:rPr lang="en-US" sz="1400" b="0" i="0" dirty="0">
                          <a:latin typeface="+mn-lt"/>
                        </a:rPr>
                        <a:t>No</a:t>
                      </a:r>
                    </a:p>
                  </a:txBody>
                  <a:tcPr marL="68580" marR="68580" marT="34290" marB="34290" anchor="ctr"/>
                </a:tc>
                <a:tc>
                  <a:txBody>
                    <a:bodyPr/>
                    <a:lstStyle/>
                    <a:p>
                      <a:pPr algn="ctr"/>
                      <a:r>
                        <a:rPr lang="en-US" sz="1400" b="0" i="0" dirty="0">
                          <a:latin typeface="+mn-lt"/>
                        </a:rPr>
                        <a:t>583 Million</a:t>
                      </a:r>
                    </a:p>
                  </a:txBody>
                  <a:tcPr marL="68580" marR="68580" marT="34290" marB="34290" anchor="ctr"/>
                </a:tc>
                <a:extLst>
                  <a:ext uri="{0D108BD9-81ED-4DB2-BD59-A6C34878D82A}">
                    <a16:rowId xmlns:a16="http://schemas.microsoft.com/office/drawing/2014/main" val="2132482967"/>
                  </a:ext>
                </a:extLst>
              </a:tr>
              <a:tr h="548640">
                <a:tc>
                  <a:txBody>
                    <a:bodyPr/>
                    <a:lstStyle/>
                    <a:p>
                      <a:pPr algn="ctr"/>
                      <a:r>
                        <a:rPr lang="en-US" sz="1400" b="0" i="0" dirty="0">
                          <a:latin typeface="+mn-lt"/>
                        </a:rPr>
                        <a:t>BLIP-2</a:t>
                      </a:r>
                    </a:p>
                  </a:txBody>
                  <a:tcPr marL="68580" marR="68580" marT="34290" marB="34290" anchor="ctr"/>
                </a:tc>
                <a:tc>
                  <a:txBody>
                    <a:bodyPr/>
                    <a:lstStyle/>
                    <a:p>
                      <a:pPr algn="ctr"/>
                      <a:r>
                        <a:rPr lang="en-US" sz="1400" b="0" i="0" dirty="0" err="1">
                          <a:latin typeface="+mn-lt"/>
                        </a:rPr>
                        <a:t>ViT</a:t>
                      </a:r>
                      <a:endParaRPr lang="en-US" sz="1400" b="0" i="0" dirty="0">
                        <a:latin typeface="+mn-lt"/>
                      </a:endParaRPr>
                    </a:p>
                  </a:txBody>
                  <a:tcPr marL="68580" marR="68580" marT="34290" marB="34290" anchor="ctr"/>
                </a:tc>
                <a:tc>
                  <a:txBody>
                    <a:bodyPr/>
                    <a:lstStyle/>
                    <a:p>
                      <a:pPr algn="ctr"/>
                      <a:r>
                        <a:rPr lang="en-US" sz="1400" b="0" i="0" dirty="0">
                          <a:latin typeface="+mn-lt"/>
                        </a:rPr>
                        <a:t>OPT /  FLAN T5</a:t>
                      </a:r>
                    </a:p>
                  </a:txBody>
                  <a:tcPr marL="68580" marR="68580" marT="34290" marB="34290" anchor="ctr"/>
                </a:tc>
                <a:tc>
                  <a:txBody>
                    <a:bodyPr/>
                    <a:lstStyle/>
                    <a:p>
                      <a:pPr algn="ctr"/>
                      <a:r>
                        <a:rPr lang="en-US" sz="1400" b="0" i="0" dirty="0">
                          <a:latin typeface="+mn-lt"/>
                        </a:rPr>
                        <a:t>Yes</a:t>
                      </a:r>
                    </a:p>
                  </a:txBody>
                  <a:tcPr marL="68580" marR="68580" marT="34290" marB="34290" anchor="ctr"/>
                </a:tc>
                <a:tc>
                  <a:txBody>
                    <a:bodyPr/>
                    <a:lstStyle/>
                    <a:p>
                      <a:pPr algn="ctr"/>
                      <a:r>
                        <a:rPr lang="en-US" sz="1400" b="0" i="0" dirty="0">
                          <a:latin typeface="+mn-lt"/>
                        </a:rPr>
                        <a:t>188 Million</a:t>
                      </a:r>
                    </a:p>
                  </a:txBody>
                  <a:tcPr marL="68580" marR="68580" marT="34290" marB="34290" anchor="ctr"/>
                </a:tc>
                <a:extLst>
                  <a:ext uri="{0D108BD9-81ED-4DB2-BD59-A6C34878D82A}">
                    <a16:rowId xmlns:a16="http://schemas.microsoft.com/office/drawing/2014/main" val="3936251906"/>
                  </a:ext>
                </a:extLst>
              </a:tr>
            </a:tbl>
          </a:graphicData>
        </a:graphic>
      </p:graphicFrame>
    </p:spTree>
    <p:extLst>
      <p:ext uri="{BB962C8B-B14F-4D97-AF65-F5344CB8AC3E}">
        <p14:creationId xmlns:p14="http://schemas.microsoft.com/office/powerpoint/2010/main" val="131491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BLIP2 Architecture</a:t>
            </a:r>
            <a:endParaRPr lang="en-US" dirty="0">
              <a:solidFill>
                <a:schemeClr val="accent2">
                  <a:lumMod val="50000"/>
                </a:schemeClr>
              </a:solidFill>
            </a:endParaRPr>
          </a:p>
        </p:txBody>
      </p:sp>
      <p:pic>
        <p:nvPicPr>
          <p:cNvPr id="59" name="Picture 58" descr="BLIP-2.png"/>
          <p:cNvPicPr>
            <a:picLocks noChangeAspect="1"/>
          </p:cNvPicPr>
          <p:nvPr/>
        </p:nvPicPr>
        <p:blipFill>
          <a:blip r:embed="rId3"/>
          <a:stretch>
            <a:fillRect/>
          </a:stretch>
        </p:blipFill>
        <p:spPr>
          <a:xfrm>
            <a:off x="629055" y="1166643"/>
            <a:ext cx="7944255" cy="3310106"/>
          </a:xfrm>
          <a:prstGeom prst="rect">
            <a:avLst/>
          </a:prstGeom>
        </p:spPr>
      </p:pic>
    </p:spTree>
    <p:extLst>
      <p:ext uri="{BB962C8B-B14F-4D97-AF65-F5344CB8AC3E}">
        <p14:creationId xmlns:p14="http://schemas.microsoft.com/office/powerpoint/2010/main" val="257798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prediction</a:t>
            </a:r>
          </a:p>
          <a:p>
            <a:pPr marL="171450" lvl="1">
              <a:spcBef>
                <a:spcPts val="750"/>
              </a:spcBef>
              <a:spcAft>
                <a:spcPts val="600"/>
              </a:spcAft>
              <a:buClr>
                <a:schemeClr val="accent2"/>
              </a:buClr>
              <a:buNone/>
            </a:pPr>
            <a:r>
              <a:rPr lang="en-IN" sz="1700" b="1" dirty="0">
                <a:solidFill>
                  <a:srgbClr val="0070C0"/>
                </a:solidFill>
              </a:rPr>
              <a:t>I love eating </a:t>
            </a:r>
            <a:r>
              <a:rPr lang="en-IN" sz="1700" b="1" dirty="0">
                <a:solidFill>
                  <a:srgbClr val="00B050"/>
                </a:solidFill>
              </a:rPr>
              <a:t>ice</a:t>
            </a:r>
          </a:p>
          <a:p>
            <a:pPr marL="171450" lvl="1">
              <a:spcBef>
                <a:spcPts val="750"/>
              </a:spcBef>
              <a:spcAft>
                <a:spcPts val="600"/>
              </a:spcAft>
              <a:buClr>
                <a:schemeClr val="accent2"/>
              </a:buClr>
              <a:buNone/>
            </a:pPr>
            <a:r>
              <a:rPr lang="en-IN" sz="1700" b="1" dirty="0">
                <a:solidFill>
                  <a:srgbClr val="0070C0"/>
                </a:solidFill>
              </a:rPr>
              <a:t>I love eating ice</a:t>
            </a:r>
            <a:r>
              <a:rPr lang="en-IN" sz="1700" b="1" dirty="0"/>
              <a:t> </a:t>
            </a:r>
            <a:r>
              <a:rPr lang="en-IN" sz="1700" b="1" dirty="0">
                <a:solidFill>
                  <a:srgbClr val="00B050"/>
                </a:solidFill>
              </a:rPr>
              <a:t>cream</a:t>
            </a:r>
            <a:endParaRPr lang="en-IN" sz="1700" b="1" dirty="0">
              <a:solidFill>
                <a:srgbClr val="0070C0"/>
              </a:solidFill>
            </a:endParaRPr>
          </a:p>
          <a:p>
            <a:pPr marL="171450" lvl="1">
              <a:spcBef>
                <a:spcPts val="750"/>
              </a:spcBef>
              <a:spcAft>
                <a:spcPts val="600"/>
              </a:spcAft>
              <a:buClr>
                <a:schemeClr val="accent2"/>
              </a:buClr>
              <a:buNone/>
            </a:pPr>
            <a:r>
              <a:rPr lang="en-IN" sz="1700" b="1" dirty="0">
                <a:solidFill>
                  <a:srgbClr val="0070C0"/>
                </a:solidFill>
              </a:rPr>
              <a:t>I love eating ice cream </a:t>
            </a:r>
            <a:r>
              <a:rPr lang="en-IN" sz="1700" b="1" dirty="0">
                <a:solidFill>
                  <a:srgbClr val="00B050"/>
                </a:solidFill>
              </a:rPr>
              <a:t>with</a:t>
            </a:r>
          </a:p>
          <a:p>
            <a:pPr marL="171450" lvl="1">
              <a:spcBef>
                <a:spcPts val="750"/>
              </a:spcBef>
              <a:spcAft>
                <a:spcPts val="600"/>
              </a:spcAft>
              <a:buClr>
                <a:schemeClr val="accent2"/>
              </a:buClr>
              <a:buNone/>
            </a:pPr>
            <a:r>
              <a:rPr lang="en-IN" sz="1700" b="1" dirty="0">
                <a:solidFill>
                  <a:srgbClr val="0070C0"/>
                </a:solidFill>
              </a:rPr>
              <a:t>I love eating ice cream with </a:t>
            </a:r>
            <a:r>
              <a:rPr lang="en-IN" sz="1700" b="1" dirty="0">
                <a:solidFill>
                  <a:srgbClr val="00B050"/>
                </a:solidFill>
              </a:rPr>
              <a:t>my</a:t>
            </a:r>
            <a:endParaRPr lang="en-IN" sz="1700" b="1" dirty="0">
              <a:solidFill>
                <a:srgbClr val="0070C0"/>
              </a:solidFill>
            </a:endParaRPr>
          </a:p>
          <a:p>
            <a:pPr marL="171450" lvl="1">
              <a:spcBef>
                <a:spcPts val="750"/>
              </a:spcBef>
              <a:spcAft>
                <a:spcPts val="600"/>
              </a:spcAft>
              <a:buClr>
                <a:schemeClr val="accent2"/>
              </a:buClr>
              <a:buNone/>
            </a:pPr>
            <a:r>
              <a:rPr lang="en-IN" sz="1700" b="1" dirty="0">
                <a:solidFill>
                  <a:srgbClr val="0070C0"/>
                </a:solidFill>
              </a:rPr>
              <a:t>I love eating ice cream with my</a:t>
            </a:r>
            <a:r>
              <a:rPr lang="en-IN" sz="1700" b="1" dirty="0">
                <a:solidFill>
                  <a:srgbClr val="00B050"/>
                </a:solidFill>
              </a:rPr>
              <a:t> friends</a:t>
            </a:r>
          </a:p>
          <a:p>
            <a:pPr marL="171450" lvl="1">
              <a:spcBef>
                <a:spcPts val="750"/>
              </a:spcBef>
              <a:spcAft>
                <a:spcPts val="600"/>
              </a:spcAft>
              <a:buClr>
                <a:schemeClr val="accent2"/>
              </a:buClr>
              <a:buNone/>
            </a:pPr>
            <a:r>
              <a:rPr lang="en-IN" sz="1700" b="1" dirty="0">
                <a:solidFill>
                  <a:srgbClr val="0070C0"/>
                </a:solidFill>
              </a:rPr>
              <a:t>I love eating ice cream with my</a:t>
            </a:r>
            <a:r>
              <a:rPr lang="en-IN" sz="1700" b="1" dirty="0">
                <a:solidFill>
                  <a:srgbClr val="00B050"/>
                </a:solidFill>
              </a:rPr>
              <a:t> </a:t>
            </a:r>
            <a:r>
              <a:rPr lang="en-IN" sz="1700" b="1">
                <a:solidFill>
                  <a:srgbClr val="0070C0"/>
                </a:solidFill>
              </a:rPr>
              <a:t>friends </a:t>
            </a:r>
            <a:r>
              <a:rPr lang="en-IN" sz="1700" b="1">
                <a:solidFill>
                  <a:srgbClr val="00B050"/>
                </a:solidFill>
              </a:rPr>
              <a:t>at</a:t>
            </a:r>
            <a:endParaRPr lang="en-IN" sz="1700" b="1" dirty="0">
              <a:solidFill>
                <a:srgbClr val="0070C0"/>
              </a:solidFill>
            </a:endParaRPr>
          </a:p>
          <a:p>
            <a:pPr marL="171450" lvl="1">
              <a:spcBef>
                <a:spcPts val="750"/>
              </a:spcBef>
              <a:spcAft>
                <a:spcPts val="600"/>
              </a:spcAft>
              <a:buClr>
                <a:schemeClr val="accent2"/>
              </a:buClr>
              <a:buNone/>
            </a:pPr>
            <a:r>
              <a:rPr lang="en-IN" sz="1700" b="1" dirty="0">
                <a:solidFill>
                  <a:srgbClr val="0070C0"/>
                </a:solidFill>
              </a:rPr>
              <a:t>I love eating ice cream with my</a:t>
            </a:r>
            <a:r>
              <a:rPr lang="en-IN" sz="1700" b="1" dirty="0">
                <a:solidFill>
                  <a:srgbClr val="00B050"/>
                </a:solidFill>
              </a:rPr>
              <a:t> </a:t>
            </a:r>
            <a:r>
              <a:rPr lang="en-IN" sz="1700" b="1" dirty="0">
                <a:solidFill>
                  <a:srgbClr val="0070C0"/>
                </a:solidFill>
              </a:rPr>
              <a:t>friends at </a:t>
            </a:r>
            <a:r>
              <a:rPr lang="en-IN" sz="1700" b="1" dirty="0">
                <a:solidFill>
                  <a:srgbClr val="00B050"/>
                </a:solidFill>
              </a:rPr>
              <a:t>beach.</a:t>
            </a:r>
            <a:endParaRPr lang="en-US" sz="1700" b="1" dirty="0">
              <a:solidFill>
                <a:srgbClr val="00B050"/>
              </a:solidFill>
            </a:endParaRPr>
          </a:p>
        </p:txBody>
      </p:sp>
    </p:spTree>
    <p:extLst>
      <p:ext uri="{BB962C8B-B14F-4D97-AF65-F5344CB8AC3E}">
        <p14:creationId xmlns:p14="http://schemas.microsoft.com/office/powerpoint/2010/main" val="11276497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(ViT)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(2024) – Gaurika Gupta &amp; Pritam Shete</a:t>
            </a:r>
          </a:p>
        </p:txBody>
      </p:sp>
    </p:spTree>
    <p:extLst>
      <p:ext uri="{BB962C8B-B14F-4D97-AF65-F5344CB8AC3E}">
        <p14:creationId xmlns:p14="http://schemas.microsoft.com/office/powerpoint/2010/main" val="3109420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extLst>
              <p:ext uri="{D42A27DB-BD31-4B8C-83A1-F6EECF244321}">
                <p14:modId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val="2382218087"/>
                    </a:ext>
                  </a:extLst>
                </a:gridCol>
                <a:gridCol w="1506746">
                  <a:extLst>
                    <a:ext uri="{9D8B030D-6E8A-4147-A177-3AD203B41FA5}">
                      <a16:colId xmlns:a16="http://schemas.microsoft.com/office/drawing/2014/main" val="3953468724"/>
                    </a:ext>
                  </a:extLst>
                </a:gridCol>
                <a:gridCol w="1506746">
                  <a:extLst>
                    <a:ext uri="{9D8B030D-6E8A-4147-A177-3AD203B41FA5}">
                      <a16:colId xmlns:a16="http://schemas.microsoft.com/office/drawing/2014/main" val="2046445661"/>
                    </a:ext>
                  </a:extLst>
                </a:gridCol>
                <a:gridCol w="1506746">
                  <a:extLst>
                    <a:ext uri="{9D8B030D-6E8A-4147-A177-3AD203B41FA5}">
                      <a16:colId xmlns:a16="http://schemas.microsoft.com/office/drawing/2014/main" val="3495531260"/>
                    </a:ext>
                  </a:extLst>
                </a:gridCol>
                <a:gridCol w="1506746">
                  <a:extLst>
                    <a:ext uri="{9D8B030D-6E8A-4147-A177-3AD203B41FA5}">
                      <a16:colId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solidFill>
                            <a:srgbClr val="7030A0"/>
                          </a:solidFill>
                          <a:latin typeface="+mn-lt"/>
                        </a:rPr>
                        <a:t>14.881</a:t>
                      </a:r>
                    </a:p>
                  </a:txBody>
                  <a:tcPr marL="68580" marR="68580" marT="34290" marB="34290" anchor="ctr"/>
                </a:tc>
                <a:tc>
                  <a:txBody>
                    <a:bodyPr/>
                    <a:lstStyle/>
                    <a:p>
                      <a:pPr algn="ctr"/>
                      <a:r>
                        <a:rPr lang="en-US" sz="1400" b="1" i="0" u="sng" dirty="0">
                          <a:solidFill>
                            <a:srgbClr val="7030A0"/>
                          </a:solidFill>
                          <a:latin typeface="+mn-lt"/>
                        </a:rPr>
                        <a:t>123.515</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28.667</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15.419</a:t>
                      </a:r>
                      <a:endParaRPr lang="en-IN" b="1" u="sng" dirty="0">
                        <a:solidFill>
                          <a:srgbClr val="7030A0"/>
                        </a:solidFill>
                      </a:endParaRPr>
                    </a:p>
                  </a:txBody>
                  <a:tcPr marL="68580" marR="68580" marT="34290" marB="34290" anchor="ctr"/>
                </a:tc>
                <a:extLst>
                  <a:ext uri="{0D108BD9-81ED-4DB2-BD59-A6C34878D82A}">
                    <a16:rowId xmlns:a16="http://schemas.microsoft.com/office/drawing/2014/main" val="568537164"/>
                  </a:ext>
                </a:extLst>
              </a:tr>
            </a:tbl>
          </a:graphicData>
        </a:graphic>
      </p:graphicFrame>
      <p:sp>
        <p:nvSpPr>
          <p:cNvPr id="3" name="TextBox 2">
            <a:extLst>
              <a:ext uri="{FF2B5EF4-FFF2-40B4-BE49-F238E27FC236}">
                <a16:creationId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(2024) – Gaurika Gupta &amp; Pritam Shete</a:t>
            </a:r>
          </a:p>
        </p:txBody>
      </p:sp>
    </p:spTree>
    <p:extLst>
      <p:ext uri="{BB962C8B-B14F-4D97-AF65-F5344CB8AC3E}">
        <p14:creationId xmlns:p14="http://schemas.microsoft.com/office/powerpoint/2010/main" val="26963685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val="766783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val="1684539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val="30297787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2198835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extLst>
              <p:ext uri="{D42A27DB-BD31-4B8C-83A1-F6EECF244321}">
                <p14:modId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val="2382218087"/>
                    </a:ext>
                  </a:extLst>
                </a:gridCol>
                <a:gridCol w="1259174">
                  <a:extLst>
                    <a:ext uri="{9D8B030D-6E8A-4147-A177-3AD203B41FA5}">
                      <a16:colId xmlns:a16="http://schemas.microsoft.com/office/drawing/2014/main" val="3953468724"/>
                    </a:ext>
                  </a:extLst>
                </a:gridCol>
                <a:gridCol w="1371600">
                  <a:extLst>
                    <a:ext uri="{9D8B030D-6E8A-4147-A177-3AD203B41FA5}">
                      <a16:colId xmlns:a16="http://schemas.microsoft.com/office/drawing/2014/main" val="4277526474"/>
                    </a:ext>
                  </a:extLst>
                </a:gridCol>
                <a:gridCol w="955623">
                  <a:extLst>
                    <a:ext uri="{9D8B030D-6E8A-4147-A177-3AD203B41FA5}">
                      <a16:colId xmlns:a16="http://schemas.microsoft.com/office/drawing/2014/main" val="2438884888"/>
                    </a:ext>
                  </a:extLst>
                </a:gridCol>
                <a:gridCol w="955623">
                  <a:extLst>
                    <a:ext uri="{9D8B030D-6E8A-4147-A177-3AD203B41FA5}">
                      <a16:colId xmlns:a16="http://schemas.microsoft.com/office/drawing/2014/main" val="3058700555"/>
                    </a:ext>
                  </a:extLst>
                </a:gridCol>
                <a:gridCol w="1484964">
                  <a:extLst>
                    <a:ext uri="{9D8B030D-6E8A-4147-A177-3AD203B41FA5}">
                      <a16:colId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14,592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1"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500W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1"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5107069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Knowledge Distillation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a:t>Knowledge transfer</a:t>
            </a:r>
          </a:p>
          <a:p>
            <a:pPr marL="171450" lvl="1">
              <a:spcBef>
                <a:spcPts val="750"/>
              </a:spcBef>
              <a:spcAft>
                <a:spcPts val="600"/>
              </a:spcAft>
              <a:buClr>
                <a:schemeClr val="accent2"/>
              </a:buClr>
            </a:pPr>
            <a:r>
              <a:rPr lang="en-IN" sz="2000" dirty="0"/>
              <a:t>Large pre-trained model </a:t>
            </a:r>
          </a:p>
          <a:p>
            <a:pPr marL="171450" lvl="1">
              <a:spcBef>
                <a:spcPts val="750"/>
              </a:spcBef>
              <a:spcAft>
                <a:spcPts val="600"/>
              </a:spcAft>
              <a:buClr>
                <a:schemeClr val="accent2"/>
              </a:buClr>
            </a:pPr>
            <a:r>
              <a:rPr lang="en-IN" sz="2000" dirty="0"/>
              <a:t>Set of models</a:t>
            </a:r>
          </a:p>
          <a:p>
            <a:pPr marL="171450" lvl="1">
              <a:spcBef>
                <a:spcPts val="750"/>
              </a:spcBef>
              <a:spcAft>
                <a:spcPts val="600"/>
              </a:spcAft>
              <a:buClr>
                <a:schemeClr val="accent2"/>
              </a:buClr>
            </a:pPr>
            <a:r>
              <a:rPr lang="en-IN" sz="2000"/>
              <a:t>Teacher model</a:t>
            </a:r>
            <a:endParaRPr lang="en-IN" sz="2000" dirty="0"/>
          </a:p>
          <a:p>
            <a:pPr marL="171450" lvl="1">
              <a:spcBef>
                <a:spcPts val="750"/>
              </a:spcBef>
              <a:spcAft>
                <a:spcPts val="600"/>
              </a:spcAft>
              <a:buClr>
                <a:schemeClr val="accent2"/>
              </a:buClr>
            </a:pPr>
            <a:r>
              <a:rPr lang="en-IN" sz="2000" dirty="0"/>
              <a:t>Ensemble of models</a:t>
            </a:r>
          </a:p>
          <a:p>
            <a:pPr marL="171450" lvl="1">
              <a:spcBef>
                <a:spcPts val="750"/>
              </a:spcBef>
              <a:spcAft>
                <a:spcPts val="600"/>
              </a:spcAft>
              <a:buClr>
                <a:schemeClr val="accent2"/>
              </a:buClr>
            </a:pPr>
            <a:r>
              <a:rPr lang="en-IN" sz="2000" dirty="0"/>
              <a:t>Single smaller model</a:t>
            </a:r>
          </a:p>
          <a:p>
            <a:pPr marL="171450" lvl="1">
              <a:spcBef>
                <a:spcPts val="750"/>
              </a:spcBef>
              <a:spcAft>
                <a:spcPts val="600"/>
              </a:spcAft>
              <a:buClr>
                <a:schemeClr val="accent2"/>
              </a:buClr>
            </a:pPr>
            <a:r>
              <a:rPr lang="en-IN" sz="2000" dirty="0"/>
              <a:t>Student model</a:t>
            </a:r>
          </a:p>
          <a:p>
            <a:pPr marL="171450" lvl="1">
              <a:spcBef>
                <a:spcPts val="750"/>
              </a:spcBef>
              <a:spcAft>
                <a:spcPts val="600"/>
              </a:spcAft>
              <a:buClr>
                <a:schemeClr val="accent2"/>
              </a:buClr>
            </a:pPr>
            <a:r>
              <a:rPr lang="en-IN" sz="2000" dirty="0"/>
              <a:t>Model compression</a:t>
            </a:r>
            <a:endParaRPr lang="en-IN" sz="1700" dirty="0"/>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Small student model </a:t>
            </a:r>
          </a:p>
          <a:p>
            <a:pPr marL="171450" lvl="1">
              <a:spcBef>
                <a:spcPts val="750"/>
              </a:spcBef>
              <a:spcAft>
                <a:spcPts val="600"/>
              </a:spcAft>
              <a:buClr>
                <a:schemeClr val="accent2"/>
              </a:buClr>
            </a:pPr>
            <a:r>
              <a:rPr lang="en-IN" sz="2000" dirty="0"/>
              <a:t>Learn to emulate </a:t>
            </a:r>
          </a:p>
          <a:p>
            <a:pPr marL="171450" lvl="1">
              <a:spcBef>
                <a:spcPts val="750"/>
              </a:spcBef>
              <a:spcAft>
                <a:spcPts val="600"/>
              </a:spcAft>
              <a:buClr>
                <a:schemeClr val="accent2"/>
              </a:buClr>
            </a:pPr>
            <a:r>
              <a:rPr lang="en-IN" sz="2000" dirty="0"/>
              <a:t>Large teacher model</a:t>
            </a:r>
          </a:p>
          <a:p>
            <a:pPr marL="171450" lvl="1">
              <a:spcBef>
                <a:spcPts val="750"/>
              </a:spcBef>
              <a:spcAft>
                <a:spcPts val="600"/>
              </a:spcAft>
              <a:buClr>
                <a:schemeClr val="accent2"/>
              </a:buClr>
            </a:pPr>
            <a:r>
              <a:rPr lang="en-IN" sz="2000" dirty="0"/>
              <a:t>Leverage teacher knowledge </a:t>
            </a:r>
          </a:p>
          <a:p>
            <a:pPr marL="171450" lvl="1">
              <a:spcBef>
                <a:spcPts val="750"/>
              </a:spcBef>
              <a:spcAft>
                <a:spcPts val="600"/>
              </a:spcAft>
              <a:buClr>
                <a:schemeClr val="accent2"/>
              </a:buClr>
            </a:pPr>
            <a:r>
              <a:rPr lang="en-IN" sz="2000" dirty="0"/>
              <a:t>Emulate thought process</a:t>
            </a:r>
          </a:p>
          <a:p>
            <a:pPr marL="171450" lvl="1">
              <a:spcBef>
                <a:spcPts val="750"/>
              </a:spcBef>
              <a:spcAft>
                <a:spcPts val="600"/>
              </a:spcAft>
              <a:buClr>
                <a:schemeClr val="accent2"/>
              </a:buClr>
            </a:pPr>
            <a:r>
              <a:rPr lang="en-IN" sz="2000" dirty="0"/>
              <a:t>Obtain similar / higher accuracy</a:t>
            </a:r>
          </a:p>
        </p:txBody>
      </p:sp>
    </p:spTree>
    <p:extLst>
      <p:ext uri="{BB962C8B-B14F-4D97-AF65-F5344CB8AC3E}">
        <p14:creationId xmlns:p14="http://schemas.microsoft.com/office/powerpoint/2010/main" val="2659716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val="4146137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val="156248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Word v/s Token</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Token – Word or sub-word</a:t>
            </a:r>
          </a:p>
          <a:p>
            <a:pPr marL="171450" lvl="1">
              <a:spcBef>
                <a:spcPts val="750"/>
              </a:spcBef>
              <a:spcAft>
                <a:spcPts val="600"/>
              </a:spcAft>
              <a:buClr>
                <a:schemeClr val="accent2"/>
              </a:buClr>
            </a:pPr>
            <a:r>
              <a:rPr lang="en-IN" sz="2000" dirty="0"/>
              <a:t>LLM inference cost</a:t>
            </a:r>
          </a:p>
          <a:p>
            <a:pPr marL="514350" lvl="2">
              <a:spcBef>
                <a:spcPts val="750"/>
              </a:spcBef>
              <a:spcAft>
                <a:spcPts val="600"/>
              </a:spcAft>
              <a:buClr>
                <a:schemeClr val="accent2"/>
              </a:buClr>
            </a:pPr>
            <a:r>
              <a:rPr lang="en-IN" sz="1700" dirty="0"/>
              <a:t>Number of tokens</a:t>
            </a:r>
          </a:p>
          <a:p>
            <a:pPr marL="514350" lvl="2">
              <a:spcBef>
                <a:spcPts val="750"/>
              </a:spcBef>
              <a:spcAft>
                <a:spcPts val="600"/>
              </a:spcAft>
              <a:buClr>
                <a:schemeClr val="accent2"/>
              </a:buClr>
            </a:pPr>
            <a:r>
              <a:rPr lang="en-IN" sz="1700" dirty="0"/>
              <a:t>Input tokens</a:t>
            </a:r>
          </a:p>
          <a:p>
            <a:pPr marL="857250" lvl="3">
              <a:spcBef>
                <a:spcPts val="750"/>
              </a:spcBef>
              <a:spcAft>
                <a:spcPts val="600"/>
              </a:spcAft>
              <a:buClr>
                <a:schemeClr val="accent2"/>
              </a:buClr>
            </a:pPr>
            <a:r>
              <a:rPr lang="en-IN" sz="1600" dirty="0"/>
              <a:t>Less cost</a:t>
            </a:r>
          </a:p>
          <a:p>
            <a:pPr marL="514350" lvl="2">
              <a:spcBef>
                <a:spcPts val="750"/>
              </a:spcBef>
              <a:spcAft>
                <a:spcPts val="600"/>
              </a:spcAft>
              <a:buClr>
                <a:schemeClr val="accent2"/>
              </a:buClr>
            </a:pPr>
            <a:r>
              <a:rPr lang="en-IN" sz="1700" dirty="0"/>
              <a:t>Output tokens</a:t>
            </a:r>
          </a:p>
          <a:p>
            <a:pPr marL="857250" lvl="3">
              <a:spcBef>
                <a:spcPts val="750"/>
              </a:spcBef>
              <a:spcAft>
                <a:spcPts val="600"/>
              </a:spcAft>
              <a:buClr>
                <a:schemeClr val="accent2"/>
              </a:buClr>
            </a:pPr>
            <a:r>
              <a:rPr lang="en-IN" sz="1600" dirty="0"/>
              <a:t>More cost</a:t>
            </a:r>
            <a:endParaRPr lang="en-US" sz="2000" dirty="0"/>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Words with single token</a:t>
            </a:r>
          </a:p>
          <a:p>
            <a:pPr marL="514350" lvl="2">
              <a:spcBef>
                <a:spcPts val="750"/>
              </a:spcBef>
              <a:spcAft>
                <a:spcPts val="600"/>
              </a:spcAft>
              <a:buClr>
                <a:schemeClr val="accent2"/>
              </a:buClr>
            </a:pPr>
            <a:r>
              <a:rPr lang="en-IN" sz="1700" dirty="0"/>
              <a:t>Atomic or Primitive tokens</a:t>
            </a:r>
          </a:p>
          <a:p>
            <a:pPr marL="514350" lvl="2">
              <a:spcBef>
                <a:spcPts val="750"/>
              </a:spcBef>
              <a:spcAft>
                <a:spcPts val="600"/>
              </a:spcAft>
              <a:buClr>
                <a:schemeClr val="accent2"/>
              </a:buClr>
            </a:pPr>
            <a:r>
              <a:rPr lang="en-IN" sz="1700" dirty="0">
                <a:solidFill>
                  <a:srgbClr val="7030A0"/>
                </a:solidFill>
              </a:rPr>
              <a:t>yes</a:t>
            </a:r>
            <a:r>
              <a:rPr lang="en-IN" sz="1700" dirty="0"/>
              <a:t>, </a:t>
            </a:r>
            <a:r>
              <a:rPr lang="en-IN" sz="1700" dirty="0">
                <a:solidFill>
                  <a:srgbClr val="7030A0"/>
                </a:solidFill>
              </a:rPr>
              <a:t>no</a:t>
            </a:r>
            <a:r>
              <a:rPr lang="en-IN" sz="1700" dirty="0"/>
              <a:t>, </a:t>
            </a:r>
            <a:r>
              <a:rPr lang="en-IN" sz="1700" dirty="0">
                <a:solidFill>
                  <a:srgbClr val="7030A0"/>
                </a:solidFill>
              </a:rPr>
              <a:t>run</a:t>
            </a:r>
            <a:r>
              <a:rPr lang="en-IN" sz="1700" dirty="0"/>
              <a:t>, </a:t>
            </a:r>
            <a:r>
              <a:rPr lang="en-IN" sz="1700" dirty="0">
                <a:solidFill>
                  <a:srgbClr val="7030A0"/>
                </a:solidFill>
              </a:rPr>
              <a:t>red</a:t>
            </a:r>
            <a:r>
              <a:rPr lang="en-IN" sz="1700" dirty="0"/>
              <a:t>, </a:t>
            </a:r>
            <a:r>
              <a:rPr lang="en-IN" sz="1700" dirty="0">
                <a:solidFill>
                  <a:srgbClr val="7030A0"/>
                </a:solidFill>
              </a:rPr>
              <a:t>blue</a:t>
            </a:r>
            <a:r>
              <a:rPr lang="en-IN" sz="1700" dirty="0"/>
              <a:t>, </a:t>
            </a:r>
            <a:r>
              <a:rPr lang="en-IN" sz="1700" dirty="0">
                <a:solidFill>
                  <a:srgbClr val="7030A0"/>
                </a:solidFill>
              </a:rPr>
              <a:t>love</a:t>
            </a:r>
            <a:endParaRPr lang="en-IN" sz="2000" dirty="0"/>
          </a:p>
          <a:p>
            <a:pPr marL="171450" lvl="1">
              <a:spcBef>
                <a:spcPts val="750"/>
              </a:spcBef>
              <a:spcAft>
                <a:spcPts val="600"/>
              </a:spcAft>
              <a:buClr>
                <a:schemeClr val="accent2"/>
              </a:buClr>
            </a:pPr>
            <a:r>
              <a:rPr lang="en-IN" sz="2000" dirty="0"/>
              <a:t>Words with two tokens</a:t>
            </a:r>
          </a:p>
          <a:p>
            <a:pPr marL="514350" lvl="2">
              <a:spcBef>
                <a:spcPts val="750"/>
              </a:spcBef>
              <a:spcAft>
                <a:spcPts val="600"/>
              </a:spcAft>
              <a:buClr>
                <a:schemeClr val="accent2"/>
              </a:buClr>
            </a:pPr>
            <a:r>
              <a:rPr lang="en-IN" sz="1700" dirty="0"/>
              <a:t>Compound words</a:t>
            </a:r>
            <a:endParaRPr lang="en-IN" sz="1700" dirty="0">
              <a:solidFill>
                <a:srgbClr val="00B050"/>
              </a:solidFill>
            </a:endParaRPr>
          </a:p>
          <a:p>
            <a:pPr marL="514350" lvl="2">
              <a:spcBef>
                <a:spcPts val="750"/>
              </a:spcBef>
              <a:spcAft>
                <a:spcPts val="600"/>
              </a:spcAft>
              <a:buClr>
                <a:schemeClr val="accent2"/>
              </a:buClr>
            </a:pPr>
            <a:r>
              <a:rPr lang="en-IN" sz="1700" dirty="0">
                <a:solidFill>
                  <a:srgbClr val="00B050"/>
                </a:solidFill>
              </a:rPr>
              <a:t>un</a:t>
            </a:r>
            <a:r>
              <a:rPr lang="en-IN" sz="1700" dirty="0">
                <a:solidFill>
                  <a:srgbClr val="7030A0"/>
                </a:solidFill>
              </a:rPr>
              <a:t>happy</a:t>
            </a:r>
            <a:r>
              <a:rPr lang="en-IN" sz="1700" dirty="0"/>
              <a:t>, </a:t>
            </a:r>
            <a:r>
              <a:rPr lang="en-IN" sz="1700" dirty="0">
                <a:solidFill>
                  <a:srgbClr val="00B050"/>
                </a:solidFill>
              </a:rPr>
              <a:t>dis</a:t>
            </a:r>
            <a:r>
              <a:rPr lang="en-IN" sz="1700" dirty="0">
                <a:solidFill>
                  <a:srgbClr val="7030A0"/>
                </a:solidFill>
              </a:rPr>
              <a:t>like</a:t>
            </a:r>
            <a:r>
              <a:rPr lang="en-IN" sz="1700" dirty="0"/>
              <a:t>, </a:t>
            </a:r>
            <a:r>
              <a:rPr lang="en-IN" sz="1700" dirty="0">
                <a:solidFill>
                  <a:srgbClr val="00B050"/>
                </a:solidFill>
              </a:rPr>
              <a:t>re</a:t>
            </a:r>
            <a:r>
              <a:rPr lang="en-IN" sz="1700" dirty="0">
                <a:solidFill>
                  <a:srgbClr val="7030A0"/>
                </a:solidFill>
              </a:rPr>
              <a:t>play</a:t>
            </a:r>
            <a:r>
              <a:rPr lang="en-IN" sz="1700" dirty="0"/>
              <a:t>, </a:t>
            </a:r>
            <a:r>
              <a:rPr lang="en-IN" sz="1700" dirty="0">
                <a:solidFill>
                  <a:srgbClr val="00B050"/>
                </a:solidFill>
              </a:rPr>
              <a:t>sun</a:t>
            </a:r>
            <a:r>
              <a:rPr lang="en-IN" sz="1700" dirty="0">
                <a:solidFill>
                  <a:srgbClr val="7030A0"/>
                </a:solidFill>
              </a:rPr>
              <a:t>set</a:t>
            </a:r>
            <a:endParaRPr lang="en-IN" sz="2000" dirty="0"/>
          </a:p>
          <a:p>
            <a:pPr marL="171450" lvl="1">
              <a:spcBef>
                <a:spcPts val="750"/>
              </a:spcBef>
              <a:spcAft>
                <a:spcPts val="600"/>
              </a:spcAft>
              <a:buClr>
                <a:schemeClr val="accent2"/>
              </a:buClr>
            </a:pPr>
            <a:r>
              <a:rPr lang="en-IN" sz="2000" dirty="0"/>
              <a:t>300 Words – 400 Tokens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val="408698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 – Evaluation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Ground Truth (GT) by Human </a:t>
            </a:r>
          </a:p>
          <a:p>
            <a:pPr marL="171450" lvl="1">
              <a:spcBef>
                <a:spcPts val="750"/>
              </a:spcBef>
              <a:spcAft>
                <a:spcPts val="600"/>
              </a:spcAft>
              <a:buClr>
                <a:schemeClr val="accent2"/>
              </a:buClr>
            </a:pPr>
            <a:r>
              <a:rPr lang="en-IN" sz="2000" dirty="0"/>
              <a:t>Character based evaluation</a:t>
            </a:r>
          </a:p>
          <a:p>
            <a:pPr marL="514350" lvl="2">
              <a:spcBef>
                <a:spcPts val="750"/>
              </a:spcBef>
              <a:spcAft>
                <a:spcPts val="600"/>
              </a:spcAft>
              <a:buClr>
                <a:schemeClr val="accent2"/>
              </a:buClr>
            </a:pPr>
            <a:r>
              <a:rPr lang="en-IN" sz="1700" dirty="0"/>
              <a:t>Edit distance</a:t>
            </a:r>
          </a:p>
          <a:p>
            <a:pPr marL="171450" lvl="1">
              <a:spcBef>
                <a:spcPts val="750"/>
              </a:spcBef>
              <a:spcAft>
                <a:spcPts val="600"/>
              </a:spcAft>
              <a:buClr>
                <a:schemeClr val="accent2"/>
              </a:buClr>
            </a:pPr>
            <a:r>
              <a:rPr lang="en-IN" sz="2000" dirty="0"/>
              <a:t>Word based evaluation</a:t>
            </a:r>
          </a:p>
          <a:p>
            <a:pPr marL="514350" lvl="2">
              <a:spcBef>
                <a:spcPts val="750"/>
              </a:spcBef>
              <a:spcAft>
                <a:spcPts val="600"/>
              </a:spcAft>
              <a:buClr>
                <a:schemeClr val="accent2"/>
              </a:buClr>
            </a:pPr>
            <a:r>
              <a:rPr lang="en-IN" sz="1700" dirty="0"/>
              <a:t>WER, BLEU</a:t>
            </a:r>
          </a:p>
          <a:p>
            <a:pPr marL="171450" lvl="1">
              <a:spcBef>
                <a:spcPts val="750"/>
              </a:spcBef>
              <a:spcAft>
                <a:spcPts val="600"/>
              </a:spcAft>
              <a:buClr>
                <a:schemeClr val="accent2"/>
              </a:buClr>
            </a:pPr>
            <a:r>
              <a:rPr lang="en-IN" sz="2000" dirty="0"/>
              <a:t>Embedding based evaluation</a:t>
            </a:r>
          </a:p>
          <a:p>
            <a:pPr marL="514350" lvl="2">
              <a:spcBef>
                <a:spcPts val="750"/>
              </a:spcBef>
              <a:spcAft>
                <a:spcPts val="600"/>
              </a:spcAft>
              <a:buClr>
                <a:schemeClr val="accent2"/>
              </a:buClr>
            </a:pPr>
            <a:r>
              <a:rPr lang="en-IN" sz="1700" dirty="0"/>
              <a:t>BERT score, Mover score</a:t>
            </a:r>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Ground Truth (GT) by LLM </a:t>
            </a:r>
          </a:p>
          <a:p>
            <a:pPr marL="171450" lvl="1">
              <a:spcBef>
                <a:spcPts val="750"/>
              </a:spcBef>
              <a:spcAft>
                <a:spcPts val="600"/>
              </a:spcAft>
              <a:buClr>
                <a:schemeClr val="accent2"/>
              </a:buClr>
            </a:pPr>
            <a:r>
              <a:rPr lang="en-IN" sz="2000" dirty="0"/>
              <a:t>Mathematical Framework</a:t>
            </a:r>
          </a:p>
          <a:p>
            <a:pPr marL="514350" lvl="2">
              <a:spcBef>
                <a:spcPts val="750"/>
              </a:spcBef>
              <a:spcAft>
                <a:spcPts val="600"/>
              </a:spcAft>
              <a:buClr>
                <a:schemeClr val="accent2"/>
              </a:buClr>
            </a:pPr>
            <a:r>
              <a:rPr lang="en-IN" sz="1700" dirty="0"/>
              <a:t>RAGAS framework</a:t>
            </a:r>
          </a:p>
          <a:p>
            <a:pPr marL="171450" lvl="1">
              <a:spcBef>
                <a:spcPts val="750"/>
              </a:spcBef>
              <a:spcAft>
                <a:spcPts val="600"/>
              </a:spcAft>
              <a:buClr>
                <a:schemeClr val="accent2"/>
              </a:buClr>
            </a:pPr>
            <a:r>
              <a:rPr lang="en-IN" sz="2000" dirty="0"/>
              <a:t>Experimental based Framework</a:t>
            </a:r>
          </a:p>
          <a:p>
            <a:pPr marL="514350" lvl="2">
              <a:spcBef>
                <a:spcPts val="750"/>
              </a:spcBef>
              <a:spcAft>
                <a:spcPts val="600"/>
              </a:spcAft>
              <a:buClr>
                <a:schemeClr val="accent2"/>
              </a:buClr>
            </a:pPr>
            <a:r>
              <a:rPr lang="en-IN" sz="1700" dirty="0"/>
              <a:t>Number of tasks and datasets </a:t>
            </a:r>
          </a:p>
          <a:p>
            <a:pPr marL="514350" lvl="2">
              <a:spcBef>
                <a:spcPts val="750"/>
              </a:spcBef>
              <a:spcAft>
                <a:spcPts val="600"/>
              </a:spcAft>
              <a:buClr>
                <a:schemeClr val="accent2"/>
              </a:buClr>
            </a:pPr>
            <a:r>
              <a:rPr lang="en-IN" sz="1700" dirty="0"/>
              <a:t>Number of aspects</a:t>
            </a:r>
          </a:p>
          <a:p>
            <a:pPr marL="514350" lvl="2">
              <a:spcBef>
                <a:spcPts val="750"/>
              </a:spcBef>
              <a:spcAft>
                <a:spcPts val="600"/>
              </a:spcAft>
              <a:buClr>
                <a:schemeClr val="accent2"/>
              </a:buClr>
            </a:pPr>
            <a:r>
              <a:rPr lang="en-IN" sz="1700" dirty="0"/>
              <a:t>GPT score</a:t>
            </a:r>
          </a:p>
          <a:p>
            <a:pPr marL="514350" lvl="2">
              <a:spcBef>
                <a:spcPts val="750"/>
              </a:spcBef>
              <a:spcAft>
                <a:spcPts val="600"/>
              </a:spcAft>
              <a:buClr>
                <a:schemeClr val="accent2"/>
              </a:buClr>
            </a:pPr>
            <a:endParaRPr lang="en-IN" sz="1700" dirty="0"/>
          </a:p>
        </p:txBody>
      </p:sp>
    </p:spTree>
    <p:extLst>
      <p:ext uri="{BB962C8B-B14F-4D97-AF65-F5344CB8AC3E}">
        <p14:creationId xmlns:p14="http://schemas.microsoft.com/office/powerpoint/2010/main" val="4146137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989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Natural Language Processing (NLP)</a:t>
            </a:r>
          </a:p>
          <a:p>
            <a:pPr marL="171450" lvl="1">
              <a:spcBef>
                <a:spcPts val="750"/>
              </a:spcBef>
              <a:spcAft>
                <a:spcPts val="600"/>
              </a:spcAft>
              <a:buClr>
                <a:schemeClr val="accent2"/>
              </a:buClr>
            </a:pPr>
            <a:r>
              <a:rPr lang="en-IN" sz="2000" dirty="0"/>
              <a:t>Understand, Interpret, and Generate human language</a:t>
            </a:r>
          </a:p>
          <a:p>
            <a:pPr marL="171450" lvl="1">
              <a:spcBef>
                <a:spcPts val="750"/>
              </a:spcBef>
              <a:spcAft>
                <a:spcPts val="600"/>
              </a:spcAft>
              <a:buClr>
                <a:schemeClr val="accent2"/>
              </a:buClr>
            </a:pPr>
            <a:r>
              <a:rPr lang="en-US" sz="2000" dirty="0"/>
              <a:t>Sentiment analysis</a:t>
            </a:r>
          </a:p>
          <a:p>
            <a:pPr marL="171450" lvl="1">
              <a:spcBef>
                <a:spcPts val="750"/>
              </a:spcBef>
              <a:spcAft>
                <a:spcPts val="600"/>
              </a:spcAft>
              <a:buClr>
                <a:schemeClr val="accent2"/>
              </a:buClr>
            </a:pPr>
            <a:r>
              <a:rPr lang="en-US" sz="2000" dirty="0"/>
              <a:t>Text summarization</a:t>
            </a:r>
          </a:p>
          <a:p>
            <a:pPr marL="171450" lvl="1">
              <a:spcBef>
                <a:spcPts val="750"/>
              </a:spcBef>
              <a:spcAft>
                <a:spcPts val="600"/>
              </a:spcAft>
              <a:buClr>
                <a:schemeClr val="accent2"/>
              </a:buClr>
            </a:pPr>
            <a:r>
              <a:rPr lang="en-US" sz="2000" dirty="0"/>
              <a:t>Machine translation</a:t>
            </a:r>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val="1127649784"/>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2370</TotalTime>
  <Words>4048</Words>
  <Application>Microsoft Office PowerPoint</Application>
  <PresentationFormat>On-screen Show (16:9)</PresentationFormat>
  <Paragraphs>817</Paragraphs>
  <Slides>72</Slides>
  <Notes>72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Aptos</vt:lpstr>
      <vt:lpstr>Arial</vt:lpstr>
      <vt:lpstr>Avenir Next LT Pro</vt:lpstr>
      <vt:lpstr>Avenir Next LT Pro Light</vt:lpstr>
      <vt:lpstr>Calibri</vt:lpstr>
      <vt:lpstr>Tw Cen MT</vt:lpstr>
      <vt:lpstr>Custom</vt:lpstr>
      <vt:lpstr>Introduction to  Large Language Models From Foundation to Real World Applications   Pritam Prakash Shete Scientific Officer G Computer Division, BARC</vt:lpstr>
      <vt:lpstr>PowerPoint Presentation</vt:lpstr>
      <vt:lpstr>Agenda</vt:lpstr>
      <vt:lpstr>Introduction</vt:lpstr>
      <vt:lpstr>Introduction</vt:lpstr>
      <vt:lpstr>Large Language Models</vt:lpstr>
      <vt:lpstr>Word v/s Token</vt:lpstr>
      <vt:lpstr>Large Language Models</vt:lpstr>
      <vt:lpstr>Large Language Models</vt:lpstr>
      <vt:lpstr>Large Language Models</vt:lpstr>
      <vt:lpstr>Sentiment Analysis</vt:lpstr>
      <vt:lpstr>Summarization</vt:lpstr>
      <vt:lpstr>Machine Translation</vt:lpstr>
      <vt:lpstr>Code Generation</vt:lpstr>
      <vt:lpstr>Code Generation</vt:lpstr>
      <vt:lpstr>Code Generation</vt:lpstr>
      <vt:lpstr>Virtual Assistants</vt:lpstr>
      <vt:lpstr>Medical Diagnosis</vt:lpstr>
      <vt:lpstr>Creative Writing</vt:lpstr>
      <vt:lpstr>Creative Writing</vt:lpstr>
      <vt:lpstr>Education and Training</vt:lpstr>
      <vt:lpstr>Education and Training</vt:lpstr>
      <vt:lpstr>Education and Training</vt:lpstr>
      <vt:lpstr>Keyword Identification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Large Language Model Architectures</vt:lpstr>
      <vt:lpstr>Training Large Language Models</vt:lpstr>
      <vt:lpstr>Model Pre-training</vt:lpstr>
      <vt:lpstr>Model Pre-training</vt:lpstr>
      <vt:lpstr>Model Pre-training</vt:lpstr>
      <vt:lpstr>Model Pre-training</vt:lpstr>
      <vt:lpstr>Instruction Fine Tuning</vt:lpstr>
      <vt:lpstr>Reinforcement Learning</vt:lpstr>
      <vt:lpstr>Reinforcement Learning</vt:lpstr>
      <vt:lpstr>Reinforcement Learning from Human Feedback</vt:lpstr>
      <vt:lpstr>Mixture of Experts – (MoE) </vt:lpstr>
      <vt:lpstr>LLM – Computational Challenges</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Image Captioning Models</vt:lpstr>
      <vt:lpstr>BLIP2 Architecture</vt:lpstr>
      <vt:lpstr>FashionVLM</vt:lpstr>
      <vt:lpstr>FashionVLM – Evaluation on FACAD</vt:lpstr>
      <vt:lpstr>Talaash – Image Registration</vt:lpstr>
      <vt:lpstr>Talaash – Multimodal Search and Retrieval</vt:lpstr>
      <vt:lpstr>Chain-of-Thought Prompting</vt:lpstr>
      <vt:lpstr>Chain-of-Thought Prompting</vt:lpstr>
      <vt:lpstr>Deploying Large Language Models</vt:lpstr>
      <vt:lpstr>Knowledge Distillation</vt:lpstr>
      <vt:lpstr>Conclusions</vt:lpstr>
      <vt:lpstr>Thank you</vt:lpstr>
      <vt:lpstr>Retrieval Augmented Generation – Evaluation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Prachi Shete</cp:lastModifiedBy>
  <cp:revision>1741</cp:revision>
  <dcterms:created xsi:type="dcterms:W3CDTF">2024-01-11T14:50:00Z</dcterms:created>
  <dcterms:modified xsi:type="dcterms:W3CDTF">2025-04-04T05:44:18Z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