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9"/>
  </p:notesMasterIdLst>
  <p:handoutMasterIdLst>
    <p:handoutMasterId r:id="rId70"/>
  </p:handoutMasterIdLst>
  <p:sldIdLst>
    <p:sldId id="256" r:id="rId5"/>
    <p:sldId id="3917" r:id="rId6"/>
    <p:sldId id="3849" r:id="rId7"/>
    <p:sldId id="3901" r:id="rId8"/>
    <p:sldId id="3902" r:id="rId9"/>
    <p:sldId id="3927" r:id="rId10"/>
    <p:sldId id="3883" r:id="rId11"/>
    <p:sldId id="3928" r:id="rId12"/>
    <p:sldId id="3884" r:id="rId13"/>
    <p:sldId id="3880" r:id="rId14"/>
    <p:sldId id="3857" r:id="rId15"/>
    <p:sldId id="3911" r:id="rId16"/>
    <p:sldId id="3861" r:id="rId17"/>
    <p:sldId id="3865" r:id="rId18"/>
    <p:sldId id="3862" r:id="rId19"/>
    <p:sldId id="3863" r:id="rId20"/>
    <p:sldId id="3864" r:id="rId21"/>
    <p:sldId id="3866" r:id="rId22"/>
    <p:sldId id="3867" r:id="rId23"/>
    <p:sldId id="3868" r:id="rId24"/>
    <p:sldId id="3869" r:id="rId25"/>
    <p:sldId id="3870" r:id="rId26"/>
    <p:sldId id="3906" r:id="rId27"/>
    <p:sldId id="3903" r:id="rId28"/>
    <p:sldId id="3904" r:id="rId29"/>
    <p:sldId id="3905" r:id="rId30"/>
    <p:sldId id="3876" r:id="rId31"/>
    <p:sldId id="3877" r:id="rId32"/>
    <p:sldId id="3874" r:id="rId33"/>
    <p:sldId id="3873" r:id="rId34"/>
    <p:sldId id="3898" r:id="rId35"/>
    <p:sldId id="3899" r:id="rId36"/>
    <p:sldId id="3913" r:id="rId37"/>
    <p:sldId id="3914" r:id="rId38"/>
    <p:sldId id="3934" r:id="rId39"/>
    <p:sldId id="3921" r:id="rId40"/>
    <p:sldId id="3931" r:id="rId41"/>
    <p:sldId id="3920" r:id="rId42"/>
    <p:sldId id="3924" r:id="rId43"/>
    <p:sldId id="3923" r:id="rId44"/>
    <p:sldId id="3922" r:id="rId45"/>
    <p:sldId id="3926" r:id="rId46"/>
    <p:sldId id="3925" r:id="rId47"/>
    <p:sldId id="3878" r:id="rId48"/>
    <p:sldId id="3888" r:id="rId49"/>
    <p:sldId id="3912" r:id="rId50"/>
    <p:sldId id="3915" r:id="rId51"/>
    <p:sldId id="3909" r:id="rId52"/>
    <p:sldId id="3910" r:id="rId53"/>
    <p:sldId id="3916" r:id="rId54"/>
    <p:sldId id="3875" r:id="rId55"/>
    <p:sldId id="3859" r:id="rId56"/>
    <p:sldId id="3929" r:id="rId57"/>
    <p:sldId id="3935" r:id="rId58"/>
    <p:sldId id="3936" r:id="rId59"/>
    <p:sldId id="3937" r:id="rId60"/>
    <p:sldId id="3938" r:id="rId61"/>
    <p:sldId id="3939" r:id="rId62"/>
    <p:sldId id="3932" r:id="rId63"/>
    <p:sldId id="3933" r:id="rId64"/>
    <p:sldId id="3930" r:id="rId65"/>
    <p:sldId id="3940" r:id="rId66"/>
    <p:sldId id="3850" r:id="rId67"/>
    <p:sldId id="265" r:id="rId68"/>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6F6"/>
    <a:srgbClr val="FF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992" autoAdjust="0"/>
    <p:restoredTop sz="94694" autoAdjust="0"/>
  </p:normalViewPr>
  <p:slideViewPr>
    <p:cSldViewPr snapToGrid="0">
      <p:cViewPr varScale="1">
        <p:scale>
          <a:sx n="147" d="100"/>
          <a:sy n="147" d="100"/>
        </p:scale>
        <p:origin x="-744" y="-96"/>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75"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10/29/2024</a:t>
            </a:fld>
            <a:endParaRPr lang="en-US" dirty="0"/>
          </a:p>
        </p:txBody>
      </p:sp>
      <p:sp>
        <p:nvSpPr>
          <p:cNvPr id="4" name="Footer Placeholder 3">
            <a:extLst>
              <a:ext uri="{FF2B5EF4-FFF2-40B4-BE49-F238E27FC236}">
                <a16:creationId xmlns=""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10/29/2024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 xmlns:p14="http://schemas.microsoft.com/office/powerpoint/2010/main" val="172110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 xmlns:p14="http://schemas.microsoft.com/office/powerpoint/2010/main" val="2316091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 xmlns:p14="http://schemas.microsoft.com/office/powerpoint/2010/main" val="41670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 xmlns:p14="http://schemas.microsoft.com/office/powerpoint/2010/main" val="20284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 xmlns:p14="http://schemas.microsoft.com/office/powerpoint/2010/main" val="195191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 xmlns:p14="http://schemas.microsoft.com/office/powerpoint/2010/main" val="202840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31</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32</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2837539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759300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230804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2308041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 xmlns:p14="http://schemas.microsoft.com/office/powerpoint/2010/main" val="916039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 xmlns:p14="http://schemas.microsoft.com/office/powerpoint/2010/main" val="19791172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 xmlns:p14="http://schemas.microsoft.com/office/powerpoint/2010/main" val="2058409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 xmlns:p14="http://schemas.microsoft.com/office/powerpoint/2010/main" val="42752748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 xmlns:p14="http://schemas.microsoft.com/office/powerpoint/2010/main" val="28635949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 xmlns:p14="http://schemas.microsoft.com/office/powerpoint/2010/main" val="21731145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43</a:t>
            </a:fld>
            <a:endParaRPr lang="en-US" dirty="0"/>
          </a:p>
        </p:txBody>
      </p:sp>
    </p:spTree>
    <p:extLst>
      <p:ext uri="{BB962C8B-B14F-4D97-AF65-F5344CB8AC3E}">
        <p14:creationId xmlns="" xmlns:p14="http://schemas.microsoft.com/office/powerpoint/2010/main" val="25359426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44</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45</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49</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50</a:t>
            </a:fld>
            <a:endParaRPr lang="en-US" dirty="0"/>
          </a:p>
        </p:txBody>
      </p:sp>
    </p:spTree>
    <p:extLst>
      <p:ext uri="{BB962C8B-B14F-4D97-AF65-F5344CB8AC3E}">
        <p14:creationId xmlns="" xmlns:p14="http://schemas.microsoft.com/office/powerpoint/2010/main" val="28407936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51</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52</a:t>
            </a:fld>
            <a:endParaRPr lang="en-US" dirty="0"/>
          </a:p>
        </p:txBody>
      </p:sp>
    </p:spTree>
    <p:extLst>
      <p:ext uri="{BB962C8B-B14F-4D97-AF65-F5344CB8AC3E}">
        <p14:creationId xmlns="" xmlns:p14="http://schemas.microsoft.com/office/powerpoint/2010/main" val="4151229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53</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55</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59</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60</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61</a:t>
            </a:fld>
            <a:endParaRPr lang="en-US" dirty="0"/>
          </a:p>
        </p:txBody>
      </p:sp>
    </p:spTree>
    <p:extLst>
      <p:ext uri="{BB962C8B-B14F-4D97-AF65-F5344CB8AC3E}">
        <p14:creationId xmlns="" xmlns:p14="http://schemas.microsoft.com/office/powerpoint/2010/main" val="28407936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62</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63</a:t>
            </a:fld>
            <a:endParaRPr lang="en-US" dirty="0"/>
          </a:p>
        </p:txBody>
      </p:sp>
    </p:spTree>
    <p:extLst>
      <p:ext uri="{BB962C8B-B14F-4D97-AF65-F5344CB8AC3E}">
        <p14:creationId xmlns="" xmlns:p14="http://schemas.microsoft.com/office/powerpoint/2010/main" val="352253832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64</a:t>
            </a:fld>
            <a:endParaRPr lang="en-US" dirty="0"/>
          </a:p>
        </p:txBody>
      </p:sp>
    </p:spTree>
    <p:extLst>
      <p:ext uri="{BB962C8B-B14F-4D97-AF65-F5344CB8AC3E}">
        <p14:creationId xmlns="" xmlns:p14="http://schemas.microsoft.com/office/powerpoint/2010/main" val="1721109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19429764-E305-A48D-5244-9BCD20902244}"/>
              </a:ext>
              <a:ext uri="{C183D7F6-B498-43B3-948B-1728B52AA6E4}">
                <adec:decorative xmlns="" xmlns:adec="http://schemas.microsoft.com/office/drawing/2017/decorative"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 xmlns:a16="http://schemas.microsoft.com/office/drawing/2014/main"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D9FE4C84-13A1-72EA-6541-7C8FDDEA71C0}"/>
              </a:ext>
              <a:ext uri="{C183D7F6-B498-43B3-948B-1728B52AA6E4}">
                <adec:decorative xmlns="" xmlns:adec="http://schemas.microsoft.com/office/drawing/2017/decorative"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 xmlns:a16="http://schemas.microsoft.com/office/drawing/2014/main" id="{30468883-4E51-D3BD-E1C6-601ED9B6EF0E}"/>
              </a:ext>
              <a:ext uri="{C183D7F6-B498-43B3-948B-1728B52AA6E4}">
                <adec:decorative xmlns="" xmlns:adec="http://schemas.microsoft.com/office/drawing/2017/decorative"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 xmlns:a16="http://schemas.microsoft.com/office/drawing/2014/main" id="{111AEF3F-9A86-45CE-4817-E3E6863DC09A}"/>
              </a:ext>
              <a:ext uri="{C183D7F6-B498-43B3-948B-1728B52AA6E4}">
                <adec:decorative xmlns="" xmlns:adec="http://schemas.microsoft.com/office/drawing/2017/decorative"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 xmlns:a16="http://schemas.microsoft.com/office/drawing/2014/main"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 xmlns:a16="http://schemas.microsoft.com/office/drawing/2014/main"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 xmlns:a16="http://schemas.microsoft.com/office/drawing/2014/main"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D7B7232D-F1A6-B6C3-3BBF-E834CC7CDC8E}"/>
              </a:ext>
              <a:ext uri="{C183D7F6-B498-43B3-948B-1728B52AA6E4}">
                <adec:decorative xmlns="" xmlns:adec="http://schemas.microsoft.com/office/drawing/2017/decorative" val="1"/>
              </a:ext>
            </a:extLst>
          </p:cNvPr>
          <p:cNvGrpSpPr/>
          <p:nvPr userDrawn="1"/>
        </p:nvGrpSpPr>
        <p:grpSpPr>
          <a:xfrm>
            <a:off x="0" y="0"/>
            <a:ext cx="4447604" cy="5143501"/>
            <a:chOff x="0" y="-1"/>
            <a:chExt cx="5930138" cy="6858001"/>
          </a:xfrm>
        </p:grpSpPr>
        <p:sp>
          <p:nvSpPr>
            <p:cNvPr id="8" name="Oval 7">
              <a:extLst>
                <a:ext uri="{FF2B5EF4-FFF2-40B4-BE49-F238E27FC236}">
                  <a16:creationId xmlns=""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3E96D25F-53A2-6217-84B4-7EB874F0B372}"/>
              </a:ext>
              <a:ext uri="{C183D7F6-B498-43B3-948B-1728B52AA6E4}">
                <adec:decorative xmlns="" xmlns:adec="http://schemas.microsoft.com/office/drawing/2017/decorative"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 xmlns:a16="http://schemas.microsoft.com/office/drawing/2014/main"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 xmlns:a16="http://schemas.microsoft.com/office/drawing/2014/main" id="{D5C3C4BD-DFDB-76B4-17CA-7DA4D1729FA1}"/>
              </a:ext>
              <a:ext uri="{C183D7F6-B498-43B3-948B-1728B52AA6E4}">
                <adec:decorative xmlns="" xmlns:adec="http://schemas.microsoft.com/office/drawing/2017/decorative"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 xmlns:a16="http://schemas.microsoft.com/office/drawing/2014/main"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 xmlns:a16="http://schemas.microsoft.com/office/drawing/2014/main" id="{47A19F4B-D154-3EB2-F86A-9A63283A3EA6}"/>
              </a:ext>
              <a:ext uri="{C183D7F6-B498-43B3-948B-1728B52AA6E4}">
                <adec:decorative xmlns="" xmlns:adec="http://schemas.microsoft.com/office/drawing/2017/decorative"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 xmlns:a16="http://schemas.microsoft.com/office/drawing/2014/main"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 xmlns:a16="http://schemas.microsoft.com/office/drawing/2014/main" id="{438B6FA2-AF11-618E-2B1A-38BF083DF340}"/>
              </a:ext>
              <a:ext uri="{C183D7F6-B498-43B3-948B-1728B52AA6E4}">
                <adec:decorative xmlns="" xmlns:adec="http://schemas.microsoft.com/office/drawing/2017/decorative"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 xmlns:a16="http://schemas.microsoft.com/office/drawing/2014/main" id="{A269A8D8-A4AE-CEFF-E928-7DB1CFB3E401}"/>
              </a:ext>
              <a:ext uri="{C183D7F6-B498-43B3-948B-1728B52AA6E4}">
                <adec:decorative xmlns="" xmlns:adec="http://schemas.microsoft.com/office/drawing/2017/decorative"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 xmlns:a16="http://schemas.microsoft.com/office/drawing/2014/main" id="{15418837-E689-97BE-9FAD-FEDBD599EBAD}"/>
              </a:ext>
              <a:ext uri="{C183D7F6-B498-43B3-948B-1728B52AA6E4}">
                <adec:decorative xmlns="" xmlns:adec="http://schemas.microsoft.com/office/drawing/2017/decorative"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 xmlns:a16="http://schemas.microsoft.com/office/drawing/2014/main" id="{7DF76A42-387B-8D66-1214-D40462070066}"/>
              </a:ext>
              <a:ext uri="{C183D7F6-B498-43B3-948B-1728B52AA6E4}">
                <adec:decorative xmlns="" xmlns:adec="http://schemas.microsoft.com/office/drawing/2017/decorative"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 xmlns:a16="http://schemas.microsoft.com/office/drawing/2014/main" id="{D2ACE818-46EF-547E-9315-A849483036BF}"/>
              </a:ext>
              <a:ext uri="{C183D7F6-B498-43B3-948B-1728B52AA6E4}">
                <adec:decorative xmlns="" xmlns:adec="http://schemas.microsoft.com/office/drawing/2017/decorative"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 xmlns:a16="http://schemas.microsoft.com/office/drawing/2014/main" id="{87D193F4-2337-0048-1BE7-C9A8154191F9}"/>
              </a:ext>
              <a:ext uri="{C183D7F6-B498-43B3-948B-1728B52AA6E4}">
                <adec:decorative xmlns="" xmlns:adec="http://schemas.microsoft.com/office/drawing/2017/decorative"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 xmlns:a16="http://schemas.microsoft.com/office/drawing/2014/main" id="{45EE4510-BCBA-C39A-BEF1-A391A3304F88}"/>
              </a:ext>
              <a:ext uri="{C183D7F6-B498-43B3-948B-1728B52AA6E4}">
                <adec:decorative xmlns="" xmlns:adec="http://schemas.microsoft.com/office/drawing/2017/decorative"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 xmlns:a16="http://schemas.microsoft.com/office/drawing/2014/main"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5" name="Footer Placeholder 4">
            <a:extLst>
              <a:ext uri="{FF2B5EF4-FFF2-40B4-BE49-F238E27FC236}">
                <a16:creationId xmlns=""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 xmlns:a16="http://schemas.microsoft.com/office/drawing/2014/main"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 xmlns:a16="http://schemas.microsoft.com/office/drawing/2014/main" id="{C263F0DD-A38B-64B8-7412-087B487E6D47}"/>
              </a:ext>
              <a:ext uri="{C183D7F6-B498-43B3-948B-1728B52AA6E4}">
                <adec:decorative xmlns="" xmlns:adec="http://schemas.microsoft.com/office/drawing/2017/decorative"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 xmlns:a16="http://schemas.microsoft.com/office/drawing/2014/main"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 xmlns:a16="http://schemas.microsoft.com/office/drawing/2014/main"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 xmlns:a16="http://schemas.microsoft.com/office/drawing/2014/main" id="{1E75594D-82D2-74F6-56EC-46FCD28CBE68}"/>
              </a:ext>
              <a:ext uri="{C183D7F6-B498-43B3-948B-1728B52AA6E4}">
                <adec:decorative xmlns="" xmlns:adec="http://schemas.microsoft.com/office/drawing/2017/decorative"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 xmlns:a16="http://schemas.microsoft.com/office/drawing/2014/main" id="{FF4E0F5B-0892-2688-EFD3-284369DA50CD}"/>
              </a:ext>
              <a:ext uri="{C183D7F6-B498-43B3-948B-1728B52AA6E4}">
                <adec:decorative xmlns="" xmlns:adec="http://schemas.microsoft.com/office/drawing/2017/decorative"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 xmlns:a16="http://schemas.microsoft.com/office/drawing/2014/main" id="{71D8715A-3067-732D-C410-868C7CCCF750}"/>
              </a:ext>
              <a:ext uri="{C183D7F6-B498-43B3-948B-1728B52AA6E4}">
                <adec:decorative xmlns="" xmlns:adec="http://schemas.microsoft.com/office/drawing/2017/decorative"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5807BCF9-2F5B-200E-2E6C-E177DB56ECB0}"/>
              </a:ext>
              <a:ext uri="{C183D7F6-B498-43B3-948B-1728B52AA6E4}">
                <adec:decorative xmlns="" xmlns:adec="http://schemas.microsoft.com/office/drawing/2017/decorative"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 xmlns:a16="http://schemas.microsoft.com/office/drawing/2014/main"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521BD3DB-6F51-C1AE-FF0E-D0BDCB55F30B}"/>
              </a:ext>
              <a:ext uri="{C183D7F6-B498-43B3-948B-1728B52AA6E4}">
                <adec:decorative xmlns="" xmlns:adec="http://schemas.microsoft.com/office/drawing/2017/decorative"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 xmlns:a16="http://schemas.microsoft.com/office/drawing/2014/main"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10/29/2024</a:t>
            </a:fld>
            <a:endParaRPr lang="en-US" dirty="0"/>
          </a:p>
        </p:txBody>
      </p:sp>
      <p:sp>
        <p:nvSpPr>
          <p:cNvPr id="5" name="Footer Placeholder 4">
            <a:extLst>
              <a:ext uri="{FF2B5EF4-FFF2-40B4-BE49-F238E27FC236}">
                <a16:creationId xmlns="" xmlns:a16="http://schemas.microsoft.com/office/drawing/2014/main"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 xmlns:a16="http://schemas.microsoft.com/office/drawing/2014/main"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0047101-8D42-6100-9CEA-AEC0FAEAB606}"/>
              </a:ext>
            </a:extLst>
          </p:cNvPr>
          <p:cNvSpPr>
            <a:spLocks noGrp="1"/>
          </p:cNvSpPr>
          <p:nvPr>
            <p:ph type="ctrTitle"/>
          </p:nvPr>
        </p:nvSpPr>
        <p:spPr>
          <a:xfrm>
            <a:off x="2924175" y="2212304"/>
            <a:ext cx="6126957" cy="2683546"/>
          </a:xfrm>
          <a:noFill/>
        </p:spPr>
        <p:txBody>
          <a:bodyPr anchor="b">
            <a:noAutofit/>
          </a:bodyPr>
          <a:lstStyle/>
          <a:p>
            <a:r>
              <a:rPr lang="en-IN" sz="4400" dirty="0"/>
              <a:t>Introduction to </a:t>
            </a:r>
            <a:br>
              <a:rPr lang="en-IN" sz="4400" dirty="0"/>
            </a:br>
            <a:r>
              <a:rPr lang="en-IN" sz="4400" dirty="0"/>
              <a:t>Large Language Models</a:t>
            </a:r>
            <a:r>
              <a:rPr lang="en-IN" dirty="0"/>
              <a:t/>
            </a:r>
            <a:br>
              <a:rPr lang="en-IN" dirty="0"/>
            </a:br>
            <a:r>
              <a:rPr lang="en-IN" sz="2400" dirty="0"/>
              <a:t>From Foundation to Real World Applications</a:t>
            </a:r>
            <a:r>
              <a:rPr lang="en-IN" sz="2100" dirty="0"/>
              <a:t/>
            </a:r>
            <a:br>
              <a:rPr lang="en-IN" sz="2100" dirty="0"/>
            </a:br>
            <a:r>
              <a:rPr lang="en-IN" sz="2100" dirty="0"/>
              <a:t/>
            </a:r>
            <a:br>
              <a:rPr lang="en-IN" sz="2100" dirty="0"/>
            </a:br>
            <a:r>
              <a:rPr lang="en-IN" sz="1800" dirty="0"/>
              <a:t> </a:t>
            </a:r>
            <a:r>
              <a:rPr lang="en-IN" sz="2400" dirty="0"/>
              <a:t>Pritam Prakash Shete</a:t>
            </a:r>
            <a:br>
              <a:rPr lang="en-IN" sz="2400" dirty="0"/>
            </a:br>
            <a:r>
              <a:rPr lang="en-IN" sz="2400" dirty="0"/>
              <a:t>Scientific Officer G</a:t>
            </a:r>
            <a:br>
              <a:rPr lang="en-IN" sz="2400" dirty="0"/>
            </a:br>
            <a:r>
              <a:rPr lang="en-IN" sz="2400" dirty="0"/>
              <a:t>Computer Division, BARC</a:t>
            </a:r>
            <a:endParaRPr lang="en-US" sz="2400" dirty="0"/>
          </a:p>
        </p:txBody>
      </p:sp>
    </p:spTree>
    <p:extLst>
      <p:ext uri="{BB962C8B-B14F-4D97-AF65-F5344CB8AC3E}">
        <p14:creationId xmlns="" xmlns:p14="http://schemas.microsoft.com/office/powerpoint/2010/main" val="517426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Sentiment Analysis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dirty="0">
                <a:solidFill>
                  <a:schemeClr val="accent4">
                    <a:lumMod val="50000"/>
                  </a:schemeClr>
                </a:solidFill>
              </a:rPr>
              <a:t>The sentiment of the sentence “I like ‘Harry Potter and the Goblet of Fire’ book very much” is </a:t>
            </a:r>
            <a:r>
              <a:rPr lang="en-IN" sz="1800" b="1" dirty="0">
                <a:solidFill>
                  <a:schemeClr val="accent4">
                    <a:lumMod val="50000"/>
                  </a:schemeClr>
                </a:solidFill>
              </a:rPr>
              <a:t>Positive</a:t>
            </a:r>
            <a:r>
              <a:rPr lang="en-IN" sz="1800" dirty="0">
                <a:solidFill>
                  <a:schemeClr val="accent4">
                    <a:lumMod val="50000"/>
                  </a:schemeClr>
                </a:solidFill>
              </a:rPr>
              <a:t>.</a:t>
            </a:r>
          </a:p>
          <a:p>
            <a:pPr algn="just"/>
            <a:r>
              <a:rPr lang="en-IN" sz="1800" dirty="0">
                <a:solidFill>
                  <a:schemeClr val="accent4">
                    <a:lumMod val="50000"/>
                  </a:schemeClr>
                </a:solidFill>
              </a:rPr>
              <a:t>The word </a:t>
            </a:r>
            <a:r>
              <a:rPr lang="en-IN" sz="1800" b="1" dirty="0">
                <a:solidFill>
                  <a:schemeClr val="accent4">
                    <a:lumMod val="50000"/>
                  </a:schemeClr>
                </a:solidFill>
              </a:rPr>
              <a:t>“like”</a:t>
            </a:r>
            <a:r>
              <a:rPr lang="en-IN" sz="1800" dirty="0">
                <a:solidFill>
                  <a:schemeClr val="accent4">
                    <a:lumMod val="50000"/>
                  </a:schemeClr>
                </a:solidFill>
              </a:rPr>
              <a:t> and the phrase </a:t>
            </a:r>
            <a:r>
              <a:rPr lang="en-IN" sz="1800" b="1" dirty="0">
                <a:solidFill>
                  <a:schemeClr val="accent4">
                    <a:lumMod val="50000"/>
                  </a:schemeClr>
                </a:solidFill>
              </a:rPr>
              <a:t>“very much”</a:t>
            </a:r>
            <a:r>
              <a:rPr lang="en-IN" sz="1800" dirty="0">
                <a:solidFill>
                  <a:schemeClr val="accent4">
                    <a:lumMod val="50000"/>
                  </a:schemeClr>
                </a:solidFill>
              </a:rPr>
              <a:t> both indicate a </a:t>
            </a:r>
            <a:r>
              <a:rPr lang="en-IN" sz="1800" b="1" dirty="0">
                <a:solidFill>
                  <a:schemeClr val="accent4">
                    <a:lumMod val="50000"/>
                  </a:schemeClr>
                </a:solidFill>
              </a:rPr>
              <a:t>strong positive sentiment</a:t>
            </a:r>
            <a:r>
              <a:rPr lang="en-IN" sz="1800" dirty="0">
                <a:solidFill>
                  <a:schemeClr val="accent4">
                    <a:lumMod val="50000"/>
                  </a:schemeClr>
                </a:solidFill>
              </a:rPr>
              <a:t>, suggesting that the speaker has a very positive opinion of the book.</a:t>
            </a:r>
            <a:r>
              <a:rPr lang="hi-IN" sz="1800" dirty="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Summarization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a:solidFill>
                  <a:schemeClr val="accent5">
                    <a:lumMod val="50000"/>
                  </a:schemeClr>
                </a:solidFill>
              </a:rPr>
              <a:t>Summarize the following paragraph.</a:t>
            </a:r>
          </a:p>
          <a:p>
            <a:pPr algn="just"/>
            <a:r>
              <a:rPr lang="en-IN" sz="1900" dirty="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600" dirty="0"/>
              <a:t> </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Machine Translation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Translate following English sentences in Hindi sentences.</a:t>
            </a:r>
          </a:p>
          <a:p>
            <a:pPr algn="just"/>
            <a:r>
              <a:rPr lang="en-IN" sz="18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4C27C8-165C-5513-DB4B-9D840097C545}"/>
              </a:ext>
            </a:extLst>
          </p:cNvPr>
          <p:cNvSpPr>
            <a:spLocks noGrp="1"/>
          </p:cNvSpPr>
          <p:nvPr>
            <p:ph type="title"/>
          </p:nvPr>
        </p:nvSpPr>
        <p:spPr>
          <a:xfrm>
            <a:off x="628650" y="273844"/>
            <a:ext cx="7886700" cy="994172"/>
          </a:xfrm>
          <a:noFill/>
        </p:spPr>
        <p:txBody>
          <a:bodyPr anchor="ctr"/>
          <a:lstStyle/>
          <a:p>
            <a:r>
              <a:rPr lang="en-US" dirty="0"/>
              <a:t>Prompt Engineering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Prompt</a:t>
            </a:r>
          </a:p>
          <a:p>
            <a:pPr marL="171450" lvl="1">
              <a:spcBef>
                <a:spcPts val="750"/>
              </a:spcBef>
              <a:spcAft>
                <a:spcPts val="600"/>
              </a:spcAft>
              <a:buClr>
                <a:schemeClr val="accent2"/>
              </a:buClr>
            </a:pPr>
            <a:r>
              <a:rPr lang="en-US" sz="2000" dirty="0"/>
              <a:t>Inference</a:t>
            </a:r>
          </a:p>
          <a:p>
            <a:pPr marL="171450" lvl="1">
              <a:spcBef>
                <a:spcPts val="750"/>
              </a:spcBef>
              <a:spcAft>
                <a:spcPts val="600"/>
              </a:spcAft>
              <a:buClr>
                <a:schemeClr val="accent2"/>
              </a:buClr>
            </a:pPr>
            <a:r>
              <a:rPr lang="en-US" sz="2000" dirty="0"/>
              <a:t>Completion</a:t>
            </a:r>
          </a:p>
        </p:txBody>
      </p:sp>
    </p:spTree>
    <p:extLst>
      <p:ext uri="{BB962C8B-B14F-4D97-AF65-F5344CB8AC3E}">
        <p14:creationId xmlns="" xmlns:p14="http://schemas.microsoft.com/office/powerpoint/2010/main" val="729609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a:solidFill>
                  <a:schemeClr val="accent5">
                    <a:lumMod val="50000"/>
                  </a:schemeClr>
                </a:solidFill>
              </a:rPr>
              <a:t>Instructions to LLM</a:t>
            </a:r>
          </a:p>
          <a:p>
            <a:pPr lvl="1"/>
            <a:r>
              <a:rPr lang="en-US" sz="1800" dirty="0">
                <a:solidFill>
                  <a:schemeClr val="accent6">
                    <a:lumMod val="75000"/>
                  </a:schemeClr>
                </a:solidFill>
              </a:rPr>
              <a:t>Context for Question</a:t>
            </a:r>
          </a:p>
          <a:p>
            <a:pPr lvl="1"/>
            <a:r>
              <a:rPr lang="en-US" sz="1800" dirty="0">
                <a:solidFill>
                  <a:schemeClr val="accent5">
                    <a:lumMod val="50000"/>
                  </a:schemeClr>
                </a:solidFill>
              </a:rPr>
              <a:t>Question</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a:t>
            </a:r>
            <a:r>
              <a:rPr lang="en-US" sz="1800" dirty="0">
                <a:solidFill>
                  <a:schemeClr val="accent6">
                    <a:lumMod val="75000"/>
                  </a:schemeClr>
                </a:solidFill>
              </a:rPr>
              <a:t>Everyday examples of particle accelerators are cathode ray tubes found in television sets and X-ray generators. These low energy accelerators use a single pair of electrodes with a DC voltage of a few thousand volts between them.</a:t>
            </a:r>
            <a:endParaRPr lang="en-IN" sz="1800" dirty="0">
              <a:solidFill>
                <a:schemeClr val="accent5">
                  <a:lumMod val="50000"/>
                </a:schemeClr>
              </a:solidFill>
            </a:endParaRPr>
          </a:p>
          <a:p>
            <a:pPr algn="just"/>
            <a:r>
              <a:rPr lang="en-US" sz="1800" dirty="0">
                <a:solidFill>
                  <a:schemeClr val="accent5">
                    <a:lumMod val="50000"/>
                  </a:schemeClr>
                </a:solidFill>
              </a:rPr>
              <a:t>Question: Give examples of low energy accelerators.</a:t>
            </a: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Inference</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Large Language Model</a:t>
            </a:r>
          </a:p>
          <a:p>
            <a:pPr marL="171450" lvl="1" indent="-171450"/>
            <a:r>
              <a:rPr lang="en-US" sz="2000" dirty="0"/>
              <a:t>Model prediction</a:t>
            </a:r>
          </a:p>
        </p:txBody>
      </p:sp>
      <p:sp>
        <p:nvSpPr>
          <p:cNvPr id="27" name="Content Placeholder 3">
            <a:extLst>
              <a:ext uri="{FF2B5EF4-FFF2-40B4-BE49-F238E27FC236}">
                <a16:creationId xmlns=""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lnSpcReduction="10000"/>
          </a:bodyPr>
          <a:lstStyle/>
          <a:p>
            <a:pPr lvl="0" algn="just">
              <a:lnSpc>
                <a:spcPct val="90000"/>
              </a:lnSpc>
              <a:spcBef>
                <a:spcPts val="750"/>
              </a:spcBef>
              <a:spcAft>
                <a:spcPts val="600"/>
              </a:spcAft>
            </a:pPr>
            <a:r>
              <a:rPr lang="en-US" sz="1700" b="1" dirty="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IN" sz="17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700" dirty="0">
              <a:solidFill>
                <a:schemeClr val="accent5">
                  <a:lumMod val="50000"/>
                </a:schemeClr>
              </a:solidFill>
            </a:endParaRPr>
          </a:p>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 Completion</a:t>
            </a:r>
          </a:p>
        </p:txBody>
      </p:sp>
      <p:sp>
        <p:nvSpPr>
          <p:cNvPr id="1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solidFill>
                  <a:schemeClr val="accent4">
                    <a:lumMod val="50000"/>
                  </a:schemeClr>
                </a:solidFill>
              </a:rPr>
              <a:t>Inference without context</a:t>
            </a:r>
          </a:p>
        </p:txBody>
      </p:sp>
      <p:sp>
        <p:nvSpPr>
          <p:cNvPr id="14" name="Content Placeholder 3">
            <a:extLst>
              <a:ext uri="{FF2B5EF4-FFF2-40B4-BE49-F238E27FC236}">
                <a16:creationId xmlns=""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4259977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 Context Learning</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Context window</a:t>
            </a:r>
          </a:p>
          <a:p>
            <a:pPr marL="171450" lvl="1">
              <a:spcBef>
                <a:spcPts val="750"/>
              </a:spcBef>
              <a:spcAft>
                <a:spcPts val="600"/>
              </a:spcAft>
              <a:buClr>
                <a:schemeClr val="accent2"/>
              </a:buClr>
            </a:pPr>
            <a:r>
              <a:rPr lang="en-IN" sz="2000" dirty="0"/>
              <a:t>Task example/s</a:t>
            </a:r>
          </a:p>
          <a:p>
            <a:pPr marL="171450" lvl="1">
              <a:spcBef>
                <a:spcPts val="750"/>
              </a:spcBef>
              <a:spcAft>
                <a:spcPts val="600"/>
              </a:spcAft>
              <a:buClr>
                <a:schemeClr val="accent2"/>
              </a:buClr>
            </a:pPr>
            <a:r>
              <a:rPr lang="en-IN" sz="2000" dirty="0"/>
              <a:t>Zero shot inference</a:t>
            </a:r>
          </a:p>
          <a:p>
            <a:pPr marL="171450" lvl="1">
              <a:spcBef>
                <a:spcPts val="750"/>
              </a:spcBef>
              <a:spcAft>
                <a:spcPts val="600"/>
              </a:spcAft>
              <a:buClr>
                <a:schemeClr val="accent2"/>
              </a:buClr>
            </a:pPr>
            <a:r>
              <a:rPr lang="en-IN" sz="2000" dirty="0"/>
              <a:t>One shot inference</a:t>
            </a:r>
          </a:p>
          <a:p>
            <a:pPr marL="171450" lvl="1">
              <a:spcBef>
                <a:spcPts val="750"/>
              </a:spcBef>
              <a:spcAft>
                <a:spcPts val="600"/>
              </a:spcAft>
              <a:buClr>
                <a:schemeClr val="accent2"/>
              </a:buClr>
            </a:pPr>
            <a:r>
              <a:rPr lang="en-IN" sz="2000" dirty="0"/>
              <a:t>Few shot inference</a:t>
            </a:r>
            <a:endParaRPr lang="en-US" sz="2000" dirty="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Context Window</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Window size</a:t>
            </a:r>
          </a:p>
          <a:p>
            <a:pPr lvl="2"/>
            <a:r>
              <a:rPr lang="en-US" sz="2000" dirty="0" err="1"/>
              <a:t>ChatGPT</a:t>
            </a:r>
            <a:r>
              <a:rPr lang="en-US" sz="2000" dirty="0"/>
              <a:t> 4 Turbo – 128K</a:t>
            </a:r>
          </a:p>
          <a:p>
            <a:pPr lvl="2"/>
            <a:r>
              <a:rPr lang="en-US" sz="2000" dirty="0"/>
              <a:t>Llama 3.1 405B – 128K</a:t>
            </a: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a:t>
            </a:r>
            <a:r>
              <a:rPr lang="en-IN" b="1" dirty="0" err="1" smtClean="0">
                <a:solidFill>
                  <a:schemeClr val="accent2">
                    <a:lumMod val="50000"/>
                  </a:schemeClr>
                </a:solidFill>
              </a:rPr>
              <a:t>OpenAI</a:t>
            </a:r>
            <a:r>
              <a:rPr lang="en-IN" b="1" dirty="0" smtClean="0">
                <a:solidFill>
                  <a:schemeClr val="accent2">
                    <a:lumMod val="50000"/>
                  </a:schemeClr>
                </a:solidFill>
              </a:rPr>
              <a:t> </a:t>
            </a:r>
            <a:r>
              <a:rPr lang="en-IN" b="1" dirty="0" err="1" smtClean="0">
                <a:solidFill>
                  <a:schemeClr val="accent2">
                    <a:lumMod val="50000"/>
                  </a:schemeClr>
                </a:solidFill>
              </a:rPr>
              <a:t>ChatGPT</a:t>
            </a:r>
            <a:r>
              <a:rPr lang="en-IN" b="1" dirty="0" smtClean="0">
                <a:solidFill>
                  <a:schemeClr val="accent2">
                    <a:lumMod val="50000"/>
                  </a:schemeClr>
                </a:solidFill>
              </a:rPr>
              <a:t> 4 &amp; Meta Llama 3.1 405B Instruct</a:t>
            </a:r>
            <a:endParaRPr lang="en-IN" b="1" dirty="0">
              <a:solidFill>
                <a:schemeClr val="accent2">
                  <a:lumMod val="50000"/>
                </a:schemeClr>
              </a:solidFill>
            </a:endParaRPr>
          </a:p>
        </p:txBody>
      </p:sp>
      <p:sp>
        <p:nvSpPr>
          <p:cNvPr id="7"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The Large Hadron Collider (LHC) particle collider is the world's largest and highest-energy particle accelerator. It was built by the European Organization for Nuclear Research (CERN).</a:t>
            </a:r>
            <a:endParaRPr lang="en-IN" sz="1800" dirty="0">
              <a:solidFill>
                <a:schemeClr val="accent5">
                  <a:lumMod val="50000"/>
                </a:schemeClr>
              </a:solidFill>
            </a:endParaRPr>
          </a:p>
          <a:p>
            <a:pPr algn="just"/>
            <a:r>
              <a:rPr lang="en-US" sz="1800" dirty="0">
                <a:solidFill>
                  <a:schemeClr val="accent5">
                    <a:lumMod val="50000"/>
                  </a:schemeClr>
                </a:solidFill>
              </a:rPr>
              <a:t>Question: What is the Large Hadron Collider?</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Task Examples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One or more examples</a:t>
            </a:r>
          </a:p>
          <a:p>
            <a:pPr lvl="1"/>
            <a:r>
              <a:rPr lang="en-US" sz="2000" dirty="0"/>
              <a:t>In context learning</a:t>
            </a:r>
          </a:p>
          <a:p>
            <a:pPr lvl="1"/>
            <a:r>
              <a:rPr lang="en-US" sz="2000" dirty="0"/>
              <a:t>Align LLM with task</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828263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Zero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5">
                    <a:lumMod val="50000"/>
                  </a:schemeClr>
                </a:solidFill>
              </a:rPr>
              <a:t>No examples</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One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One example</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Few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Two or more examples</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6">
                    <a:lumMod val="75000"/>
                  </a:schemeClr>
                </a:solidFill>
              </a:rPr>
              <a:t>...</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Training 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Model Pre-training</a:t>
            </a:r>
          </a:p>
          <a:p>
            <a:pPr marL="171450" lvl="1">
              <a:spcBef>
                <a:spcPts val="750"/>
              </a:spcBef>
              <a:spcAft>
                <a:spcPts val="600"/>
              </a:spcAft>
              <a:buClr>
                <a:schemeClr val="accent2"/>
              </a:buClr>
            </a:pPr>
            <a:r>
              <a:rPr lang="en-US" sz="2000" dirty="0"/>
              <a:t>Instruction Fine Tuning</a:t>
            </a:r>
          </a:p>
          <a:p>
            <a:pPr marL="171450" lvl="1">
              <a:spcBef>
                <a:spcPts val="750"/>
              </a:spcBef>
              <a:spcAft>
                <a:spcPts val="600"/>
              </a:spcAft>
              <a:buClr>
                <a:schemeClr val="accent2"/>
              </a:buClr>
            </a:pPr>
            <a:r>
              <a:rPr lang="en-IN" sz="2000" dirty="0"/>
              <a:t>Reinforcement Learning </a:t>
            </a:r>
            <a:r>
              <a:rPr lang="en-IN" sz="2000" dirty="0" smtClean="0"/>
              <a:t>from Human Feedback (RLHF)</a:t>
            </a: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Self supervised learning</a:t>
            </a:r>
          </a:p>
          <a:p>
            <a:pPr marL="171450" lvl="1">
              <a:spcBef>
                <a:spcPts val="750"/>
              </a:spcBef>
              <a:spcAft>
                <a:spcPts val="600"/>
              </a:spcAft>
              <a:buClr>
                <a:schemeClr val="accent2"/>
              </a:buClr>
            </a:pPr>
            <a:r>
              <a:rPr lang="en-US" sz="2000" dirty="0" smtClean="0"/>
              <a:t>Next word or token prediction</a:t>
            </a:r>
          </a:p>
          <a:p>
            <a:pPr marL="171450" lvl="1">
              <a:spcBef>
                <a:spcPts val="750"/>
              </a:spcBef>
              <a:spcAft>
                <a:spcPts val="600"/>
              </a:spcAft>
              <a:buClr>
                <a:schemeClr val="accent2"/>
              </a:buClr>
            </a:pPr>
            <a:r>
              <a:rPr lang="en-US" sz="2000" dirty="0" smtClean="0"/>
              <a:t>Self annotations – (X – y)  </a:t>
            </a:r>
          </a:p>
          <a:p>
            <a:pPr marL="514350" lvl="2">
              <a:spcBef>
                <a:spcPts val="750"/>
              </a:spcBef>
              <a:spcAft>
                <a:spcPts val="600"/>
              </a:spcAft>
              <a:buClr>
                <a:schemeClr val="accent2"/>
              </a:buClr>
            </a:pPr>
            <a:r>
              <a:rPr lang="en-US" sz="1700" dirty="0" smtClean="0"/>
              <a:t>I </a:t>
            </a:r>
            <a:r>
              <a:rPr lang="en-US" sz="1700" dirty="0"/>
              <a:t>love ice </a:t>
            </a:r>
            <a:r>
              <a:rPr lang="en-US" sz="1700" b="1" dirty="0">
                <a:solidFill>
                  <a:schemeClr val="accent2">
                    <a:lumMod val="50000"/>
                  </a:schemeClr>
                </a:solidFill>
              </a:rPr>
              <a:t>cream</a:t>
            </a:r>
          </a:p>
          <a:p>
            <a:pPr marL="857250" lvl="3">
              <a:spcBef>
                <a:spcPts val="750"/>
              </a:spcBef>
              <a:spcAft>
                <a:spcPts val="600"/>
              </a:spcAft>
              <a:buClr>
                <a:schemeClr val="accent2"/>
              </a:buClr>
            </a:pPr>
            <a:r>
              <a:rPr lang="en-US" sz="1600" dirty="0"/>
              <a:t>X = I love ice</a:t>
            </a:r>
            <a:endParaRPr lang="en-US" sz="1600" b="1" dirty="0">
              <a:solidFill>
                <a:schemeClr val="accent2">
                  <a:lumMod val="50000"/>
                </a:schemeClr>
              </a:solidFill>
            </a:endParaRPr>
          </a:p>
          <a:p>
            <a:pPr marL="857250" lvl="3">
              <a:spcBef>
                <a:spcPts val="750"/>
              </a:spcBef>
              <a:spcAft>
                <a:spcPts val="600"/>
              </a:spcAft>
              <a:buClr>
                <a:schemeClr val="accent2"/>
              </a:buClr>
            </a:pPr>
            <a:r>
              <a:rPr lang="en-US" sz="1600" dirty="0"/>
              <a:t> y = </a:t>
            </a:r>
            <a:r>
              <a:rPr lang="en-US" sz="1600" b="1" dirty="0" smtClean="0">
                <a:solidFill>
                  <a:schemeClr val="accent2">
                    <a:lumMod val="50000"/>
                  </a:schemeClr>
                </a:solidFill>
              </a:rPr>
              <a:t>cream</a:t>
            </a:r>
          </a:p>
          <a:p>
            <a:pPr marL="171450" lvl="1">
              <a:spcBef>
                <a:spcPts val="750"/>
              </a:spcBef>
              <a:spcAft>
                <a:spcPts val="600"/>
              </a:spcAft>
              <a:buClr>
                <a:schemeClr val="accent2"/>
              </a:buClr>
            </a:pPr>
            <a:r>
              <a:rPr lang="en-IN" sz="2000" dirty="0" smtClean="0"/>
              <a:t>Learn language syntax</a:t>
            </a:r>
          </a:p>
          <a:p>
            <a:pPr marL="171450" lvl="1">
              <a:spcBef>
                <a:spcPts val="750"/>
              </a:spcBef>
              <a:spcAft>
                <a:spcPts val="600"/>
              </a:spcAft>
              <a:buClr>
                <a:schemeClr val="accent2"/>
              </a:buClr>
            </a:pPr>
            <a:r>
              <a:rPr lang="en-US" sz="2000" dirty="0" smtClean="0"/>
              <a:t>Master language grammar</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US" sz="2000" dirty="0" smtClean="0"/>
              <a:t>Large corpus of text data</a:t>
            </a:r>
            <a:endParaRPr lang="en-US" sz="2000" dirty="0"/>
          </a:p>
          <a:p>
            <a:pPr marL="171450" lvl="1">
              <a:spcBef>
                <a:spcPts val="750"/>
              </a:spcBef>
              <a:spcAft>
                <a:spcPts val="600"/>
              </a:spcAft>
              <a:buClr>
                <a:schemeClr val="accent2"/>
              </a:buClr>
            </a:pPr>
            <a:r>
              <a:rPr lang="en-US" sz="2000" dirty="0" smtClean="0"/>
              <a:t>Books, articles, and websites</a:t>
            </a:r>
          </a:p>
          <a:p>
            <a:pPr marL="171450" lvl="1">
              <a:spcBef>
                <a:spcPts val="750"/>
              </a:spcBef>
              <a:spcAft>
                <a:spcPts val="600"/>
              </a:spcAft>
              <a:buClr>
                <a:schemeClr val="accent2"/>
              </a:buClr>
            </a:pPr>
            <a:r>
              <a:rPr lang="en-US" sz="2000" dirty="0" smtClean="0"/>
              <a:t>Web </a:t>
            </a:r>
            <a:r>
              <a:rPr lang="en-US" sz="2000" dirty="0"/>
              <a:t>scraping</a:t>
            </a:r>
          </a:p>
          <a:p>
            <a:pPr marL="171450" lvl="1">
              <a:spcBef>
                <a:spcPts val="750"/>
              </a:spcBef>
              <a:spcAft>
                <a:spcPts val="600"/>
              </a:spcAft>
              <a:buClr>
                <a:schemeClr val="accent2"/>
              </a:buClr>
            </a:pPr>
            <a:r>
              <a:rPr lang="en-US" sz="2000" dirty="0"/>
              <a:t>Vocabulary size</a:t>
            </a:r>
          </a:p>
          <a:p>
            <a:pPr marL="514350" lvl="2">
              <a:spcBef>
                <a:spcPts val="750"/>
              </a:spcBef>
              <a:spcAft>
                <a:spcPts val="600"/>
              </a:spcAft>
              <a:buClr>
                <a:schemeClr val="accent2"/>
              </a:buClr>
            </a:pPr>
            <a:r>
              <a:rPr lang="en-US" sz="1700" dirty="0"/>
              <a:t>Number of tokens</a:t>
            </a:r>
          </a:p>
          <a:p>
            <a:pPr marL="514350" lvl="2">
              <a:spcBef>
                <a:spcPts val="750"/>
              </a:spcBef>
              <a:spcAft>
                <a:spcPts val="600"/>
              </a:spcAft>
              <a:buClr>
                <a:schemeClr val="accent2"/>
              </a:buClr>
            </a:pPr>
            <a:r>
              <a:rPr lang="en-US" sz="1700" dirty="0"/>
              <a:t>15.6 Trillion tokens</a:t>
            </a:r>
            <a:endParaRPr lang="en-US" sz="1400" dirty="0"/>
          </a:p>
          <a:p>
            <a:pPr marL="171450" lvl="1">
              <a:spcBef>
                <a:spcPts val="750"/>
              </a:spcBef>
              <a:spcAft>
                <a:spcPts val="600"/>
              </a:spcAft>
              <a:buClr>
                <a:schemeClr val="accent2"/>
              </a:buClr>
            </a:pPr>
            <a:r>
              <a:rPr lang="en-IN" sz="2000" dirty="0" smtClean="0"/>
              <a:t>Clean dataset</a:t>
            </a:r>
          </a:p>
          <a:p>
            <a:pPr marL="514350" lvl="2">
              <a:spcBef>
                <a:spcPts val="750"/>
              </a:spcBef>
              <a:spcAft>
                <a:spcPts val="600"/>
              </a:spcAft>
              <a:buClr>
                <a:schemeClr val="accent2"/>
              </a:buClr>
            </a:pPr>
            <a:r>
              <a:rPr lang="en-IN" sz="1700" dirty="0" smtClean="0"/>
              <a:t>1% – 3% original tokens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Instruction Fine Tuning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Supervised learning</a:t>
            </a:r>
          </a:p>
          <a:p>
            <a:pPr marL="171450" lvl="1">
              <a:spcBef>
                <a:spcPts val="750"/>
              </a:spcBef>
              <a:spcAft>
                <a:spcPts val="600"/>
              </a:spcAft>
              <a:buClr>
                <a:schemeClr val="accent2"/>
              </a:buClr>
            </a:pPr>
            <a:r>
              <a:rPr lang="en-US" sz="2000" dirty="0" smtClean="0"/>
              <a:t>Specific down stream task</a:t>
            </a:r>
          </a:p>
          <a:p>
            <a:pPr marL="171450" lvl="1">
              <a:spcBef>
                <a:spcPts val="750"/>
              </a:spcBef>
              <a:spcAft>
                <a:spcPts val="600"/>
              </a:spcAft>
              <a:buClr>
                <a:schemeClr val="accent2"/>
              </a:buClr>
            </a:pPr>
            <a:r>
              <a:rPr lang="en-US" sz="2000" dirty="0" smtClean="0">
                <a:solidFill>
                  <a:srgbClr val="7030A0"/>
                </a:solidFill>
              </a:rPr>
              <a:t>Instructions</a:t>
            </a:r>
            <a:r>
              <a:rPr lang="en-US" sz="2000" dirty="0" smtClean="0"/>
              <a:t> </a:t>
            </a:r>
            <a:r>
              <a:rPr lang="en-US" sz="2000" dirty="0"/>
              <a:t>and </a:t>
            </a:r>
            <a:r>
              <a:rPr lang="en-US" sz="2000" dirty="0">
                <a:solidFill>
                  <a:srgbClr val="00B050"/>
                </a:solidFill>
              </a:rPr>
              <a:t>Responses</a:t>
            </a:r>
          </a:p>
          <a:p>
            <a:pPr marL="514350" lvl="2">
              <a:spcBef>
                <a:spcPts val="750"/>
              </a:spcBef>
              <a:spcAft>
                <a:spcPts val="600"/>
              </a:spcAft>
              <a:buClr>
                <a:schemeClr val="accent2"/>
              </a:buClr>
            </a:pPr>
            <a:r>
              <a:rPr lang="en-US" sz="1700" dirty="0" smtClean="0">
                <a:solidFill>
                  <a:srgbClr val="7030A0"/>
                </a:solidFill>
              </a:rPr>
              <a:t>Question</a:t>
            </a:r>
            <a:r>
              <a:rPr lang="en-US" sz="1700" dirty="0" smtClean="0"/>
              <a:t> </a:t>
            </a:r>
            <a:r>
              <a:rPr lang="en-US" sz="1700" dirty="0"/>
              <a:t>and </a:t>
            </a:r>
            <a:r>
              <a:rPr lang="en-US" sz="1700" dirty="0">
                <a:solidFill>
                  <a:srgbClr val="00B050"/>
                </a:solidFill>
              </a:rPr>
              <a:t>Answer</a:t>
            </a:r>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Summary</a:t>
            </a:r>
          </a:p>
          <a:p>
            <a:pPr marL="514350" lvl="2">
              <a:spcBef>
                <a:spcPts val="750"/>
              </a:spcBef>
              <a:spcAft>
                <a:spcPts val="600"/>
              </a:spcAft>
              <a:buClr>
                <a:schemeClr val="accent2"/>
              </a:buClr>
            </a:pPr>
            <a:r>
              <a:rPr lang="en-US" sz="1700" dirty="0" smtClean="0">
                <a:solidFill>
                  <a:srgbClr val="7030A0"/>
                </a:solidFill>
              </a:rPr>
              <a:t>English</a:t>
            </a:r>
            <a:r>
              <a:rPr lang="en-US" sz="1700" dirty="0" smtClean="0"/>
              <a:t> </a:t>
            </a:r>
            <a:r>
              <a:rPr lang="en-US" sz="1700" dirty="0"/>
              <a:t>and </a:t>
            </a:r>
            <a:r>
              <a:rPr lang="en-US" sz="1700" dirty="0">
                <a:solidFill>
                  <a:srgbClr val="00B050"/>
                </a:solidFill>
              </a:rPr>
              <a:t>Hindi sentences</a:t>
            </a:r>
            <a:r>
              <a:rPr lang="en-US" sz="1700" dirty="0"/>
              <a:t> </a:t>
            </a:r>
            <a:endParaRPr lang="en-US" sz="1700" dirty="0" smtClean="0"/>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Sentiment</a:t>
            </a:r>
          </a:p>
          <a:p>
            <a:pPr marL="171450" lvl="1">
              <a:spcBef>
                <a:spcPts val="750"/>
              </a:spcBef>
              <a:spcAft>
                <a:spcPts val="600"/>
              </a:spcAft>
              <a:buClr>
                <a:schemeClr val="accent2"/>
              </a:buClr>
            </a:pPr>
            <a:endParaRPr lang="en-US" sz="2000" dirty="0" smtClean="0"/>
          </a:p>
          <a:p>
            <a:pPr marL="514350" lvl="2">
              <a:spcBef>
                <a:spcPts val="750"/>
              </a:spcBef>
              <a:spcAft>
                <a:spcPts val="600"/>
              </a:spcAft>
              <a:buClr>
                <a:schemeClr val="accent2"/>
              </a:buClr>
            </a:pP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Generate accurate responses</a:t>
            </a:r>
          </a:p>
          <a:p>
            <a:pPr marL="171450" lvl="1">
              <a:spcBef>
                <a:spcPts val="750"/>
              </a:spcBef>
              <a:spcAft>
                <a:spcPts val="600"/>
              </a:spcAft>
              <a:buClr>
                <a:schemeClr val="accent2"/>
              </a:buClr>
            </a:pPr>
            <a:r>
              <a:rPr lang="en-IN" sz="2000" dirty="0" smtClean="0"/>
              <a:t>Generate specific responses</a:t>
            </a:r>
          </a:p>
          <a:p>
            <a:pPr marL="171450" lvl="1">
              <a:spcBef>
                <a:spcPts val="750"/>
              </a:spcBef>
              <a:spcAft>
                <a:spcPts val="600"/>
              </a:spcAft>
              <a:buClr>
                <a:schemeClr val="accent2"/>
              </a:buClr>
            </a:pPr>
            <a:r>
              <a:rPr lang="en-IN" sz="2000" dirty="0" smtClean="0"/>
              <a:t>Specific domain knowledge</a:t>
            </a:r>
          </a:p>
          <a:p>
            <a:pPr marL="514350" lvl="2">
              <a:spcBef>
                <a:spcPts val="750"/>
              </a:spcBef>
              <a:spcAft>
                <a:spcPts val="600"/>
              </a:spcAft>
              <a:buClr>
                <a:schemeClr val="accent2"/>
              </a:buClr>
            </a:pPr>
            <a:r>
              <a:rPr lang="en-IN" sz="1700" dirty="0" smtClean="0"/>
              <a:t>Source code</a:t>
            </a:r>
          </a:p>
          <a:p>
            <a:pPr marL="514350" lvl="2">
              <a:spcBef>
                <a:spcPts val="750"/>
              </a:spcBef>
              <a:spcAft>
                <a:spcPts val="600"/>
              </a:spcAft>
              <a:buClr>
                <a:schemeClr val="accent2"/>
              </a:buClr>
            </a:pPr>
            <a:r>
              <a:rPr lang="en-IN" sz="1700" dirty="0" smtClean="0"/>
              <a:t>Medical documents</a:t>
            </a:r>
          </a:p>
          <a:p>
            <a:pPr marL="514350" lvl="2">
              <a:spcBef>
                <a:spcPts val="750"/>
              </a:spcBef>
              <a:spcAft>
                <a:spcPts val="600"/>
              </a:spcAft>
              <a:buClr>
                <a:schemeClr val="accent2"/>
              </a:buClr>
            </a:pPr>
            <a:r>
              <a:rPr lang="en-IN" sz="1700" dirty="0" smtClean="0"/>
              <a:t>Legal documents</a:t>
            </a:r>
          </a:p>
          <a:p>
            <a:pPr marL="514350" lvl="2">
              <a:spcBef>
                <a:spcPts val="750"/>
              </a:spcBef>
              <a:spcAft>
                <a:spcPts val="600"/>
              </a:spcAft>
              <a:buClr>
                <a:schemeClr val="accent2"/>
              </a:buClr>
            </a:pPr>
            <a:r>
              <a:rPr lang="en-IN" sz="1700" dirty="0" smtClean="0"/>
              <a:t>Financial documents</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8067878" cy="994172"/>
          </a:xfrm>
          <a:noFill/>
        </p:spPr>
        <p:txBody>
          <a:bodyPr anchor="ctr"/>
          <a:lstStyle/>
          <a:p>
            <a:r>
              <a:rPr lang="en-IN" dirty="0"/>
              <a:t>Reinforcement Learning </a:t>
            </a:r>
            <a:r>
              <a:rPr lang="en-IN" dirty="0" smtClean="0"/>
              <a:t>from Human </a:t>
            </a:r>
            <a:r>
              <a:rPr lang="en-IN" dirty="0"/>
              <a:t>Feedback</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49" y="1378574"/>
            <a:ext cx="3865529"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Align model with human values</a:t>
            </a:r>
          </a:p>
          <a:p>
            <a:pPr marL="171450" lvl="1">
              <a:spcBef>
                <a:spcPts val="750"/>
              </a:spcBef>
              <a:spcAft>
                <a:spcPts val="600"/>
              </a:spcAft>
              <a:buClr>
                <a:schemeClr val="accent2"/>
              </a:buClr>
            </a:pPr>
            <a:r>
              <a:rPr lang="en-US" sz="2000" dirty="0" smtClean="0"/>
              <a:t>Reinforcement learning</a:t>
            </a:r>
          </a:p>
          <a:p>
            <a:pPr marL="171450" lvl="1">
              <a:spcBef>
                <a:spcPts val="750"/>
              </a:spcBef>
              <a:spcAft>
                <a:spcPts val="600"/>
              </a:spcAft>
              <a:buClr>
                <a:schemeClr val="accent2"/>
              </a:buClr>
            </a:pPr>
            <a:r>
              <a:rPr lang="en-US" sz="2000" dirty="0" smtClean="0"/>
              <a:t>3H – Helpful, </a:t>
            </a:r>
            <a:r>
              <a:rPr lang="en-US" sz="2000" dirty="0"/>
              <a:t>Honest, </a:t>
            </a:r>
            <a:r>
              <a:rPr lang="en-US" sz="2000" dirty="0" smtClean="0"/>
              <a:t>Harmless</a:t>
            </a:r>
          </a:p>
          <a:p>
            <a:pPr marL="171450" lvl="1">
              <a:spcBef>
                <a:spcPts val="750"/>
              </a:spcBef>
              <a:spcAft>
                <a:spcPts val="600"/>
              </a:spcAft>
              <a:buClr>
                <a:schemeClr val="accent2"/>
              </a:buClr>
            </a:pPr>
            <a:r>
              <a:rPr lang="en-US" sz="2000" dirty="0" smtClean="0"/>
              <a:t>Helpful answer</a:t>
            </a:r>
            <a:endParaRPr lang="en-US" sz="1700" dirty="0" smtClean="0"/>
          </a:p>
          <a:p>
            <a:pPr marL="171450" lvl="1">
              <a:spcBef>
                <a:spcPts val="750"/>
              </a:spcBef>
              <a:spcAft>
                <a:spcPts val="600"/>
              </a:spcAft>
              <a:buClr>
                <a:schemeClr val="accent2"/>
              </a:buClr>
            </a:pPr>
            <a:r>
              <a:rPr lang="en-US" sz="2000" dirty="0" smtClean="0"/>
              <a:t>Honest answer</a:t>
            </a:r>
          </a:p>
          <a:p>
            <a:pPr marL="171450" lvl="1">
              <a:spcBef>
                <a:spcPts val="750"/>
              </a:spcBef>
              <a:spcAft>
                <a:spcPts val="600"/>
              </a:spcAft>
              <a:buClr>
                <a:schemeClr val="accent2"/>
              </a:buClr>
            </a:pPr>
            <a:r>
              <a:rPr lang="en-US" sz="2000" dirty="0" smtClean="0"/>
              <a:t>Harmless answer</a:t>
            </a:r>
          </a:p>
          <a:p>
            <a:pPr marL="171450" lvl="1">
              <a:spcBef>
                <a:spcPts val="750"/>
              </a:spcBef>
              <a:spcAft>
                <a:spcPts val="600"/>
              </a:spcAft>
              <a:buClr>
                <a:schemeClr val="accent2"/>
              </a:buClr>
            </a:pPr>
            <a:r>
              <a:rPr lang="en-US" sz="2000" dirty="0" smtClean="0"/>
              <a:t>Responsible AI</a:t>
            </a:r>
            <a:endParaRPr lang="en-IN" sz="2000" dirty="0"/>
          </a:p>
          <a:p>
            <a:pPr marL="171450" lvl="1">
              <a:spcBef>
                <a:spcPts val="750"/>
              </a:spcBef>
              <a:spcAft>
                <a:spcPts val="600"/>
              </a:spcAft>
              <a:buClr>
                <a:schemeClr val="accent2"/>
              </a:buClr>
            </a:pP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smtClean="0"/>
              <a:t>Agent</a:t>
            </a:r>
          </a:p>
          <a:p>
            <a:pPr marL="514350" lvl="2">
              <a:spcBef>
                <a:spcPts val="750"/>
              </a:spcBef>
              <a:spcAft>
                <a:spcPts val="600"/>
              </a:spcAft>
              <a:buClr>
                <a:schemeClr val="accent2"/>
              </a:buClr>
            </a:pPr>
            <a:r>
              <a:rPr lang="en-IN" sz="1700" dirty="0" smtClean="0"/>
              <a:t>Instruct LLM model</a:t>
            </a:r>
          </a:p>
          <a:p>
            <a:pPr marL="171450" lvl="1">
              <a:spcBef>
                <a:spcPts val="750"/>
              </a:spcBef>
              <a:spcAft>
                <a:spcPts val="600"/>
              </a:spcAft>
              <a:buClr>
                <a:schemeClr val="accent2"/>
              </a:buClr>
            </a:pPr>
            <a:r>
              <a:rPr lang="en-IN" sz="2000" dirty="0" smtClean="0"/>
              <a:t>Environment</a:t>
            </a:r>
          </a:p>
          <a:p>
            <a:pPr marL="514350" lvl="2">
              <a:spcBef>
                <a:spcPts val="750"/>
              </a:spcBef>
              <a:spcAft>
                <a:spcPts val="600"/>
              </a:spcAft>
              <a:buClr>
                <a:schemeClr val="accent2"/>
              </a:buClr>
            </a:pPr>
            <a:r>
              <a:rPr lang="en-IN" sz="1700" dirty="0" smtClean="0"/>
              <a:t>LLM context</a:t>
            </a:r>
          </a:p>
          <a:p>
            <a:pPr marL="171450" lvl="1">
              <a:spcBef>
                <a:spcPts val="750"/>
              </a:spcBef>
              <a:spcAft>
                <a:spcPts val="600"/>
              </a:spcAft>
              <a:buClr>
                <a:schemeClr val="accent2"/>
              </a:buClr>
            </a:pPr>
            <a:r>
              <a:rPr lang="en-IN" sz="2000" dirty="0" smtClean="0"/>
              <a:t>Objective</a:t>
            </a:r>
          </a:p>
          <a:p>
            <a:pPr marL="514350" lvl="2">
              <a:spcBef>
                <a:spcPts val="750"/>
              </a:spcBef>
              <a:spcAft>
                <a:spcPts val="600"/>
              </a:spcAft>
              <a:buClr>
                <a:schemeClr val="accent2"/>
              </a:buClr>
            </a:pPr>
            <a:r>
              <a:rPr lang="en-IN" sz="1700" dirty="0" smtClean="0"/>
              <a:t>Generate aligned text</a:t>
            </a:r>
          </a:p>
          <a:p>
            <a:pPr marL="171450" lvl="1">
              <a:spcBef>
                <a:spcPts val="750"/>
              </a:spcBef>
              <a:spcAft>
                <a:spcPts val="600"/>
              </a:spcAft>
              <a:buClr>
                <a:schemeClr val="accent2"/>
              </a:buClr>
            </a:pPr>
            <a:r>
              <a:rPr lang="en-IN" sz="2000" dirty="0" smtClean="0"/>
              <a:t>Reward model</a:t>
            </a:r>
          </a:p>
          <a:p>
            <a:pPr marL="514350" lvl="2">
              <a:spcBef>
                <a:spcPts val="750"/>
              </a:spcBef>
              <a:spcAft>
                <a:spcPts val="600"/>
              </a:spcAft>
              <a:buClr>
                <a:schemeClr val="accent2"/>
              </a:buClr>
            </a:pPr>
            <a:r>
              <a:rPr lang="en-IN" sz="1700" dirty="0" smtClean="0"/>
              <a:t>Supervised learning</a:t>
            </a:r>
          </a:p>
          <a:p>
            <a:pPr marL="171450" lvl="1">
              <a:spcBef>
                <a:spcPts val="750"/>
              </a:spcBef>
              <a:spcAft>
                <a:spcPts val="600"/>
              </a:spcAft>
              <a:buClr>
                <a:schemeClr val="accent2"/>
              </a:buClr>
            </a:pPr>
            <a:endParaRPr lang="en-IN" sz="2000" dirty="0" smtClean="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solidFill>
                  <a:srgbClr val="7030A0"/>
                </a:solidFill>
              </a:rPr>
              <a:t>Retrieval</a:t>
            </a:r>
            <a:r>
              <a:rPr lang="en-US" dirty="0"/>
              <a:t> </a:t>
            </a:r>
            <a:r>
              <a:rPr lang="en-US" dirty="0">
                <a:solidFill>
                  <a:schemeClr val="accent6">
                    <a:lumMod val="50000"/>
                  </a:schemeClr>
                </a:solidFill>
              </a:rPr>
              <a:t>Augmented</a:t>
            </a:r>
            <a:r>
              <a:rPr lang="en-US" dirty="0"/>
              <a:t> </a:t>
            </a:r>
            <a:r>
              <a:rPr lang="en-US" dirty="0">
                <a:solidFill>
                  <a:schemeClr val="accent2">
                    <a:lumMod val="50000"/>
                  </a:schemeClr>
                </a:solidFill>
              </a:rPr>
              <a:t>Generation</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a:solidFill>
                  <a:srgbClr val="7030A0"/>
                </a:solidFill>
              </a:rPr>
              <a:t>Retrieval</a:t>
            </a:r>
          </a:p>
          <a:p>
            <a:pPr marL="514350" lvl="2">
              <a:spcBef>
                <a:spcPts val="750"/>
              </a:spcBef>
              <a:spcAft>
                <a:spcPts val="600"/>
              </a:spcAft>
              <a:buClr>
                <a:schemeClr val="accent2"/>
              </a:buClr>
            </a:pPr>
            <a:r>
              <a:rPr lang="en-IN" sz="1700" dirty="0"/>
              <a:t>Retrieve relevant information from </a:t>
            </a:r>
            <a:r>
              <a:rPr lang="en-IN" sz="1700" dirty="0" smtClean="0"/>
              <a:t>source documents</a:t>
            </a:r>
            <a:endParaRPr lang="en-IN" sz="1700" dirty="0"/>
          </a:p>
          <a:p>
            <a:pPr marL="171450" lvl="1">
              <a:spcBef>
                <a:spcPts val="750"/>
              </a:spcBef>
              <a:spcAft>
                <a:spcPts val="600"/>
              </a:spcAft>
              <a:buClr>
                <a:schemeClr val="accent2"/>
              </a:buClr>
            </a:pPr>
            <a:r>
              <a:rPr lang="en-IN" sz="2000" b="1" dirty="0">
                <a:solidFill>
                  <a:schemeClr val="accent6">
                    <a:lumMod val="50000"/>
                  </a:schemeClr>
                </a:solidFill>
              </a:rPr>
              <a:t>Augmented</a:t>
            </a:r>
          </a:p>
          <a:p>
            <a:pPr marL="514350" lvl="2">
              <a:spcBef>
                <a:spcPts val="750"/>
              </a:spcBef>
              <a:spcAft>
                <a:spcPts val="600"/>
              </a:spcAft>
              <a:buClr>
                <a:schemeClr val="accent2"/>
              </a:buClr>
            </a:pPr>
            <a:r>
              <a:rPr lang="en-IN" sz="1700" dirty="0" smtClean="0"/>
              <a:t>Augment input query with retrieved relevant information</a:t>
            </a:r>
            <a:endParaRPr lang="en-IN" sz="1700" dirty="0"/>
          </a:p>
          <a:p>
            <a:pPr marL="171450" lvl="1">
              <a:spcBef>
                <a:spcPts val="750"/>
              </a:spcBef>
              <a:spcAft>
                <a:spcPts val="600"/>
              </a:spcAft>
              <a:buClr>
                <a:schemeClr val="accent2"/>
              </a:buClr>
            </a:pPr>
            <a:r>
              <a:rPr lang="en-IN" sz="2000" b="1" dirty="0">
                <a:solidFill>
                  <a:schemeClr val="accent2">
                    <a:lumMod val="50000"/>
                  </a:schemeClr>
                </a:solidFill>
              </a:rPr>
              <a:t>Generation</a:t>
            </a:r>
          </a:p>
          <a:p>
            <a:pPr marL="514350" lvl="2">
              <a:spcBef>
                <a:spcPts val="750"/>
              </a:spcBef>
              <a:spcAft>
                <a:spcPts val="600"/>
              </a:spcAft>
              <a:buClr>
                <a:schemeClr val="accent2"/>
              </a:buClr>
            </a:pPr>
            <a:r>
              <a:rPr lang="en-IN" sz="1700" dirty="0"/>
              <a:t>Generate </a:t>
            </a:r>
            <a:r>
              <a:rPr lang="en-IN" sz="1700" dirty="0" smtClean="0"/>
              <a:t>response using augmented input and LLM</a:t>
            </a:r>
            <a:endParaRPr lang="en-IN" sz="1700" dirty="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Improve accuracy</a:t>
            </a:r>
          </a:p>
          <a:p>
            <a:pPr marL="514350" lvl="2">
              <a:spcBef>
                <a:spcPts val="750"/>
              </a:spcBef>
              <a:spcAft>
                <a:spcPts val="600"/>
              </a:spcAft>
              <a:buClr>
                <a:schemeClr val="accent2"/>
              </a:buClr>
            </a:pPr>
            <a:r>
              <a:rPr lang="en-IN" sz="1700" dirty="0"/>
              <a:t>Closed book test v/s Open book text with Index page</a:t>
            </a:r>
          </a:p>
          <a:p>
            <a:pPr marL="171450" lvl="1">
              <a:spcBef>
                <a:spcPts val="750"/>
              </a:spcBef>
              <a:spcAft>
                <a:spcPts val="600"/>
              </a:spcAft>
              <a:buClr>
                <a:schemeClr val="accent2"/>
              </a:buClr>
            </a:pPr>
            <a:r>
              <a:rPr lang="en-IN" sz="2000" dirty="0"/>
              <a:t>Increase transparency</a:t>
            </a:r>
          </a:p>
          <a:p>
            <a:pPr marL="514350" lvl="2">
              <a:spcBef>
                <a:spcPts val="750"/>
              </a:spcBef>
              <a:spcAft>
                <a:spcPts val="600"/>
              </a:spcAft>
              <a:buClr>
                <a:schemeClr val="accent2"/>
              </a:buClr>
            </a:pPr>
            <a:r>
              <a:rPr lang="en-US" sz="1700" dirty="0" smtClean="0"/>
              <a:t>Source </a:t>
            </a:r>
            <a:r>
              <a:rPr lang="en-US" sz="1700" dirty="0"/>
              <a:t>references – Retrieved documents</a:t>
            </a:r>
            <a:endParaRPr lang="en-IN" sz="2000" dirty="0"/>
          </a:p>
          <a:p>
            <a:pPr marL="171450" lvl="1">
              <a:spcBef>
                <a:spcPts val="750"/>
              </a:spcBef>
              <a:spcAft>
                <a:spcPts val="600"/>
              </a:spcAft>
              <a:buClr>
                <a:schemeClr val="accent2"/>
              </a:buClr>
            </a:pPr>
            <a:r>
              <a:rPr lang="en-IN" sz="2000" dirty="0"/>
              <a:t>Reduce hallucination</a:t>
            </a:r>
          </a:p>
          <a:p>
            <a:pPr marL="514350" lvl="2">
              <a:spcBef>
                <a:spcPts val="750"/>
              </a:spcBef>
              <a:spcAft>
                <a:spcPts val="600"/>
              </a:spcAft>
              <a:buClr>
                <a:schemeClr val="accent2"/>
              </a:buClr>
            </a:pPr>
            <a:r>
              <a:rPr lang="en-IN" sz="1700" dirty="0"/>
              <a:t>Augmentation – Retrieval + Generation</a:t>
            </a:r>
          </a:p>
          <a:p>
            <a:pPr marL="171450" lvl="1">
              <a:spcBef>
                <a:spcPts val="750"/>
              </a:spcBef>
              <a:spcAft>
                <a:spcPts val="600"/>
              </a:spcAft>
              <a:buClr>
                <a:schemeClr val="accent2"/>
              </a:buClr>
            </a:pPr>
            <a:r>
              <a:rPr lang="en-US" sz="1700" dirty="0"/>
              <a:t>Up to date information</a:t>
            </a:r>
          </a:p>
          <a:p>
            <a:pPr marL="514350" lvl="2">
              <a:spcBef>
                <a:spcPts val="750"/>
              </a:spcBef>
              <a:spcAft>
                <a:spcPts val="600"/>
              </a:spcAft>
              <a:buClr>
                <a:schemeClr val="accent2"/>
              </a:buClr>
            </a:pPr>
            <a:r>
              <a:rPr lang="en-US" sz="1700" dirty="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 xmlns:a16="http://schemas.microsoft.com/office/drawing/2014/main" id="{86E8A49B-6897-0562-9203-6B22CDD5C658}"/>
              </a:ext>
            </a:extLst>
          </p:cNvPr>
          <p:cNvGrpSpPr/>
          <p:nvPr/>
        </p:nvGrpSpPr>
        <p:grpSpPr>
          <a:xfrm>
            <a:off x="381000" y="1285875"/>
            <a:ext cx="7800974" cy="3104495"/>
            <a:chOff x="381000" y="1285875"/>
            <a:chExt cx="7800974" cy="3104495"/>
          </a:xfrm>
        </p:grpSpPr>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a:solidFill>
                      <a:schemeClr val="accent6">
                        <a:lumMod val="50000"/>
                      </a:schemeClr>
                    </a:solidFill>
                  </a:rPr>
                  <a:t>Load Sources </a:t>
                </a: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a:solidFill>
                      <a:schemeClr val="accent2">
                        <a:lumMod val="50000"/>
                      </a:schemeClr>
                    </a:solidFill>
                  </a:rPr>
                  <a:t>Transform</a:t>
                </a:r>
              </a:p>
              <a:p>
                <a:pPr algn="ctr"/>
                <a:r>
                  <a:rPr lang="en-IN" sz="1600" b="1" dirty="0">
                    <a:solidFill>
                      <a:schemeClr val="accent2">
                        <a:lumMod val="50000"/>
                      </a:schemeClr>
                    </a:solidFill>
                  </a:rPr>
                  <a:t>Sources</a:t>
                </a: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a:solidFill>
                      <a:schemeClr val="accent5">
                        <a:lumMod val="50000"/>
                      </a:schemeClr>
                    </a:solidFill>
                  </a:rPr>
                  <a:t>Compute</a:t>
                </a:r>
              </a:p>
              <a:p>
                <a:pPr algn="ctr"/>
                <a:r>
                  <a:rPr lang="en-IN" sz="1600" b="1" dirty="0">
                    <a:solidFill>
                      <a:schemeClr val="accent5">
                        <a:lumMod val="50000"/>
                      </a:schemeClr>
                    </a:solidFill>
                  </a:rPr>
                  <a:t>Embeddings</a:t>
                </a: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smtClean="0">
                    <a:solidFill>
                      <a:srgbClr val="00B050"/>
                    </a:solidFill>
                  </a:rPr>
                  <a:t>Document Sources</a:t>
                </a:r>
                <a:r>
                  <a:rPr lang="en-IN" sz="1600" b="1" dirty="0" smtClean="0"/>
                  <a:t> </a:t>
                </a:r>
                <a:endParaRPr lang="en-IN" sz="1600" b="1" dirty="0"/>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647779"/>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grpSp>
      </p:grpSp>
      <p:sp>
        <p:nvSpPr>
          <p:cNvPr id="42" name="TextBox 41">
            <a:extLst>
              <a:ext uri="{FF2B5EF4-FFF2-40B4-BE49-F238E27FC236}">
                <a16:creationId xmlns="" xmlns:a16="http://schemas.microsoft.com/office/drawing/2014/main" id="{CEA5AA58-5E79-9756-636E-D5CEE56F3AA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 xmlns:p14="http://schemas.microsoft.com/office/powerpoint/2010/main" val="3666674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C2181D-911C-1343-7267-E35AC86CCA0E}"/>
              </a:ext>
            </a:extLst>
          </p:cNvPr>
          <p:cNvSpPr>
            <a:spLocks noGrp="1"/>
          </p:cNvSpPr>
          <p:nvPr>
            <p:ph type="title"/>
          </p:nvPr>
        </p:nvSpPr>
        <p:spPr>
          <a:xfrm>
            <a:off x="457468" y="839273"/>
            <a:ext cx="3288552" cy="3464954"/>
          </a:xfrm>
          <a:noFill/>
        </p:spPr>
        <p:txBody>
          <a:bodyPr>
            <a:noAutofit/>
          </a:bodyPr>
          <a:lstStyle/>
          <a:p>
            <a:r>
              <a:rPr lang="en-US" sz="4400" dirty="0"/>
              <a:t>Agenda</a:t>
            </a:r>
          </a:p>
        </p:txBody>
      </p:sp>
      <p:sp>
        <p:nvSpPr>
          <p:cNvPr id="3" name="Content Placeholder 2">
            <a:extLst>
              <a:ext uri="{FF2B5EF4-FFF2-40B4-BE49-F238E27FC236}">
                <a16:creationId xmlns="" xmlns:a16="http://schemas.microsoft.com/office/drawing/2014/main" id="{9BEA8735-F1DC-1DE6-0A38-429B2F660F8A}"/>
              </a:ext>
            </a:extLst>
          </p:cNvPr>
          <p:cNvSpPr>
            <a:spLocks noGrp="1"/>
          </p:cNvSpPr>
          <p:nvPr>
            <p:ph idx="1"/>
          </p:nvPr>
        </p:nvSpPr>
        <p:spPr>
          <a:xfrm>
            <a:off x="4351282" y="416207"/>
            <a:ext cx="4164068" cy="4326165"/>
          </a:xfrm>
          <a:noFill/>
        </p:spPr>
        <p:txBody>
          <a:bodyPr>
            <a:normAutofit/>
          </a:bodyPr>
          <a:lstStyle/>
          <a:p>
            <a:r>
              <a:rPr lang="en-IN" b="1" dirty="0"/>
              <a:t>Introduction</a:t>
            </a:r>
          </a:p>
          <a:p>
            <a:r>
              <a:rPr lang="en-IN" b="1" dirty="0"/>
              <a:t>Large Language Models</a:t>
            </a:r>
          </a:p>
          <a:p>
            <a:r>
              <a:rPr lang="en-IN" b="1" dirty="0"/>
              <a:t>Prompt Engineering</a:t>
            </a:r>
          </a:p>
          <a:p>
            <a:r>
              <a:rPr lang="en-IN" b="1" dirty="0"/>
              <a:t>In Context Learning</a:t>
            </a:r>
          </a:p>
          <a:p>
            <a:r>
              <a:rPr lang="en-IN" b="1" dirty="0"/>
              <a:t>Training LLMs</a:t>
            </a:r>
          </a:p>
          <a:p>
            <a:r>
              <a:rPr lang="en-IN" b="1" dirty="0"/>
              <a:t>LLM Applications</a:t>
            </a:r>
          </a:p>
          <a:p>
            <a:r>
              <a:rPr lang="en-IN" b="1" dirty="0"/>
              <a:t>Deploying LLMs</a:t>
            </a:r>
          </a:p>
          <a:p>
            <a:r>
              <a:rPr lang="en-IN" b="1" dirty="0"/>
              <a:t>Conclusions</a:t>
            </a:r>
            <a:endParaRPr lang="en-US" b="1" dirty="0"/>
          </a:p>
        </p:txBody>
      </p:sp>
    </p:spTree>
    <p:extLst>
      <p:ext uri="{BB962C8B-B14F-4D97-AF65-F5344CB8AC3E}">
        <p14:creationId xmlns="" xmlns:p14="http://schemas.microsoft.com/office/powerpoint/2010/main" val="3920724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 xmlns:a16="http://schemas.microsoft.com/office/drawing/2014/main" id="{E49B019A-ED66-06D2-F8E5-85D17D377F74}"/>
              </a:ext>
            </a:extLst>
          </p:cNvPr>
          <p:cNvGrpSpPr/>
          <p:nvPr/>
        </p:nvGrpSpPr>
        <p:grpSpPr>
          <a:xfrm>
            <a:off x="917770" y="1285913"/>
            <a:ext cx="6832950" cy="3428345"/>
            <a:chOff x="917770" y="1600200"/>
            <a:chExt cx="6832950" cy="3428345"/>
          </a:xfrm>
        </p:grpSpPr>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a:solidFill>
                      <a:schemeClr val="accent5">
                        <a:lumMod val="75000"/>
                      </a:schemeClr>
                    </a:solidFill>
                  </a:rPr>
                  <a:t>Question</a:t>
                </a: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a:solidFill>
                      <a:schemeClr val="accent5">
                        <a:lumMod val="50000"/>
                      </a:schemeClr>
                    </a:solidFill>
                  </a:rPr>
                  <a:t>Prompt</a:t>
                </a: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a:solidFill>
                      <a:schemeClr val="accent4">
                        <a:lumMod val="50000"/>
                      </a:schemeClr>
                    </a:solidFill>
                  </a:rPr>
                  <a:t>Response</a:t>
                </a: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a:solidFill>
                      <a:schemeClr val="accent2">
                        <a:lumMod val="50000"/>
                      </a:schemeClr>
                    </a:solidFill>
                  </a:rPr>
                  <a:t>Retrieval </a:t>
                </a:r>
              </a:p>
              <a:p>
                <a:pPr algn="ctr"/>
                <a:r>
                  <a:rPr lang="en-IN" sz="1600" b="1" dirty="0">
                    <a:solidFill>
                      <a:schemeClr val="accent2">
                        <a:lumMod val="50000"/>
                      </a:schemeClr>
                    </a:solidFill>
                  </a:rPr>
                  <a:t>Query</a:t>
                </a: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sp>
          <p:nvSpPr>
            <p:cNvPr id="43" name="TextBox 42"/>
            <p:cNvSpPr txBox="1"/>
            <p:nvPr/>
          </p:nvSpPr>
          <p:spPr>
            <a:xfrm>
              <a:off x="5069872" y="2571750"/>
              <a:ext cx="551754" cy="307777"/>
            </a:xfrm>
            <a:prstGeom prst="rect">
              <a:avLst/>
            </a:prstGeom>
            <a:noFill/>
          </p:spPr>
          <p:txBody>
            <a:bodyPr wrap="none" rtlCol="0">
              <a:spAutoFit/>
            </a:bodyPr>
            <a:lstStyle/>
            <a:p>
              <a:pPr algn="ctr"/>
              <a:r>
                <a:rPr lang="en-IN" b="1" dirty="0">
                  <a:solidFill>
                    <a:schemeClr val="accent5">
                      <a:lumMod val="50000"/>
                    </a:schemeClr>
                  </a:solidFill>
                </a:rPr>
                <a:t>LLM</a:t>
              </a:r>
            </a:p>
          </p:txBody>
        </p:sp>
      </p:grpSp>
      <p:sp>
        <p:nvSpPr>
          <p:cNvPr id="8" name="TextBox 7">
            <a:extLst>
              <a:ext uri="{FF2B5EF4-FFF2-40B4-BE49-F238E27FC236}">
                <a16:creationId xmlns="" xmlns:a16="http://schemas.microsoft.com/office/drawing/2014/main" id="{5F862C2B-E72E-62FA-0A90-95337F2AD4A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 xmlns:p14="http://schemas.microsoft.com/office/powerpoint/2010/main" val="36666746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a:solidFill>
                  <a:schemeClr val="accent5">
                    <a:lumMod val="50000"/>
                  </a:schemeClr>
                </a:solidFill>
              </a:rPr>
              <a:t>[INST]</a:t>
            </a:r>
          </a:p>
          <a:p>
            <a:pPr marL="0" indent="0" algn="just">
              <a:lnSpc>
                <a:spcPct val="120000"/>
              </a:lnSpc>
              <a:spcBef>
                <a:spcPts val="400"/>
              </a:spcBef>
              <a:spcAft>
                <a:spcPts val="400"/>
              </a:spcAft>
              <a:buNone/>
            </a:pPr>
            <a:r>
              <a:rPr lang="en-IN" sz="1800" b="1" dirty="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a:solidFill>
                  <a:schemeClr val="accent6">
                    <a:lumMod val="75000"/>
                  </a:schemeClr>
                </a:solidFill>
              </a:rPr>
              <a:t>CONTEXT:</a:t>
            </a:r>
          </a:p>
          <a:p>
            <a:pPr marL="0" indent="0" algn="just">
              <a:lnSpc>
                <a:spcPct val="120000"/>
              </a:lnSpc>
              <a:spcBef>
                <a:spcPts val="400"/>
              </a:spcBef>
              <a:spcAft>
                <a:spcPts val="400"/>
              </a:spcAft>
              <a:buNone/>
            </a:pPr>
            <a:r>
              <a:rPr lang="en-IN" sz="1800" b="1" dirty="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20000"/>
          </a:bodyPr>
          <a:lstStyle/>
          <a:p>
            <a:pPr marL="0" indent="0" algn="just">
              <a:lnSpc>
                <a:spcPct val="100000"/>
              </a:lnSpc>
              <a:spcBef>
                <a:spcPts val="300"/>
              </a:spcBef>
              <a:spcAft>
                <a:spcPts val="300"/>
              </a:spcAft>
              <a:buNone/>
            </a:pPr>
            <a:r>
              <a:rPr lang="en-IN" sz="1600" b="1" dirty="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Q1. What is PWR?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PWR stands for Pressurized Water Reactor. </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Q2. What is PHWR?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PHWR stands for Pressurized Heavy Water Reactor.</a:t>
            </a:r>
          </a:p>
          <a:p>
            <a:pPr marL="0" indent="0" algn="just">
              <a:lnSpc>
                <a:spcPct val="120000"/>
              </a:lnSpc>
              <a:spcBef>
                <a:spcPts val="400"/>
              </a:spcBef>
              <a:spcAft>
                <a:spcPts val="400"/>
              </a:spcAft>
              <a:buNone/>
            </a:pPr>
            <a:endParaRPr lang="en-IN" sz="1500" b="1" dirty="0">
              <a:solidFill>
                <a:schemeClr val="accent4">
                  <a:lumMod val="50000"/>
                </a:schemeClr>
              </a:solidFill>
            </a:endParaRPr>
          </a:p>
          <a:p>
            <a:pPr marL="0" indent="0" algn="just">
              <a:lnSpc>
                <a:spcPct val="120000"/>
              </a:lnSpc>
              <a:spcBef>
                <a:spcPts val="400"/>
              </a:spcBef>
              <a:spcAft>
                <a:spcPts val="400"/>
              </a:spcAft>
              <a:buNone/>
            </a:pP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Q3. What is AHWR?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Q4. What is MSBR?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provided, MSBR stands for Molten Salt Breeder Reactor.</a:t>
            </a:r>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Pragya – Machine Learning Cluster</a:t>
            </a: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12 workstations</a:t>
            </a:r>
          </a:p>
          <a:p>
            <a:pPr marL="171450" lvl="1">
              <a:spcBef>
                <a:spcPts val="750"/>
              </a:spcBef>
              <a:spcAft>
                <a:spcPts val="600"/>
              </a:spcAft>
              <a:buClr>
                <a:schemeClr val="accent2"/>
              </a:buClr>
            </a:pPr>
            <a:r>
              <a:rPr lang="en-IN" sz="2000" dirty="0"/>
              <a:t>Each workstation </a:t>
            </a:r>
          </a:p>
          <a:p>
            <a:pPr marL="514350" lvl="2">
              <a:spcBef>
                <a:spcPts val="750"/>
              </a:spcBef>
              <a:spcAft>
                <a:spcPts val="600"/>
              </a:spcAft>
              <a:buClr>
                <a:schemeClr val="accent2"/>
              </a:buClr>
            </a:pPr>
            <a:r>
              <a:rPr lang="en-IN" sz="1700" dirty="0"/>
              <a:t>Dual AMD EPYC Processors – 48 cores</a:t>
            </a:r>
          </a:p>
          <a:p>
            <a:pPr marL="514350" lvl="2">
              <a:spcBef>
                <a:spcPts val="750"/>
              </a:spcBef>
              <a:spcAft>
                <a:spcPts val="600"/>
              </a:spcAft>
              <a:buClr>
                <a:schemeClr val="accent2"/>
              </a:buClr>
            </a:pPr>
            <a:r>
              <a:rPr lang="en-IN" sz="1700" dirty="0"/>
              <a:t>4 NVIDIA A100 GPUs</a:t>
            </a:r>
          </a:p>
          <a:p>
            <a:pPr marL="514350" lvl="2">
              <a:spcBef>
                <a:spcPts val="750"/>
              </a:spcBef>
              <a:spcAft>
                <a:spcPts val="600"/>
              </a:spcAft>
              <a:buClr>
                <a:schemeClr val="accent2"/>
              </a:buClr>
            </a:pPr>
            <a:r>
              <a:rPr lang="en-IN" sz="1700" dirty="0" smtClean="0"/>
              <a:t>6400 GB </a:t>
            </a:r>
            <a:r>
              <a:rPr lang="en-IN" sz="1700" dirty="0" err="1"/>
              <a:t>NVMe</a:t>
            </a:r>
            <a:r>
              <a:rPr lang="en-IN" sz="1700" dirty="0"/>
              <a:t> SSD storage</a:t>
            </a:r>
          </a:p>
          <a:p>
            <a:pPr marL="514350" lvl="2">
              <a:spcBef>
                <a:spcPts val="750"/>
              </a:spcBef>
              <a:spcAft>
                <a:spcPts val="600"/>
              </a:spcAft>
              <a:buClr>
                <a:schemeClr val="accent2"/>
              </a:buClr>
            </a:pPr>
            <a:r>
              <a:rPr lang="en-IN" sz="1700" dirty="0"/>
              <a:t>1TB Memory</a:t>
            </a:r>
          </a:p>
          <a:p>
            <a:pPr marL="171450" lvl="1">
              <a:spcBef>
                <a:spcPts val="750"/>
              </a:spcBef>
              <a:spcAft>
                <a:spcPts val="600"/>
              </a:spcAft>
              <a:buClr>
                <a:schemeClr val="accent2"/>
              </a:buClr>
            </a:pPr>
            <a:r>
              <a:rPr lang="en-IN" sz="1700" dirty="0"/>
              <a:t>NVIDIA A100 GPU</a:t>
            </a:r>
          </a:p>
          <a:p>
            <a:pPr marL="514350" lvl="2">
              <a:spcBef>
                <a:spcPts val="750"/>
              </a:spcBef>
              <a:spcAft>
                <a:spcPts val="600"/>
              </a:spcAft>
              <a:buClr>
                <a:schemeClr val="accent2"/>
              </a:buClr>
            </a:pPr>
            <a:r>
              <a:rPr lang="en-US" sz="1700" dirty="0"/>
              <a:t>6912 CUDA cores</a:t>
            </a:r>
          </a:p>
          <a:p>
            <a:pPr marL="514350" lvl="2">
              <a:spcBef>
                <a:spcPts val="750"/>
              </a:spcBef>
              <a:spcAft>
                <a:spcPts val="600"/>
              </a:spcAft>
              <a:buClr>
                <a:schemeClr val="accent2"/>
              </a:buClr>
            </a:pPr>
            <a:r>
              <a:rPr lang="en-IN" sz="1700" dirty="0"/>
              <a:t>80 GB memory</a:t>
            </a:r>
            <a:endParaRPr lang="en-US" sz="1700" dirty="0"/>
          </a:p>
        </p:txBody>
      </p:sp>
    </p:spTree>
    <p:extLst>
      <p:ext uri="{BB962C8B-B14F-4D97-AF65-F5344CB8AC3E}">
        <p14:creationId xmlns="" xmlns:p14="http://schemas.microsoft.com/office/powerpoint/2010/main" val="3032902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Falcon 180B On Pragya</a:t>
            </a:r>
          </a:p>
        </p:txBody>
      </p:sp>
      <p:sp>
        <p:nvSpPr>
          <p:cNvPr id="41"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Falcon 180B Chat GPTQ</a:t>
            </a:r>
          </a:p>
          <a:p>
            <a:pPr marL="514350" lvl="2">
              <a:spcBef>
                <a:spcPts val="750"/>
              </a:spcBef>
              <a:spcAft>
                <a:spcPts val="600"/>
              </a:spcAft>
              <a:buClr>
                <a:schemeClr val="accent2"/>
              </a:buClr>
            </a:pPr>
            <a:r>
              <a:rPr lang="en-IN" sz="1700" dirty="0"/>
              <a:t>180 Billion parameters</a:t>
            </a:r>
          </a:p>
          <a:p>
            <a:pPr marL="514350" lvl="2">
              <a:spcBef>
                <a:spcPts val="750"/>
              </a:spcBef>
              <a:spcAft>
                <a:spcPts val="600"/>
              </a:spcAft>
              <a:buClr>
                <a:schemeClr val="accent2"/>
              </a:buClr>
            </a:pPr>
            <a:r>
              <a:rPr lang="en-IN" sz="1700" dirty="0"/>
              <a:t>Instruction fine-tuned model </a:t>
            </a:r>
            <a:endParaRPr lang="en-IN" sz="2000" dirty="0"/>
          </a:p>
          <a:p>
            <a:pPr marL="171450" lvl="1">
              <a:spcBef>
                <a:spcPts val="750"/>
              </a:spcBef>
              <a:spcAft>
                <a:spcPts val="600"/>
              </a:spcAft>
              <a:buClr>
                <a:schemeClr val="accent2"/>
              </a:buClr>
            </a:pPr>
            <a:r>
              <a:rPr lang="en-IN" sz="2000" dirty="0"/>
              <a:t>Model compression</a:t>
            </a:r>
          </a:p>
          <a:p>
            <a:pPr marL="514350" lvl="2">
              <a:spcBef>
                <a:spcPts val="750"/>
              </a:spcBef>
              <a:spcAft>
                <a:spcPts val="600"/>
              </a:spcAft>
              <a:buClr>
                <a:schemeClr val="accent2"/>
              </a:buClr>
            </a:pPr>
            <a:r>
              <a:rPr lang="en-US" sz="1700" dirty="0"/>
              <a:t>180B </a:t>
            </a:r>
            <a:r>
              <a:rPr lang="en-IN" sz="1700" dirty="0"/>
              <a:t>parameters – 16 bit float – 360 GB memory</a:t>
            </a:r>
            <a:endParaRPr lang="en-US" sz="1700" dirty="0"/>
          </a:p>
          <a:p>
            <a:pPr marL="514350" lvl="2">
              <a:spcBef>
                <a:spcPts val="750"/>
              </a:spcBef>
              <a:spcAft>
                <a:spcPts val="600"/>
              </a:spcAft>
              <a:buClr>
                <a:schemeClr val="accent2"/>
              </a:buClr>
            </a:pPr>
            <a:r>
              <a:rPr lang="en-US" sz="1700" dirty="0"/>
              <a:t>180B </a:t>
            </a:r>
            <a:r>
              <a:rPr lang="en-IN" sz="1700" dirty="0"/>
              <a:t>parameters – </a:t>
            </a:r>
            <a:r>
              <a:rPr lang="en-US" sz="1700" dirty="0"/>
              <a:t>4 bit precision – ~94 GB memory</a:t>
            </a:r>
          </a:p>
          <a:p>
            <a:pPr marL="171450" lvl="1">
              <a:spcBef>
                <a:spcPts val="750"/>
              </a:spcBef>
              <a:spcAft>
                <a:spcPts val="600"/>
              </a:spcAft>
              <a:buClr>
                <a:schemeClr val="accent2"/>
              </a:buClr>
            </a:pPr>
            <a:r>
              <a:rPr lang="en-US" sz="2000" dirty="0"/>
              <a:t>Model parallelization</a:t>
            </a:r>
          </a:p>
          <a:p>
            <a:pPr marL="514350" lvl="2">
              <a:spcBef>
                <a:spcPts val="750"/>
              </a:spcBef>
              <a:spcAft>
                <a:spcPts val="600"/>
              </a:spcAft>
              <a:buClr>
                <a:schemeClr val="accent2"/>
              </a:buClr>
            </a:pPr>
            <a:r>
              <a:rPr lang="en-IN" sz="1700" dirty="0"/>
              <a:t>Divide model among multiple GPUs</a:t>
            </a:r>
          </a:p>
          <a:p>
            <a:pPr marL="514350" lvl="2">
              <a:spcBef>
                <a:spcPts val="750"/>
              </a:spcBef>
              <a:spcAft>
                <a:spcPts val="600"/>
              </a:spcAft>
              <a:buClr>
                <a:schemeClr val="accent2"/>
              </a:buClr>
            </a:pPr>
            <a:r>
              <a:rPr lang="en-IN" sz="1700" dirty="0"/>
              <a:t>~24 GB – 4 A100 GPUs – ~94 GB / 4 GPUs</a:t>
            </a: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smtClean="0">
                <a:solidFill>
                  <a:schemeClr val="accent2">
                    <a:lumMod val="50000"/>
                  </a:schemeClr>
                </a:solidFill>
              </a:rPr>
              <a:t>TheBloke</a:t>
            </a:r>
            <a:r>
              <a:rPr lang="en-IN" b="1" dirty="0" smtClean="0">
                <a:solidFill>
                  <a:schemeClr val="accent2">
                    <a:lumMod val="50000"/>
                  </a:schemeClr>
                </a:solidFill>
              </a:rPr>
              <a:t>/Falcon-180B-Chat-GPTQ</a:t>
            </a:r>
            <a:endParaRPr lang="en-IN" b="1" dirty="0">
              <a:solidFill>
                <a:schemeClr val="accent2">
                  <a:lumMod val="50000"/>
                </a:schemeClr>
              </a:solidFill>
            </a:endParaRPr>
          </a:p>
        </p:txBody>
      </p:sp>
    </p:spTree>
    <p:extLst>
      <p:ext uri="{BB962C8B-B14F-4D97-AF65-F5344CB8AC3E}">
        <p14:creationId xmlns="" xmlns:p14="http://schemas.microsoft.com/office/powerpoint/2010/main" val="3519397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Pehchaan </a:t>
            </a:r>
            <a:r>
              <a:rPr lang="en-US" dirty="0"/>
              <a:t>– </a:t>
            </a:r>
            <a:r>
              <a:rPr lang="en-US" dirty="0" smtClean="0"/>
              <a:t>AI based Face Recognition System</a:t>
            </a:r>
            <a:endParaRPr lang="en-US" dirty="0">
              <a:solidFill>
                <a:schemeClr val="accent2">
                  <a:lumMod val="50000"/>
                </a:schemeClr>
              </a:solidFill>
            </a:endParaRPr>
          </a:p>
        </p:txBody>
      </p:sp>
      <p:grpSp>
        <p:nvGrpSpPr>
          <p:cNvPr id="12" name="Group 11"/>
          <p:cNvGrpSpPr/>
          <p:nvPr/>
        </p:nvGrpSpPr>
        <p:grpSpPr>
          <a:xfrm>
            <a:off x="940341" y="1023262"/>
            <a:ext cx="6663653" cy="3783011"/>
            <a:chOff x="940341" y="1023262"/>
            <a:chExt cx="6663653" cy="3783011"/>
          </a:xfrm>
        </p:grpSpPr>
        <p:pic>
          <p:nvPicPr>
            <p:cNvPr id="6" name="Picture 5" descr="ComputerGraphics&amp;VisualizationSection.png"/>
            <p:cNvPicPr>
              <a:picLocks noChangeAspect="1"/>
            </p:cNvPicPr>
            <p:nvPr/>
          </p:nvPicPr>
          <p:blipFill>
            <a:blip r:embed="rId3" cstate="print"/>
            <a:stretch>
              <a:fillRect/>
            </a:stretch>
          </p:blipFill>
          <p:spPr>
            <a:xfrm>
              <a:off x="940341" y="1023262"/>
              <a:ext cx="6663653" cy="3783011"/>
            </a:xfrm>
            <a:prstGeom prst="rect">
              <a:avLst/>
            </a:prstGeom>
          </p:spPr>
        </p:pic>
        <p:sp>
          <p:nvSpPr>
            <p:cNvPr id="7" name="Rectangle 6"/>
            <p:cNvSpPr/>
            <p:nvPr/>
          </p:nvSpPr>
          <p:spPr>
            <a:xfrm>
              <a:off x="1997413" y="2269787"/>
              <a:ext cx="667966" cy="933856"/>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26341" y="2402732"/>
              <a:ext cx="476655" cy="612842"/>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51899" y="1828799"/>
              <a:ext cx="583658" cy="778213"/>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598596" y="2285999"/>
              <a:ext cx="599871" cy="833337"/>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38129979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Query and Retrieval</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720087" y="1378574"/>
            <a:ext cx="366072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Query &amp; retrieval system</a:t>
            </a:r>
          </a:p>
          <a:p>
            <a:pPr marL="514350" lvl="2">
              <a:spcBef>
                <a:spcPts val="750"/>
              </a:spcBef>
              <a:spcAft>
                <a:spcPts val="600"/>
              </a:spcAft>
              <a:buClr>
                <a:schemeClr val="accent2"/>
              </a:buClr>
            </a:pPr>
            <a:r>
              <a:rPr lang="en-US" sz="1700" dirty="0"/>
              <a:t>Natural language</a:t>
            </a:r>
          </a:p>
          <a:p>
            <a:pPr marL="514350" lvl="2">
              <a:spcBef>
                <a:spcPts val="750"/>
              </a:spcBef>
              <a:spcAft>
                <a:spcPts val="600"/>
              </a:spcAft>
              <a:buClr>
                <a:schemeClr val="accent2"/>
              </a:buClr>
            </a:pPr>
            <a:r>
              <a:rPr lang="en-IN" sz="1700" dirty="0"/>
              <a:t>Input image</a:t>
            </a:r>
          </a:p>
          <a:p>
            <a:pPr marL="171450" lvl="1">
              <a:spcBef>
                <a:spcPts val="750"/>
              </a:spcBef>
              <a:spcAft>
                <a:spcPts val="600"/>
              </a:spcAft>
              <a:buClr>
                <a:schemeClr val="accent2"/>
              </a:buClr>
            </a:pPr>
            <a:r>
              <a:rPr lang="en-IN" sz="2000" dirty="0"/>
              <a:t>Search &amp; track users</a:t>
            </a:r>
          </a:p>
          <a:p>
            <a:pPr marL="514350" lvl="2">
              <a:spcBef>
                <a:spcPts val="750"/>
              </a:spcBef>
              <a:spcAft>
                <a:spcPts val="600"/>
              </a:spcAft>
              <a:buClr>
                <a:schemeClr val="accent2"/>
              </a:buClr>
            </a:pPr>
            <a:r>
              <a:rPr lang="en-IN" sz="1700" dirty="0"/>
              <a:t>User attire</a:t>
            </a:r>
          </a:p>
          <a:p>
            <a:pPr marL="514350" lvl="2">
              <a:spcBef>
                <a:spcPts val="750"/>
              </a:spcBef>
              <a:spcAft>
                <a:spcPts val="600"/>
              </a:spcAft>
              <a:buClr>
                <a:schemeClr val="accent2"/>
              </a:buClr>
            </a:pPr>
            <a:r>
              <a:rPr lang="en-IN" sz="1700" dirty="0"/>
              <a:t>Facial features</a:t>
            </a:r>
          </a:p>
        </p:txBody>
      </p:sp>
      <p:sp>
        <p:nvSpPr>
          <p:cNvPr id="2" name="Content Placeholder 2">
            <a:extLst>
              <a:ext uri="{FF2B5EF4-FFF2-40B4-BE49-F238E27FC236}">
                <a16:creationId xmlns="" xmlns:a16="http://schemas.microsoft.com/office/drawing/2014/main" id="{BCA39DDC-0B72-D8F7-3EA6-3745AE5BE9AE}"/>
              </a:ext>
            </a:extLst>
          </p:cNvPr>
          <p:cNvSpPr txBox="1">
            <a:spLocks/>
          </p:cNvSpPr>
          <p:nvPr/>
        </p:nvSpPr>
        <p:spPr>
          <a:xfrm>
            <a:off x="4812715" y="1381348"/>
            <a:ext cx="3660720" cy="3213667"/>
          </a:xfrm>
          <a:prstGeom prst="rect">
            <a:avLst/>
          </a:prstGeom>
          <a:noFill/>
        </p:spPr>
        <p:txBody>
          <a:bodyPr vert="horz" lIns="68580" tIns="34290" rIns="68580" bIns="3429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IN" sz="2000" dirty="0"/>
              <a:t>Vision Language Models</a:t>
            </a:r>
          </a:p>
          <a:p>
            <a:pPr marL="514350" lvl="2">
              <a:spcBef>
                <a:spcPts val="750"/>
              </a:spcBef>
              <a:spcAft>
                <a:spcPts val="600"/>
              </a:spcAft>
              <a:buClr>
                <a:schemeClr val="accent2"/>
              </a:buClr>
            </a:pPr>
            <a:r>
              <a:rPr lang="en-US" sz="1700" dirty="0" smtClean="0"/>
              <a:t>Text &amp; image </a:t>
            </a:r>
            <a:r>
              <a:rPr lang="en-IN" sz="1700" dirty="0" smtClean="0"/>
              <a:t>embeddings</a:t>
            </a:r>
          </a:p>
          <a:p>
            <a:pPr marL="514350" lvl="2">
              <a:spcBef>
                <a:spcPts val="750"/>
              </a:spcBef>
              <a:spcAft>
                <a:spcPts val="600"/>
              </a:spcAft>
              <a:buClr>
                <a:schemeClr val="accent2"/>
              </a:buClr>
            </a:pPr>
            <a:r>
              <a:rPr lang="en-IN" sz="1700" dirty="0" smtClean="0"/>
              <a:t>FashionVLM</a:t>
            </a:r>
            <a:endParaRPr lang="en-IN" sz="1700" dirty="0"/>
          </a:p>
          <a:p>
            <a:pPr marL="171450" lvl="1">
              <a:spcBef>
                <a:spcPts val="750"/>
              </a:spcBef>
              <a:spcAft>
                <a:spcPts val="600"/>
              </a:spcAft>
              <a:buClr>
                <a:schemeClr val="accent2"/>
              </a:buClr>
            </a:pPr>
            <a:r>
              <a:rPr lang="en-US" sz="2000" dirty="0" smtClean="0"/>
              <a:t>Vector </a:t>
            </a:r>
            <a:r>
              <a:rPr lang="en-US" sz="2000" dirty="0"/>
              <a:t>database </a:t>
            </a:r>
          </a:p>
          <a:p>
            <a:pPr marL="514350" lvl="2">
              <a:spcBef>
                <a:spcPts val="750"/>
              </a:spcBef>
              <a:spcAft>
                <a:spcPts val="600"/>
              </a:spcAft>
              <a:buClr>
                <a:schemeClr val="accent2"/>
              </a:buClr>
            </a:pPr>
            <a:r>
              <a:rPr lang="en-US" sz="1700" dirty="0"/>
              <a:t>Efficient storage </a:t>
            </a:r>
          </a:p>
          <a:p>
            <a:pPr marL="514350" lvl="2">
              <a:spcBef>
                <a:spcPts val="750"/>
              </a:spcBef>
              <a:spcAft>
                <a:spcPts val="600"/>
              </a:spcAft>
              <a:buClr>
                <a:schemeClr val="accent2"/>
              </a:buClr>
            </a:pPr>
            <a:r>
              <a:rPr lang="en-US" sz="1700" dirty="0"/>
              <a:t>Retrieval of images</a:t>
            </a:r>
            <a:endParaRPr lang="en-IN" sz="1700" dirty="0"/>
          </a:p>
        </p:txBody>
      </p:sp>
    </p:spTree>
    <p:extLst>
      <p:ext uri="{BB962C8B-B14F-4D97-AF65-F5344CB8AC3E}">
        <p14:creationId xmlns="" xmlns:p14="http://schemas.microsoft.com/office/powerpoint/2010/main" val="3812997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 Captioning Dataset (FACAD)</a:t>
            </a:r>
            <a:endParaRPr lang="en-US" dirty="0">
              <a:solidFill>
                <a:schemeClr val="accent2">
                  <a:lumMod val="50000"/>
                </a:schemeClr>
              </a:solidFill>
            </a:endParaRPr>
          </a:p>
        </p:txBody>
      </p:sp>
      <p:sp>
        <p:nvSpPr>
          <p:cNvPr id="2" name="Content Placeholder 2">
            <a:extLst>
              <a:ext uri="{FF2B5EF4-FFF2-40B4-BE49-F238E27FC236}">
                <a16:creationId xmlns="" xmlns:a16="http://schemas.microsoft.com/office/drawing/2014/main" id="{D64FBD31-58C2-F052-F198-E7DC0F36A9D4}"/>
              </a:ext>
            </a:extLst>
          </p:cNvPr>
          <p:cNvSpPr txBox="1">
            <a:spLocks/>
          </p:cNvSpPr>
          <p:nvPr/>
        </p:nvSpPr>
        <p:spPr>
          <a:xfrm>
            <a:off x="628651" y="1369219"/>
            <a:ext cx="4151771" cy="3223260"/>
          </a:xfrm>
          <a:prstGeom prst="rect">
            <a:avLst/>
          </a:prstGeom>
          <a:noFill/>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US" sz="2000" dirty="0"/>
              <a:t>Largest dataset of fashion items</a:t>
            </a:r>
          </a:p>
          <a:p>
            <a:pPr marL="514350" lvl="2">
              <a:lnSpc>
                <a:spcPct val="100000"/>
              </a:lnSpc>
              <a:spcBef>
                <a:spcPts val="750"/>
              </a:spcBef>
              <a:spcAft>
                <a:spcPts val="600"/>
              </a:spcAft>
              <a:buClr>
                <a:schemeClr val="accent2"/>
              </a:buClr>
            </a:pPr>
            <a:r>
              <a:rPr lang="en-US" sz="1700" dirty="0"/>
              <a:t>130K fashion item captions</a:t>
            </a:r>
          </a:p>
          <a:p>
            <a:pPr marL="514350" lvl="2">
              <a:spcBef>
                <a:spcPts val="750"/>
              </a:spcBef>
              <a:spcAft>
                <a:spcPts val="600"/>
              </a:spcAft>
              <a:buClr>
                <a:schemeClr val="accent2"/>
              </a:buClr>
            </a:pPr>
            <a:r>
              <a:rPr lang="en-US" sz="1700" dirty="0"/>
              <a:t>993K images</a:t>
            </a:r>
          </a:p>
          <a:p>
            <a:pPr marL="514350" lvl="2">
              <a:spcBef>
                <a:spcPts val="750"/>
              </a:spcBef>
              <a:spcAft>
                <a:spcPts val="600"/>
              </a:spcAft>
              <a:buClr>
                <a:schemeClr val="accent2"/>
              </a:buClr>
            </a:pPr>
            <a:r>
              <a:rPr lang="en-US" sz="1700" dirty="0"/>
              <a:t>990 attributes </a:t>
            </a:r>
          </a:p>
          <a:p>
            <a:pPr marL="514350" lvl="2">
              <a:spcBef>
                <a:spcPts val="750"/>
              </a:spcBef>
              <a:spcAft>
                <a:spcPts val="600"/>
              </a:spcAft>
              <a:buClr>
                <a:schemeClr val="accent2"/>
              </a:buClr>
            </a:pPr>
            <a:r>
              <a:rPr lang="en-US" sz="1700" dirty="0"/>
              <a:t>78 different categories</a:t>
            </a:r>
          </a:p>
          <a:p>
            <a:pPr marL="171450" lvl="1">
              <a:spcBef>
                <a:spcPts val="750"/>
              </a:spcBef>
              <a:spcAft>
                <a:spcPts val="600"/>
              </a:spcAft>
              <a:buClr>
                <a:schemeClr val="accent2"/>
              </a:buClr>
            </a:pPr>
            <a:r>
              <a:rPr lang="en-US" sz="2000" dirty="0"/>
              <a:t>Rich captions</a:t>
            </a:r>
          </a:p>
          <a:p>
            <a:pPr marL="171450" lvl="1">
              <a:spcBef>
                <a:spcPts val="750"/>
              </a:spcBef>
              <a:spcAft>
                <a:spcPts val="600"/>
              </a:spcAft>
              <a:buClr>
                <a:schemeClr val="accent2"/>
              </a:buClr>
            </a:pPr>
            <a:r>
              <a:rPr lang="en-US" sz="2000" dirty="0"/>
              <a:t>Expressive vocabulary</a:t>
            </a:r>
          </a:p>
          <a:p>
            <a:pPr marL="171450" lvl="1">
              <a:spcBef>
                <a:spcPts val="750"/>
              </a:spcBef>
              <a:spcAft>
                <a:spcPts val="600"/>
              </a:spcAft>
              <a:buClr>
                <a:schemeClr val="accent2"/>
              </a:buClr>
            </a:pPr>
            <a:r>
              <a:rPr lang="en-US" sz="2000" dirty="0"/>
              <a:t>Different age groups</a:t>
            </a:r>
          </a:p>
          <a:p>
            <a:pPr marL="171450" lvl="1">
              <a:spcBef>
                <a:spcPts val="750"/>
              </a:spcBef>
              <a:spcAft>
                <a:spcPts val="600"/>
              </a:spcAft>
              <a:buClr>
                <a:schemeClr val="accent2"/>
              </a:buClr>
            </a:pPr>
            <a:r>
              <a:rPr lang="en-US" sz="2000" dirty="0"/>
              <a:t>Different seasons</a:t>
            </a:r>
          </a:p>
        </p:txBody>
      </p:sp>
      <p:pic>
        <p:nvPicPr>
          <p:cNvPr id="1026" name="Picture 2">
            <a:extLst>
              <a:ext uri="{FF2B5EF4-FFF2-40B4-BE49-F238E27FC236}">
                <a16:creationId xmlns="" xmlns:a16="http://schemas.microsoft.com/office/drawing/2014/main" id="{09159657-6DC0-4DF9-C298-5E7F5C6D3F23}"/>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480560" y="1429344"/>
            <a:ext cx="4354397" cy="32657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a:extLst>
              <a:ext uri="{FF2B5EF4-FFF2-40B4-BE49-F238E27FC236}">
                <a16:creationId xmlns="" xmlns:a16="http://schemas.microsoft.com/office/drawing/2014/main"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FACAD – </a:t>
            </a:r>
            <a:r>
              <a:rPr lang="en-IN" b="1" dirty="0" err="1" smtClean="0">
                <a:solidFill>
                  <a:schemeClr val="accent2">
                    <a:lumMod val="50000"/>
                  </a:schemeClr>
                </a:solidFill>
              </a:rPr>
              <a:t>Xuewen</a:t>
            </a:r>
            <a:r>
              <a:rPr lang="en-IN" b="1" dirty="0" smtClean="0">
                <a:solidFill>
                  <a:schemeClr val="accent2">
                    <a:lumMod val="50000"/>
                  </a:schemeClr>
                </a:solidFill>
              </a:rPr>
              <a:t> Yang et. al. – ECCV 2020</a:t>
            </a:r>
            <a:endParaRPr lang="en-IN" b="1" dirty="0">
              <a:solidFill>
                <a:schemeClr val="accent2">
                  <a:lumMod val="50000"/>
                </a:schemeClr>
              </a:solidFill>
            </a:endParaRPr>
          </a:p>
        </p:txBody>
      </p:sp>
    </p:spTree>
    <p:extLst>
      <p:ext uri="{BB962C8B-B14F-4D97-AF65-F5344CB8AC3E}">
        <p14:creationId xmlns="" xmlns:p14="http://schemas.microsoft.com/office/powerpoint/2010/main" val="25373882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FashionVLM</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BLIP-2</a:t>
            </a:r>
          </a:p>
          <a:p>
            <a:pPr marL="514350" lvl="2">
              <a:spcBef>
                <a:spcPts val="750"/>
              </a:spcBef>
              <a:spcAft>
                <a:spcPts val="600"/>
              </a:spcAft>
              <a:buClr>
                <a:schemeClr val="accent2"/>
              </a:buClr>
            </a:pPr>
            <a:r>
              <a:rPr lang="en-IN" sz="1700" dirty="0"/>
              <a:t>Bootstrapping Language Image Pre–training </a:t>
            </a:r>
          </a:p>
          <a:p>
            <a:pPr marL="171450" lvl="1">
              <a:spcBef>
                <a:spcPts val="750"/>
              </a:spcBef>
              <a:spcAft>
                <a:spcPts val="600"/>
              </a:spcAft>
              <a:buClr>
                <a:schemeClr val="accent2"/>
              </a:buClr>
            </a:pPr>
            <a:r>
              <a:rPr lang="en-IN" sz="2000" dirty="0"/>
              <a:t>Image encoder</a:t>
            </a:r>
          </a:p>
          <a:p>
            <a:pPr marL="514350" lvl="2">
              <a:spcBef>
                <a:spcPts val="750"/>
              </a:spcBef>
              <a:spcAft>
                <a:spcPts val="600"/>
              </a:spcAft>
              <a:buClr>
                <a:schemeClr val="accent2"/>
              </a:buClr>
            </a:pPr>
            <a:r>
              <a:rPr lang="en-IN" sz="1700" dirty="0"/>
              <a:t>Vision Transformer (</a:t>
            </a:r>
            <a:r>
              <a:rPr lang="en-IN" sz="1700" dirty="0" err="1"/>
              <a:t>ViT</a:t>
            </a:r>
            <a:r>
              <a:rPr lang="en-IN" sz="1700" dirty="0"/>
              <a:t>) </a:t>
            </a:r>
          </a:p>
          <a:p>
            <a:pPr marL="171450" lvl="1">
              <a:spcBef>
                <a:spcPts val="750"/>
              </a:spcBef>
              <a:spcAft>
                <a:spcPts val="600"/>
              </a:spcAft>
              <a:buClr>
                <a:schemeClr val="accent2"/>
              </a:buClr>
            </a:pPr>
            <a:r>
              <a:rPr lang="en-IN" sz="2000" dirty="0"/>
              <a:t>Text encoder</a:t>
            </a:r>
          </a:p>
          <a:p>
            <a:pPr marL="514350" lvl="2">
              <a:spcBef>
                <a:spcPts val="750"/>
              </a:spcBef>
              <a:spcAft>
                <a:spcPts val="600"/>
              </a:spcAft>
              <a:buClr>
                <a:schemeClr val="accent2"/>
              </a:buClr>
            </a:pPr>
            <a:r>
              <a:rPr lang="en-US" sz="1700" dirty="0"/>
              <a:t>Large Language Model (LLM)</a:t>
            </a:r>
            <a:endParaRPr lang="en-IN" sz="2000" dirty="0"/>
          </a:p>
          <a:p>
            <a:pPr marL="171450" lvl="1">
              <a:spcBef>
                <a:spcPts val="750"/>
              </a:spcBef>
              <a:spcAft>
                <a:spcPts val="600"/>
              </a:spcAft>
              <a:buClr>
                <a:schemeClr val="accent2"/>
              </a:buClr>
            </a:pPr>
            <a:r>
              <a:rPr lang="en-IN" sz="2000" dirty="0"/>
              <a:t>Connect Image and Text encoders</a:t>
            </a:r>
          </a:p>
          <a:p>
            <a:pPr marL="514350" lvl="2">
              <a:spcBef>
                <a:spcPts val="750"/>
              </a:spcBef>
              <a:spcAft>
                <a:spcPts val="600"/>
              </a:spcAft>
              <a:buClr>
                <a:schemeClr val="accent2"/>
              </a:buClr>
            </a:pPr>
            <a:r>
              <a:rPr lang="en-IN" sz="1700" dirty="0"/>
              <a:t>Querying Transformer (Q-Former)</a:t>
            </a:r>
            <a:endParaRPr lang="en-US" sz="1700" dirty="0"/>
          </a:p>
        </p:txBody>
      </p:sp>
      <p:sp>
        <p:nvSpPr>
          <p:cNvPr id="2" name="TextBox 1">
            <a:extLst>
              <a:ext uri="{FF2B5EF4-FFF2-40B4-BE49-F238E27FC236}">
                <a16:creationId xmlns="" xmlns:a16="http://schemas.microsoft.com/office/drawing/2014/main"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 xmlns:p14="http://schemas.microsoft.com/office/powerpoint/2010/main" val="3109420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FashionVLM – Evaluation on FACAD</a:t>
            </a:r>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483451250"/>
              </p:ext>
            </p:extLst>
          </p:nvPr>
        </p:nvGraphicFramePr>
        <p:xfrm>
          <a:off x="628650" y="1369219"/>
          <a:ext cx="7886701" cy="3307080"/>
        </p:xfrm>
        <a:graphic>
          <a:graphicData uri="http://schemas.openxmlformats.org/drawingml/2006/table">
            <a:tbl>
              <a:tblPr firstRow="1" bandRow="1">
                <a:tableStyleId>{72833802-FEF1-4C79-8D5D-14CF1EAF98D9}</a:tableStyleId>
              </a:tblPr>
              <a:tblGrid>
                <a:gridCol w="1859717">
                  <a:extLst>
                    <a:ext uri="{9D8B030D-6E8A-4147-A177-3AD203B41FA5}">
                      <a16:colId xmlns="" xmlns:a16="http://schemas.microsoft.com/office/drawing/2014/main" val="2382218087"/>
                    </a:ext>
                  </a:extLst>
                </a:gridCol>
                <a:gridCol w="1506746">
                  <a:extLst>
                    <a:ext uri="{9D8B030D-6E8A-4147-A177-3AD203B41FA5}">
                      <a16:colId xmlns="" xmlns:a16="http://schemas.microsoft.com/office/drawing/2014/main" val="3953468724"/>
                    </a:ext>
                  </a:extLst>
                </a:gridCol>
                <a:gridCol w="1506746">
                  <a:extLst>
                    <a:ext uri="{9D8B030D-6E8A-4147-A177-3AD203B41FA5}">
                      <a16:colId xmlns="" xmlns:a16="http://schemas.microsoft.com/office/drawing/2014/main" val="2046445661"/>
                    </a:ext>
                  </a:extLst>
                </a:gridCol>
                <a:gridCol w="1506746">
                  <a:extLst>
                    <a:ext uri="{9D8B030D-6E8A-4147-A177-3AD203B41FA5}">
                      <a16:colId xmlns="" xmlns:a16="http://schemas.microsoft.com/office/drawing/2014/main" val="3495531260"/>
                    </a:ext>
                  </a:extLst>
                </a:gridCol>
                <a:gridCol w="1506746">
                  <a:extLst>
                    <a:ext uri="{9D8B030D-6E8A-4147-A177-3AD203B41FA5}">
                      <a16:colId xmlns="" xmlns:a16="http://schemas.microsoft.com/office/drawing/2014/main" val="3623106039"/>
                    </a:ext>
                  </a:extLst>
                </a:gridCol>
              </a:tblGrid>
              <a:tr h="274320">
                <a:tc rowSpan="2">
                  <a:txBody>
                    <a:bodyPr/>
                    <a:lstStyle/>
                    <a:p>
                      <a:pPr algn="ctr"/>
                      <a:r>
                        <a:rPr lang="en-US" sz="1400" b="1" i="0" dirty="0">
                          <a:latin typeface="+mj-lt"/>
                        </a:rPr>
                        <a:t>Models</a:t>
                      </a:r>
                    </a:p>
                  </a:txBody>
                  <a:tcPr marL="68580" marR="68580" marT="34290" marB="34290" anchor="ctr"/>
                </a:tc>
                <a:tc gridSpan="4">
                  <a:txBody>
                    <a:bodyPr/>
                    <a:lstStyle/>
                    <a:p>
                      <a:pPr algn="ctr"/>
                      <a:r>
                        <a:rPr lang="en-US" sz="1400" b="1" i="0" dirty="0">
                          <a:latin typeface="+mj-lt"/>
                        </a:rPr>
                        <a:t>Evaluation Metrics (%)</a:t>
                      </a: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extLst>
                  <a:ext uri="{0D108BD9-81ED-4DB2-BD59-A6C34878D82A}">
                    <a16:rowId xmlns="" xmlns:a16="http://schemas.microsoft.com/office/drawing/2014/main" val="2857107962"/>
                  </a:ext>
                </a:extLst>
              </a:tr>
              <a:tr h="274320">
                <a:tc vMerge="1">
                  <a:txBody>
                    <a:bodyPr/>
                    <a:lstStyle/>
                    <a:p>
                      <a:endParaRPr lang="en-IN"/>
                    </a:p>
                  </a:txBody>
                  <a:tcPr/>
                </a:tc>
                <a:tc>
                  <a:txBody>
                    <a:bodyPr/>
                    <a:lstStyle/>
                    <a:p>
                      <a:pPr algn="ctr"/>
                      <a:r>
                        <a:rPr lang="en-US" sz="1400" b="1" i="0" dirty="0">
                          <a:solidFill>
                            <a:srgbClr val="FFF6F6"/>
                          </a:solidFill>
                          <a:latin typeface="+mj-lt"/>
                        </a:rPr>
                        <a:t>BLEU-4</a:t>
                      </a:r>
                    </a:p>
                  </a:txBody>
                  <a:tcPr marL="68580" marR="68580" marT="34290" marB="34290" anchor="ctr">
                    <a:solidFill>
                      <a:schemeClr val="accent2"/>
                    </a:solidFill>
                  </a:tcPr>
                </a:tc>
                <a:tc>
                  <a:txBody>
                    <a:bodyPr/>
                    <a:lstStyle/>
                    <a:p>
                      <a:pPr algn="ctr"/>
                      <a:r>
                        <a:rPr lang="en-US" sz="1400" b="1" i="0" dirty="0">
                          <a:solidFill>
                            <a:srgbClr val="FFF6F6"/>
                          </a:solidFill>
                          <a:latin typeface="+mj-lt"/>
                        </a:rPr>
                        <a:t>CIDEr</a:t>
                      </a:r>
                    </a:p>
                  </a:txBody>
                  <a:tcPr marL="68580" marR="68580" marT="34290" marB="34290" anchor="ctr">
                    <a:solidFill>
                      <a:schemeClr val="accent2"/>
                    </a:solidFill>
                  </a:tcPr>
                </a:tc>
                <a:tc>
                  <a:txBody>
                    <a:bodyPr/>
                    <a:lstStyle/>
                    <a:p>
                      <a:pPr algn="ctr"/>
                      <a:r>
                        <a:rPr lang="en-US" sz="1400" b="1" i="0" dirty="0">
                          <a:solidFill>
                            <a:srgbClr val="FFF6F6"/>
                          </a:solidFill>
                          <a:latin typeface="+mj-lt"/>
                        </a:rPr>
                        <a:t>ROUGE-L</a:t>
                      </a:r>
                    </a:p>
                  </a:txBody>
                  <a:tcPr marL="68580" marR="68580" marT="34290" marB="34290" anchor="ctr">
                    <a:solidFill>
                      <a:schemeClr val="accent2"/>
                    </a:solidFill>
                  </a:tcPr>
                </a:tc>
                <a:tc>
                  <a:txBody>
                    <a:bodyPr/>
                    <a:lstStyle/>
                    <a:p>
                      <a:pPr algn="ctr"/>
                      <a:r>
                        <a:rPr lang="en-US" sz="1400" b="1" i="0" dirty="0">
                          <a:solidFill>
                            <a:srgbClr val="FFF6F6"/>
                          </a:solidFill>
                          <a:latin typeface="+mj-lt"/>
                        </a:rPr>
                        <a:t>METEOR</a:t>
                      </a:r>
                    </a:p>
                  </a:txBody>
                  <a:tcPr marL="68580" marR="68580" marT="34290" marB="34290" anchor="ctr">
                    <a:solidFill>
                      <a:schemeClr val="accent2"/>
                    </a:solidFill>
                  </a:tcPr>
                </a:tc>
                <a:extLst>
                  <a:ext uri="{0D108BD9-81ED-4DB2-BD59-A6C34878D82A}">
                    <a16:rowId xmlns="" xmlns:a16="http://schemas.microsoft.com/office/drawing/2014/main" val="2548491233"/>
                  </a:ext>
                </a:extLst>
              </a:tr>
              <a:tr h="548640">
                <a:tc>
                  <a:txBody>
                    <a:bodyPr/>
                    <a:lstStyle/>
                    <a:p>
                      <a:pPr algn="ctr"/>
                      <a:r>
                        <a:rPr lang="en-US" sz="1400" b="0" i="0" dirty="0">
                          <a:latin typeface="+mn-lt"/>
                        </a:rPr>
                        <a:t>Tang (2023)</a:t>
                      </a:r>
                    </a:p>
                  </a:txBody>
                  <a:tcPr marL="68580" marR="68580" marT="34290" marB="34290" anchor="ctr"/>
                </a:tc>
                <a:tc>
                  <a:txBody>
                    <a:bodyPr/>
                    <a:lstStyle/>
                    <a:p>
                      <a:pPr algn="ctr"/>
                      <a:r>
                        <a:rPr lang="en-US" sz="1400" b="0" i="0" dirty="0">
                          <a:latin typeface="+mn-lt"/>
                        </a:rPr>
                        <a:t>10.0</a:t>
                      </a:r>
                    </a:p>
                  </a:txBody>
                  <a:tcPr marL="68580" marR="68580" marT="34290" marB="34290" anchor="ctr"/>
                </a:tc>
                <a:tc>
                  <a:txBody>
                    <a:bodyPr/>
                    <a:lstStyle/>
                    <a:p>
                      <a:pPr algn="ctr"/>
                      <a:r>
                        <a:rPr lang="en-US" sz="1400" b="0" i="0" dirty="0">
                          <a:latin typeface="+mn-lt"/>
                        </a:rPr>
                        <a:t>81.8</a:t>
                      </a:r>
                      <a:endParaRPr lang="en-IN" b="0" dirty="0"/>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23.0</a:t>
                      </a:r>
                      <a:endParaRPr lang="en-IN" sz="1400" b="1" i="0" u="sng" kern="1200" dirty="0">
                        <a:solidFill>
                          <a:srgbClr val="00B050"/>
                        </a:solidFill>
                        <a:latin typeface="+mn-lt"/>
                        <a:ea typeface="+mn-ea"/>
                        <a:cs typeface="+mn-cs"/>
                      </a:endParaRP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11.9</a:t>
                      </a:r>
                      <a:endParaRPr lang="en-IN" sz="1400" b="1" i="0" u="sng" kern="1200" dirty="0">
                        <a:solidFill>
                          <a:srgbClr val="00B050"/>
                        </a:solidFill>
                        <a:latin typeface="+mn-lt"/>
                        <a:ea typeface="+mn-ea"/>
                        <a:cs typeface="+mn-cs"/>
                      </a:endParaRP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err="1">
                          <a:latin typeface="+mn-lt"/>
                        </a:rPr>
                        <a:t>Moratelli</a:t>
                      </a:r>
                      <a:r>
                        <a:rPr lang="en-US" sz="1400" b="0" i="0" dirty="0">
                          <a:latin typeface="+mn-lt"/>
                        </a:rPr>
                        <a:t> (2023)</a:t>
                      </a:r>
                    </a:p>
                  </a:txBody>
                  <a:tcPr marL="68580" marR="68580" marT="34290" marB="34290" anchor="ctr"/>
                </a:tc>
                <a:tc>
                  <a:txBody>
                    <a:bodyPr/>
                    <a:lstStyle/>
                    <a:p>
                      <a:pPr algn="ctr"/>
                      <a:r>
                        <a:rPr lang="en-US" sz="1400" b="1" i="0" u="sng" dirty="0">
                          <a:solidFill>
                            <a:srgbClr val="00B050"/>
                          </a:solidFill>
                          <a:latin typeface="+mn-lt"/>
                        </a:rPr>
                        <a:t>10.6</a:t>
                      </a: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84.5</a:t>
                      </a:r>
                      <a:endParaRPr lang="en-IN" sz="1400" b="1" i="0" u="sng" kern="1200" dirty="0">
                        <a:solidFill>
                          <a:srgbClr val="00B050"/>
                        </a:solidFill>
                        <a:latin typeface="+mn-lt"/>
                        <a:ea typeface="+mn-ea"/>
                        <a:cs typeface="+mn-cs"/>
                      </a:endParaRPr>
                    </a:p>
                  </a:txBody>
                  <a:tcPr marL="68580" marR="68580" marT="34290" marB="34290" anchor="ctr"/>
                </a:tc>
                <a:tc>
                  <a:txBody>
                    <a:bodyPr/>
                    <a:lstStyle/>
                    <a:p>
                      <a:pPr algn="ctr"/>
                      <a:r>
                        <a:rPr lang="en-US" sz="1400" b="0" i="0" dirty="0">
                          <a:latin typeface="+mn-lt"/>
                        </a:rPr>
                        <a:t>22.4</a:t>
                      </a:r>
                      <a:endParaRPr lang="en-IN" b="0" dirty="0"/>
                    </a:p>
                  </a:txBody>
                  <a:tcPr marL="68580" marR="68580" marT="34290" marB="34290" anchor="ctr"/>
                </a:tc>
                <a:tc>
                  <a:txBody>
                    <a:bodyPr/>
                    <a:lstStyle/>
                    <a:p>
                      <a:pPr algn="ctr"/>
                      <a:r>
                        <a:rPr lang="en-US" sz="1400" b="0" i="0" dirty="0">
                          <a:latin typeface="+mn-lt"/>
                        </a:rPr>
                        <a:t>11.6</a:t>
                      </a:r>
                      <a:endParaRPr lang="en-IN" b="0" dirty="0"/>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0" i="0" dirty="0">
                          <a:latin typeface="+mn-lt"/>
                        </a:rPr>
                        <a:t>OPT-6.7</a:t>
                      </a:r>
                    </a:p>
                    <a:p>
                      <a:pPr algn="ctr"/>
                      <a:r>
                        <a:rPr lang="en-US" sz="1400" b="0" i="0" dirty="0">
                          <a:latin typeface="+mn-lt"/>
                        </a:rPr>
                        <a:t>Stage One</a:t>
                      </a:r>
                    </a:p>
                  </a:txBody>
                  <a:tcPr marL="68580" marR="68580" marT="34290" marB="34290" anchor="ctr"/>
                </a:tc>
                <a:tc>
                  <a:txBody>
                    <a:bodyPr/>
                    <a:lstStyle/>
                    <a:p>
                      <a:pPr algn="ctr"/>
                      <a:r>
                        <a:rPr lang="en-US" sz="1400" b="0" i="0" dirty="0">
                          <a:latin typeface="+mn-lt"/>
                        </a:rPr>
                        <a:t>12.331</a:t>
                      </a:r>
                    </a:p>
                  </a:txBody>
                  <a:tcPr marL="68580" marR="68580" marT="34290" marB="34290" anchor="ctr"/>
                </a:tc>
                <a:tc>
                  <a:txBody>
                    <a:bodyPr/>
                    <a:lstStyle/>
                    <a:p>
                      <a:pPr algn="ctr"/>
                      <a:r>
                        <a:rPr lang="en-US" sz="1400" b="0" i="0" dirty="0">
                          <a:latin typeface="+mn-lt"/>
                        </a:rPr>
                        <a:t>101.205	</a:t>
                      </a:r>
                      <a:endParaRPr lang="en-IN" b="0" dirty="0"/>
                    </a:p>
                  </a:txBody>
                  <a:tcPr marL="68580" marR="68580" marT="34290" marB="34290" anchor="ctr"/>
                </a:tc>
                <a:tc>
                  <a:txBody>
                    <a:bodyPr/>
                    <a:lstStyle/>
                    <a:p>
                      <a:pPr algn="ctr"/>
                      <a:r>
                        <a:rPr lang="en-US" sz="1400" b="0" i="0" dirty="0">
                          <a:latin typeface="+mn-lt"/>
                        </a:rPr>
                        <a:t>26.746</a:t>
                      </a:r>
                      <a:endParaRPr lang="en-IN" b="0" dirty="0"/>
                    </a:p>
                  </a:txBody>
                  <a:tcPr marL="68580" marR="68580" marT="34290" marB="34290" anchor="ctr"/>
                </a:tc>
                <a:tc>
                  <a:txBody>
                    <a:bodyPr/>
                    <a:lstStyle/>
                    <a:p>
                      <a:pPr algn="ctr"/>
                      <a:r>
                        <a:rPr lang="en-US" sz="1400" b="0" i="0" dirty="0">
                          <a:latin typeface="+mn-lt"/>
                        </a:rPr>
                        <a:t>14.279</a:t>
                      </a:r>
                      <a:endParaRPr lang="en-IN" b="0" dirty="0"/>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a:latin typeface="+mn-lt"/>
                        </a:rPr>
                        <a:t>OPT-6.7</a:t>
                      </a:r>
                    </a:p>
                    <a:p>
                      <a:pPr algn="ctr"/>
                      <a:r>
                        <a:rPr lang="en-US" sz="1400" b="0" i="0" dirty="0">
                          <a:latin typeface="+mn-lt"/>
                        </a:rPr>
                        <a:t>Stage Two</a:t>
                      </a:r>
                    </a:p>
                  </a:txBody>
                  <a:tcPr marL="68580" marR="68580" marT="34290" marB="34290" anchor="ctr"/>
                </a:tc>
                <a:tc>
                  <a:txBody>
                    <a:bodyPr/>
                    <a:lstStyle/>
                    <a:p>
                      <a:pPr algn="ctr"/>
                      <a:r>
                        <a:rPr lang="en-US" sz="1400" b="0" i="0" dirty="0">
                          <a:latin typeface="+mn-lt"/>
                        </a:rPr>
                        <a:t>13.409</a:t>
                      </a:r>
                    </a:p>
                  </a:txBody>
                  <a:tcPr marL="68580" marR="68580" marT="34290" marB="34290" anchor="ctr"/>
                </a:tc>
                <a:tc>
                  <a:txBody>
                    <a:bodyPr/>
                    <a:lstStyle/>
                    <a:p>
                      <a:pPr algn="ctr"/>
                      <a:r>
                        <a:rPr lang="en-US" sz="1400" b="0" i="0" dirty="0">
                          <a:latin typeface="+mn-lt"/>
                        </a:rPr>
                        <a:t>111.396</a:t>
                      </a:r>
                      <a:endParaRPr lang="en-IN" b="0" dirty="0"/>
                    </a:p>
                  </a:txBody>
                  <a:tcPr marL="68580" marR="68580" marT="34290" marB="34290" anchor="ctr"/>
                </a:tc>
                <a:tc>
                  <a:txBody>
                    <a:bodyPr/>
                    <a:lstStyle/>
                    <a:p>
                      <a:pPr algn="ctr"/>
                      <a:r>
                        <a:rPr lang="en-US" sz="1400" b="0" i="0" dirty="0">
                          <a:latin typeface="+mn-lt"/>
                        </a:rPr>
                        <a:t>27.756</a:t>
                      </a:r>
                      <a:endParaRPr lang="en-IN" b="0" dirty="0"/>
                    </a:p>
                  </a:txBody>
                  <a:tcPr marL="68580" marR="68580" marT="34290" marB="34290" anchor="ctr"/>
                </a:tc>
                <a:tc>
                  <a:txBody>
                    <a:bodyPr/>
                    <a:lstStyle/>
                    <a:p>
                      <a:pPr algn="ctr"/>
                      <a:r>
                        <a:rPr lang="en-US" sz="1400" b="0" i="0" dirty="0">
                          <a:latin typeface="+mn-lt"/>
                        </a:rPr>
                        <a:t>14.946</a:t>
                      </a:r>
                      <a:endParaRPr lang="en-IN" b="0" dirty="0"/>
                    </a:p>
                  </a:txBody>
                  <a:tcPr marL="68580" marR="68580" marT="34290" marB="34290" anchor="ctr"/>
                </a:tc>
                <a:extLst>
                  <a:ext uri="{0D108BD9-81ED-4DB2-BD59-A6C34878D82A}">
                    <a16:rowId xmlns="" xmlns:a16="http://schemas.microsoft.com/office/drawing/2014/main" val="3936251906"/>
                  </a:ext>
                </a:extLst>
              </a:tr>
              <a:tr h="548640">
                <a:tc>
                  <a:txBody>
                    <a:bodyPr/>
                    <a:lstStyle/>
                    <a:p>
                      <a:pPr algn="ctr"/>
                      <a:r>
                        <a:rPr lang="en-US" sz="1400" b="0" i="0" dirty="0">
                          <a:latin typeface="+mn-lt"/>
                        </a:rPr>
                        <a:t>OPT-6.7</a:t>
                      </a:r>
                    </a:p>
                    <a:p>
                      <a:pPr algn="ctr"/>
                      <a:r>
                        <a:rPr lang="en-US" sz="1400" b="0" i="0" dirty="0">
                          <a:latin typeface="+mn-lt"/>
                        </a:rPr>
                        <a:t>Stage Three</a:t>
                      </a:r>
                    </a:p>
                  </a:txBody>
                  <a:tcPr marL="68580" marR="68580" marT="34290" marB="34290" anchor="ctr"/>
                </a:tc>
                <a:tc>
                  <a:txBody>
                    <a:bodyPr/>
                    <a:lstStyle/>
                    <a:p>
                      <a:pPr algn="ctr"/>
                      <a:r>
                        <a:rPr lang="en-US" sz="1400" b="1" i="0" u="sng" dirty="0">
                          <a:solidFill>
                            <a:srgbClr val="7030A0"/>
                          </a:solidFill>
                          <a:latin typeface="+mn-lt"/>
                        </a:rPr>
                        <a:t>14.881</a:t>
                      </a:r>
                    </a:p>
                  </a:txBody>
                  <a:tcPr marL="68580" marR="68580" marT="34290" marB="34290" anchor="ctr"/>
                </a:tc>
                <a:tc>
                  <a:txBody>
                    <a:bodyPr/>
                    <a:lstStyle/>
                    <a:p>
                      <a:pPr algn="ctr"/>
                      <a:r>
                        <a:rPr lang="en-US" sz="1400" b="1" i="0" u="sng" dirty="0">
                          <a:solidFill>
                            <a:srgbClr val="7030A0"/>
                          </a:solidFill>
                          <a:latin typeface="+mn-lt"/>
                        </a:rPr>
                        <a:t>123.515</a:t>
                      </a:r>
                      <a:endParaRPr lang="en-IN" b="1" u="sng" dirty="0">
                        <a:solidFill>
                          <a:srgbClr val="7030A0"/>
                        </a:solidFill>
                      </a:endParaRPr>
                    </a:p>
                  </a:txBody>
                  <a:tcPr marL="68580" marR="68580" marT="34290" marB="34290" anchor="ctr"/>
                </a:tc>
                <a:tc>
                  <a:txBody>
                    <a:bodyPr/>
                    <a:lstStyle/>
                    <a:p>
                      <a:pPr algn="ctr"/>
                      <a:r>
                        <a:rPr lang="en-US" sz="1400" b="1" i="0" u="sng" dirty="0">
                          <a:solidFill>
                            <a:srgbClr val="7030A0"/>
                          </a:solidFill>
                          <a:latin typeface="+mn-lt"/>
                        </a:rPr>
                        <a:t>28.667</a:t>
                      </a:r>
                      <a:endParaRPr lang="en-IN" b="1" u="sng" dirty="0">
                        <a:solidFill>
                          <a:srgbClr val="7030A0"/>
                        </a:solidFill>
                      </a:endParaRPr>
                    </a:p>
                  </a:txBody>
                  <a:tcPr marL="68580" marR="68580" marT="34290" marB="34290" anchor="ctr"/>
                </a:tc>
                <a:tc>
                  <a:txBody>
                    <a:bodyPr/>
                    <a:lstStyle/>
                    <a:p>
                      <a:pPr algn="ctr"/>
                      <a:r>
                        <a:rPr lang="en-US" sz="1400" b="1" i="0" u="sng" dirty="0">
                          <a:solidFill>
                            <a:srgbClr val="7030A0"/>
                          </a:solidFill>
                          <a:latin typeface="+mn-lt"/>
                        </a:rPr>
                        <a:t>15.419</a:t>
                      </a:r>
                      <a:endParaRPr lang="en-IN" b="1" u="sng" dirty="0">
                        <a:solidFill>
                          <a:srgbClr val="7030A0"/>
                        </a:solidFill>
                      </a:endParaRPr>
                    </a:p>
                  </a:txBody>
                  <a:tcPr marL="68580" marR="68580" marT="34290" marB="34290" anchor="ctr"/>
                </a:tc>
                <a:extLst>
                  <a:ext uri="{0D108BD9-81ED-4DB2-BD59-A6C34878D82A}">
                    <a16:rowId xmlns="" xmlns:a16="http://schemas.microsoft.com/office/drawing/2014/main" val="568537164"/>
                  </a:ext>
                </a:extLst>
              </a:tr>
            </a:tbl>
          </a:graphicData>
        </a:graphic>
      </p:graphicFrame>
      <p:sp>
        <p:nvSpPr>
          <p:cNvPr id="3" name="TextBox 2">
            <a:extLst>
              <a:ext uri="{FF2B5EF4-FFF2-40B4-BE49-F238E27FC236}">
                <a16:creationId xmlns="" xmlns:a16="http://schemas.microsoft.com/office/drawing/2014/main"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 xmlns:p14="http://schemas.microsoft.com/office/powerpoint/2010/main" val="269636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b="1" dirty="0"/>
              <a:t>OpenAI</a:t>
            </a:r>
          </a:p>
          <a:p>
            <a:pPr marL="514350" lvl="2" indent="-171450"/>
            <a:r>
              <a:rPr lang="pt-BR" sz="1900" dirty="0"/>
              <a:t>GPT 3.5, GPT 4</a:t>
            </a:r>
          </a:p>
          <a:p>
            <a:pPr marL="514350" lvl="2" indent="-171450"/>
            <a:r>
              <a:rPr lang="pt-BR" sz="1900" dirty="0"/>
              <a:t>GPT 4o, GPT o1</a:t>
            </a:r>
          </a:p>
          <a:p>
            <a:pPr marL="171450" lvl="1" indent="-171450"/>
            <a:r>
              <a:rPr lang="en-US" sz="2000" dirty="0"/>
              <a:t>Access – API</a:t>
            </a:r>
            <a:endParaRPr lang="pt-BR" sz="2000" dirty="0"/>
          </a:p>
          <a:p>
            <a:pPr marL="171450" lvl="1" indent="-171450"/>
            <a:r>
              <a:rPr lang="pt-BR" sz="2000" dirty="0"/>
              <a:t>Multimodal</a:t>
            </a:r>
          </a:p>
          <a:p>
            <a:pPr marL="514350" lvl="2" indent="-171450"/>
            <a:r>
              <a:rPr lang="pt-BR" sz="1900" dirty="0"/>
              <a:t>Text, Image</a:t>
            </a:r>
            <a:endParaRPr lang="en-US" sz="1900" dirty="0"/>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API  </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Image Registration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Input images</a:t>
            </a:r>
          </a:p>
          <a:p>
            <a:pPr marL="171450" lvl="1">
              <a:spcBef>
                <a:spcPts val="750"/>
              </a:spcBef>
              <a:spcAft>
                <a:spcPts val="600"/>
              </a:spcAft>
              <a:buClr>
                <a:schemeClr val="accent2"/>
              </a:buClr>
            </a:pPr>
            <a:r>
              <a:rPr lang="en-IN" sz="2000" dirty="0"/>
              <a:t>Load images</a:t>
            </a:r>
          </a:p>
          <a:p>
            <a:pPr marL="171450" lvl="1">
              <a:spcBef>
                <a:spcPts val="750"/>
              </a:spcBef>
              <a:spcAft>
                <a:spcPts val="600"/>
              </a:spcAft>
              <a:buClr>
                <a:schemeClr val="accent2"/>
              </a:buClr>
            </a:pPr>
            <a:r>
              <a:rPr lang="en-IN" sz="2000" dirty="0"/>
              <a:t>Transform images</a:t>
            </a:r>
          </a:p>
          <a:p>
            <a:pPr marL="171450" lvl="1">
              <a:spcBef>
                <a:spcPts val="750"/>
              </a:spcBef>
              <a:spcAft>
                <a:spcPts val="600"/>
              </a:spcAft>
              <a:buClr>
                <a:schemeClr val="accent2"/>
              </a:buClr>
            </a:pPr>
            <a:r>
              <a:rPr lang="en-IN" sz="2000" dirty="0"/>
              <a:t>Compute image embeddings</a:t>
            </a:r>
          </a:p>
          <a:p>
            <a:pPr marL="171450" lvl="1">
              <a:spcBef>
                <a:spcPts val="750"/>
              </a:spcBef>
              <a:spcAft>
                <a:spcPts val="600"/>
              </a:spcAft>
              <a:buClr>
                <a:schemeClr val="accent2"/>
              </a:buClr>
            </a:pPr>
            <a:r>
              <a:rPr lang="en-IN" sz="2000" dirty="0"/>
              <a:t>Store embeddings in vector database </a:t>
            </a:r>
          </a:p>
        </p:txBody>
      </p:sp>
    </p:spTree>
    <p:extLst>
      <p:ext uri="{BB962C8B-B14F-4D97-AF65-F5344CB8AC3E}">
        <p14:creationId xmlns="" xmlns:p14="http://schemas.microsoft.com/office/powerpoint/2010/main" val="766783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Search and Retrieval</a:t>
            </a:r>
            <a:endParaRPr lang="en-US" dirty="0">
              <a:solidFill>
                <a:schemeClr val="accent2">
                  <a:lumMod val="50000"/>
                </a:schemeClr>
              </a:solidFill>
            </a:endParaRPr>
          </a:p>
        </p:txBody>
      </p:sp>
      <p:grpSp>
        <p:nvGrpSpPr>
          <p:cNvPr id="43" name="Group 42">
            <a:extLst>
              <a:ext uri="{FF2B5EF4-FFF2-40B4-BE49-F238E27FC236}">
                <a16:creationId xmlns="" xmlns:a16="http://schemas.microsoft.com/office/drawing/2014/main" id="{8E24B980-EACC-89FE-A507-35890E87722D}"/>
              </a:ext>
            </a:extLst>
          </p:cNvPr>
          <p:cNvGrpSpPr/>
          <p:nvPr/>
        </p:nvGrpSpPr>
        <p:grpSpPr>
          <a:xfrm>
            <a:off x="917770" y="1126454"/>
            <a:ext cx="6832950" cy="3908820"/>
            <a:chOff x="917770" y="1217897"/>
            <a:chExt cx="6832950" cy="3908820"/>
          </a:xfrm>
        </p:grpSpPr>
        <p:sp>
          <p:nvSpPr>
            <p:cNvPr id="4" name="TextBox 3">
              <a:extLst>
                <a:ext uri="{FF2B5EF4-FFF2-40B4-BE49-F238E27FC236}">
                  <a16:creationId xmlns="" xmlns:a16="http://schemas.microsoft.com/office/drawing/2014/main" id="{5D890077-5082-DD58-DD8D-96C8455D7454}"/>
                </a:ext>
              </a:extLst>
            </p:cNvPr>
            <p:cNvSpPr txBox="1"/>
            <p:nvPr/>
          </p:nvSpPr>
          <p:spPr>
            <a:xfrm>
              <a:off x="4021666" y="4480386"/>
              <a:ext cx="1174682" cy="646331"/>
            </a:xfrm>
            <a:prstGeom prst="rect">
              <a:avLst/>
            </a:prstGeom>
            <a:noFill/>
          </p:spPr>
          <p:txBody>
            <a:bodyPr wrap="none" rtlCol="0">
              <a:spAutoFit/>
            </a:bodyPr>
            <a:lstStyle/>
            <a:p>
              <a:pPr algn="ctr"/>
              <a:r>
                <a:rPr lang="en-IN" sz="1800" b="1" dirty="0">
                  <a:solidFill>
                    <a:schemeClr val="accent6">
                      <a:lumMod val="50000"/>
                    </a:schemeClr>
                  </a:solidFill>
                </a:rPr>
                <a:t>Vector </a:t>
              </a:r>
            </a:p>
            <a:p>
              <a:pPr algn="ctr"/>
              <a:r>
                <a:rPr lang="en-IN" sz="1800" b="1" dirty="0">
                  <a:solidFill>
                    <a:schemeClr val="accent6">
                      <a:lumMod val="50000"/>
                    </a:schemeClr>
                  </a:solidFill>
                </a:rPr>
                <a:t>Database</a:t>
              </a:r>
            </a:p>
          </p:txBody>
        </p:sp>
        <p:grpSp>
          <p:nvGrpSpPr>
            <p:cNvPr id="7" name="Google Shape;7923;p66">
              <a:extLst>
                <a:ext uri="{FF2B5EF4-FFF2-40B4-BE49-F238E27FC236}">
                  <a16:creationId xmlns="" xmlns:a16="http://schemas.microsoft.com/office/drawing/2014/main" id="{AC7BCCBE-4EC3-28E5-EE0E-18691471963E}"/>
                </a:ext>
              </a:extLst>
            </p:cNvPr>
            <p:cNvGrpSpPr/>
            <p:nvPr/>
          </p:nvGrpSpPr>
          <p:grpSpPr>
            <a:xfrm>
              <a:off x="917770" y="1674384"/>
              <a:ext cx="756000" cy="756000"/>
              <a:chOff x="-5971525" y="3273750"/>
              <a:chExt cx="292250" cy="290650"/>
            </a:xfrm>
            <a:solidFill>
              <a:schemeClr val="accent2">
                <a:lumMod val="75000"/>
              </a:schemeClr>
            </a:solidFill>
          </p:grpSpPr>
          <p:sp>
            <p:nvSpPr>
              <p:cNvPr id="38" name="Google Shape;7924;p66">
                <a:extLst>
                  <a:ext uri="{FF2B5EF4-FFF2-40B4-BE49-F238E27FC236}">
                    <a16:creationId xmlns="" xmlns:a16="http://schemas.microsoft.com/office/drawing/2014/main" id="{373ED3B3-A2C0-3819-FED5-FB06B675D77E}"/>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5;p66">
                <a:extLst>
                  <a:ext uri="{FF2B5EF4-FFF2-40B4-BE49-F238E27FC236}">
                    <a16:creationId xmlns="" xmlns:a16="http://schemas.microsoft.com/office/drawing/2014/main" id="{F2BE77A6-6C75-BDB9-985F-B368364B1D8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a:extLst>
                <a:ext uri="{FF2B5EF4-FFF2-40B4-BE49-F238E27FC236}">
                  <a16:creationId xmlns="" xmlns:a16="http://schemas.microsoft.com/office/drawing/2014/main" id="{A0A97A4E-9BC9-A198-A906-6C74912A157D}"/>
                </a:ext>
              </a:extLst>
            </p:cNvPr>
            <p:cNvGrpSpPr/>
            <p:nvPr/>
          </p:nvGrpSpPr>
          <p:grpSpPr>
            <a:xfrm>
              <a:off x="4206500" y="3645513"/>
              <a:ext cx="756000" cy="756000"/>
              <a:chOff x="-40745125" y="3632900"/>
              <a:chExt cx="318225" cy="289875"/>
            </a:xfrm>
            <a:solidFill>
              <a:schemeClr val="accent6">
                <a:lumMod val="60000"/>
                <a:lumOff val="40000"/>
              </a:schemeClr>
            </a:solidFill>
          </p:grpSpPr>
          <p:sp>
            <p:nvSpPr>
              <p:cNvPr id="31" name="Google Shape;5464;p61">
                <a:extLst>
                  <a:ext uri="{FF2B5EF4-FFF2-40B4-BE49-F238E27FC236}">
                    <a16:creationId xmlns="" xmlns:a16="http://schemas.microsoft.com/office/drawing/2014/main" id="{C77ED59B-8CEA-0D2B-DEAD-B5E635B301D0}"/>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5;p61">
                <a:extLst>
                  <a:ext uri="{FF2B5EF4-FFF2-40B4-BE49-F238E27FC236}">
                    <a16:creationId xmlns="" xmlns:a16="http://schemas.microsoft.com/office/drawing/2014/main" id="{6C0A1386-4823-6771-5536-35268009D3E6}"/>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6;p61">
                <a:extLst>
                  <a:ext uri="{FF2B5EF4-FFF2-40B4-BE49-F238E27FC236}">
                    <a16:creationId xmlns="" xmlns:a16="http://schemas.microsoft.com/office/drawing/2014/main" id="{A5A48871-2C54-929B-2883-5B12054B8AD8}"/>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67;p61">
                <a:extLst>
                  <a:ext uri="{FF2B5EF4-FFF2-40B4-BE49-F238E27FC236}">
                    <a16:creationId xmlns="" xmlns:a16="http://schemas.microsoft.com/office/drawing/2014/main" id="{63B130C6-07ED-C8F1-20CD-372F67653714}"/>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68;p61">
                <a:extLst>
                  <a:ext uri="{FF2B5EF4-FFF2-40B4-BE49-F238E27FC236}">
                    <a16:creationId xmlns="" xmlns:a16="http://schemas.microsoft.com/office/drawing/2014/main" id="{92DB297D-D363-FF93-AEA0-583876D07DF5}"/>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9;p61">
                <a:extLst>
                  <a:ext uri="{FF2B5EF4-FFF2-40B4-BE49-F238E27FC236}">
                    <a16:creationId xmlns="" xmlns:a16="http://schemas.microsoft.com/office/drawing/2014/main" id="{20433D59-A764-F53F-1300-025297EF9E5A}"/>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0;p61">
                <a:extLst>
                  <a:ext uri="{FF2B5EF4-FFF2-40B4-BE49-F238E27FC236}">
                    <a16:creationId xmlns="" xmlns:a16="http://schemas.microsoft.com/office/drawing/2014/main" id="{5357A18C-1D77-B9AD-226A-B6F351899A4F}"/>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169;p64">
              <a:extLst>
                <a:ext uri="{FF2B5EF4-FFF2-40B4-BE49-F238E27FC236}">
                  <a16:creationId xmlns="" xmlns:a16="http://schemas.microsoft.com/office/drawing/2014/main" id="{045776B2-5E76-D828-8916-1CF14AA90ED4}"/>
                </a:ext>
              </a:extLst>
            </p:cNvPr>
            <p:cNvGrpSpPr/>
            <p:nvPr/>
          </p:nvGrpSpPr>
          <p:grpSpPr>
            <a:xfrm>
              <a:off x="4194000" y="1681347"/>
              <a:ext cx="756000" cy="756000"/>
              <a:chOff x="-44512325" y="3176075"/>
              <a:chExt cx="300900" cy="300900"/>
            </a:xfrm>
            <a:solidFill>
              <a:schemeClr val="accent5">
                <a:lumMod val="75000"/>
              </a:schemeClr>
            </a:solidFill>
          </p:grpSpPr>
          <p:sp>
            <p:nvSpPr>
              <p:cNvPr id="28" name="Google Shape;7170;p64">
                <a:extLst>
                  <a:ext uri="{FF2B5EF4-FFF2-40B4-BE49-F238E27FC236}">
                    <a16:creationId xmlns="" xmlns:a16="http://schemas.microsoft.com/office/drawing/2014/main" id="{9D45C219-43FE-C4B4-4519-ABCD7D068E7F}"/>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1;p64">
                <a:extLst>
                  <a:ext uri="{FF2B5EF4-FFF2-40B4-BE49-F238E27FC236}">
                    <a16:creationId xmlns="" xmlns:a16="http://schemas.microsoft.com/office/drawing/2014/main" id="{5653B09E-1A10-A2B8-1FF6-3C194E7BA04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2;p64">
                <a:extLst>
                  <a:ext uri="{FF2B5EF4-FFF2-40B4-BE49-F238E27FC236}">
                    <a16:creationId xmlns="" xmlns:a16="http://schemas.microsoft.com/office/drawing/2014/main" id="{384FC614-6C97-FDD0-D58E-921626C207B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923;p66">
              <a:extLst>
                <a:ext uri="{FF2B5EF4-FFF2-40B4-BE49-F238E27FC236}">
                  <a16:creationId xmlns="" xmlns:a16="http://schemas.microsoft.com/office/drawing/2014/main" id="{BDFB5D6D-C05E-6549-ED2D-DDDE5CB011EE}"/>
                </a:ext>
              </a:extLst>
            </p:cNvPr>
            <p:cNvGrpSpPr/>
            <p:nvPr/>
          </p:nvGrpSpPr>
          <p:grpSpPr>
            <a:xfrm>
              <a:off x="6994720" y="1636284"/>
              <a:ext cx="756000" cy="756000"/>
              <a:chOff x="-5971525" y="3273750"/>
              <a:chExt cx="292250" cy="290650"/>
            </a:xfrm>
            <a:solidFill>
              <a:schemeClr val="accent2">
                <a:lumMod val="75000"/>
              </a:schemeClr>
            </a:solidFill>
          </p:grpSpPr>
          <p:sp>
            <p:nvSpPr>
              <p:cNvPr id="26" name="Google Shape;7924;p66">
                <a:extLst>
                  <a:ext uri="{FF2B5EF4-FFF2-40B4-BE49-F238E27FC236}">
                    <a16:creationId xmlns="" xmlns:a16="http://schemas.microsoft.com/office/drawing/2014/main" id="{E6DD9D93-12E5-9063-47CF-F1FC01E90FB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25;p66">
                <a:extLst>
                  <a:ext uri="{FF2B5EF4-FFF2-40B4-BE49-F238E27FC236}">
                    <a16:creationId xmlns="" xmlns:a16="http://schemas.microsoft.com/office/drawing/2014/main" id="{8E7ED60F-5CFE-1446-6E5D-9D48BDA2D693}"/>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 xmlns:a16="http://schemas.microsoft.com/office/drawing/2014/main" id="{41378C80-0021-4DC9-4CF0-BBE14D1F2BA1}"/>
                </a:ext>
              </a:extLst>
            </p:cNvPr>
            <p:cNvSpPr txBox="1"/>
            <p:nvPr/>
          </p:nvSpPr>
          <p:spPr>
            <a:xfrm>
              <a:off x="1847850" y="1603836"/>
              <a:ext cx="2000068" cy="338554"/>
            </a:xfrm>
            <a:prstGeom prst="rect">
              <a:avLst/>
            </a:prstGeom>
            <a:noFill/>
          </p:spPr>
          <p:txBody>
            <a:bodyPr wrap="square" rtlCol="0">
              <a:spAutoFit/>
            </a:bodyPr>
            <a:lstStyle/>
            <a:p>
              <a:r>
                <a:rPr lang="en-IN" sz="1600" b="1" dirty="0">
                  <a:solidFill>
                    <a:schemeClr val="accent5">
                      <a:lumMod val="75000"/>
                    </a:schemeClr>
                  </a:solidFill>
                </a:rPr>
                <a:t>Image / Text Query</a:t>
              </a:r>
            </a:p>
          </p:txBody>
        </p:sp>
        <p:sp>
          <p:nvSpPr>
            <p:cNvPr id="15" name="TextBox 14">
              <a:extLst>
                <a:ext uri="{FF2B5EF4-FFF2-40B4-BE49-F238E27FC236}">
                  <a16:creationId xmlns="" xmlns:a16="http://schemas.microsoft.com/office/drawing/2014/main" id="{DD1BCD65-2281-574B-8917-864B98741A09}"/>
                </a:ext>
              </a:extLst>
            </p:cNvPr>
            <p:cNvSpPr txBox="1"/>
            <p:nvPr/>
          </p:nvSpPr>
          <p:spPr>
            <a:xfrm>
              <a:off x="4972680" y="1580859"/>
              <a:ext cx="1799595" cy="338554"/>
            </a:xfrm>
            <a:prstGeom prst="rect">
              <a:avLst/>
            </a:prstGeom>
            <a:noFill/>
          </p:spPr>
          <p:txBody>
            <a:bodyPr wrap="none" rtlCol="0">
              <a:spAutoFit/>
            </a:bodyPr>
            <a:lstStyle/>
            <a:p>
              <a:r>
                <a:rPr lang="en-IN" sz="1600" b="1" dirty="0">
                  <a:solidFill>
                    <a:schemeClr val="accent5">
                      <a:lumMod val="75000"/>
                    </a:schemeClr>
                  </a:solidFill>
                </a:rPr>
                <a:t>Retrieved Images</a:t>
              </a:r>
            </a:p>
          </p:txBody>
        </p:sp>
        <p:sp>
          <p:nvSpPr>
            <p:cNvPr id="16" name="TextBox 15">
              <a:extLst>
                <a:ext uri="{FF2B5EF4-FFF2-40B4-BE49-F238E27FC236}">
                  <a16:creationId xmlns="" xmlns:a16="http://schemas.microsoft.com/office/drawing/2014/main" id="{6342A8A0-FDEA-E608-75B6-3EE5CEFCDBAD}"/>
                </a:ext>
              </a:extLst>
            </p:cNvPr>
            <p:cNvSpPr txBox="1"/>
            <p:nvPr/>
          </p:nvSpPr>
          <p:spPr>
            <a:xfrm>
              <a:off x="2919001" y="2708736"/>
              <a:ext cx="1433406" cy="584775"/>
            </a:xfrm>
            <a:prstGeom prst="rect">
              <a:avLst/>
            </a:prstGeom>
            <a:noFill/>
          </p:spPr>
          <p:txBody>
            <a:bodyPr wrap="none" rtlCol="0">
              <a:spAutoFit/>
            </a:bodyPr>
            <a:lstStyle/>
            <a:p>
              <a:pPr algn="ctr"/>
              <a:r>
                <a:rPr lang="en-IN" sz="1600" b="1" dirty="0">
                  <a:solidFill>
                    <a:schemeClr val="accent2">
                      <a:lumMod val="50000"/>
                    </a:schemeClr>
                  </a:solidFill>
                </a:rPr>
                <a:t>Text / Image </a:t>
              </a:r>
            </a:p>
            <a:p>
              <a:pPr algn="ctr"/>
              <a:r>
                <a:rPr lang="en-IN" sz="1600" b="1" dirty="0">
                  <a:solidFill>
                    <a:schemeClr val="accent2">
                      <a:lumMod val="50000"/>
                    </a:schemeClr>
                  </a:solidFill>
                </a:rPr>
                <a:t>Embeddings </a:t>
              </a:r>
            </a:p>
          </p:txBody>
        </p:sp>
        <p:sp>
          <p:nvSpPr>
            <p:cNvPr id="17" name="TextBox 16">
              <a:extLst>
                <a:ext uri="{FF2B5EF4-FFF2-40B4-BE49-F238E27FC236}">
                  <a16:creationId xmlns="" xmlns:a16="http://schemas.microsoft.com/office/drawing/2014/main" id="{2CAD3FBA-4749-BBDF-AE28-3F3BAE8BB4BE}"/>
                </a:ext>
              </a:extLst>
            </p:cNvPr>
            <p:cNvSpPr txBox="1"/>
            <p:nvPr/>
          </p:nvSpPr>
          <p:spPr>
            <a:xfrm>
              <a:off x="4879153" y="2794461"/>
              <a:ext cx="1257075"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Documents</a:t>
              </a:r>
            </a:p>
          </p:txBody>
        </p:sp>
        <p:cxnSp>
          <p:nvCxnSpPr>
            <p:cNvPr id="18" name="Straight Arrow Connector 17">
              <a:extLst>
                <a:ext uri="{FF2B5EF4-FFF2-40B4-BE49-F238E27FC236}">
                  <a16:creationId xmlns="" xmlns:a16="http://schemas.microsoft.com/office/drawing/2014/main" id="{8348A97B-CC1D-D6AD-9A89-74500956D9B9}"/>
                </a:ext>
              </a:extLst>
            </p:cNvPr>
            <p:cNvCxnSpPr>
              <a:cxnSpLocks/>
            </p:cNvCxnSpPr>
            <p:nvPr/>
          </p:nvCxnSpPr>
          <p:spPr>
            <a:xfrm>
              <a:off x="1943100" y="2051511"/>
              <a:ext cx="2008859" cy="783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 xmlns:a16="http://schemas.microsoft.com/office/drawing/2014/main" id="{96E01A02-9A12-62E4-B50A-711CC8F6C721}"/>
                </a:ext>
              </a:extLst>
            </p:cNvPr>
            <p:cNvCxnSpPr>
              <a:cxnSpLocks/>
            </p:cNvCxnSpPr>
            <p:nvPr/>
          </p:nvCxnSpPr>
          <p:spPr>
            <a:xfrm flipV="1">
              <a:off x="5054895" y="2043574"/>
              <a:ext cx="1717380" cy="1185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 xmlns:a16="http://schemas.microsoft.com/office/drawing/2014/main" id="{9A147CDF-C257-93BD-78EF-9BD445D5BBA1}"/>
                </a:ext>
              </a:extLst>
            </p:cNvPr>
            <p:cNvCxnSpPr/>
            <p:nvPr/>
          </p:nvCxnSpPr>
          <p:spPr>
            <a:xfrm>
              <a:off x="4290579" y="2956386"/>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 xmlns:a16="http://schemas.microsoft.com/office/drawing/2014/main" id="{94D2136D-0653-46BE-67E5-18324D2EC0B6}"/>
                </a:ext>
              </a:extLst>
            </p:cNvPr>
            <p:cNvCxnSpPr/>
            <p:nvPr/>
          </p:nvCxnSpPr>
          <p:spPr>
            <a:xfrm>
              <a:off x="3804804" y="3146886"/>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 xmlns:a16="http://schemas.microsoft.com/office/drawing/2014/main" id="{B4AD70FF-F2CA-6E18-94F8-0513319E06A3}"/>
                </a:ext>
              </a:extLst>
            </p:cNvPr>
            <p:cNvSpPr txBox="1"/>
            <p:nvPr/>
          </p:nvSpPr>
          <p:spPr>
            <a:xfrm>
              <a:off x="3825858" y="1217897"/>
              <a:ext cx="1456040" cy="369332"/>
            </a:xfrm>
            <a:prstGeom prst="rect">
              <a:avLst/>
            </a:prstGeom>
            <a:noFill/>
          </p:spPr>
          <p:txBody>
            <a:bodyPr wrap="none" rtlCol="0">
              <a:spAutoFit/>
            </a:bodyPr>
            <a:lstStyle/>
            <a:p>
              <a:pPr algn="ctr"/>
              <a:r>
                <a:rPr lang="en-IN" sz="1800" b="1" dirty="0">
                  <a:solidFill>
                    <a:schemeClr val="accent5">
                      <a:lumMod val="50000"/>
                    </a:schemeClr>
                  </a:solidFill>
                </a:rPr>
                <a:t>FashionVLM</a:t>
              </a:r>
            </a:p>
          </p:txBody>
        </p:sp>
      </p:grpSp>
    </p:spTree>
    <p:extLst>
      <p:ext uri="{BB962C8B-B14F-4D97-AF65-F5344CB8AC3E}">
        <p14:creationId xmlns="" xmlns:p14="http://schemas.microsoft.com/office/powerpoint/2010/main" val="1684539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Break down complex task into series of steps</a:t>
            </a:r>
            <a:endParaRPr lang="en-IN" sz="2000" dirty="0"/>
          </a:p>
          <a:p>
            <a:pPr marL="171450" lvl="1">
              <a:spcBef>
                <a:spcPts val="750"/>
              </a:spcBef>
              <a:spcAft>
                <a:spcPts val="600"/>
              </a:spcAft>
              <a:buClr>
                <a:schemeClr val="accent2"/>
              </a:buClr>
            </a:pPr>
            <a:r>
              <a:rPr lang="en-US" sz="2000" dirty="0"/>
              <a:t>Focus on one step of task at a time</a:t>
            </a:r>
          </a:p>
          <a:p>
            <a:pPr marL="171450" lvl="1">
              <a:spcBef>
                <a:spcPts val="750"/>
              </a:spcBef>
              <a:spcAft>
                <a:spcPts val="600"/>
              </a:spcAft>
              <a:buClr>
                <a:schemeClr val="accent2"/>
              </a:buClr>
            </a:pPr>
            <a:r>
              <a:rPr lang="en-US" sz="2000" dirty="0"/>
              <a:t>Include responses to intermediate steps leading to final answer</a:t>
            </a:r>
          </a:p>
          <a:p>
            <a:pPr marL="171450" lvl="1">
              <a:spcBef>
                <a:spcPts val="750"/>
              </a:spcBef>
              <a:spcAft>
                <a:spcPts val="600"/>
              </a:spcAft>
              <a:buClr>
                <a:schemeClr val="accent2"/>
              </a:buClr>
            </a:pPr>
            <a:r>
              <a:rPr lang="en-US" sz="2000" dirty="0"/>
              <a:t>Improve accuracy of LLM's responses</a:t>
            </a:r>
          </a:p>
          <a:p>
            <a:pPr marL="171450" lvl="1">
              <a:spcBef>
                <a:spcPts val="750"/>
              </a:spcBef>
              <a:spcAft>
                <a:spcPts val="600"/>
              </a:spcAft>
              <a:buClr>
                <a:schemeClr val="accent2"/>
              </a:buClr>
            </a:pPr>
            <a:r>
              <a:rPr lang="en-US" sz="2000" dirty="0"/>
              <a:t>Improve relevance of LLM's responses</a:t>
            </a:r>
          </a:p>
          <a:p>
            <a:pPr marL="171450" lvl="1">
              <a:spcBef>
                <a:spcPts val="750"/>
              </a:spcBef>
              <a:spcAft>
                <a:spcPts val="600"/>
              </a:spcAft>
              <a:buClr>
                <a:schemeClr val="accent2"/>
              </a:buClr>
            </a:pPr>
            <a:r>
              <a:rPr lang="en-US" sz="2000" dirty="0"/>
              <a:t>Reduce hallucination</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3029778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lnSpcReduction="10000"/>
          </a:bodyPr>
          <a:lstStyle/>
          <a:p>
            <a:pPr algn="just"/>
            <a:r>
              <a:rPr lang="en-US" sz="1900" b="1" dirty="0">
                <a:solidFill>
                  <a:schemeClr val="accent5">
                    <a:lumMod val="50000"/>
                  </a:schemeClr>
                </a:solidFill>
              </a:rPr>
              <a:t>Let us solve this step-by-step. </a:t>
            </a:r>
          </a:p>
          <a:p>
            <a:pPr algn="just"/>
            <a:r>
              <a:rPr lang="en-US" sz="1900" b="1" dirty="0">
                <a:solidFill>
                  <a:schemeClr val="accent5">
                    <a:lumMod val="50000"/>
                  </a:schemeClr>
                </a:solidFill>
              </a:rPr>
              <a:t>What information do we need to find? </a:t>
            </a:r>
          </a:p>
          <a:p>
            <a:pPr algn="just"/>
            <a:r>
              <a:rPr lang="en-US" sz="1900" b="1" dirty="0">
                <a:solidFill>
                  <a:schemeClr val="accent5">
                    <a:lumMod val="50000"/>
                  </a:schemeClr>
                </a:solidFill>
              </a:rPr>
              <a:t>What operations might help us to solve this? </a:t>
            </a:r>
          </a:p>
          <a:p>
            <a:pPr algn="just"/>
            <a:r>
              <a:rPr lang="en-US" sz="1900" b="1" dirty="0">
                <a:solidFill>
                  <a:schemeClr val="accent5">
                    <a:lumMod val="50000"/>
                  </a:schemeClr>
                </a:solidFill>
              </a:rPr>
              <a:t>Explain your reasoning and prove the answer.</a:t>
            </a:r>
          </a:p>
          <a:p>
            <a:pPr algn="just"/>
            <a:r>
              <a:rPr lang="en-US" sz="1900" dirty="0">
                <a:solidFill>
                  <a:schemeClr val="accent5">
                    <a:lumMod val="50000"/>
                  </a:schemeClr>
                </a:solidFill>
              </a:rPr>
              <a:t>If there are 10 birds on a branch and 3 birds fly away. How many birds are remaining?</a:t>
            </a:r>
            <a:endParaRPr lang="en-IN" sz="1900" dirty="0">
              <a:solidFill>
                <a:schemeClr val="accent5">
                  <a:lumMod val="50000"/>
                </a:schemeClr>
              </a:solidFill>
            </a:endParaRP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US" sz="1600" dirty="0">
                <a:solidFill>
                  <a:schemeClr val="accent4">
                    <a:lumMod val="50000"/>
                  </a:schemeClr>
                </a:solidFill>
              </a:rPr>
              <a:t>Let's break down the problem step-by-step.</a:t>
            </a:r>
          </a:p>
          <a:p>
            <a:pPr algn="just"/>
            <a:r>
              <a:rPr lang="en-US" sz="1600" dirty="0">
                <a:solidFill>
                  <a:schemeClr val="accent4">
                    <a:lumMod val="50000"/>
                  </a:schemeClr>
                </a:solidFill>
              </a:rPr>
              <a:t>What information do we need to find? We need to find the number of birds remaining on the branch after 3 birds fly away.</a:t>
            </a:r>
          </a:p>
          <a:p>
            <a:pPr algn="just"/>
            <a:r>
              <a:rPr lang="en-US" sz="1600" dirty="0">
                <a:solidFill>
                  <a:schemeClr val="accent4">
                    <a:lumMod val="50000"/>
                  </a:schemeClr>
                </a:solidFill>
              </a:rPr>
              <a:t>What operations might help us to solve this? To solve this problem, we can use a simple subtraction operation. We know the initial number of birds (10) and the number of birds that fly away (3). By subtracting the number of birds that fly away from the initial number, we can find the number of birds remaining.</a:t>
            </a:r>
          </a:p>
          <a:p>
            <a:pPr algn="just"/>
            <a:r>
              <a:rPr lang="en-US" sz="1600" dirty="0">
                <a:solidFill>
                  <a:schemeClr val="accent4">
                    <a:lumMod val="50000"/>
                  </a:schemeClr>
                </a:solidFill>
              </a:rPr>
              <a:t>Why subtraction? Subtraction is the correct operation because we are removing a certain number of birds (3) from the initial total (10). By subtracting 3 from 10, we are essentially "taking away" 3 birds from the branch, leaving us with the remaining number of birds.</a:t>
            </a:r>
          </a:p>
          <a:p>
            <a:pPr algn="just"/>
            <a:r>
              <a:rPr lang="en-US" sz="1600" dirty="0">
                <a:solidFill>
                  <a:schemeClr val="accent4">
                    <a:lumMod val="50000"/>
                  </a:schemeClr>
                </a:solidFill>
              </a:rPr>
              <a:t>Let's calculate! 10 (initial number of birds) - 3 (number of birds that fly away) = 7</a:t>
            </a:r>
          </a:p>
          <a:p>
            <a:pPr algn="just"/>
            <a:r>
              <a:rPr lang="en-US" sz="1600" dirty="0">
                <a:solidFill>
                  <a:schemeClr val="accent4">
                    <a:lumMod val="50000"/>
                  </a:schemeClr>
                </a:solidFill>
              </a:rPr>
              <a:t>Therefore, there are 7 birds remaining on the branch.</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2198835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 xmlns:p14="http://schemas.microsoft.com/office/powerpoint/2010/main" val="414613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Correct following Python code.</a:t>
            </a:r>
          </a:p>
          <a:p>
            <a:pPr marL="0" indent="0" algn="just">
              <a:spcBef>
                <a:spcPts val="300"/>
              </a:spcBef>
              <a:spcAft>
                <a:spcPts val="300"/>
              </a:spcAft>
              <a:buNone/>
            </a:pPr>
            <a:r>
              <a:rPr lang="en-IN" sz="1800" dirty="0">
                <a:solidFill>
                  <a:schemeClr val="accent6">
                    <a:lumMod val="75000"/>
                  </a:schemeClr>
                </a:solidFill>
              </a:rPr>
              <a:t>def factorial(n):</a:t>
            </a:r>
          </a:p>
          <a:p>
            <a:pPr marL="0" indent="0" algn="just">
              <a:spcBef>
                <a:spcPts val="300"/>
              </a:spcBef>
              <a:spcAft>
                <a:spcPts val="300"/>
              </a:spcAft>
              <a:buNone/>
            </a:pPr>
            <a:r>
              <a:rPr lang="en-IN" sz="1800" dirty="0">
                <a:solidFill>
                  <a:schemeClr val="accent6">
                    <a:lumMod val="75000"/>
                  </a:schemeClr>
                </a:solidFill>
              </a:rPr>
              <a:t>    if n == 0 or n == 1:</a:t>
            </a:r>
          </a:p>
          <a:p>
            <a:pPr marL="0" indent="0" algn="just">
              <a:spcBef>
                <a:spcPts val="300"/>
              </a:spcBef>
              <a:spcAft>
                <a:spcPts val="300"/>
              </a:spcAft>
              <a:buNone/>
            </a:pPr>
            <a:r>
              <a:rPr lang="en-IN" sz="1800" dirty="0">
                <a:solidFill>
                  <a:schemeClr val="accent6">
                    <a:lumMod val="75000"/>
                  </a:schemeClr>
                </a:solidFill>
              </a:rPr>
              <a:t>        return 1</a:t>
            </a:r>
          </a:p>
          <a:p>
            <a:pPr marL="0" indent="0" algn="just">
              <a:spcBef>
                <a:spcPts val="300"/>
              </a:spcBef>
              <a:spcAft>
                <a:spcPts val="300"/>
              </a:spcAft>
              <a:buNone/>
            </a:pPr>
            <a:r>
              <a:rPr lang="en-IN" sz="1800" dirty="0">
                <a:solidFill>
                  <a:schemeClr val="accent6">
                    <a:lumMod val="75000"/>
                  </a:schemeClr>
                </a:solidFill>
              </a:rPr>
              <a:t>    else:</a:t>
            </a:r>
          </a:p>
          <a:p>
            <a:pPr marL="0" indent="0" algn="just">
              <a:spcBef>
                <a:spcPts val="300"/>
              </a:spcBef>
              <a:spcAft>
                <a:spcPts val="300"/>
              </a:spcAft>
              <a:buNone/>
            </a:pPr>
            <a:r>
              <a:rPr lang="en-IN" sz="1800" dirty="0">
                <a:solidFill>
                  <a:schemeClr val="accent6">
                    <a:lumMod val="75000"/>
                  </a:schemeClr>
                </a:solidFill>
              </a:rPr>
              <a:t>        result = 1</a:t>
            </a:r>
          </a:p>
          <a:p>
            <a:pPr marL="0" indent="0" algn="just">
              <a:spcBef>
                <a:spcPts val="300"/>
              </a:spcBef>
              <a:spcAft>
                <a:spcPts val="300"/>
              </a:spcAft>
              <a:buNone/>
            </a:pPr>
            <a:r>
              <a:rPr lang="en-IN" sz="1800" dirty="0">
                <a:solidFill>
                  <a:schemeClr val="accent6">
                    <a:lumMod val="75000"/>
                  </a:schemeClr>
                </a:solidFill>
              </a:rPr>
              <a:t>        for </a:t>
            </a:r>
            <a:r>
              <a:rPr lang="en-IN" sz="1800" dirty="0" err="1">
                <a:solidFill>
                  <a:schemeClr val="accent6">
                    <a:lumMod val="75000"/>
                  </a:schemeClr>
                </a:solidFill>
              </a:rPr>
              <a:t>i</a:t>
            </a:r>
            <a:r>
              <a:rPr lang="en-IN" sz="1800" dirty="0">
                <a:solidFill>
                  <a:schemeClr val="accent6">
                    <a:lumMod val="75000"/>
                  </a:schemeClr>
                </a:solidFill>
              </a:rPr>
              <a:t> in range(2, n + 1):</a:t>
            </a:r>
          </a:p>
          <a:p>
            <a:pPr marL="0" indent="0" algn="just">
              <a:spcBef>
                <a:spcPts val="300"/>
              </a:spcBef>
              <a:spcAft>
                <a:spcPts val="300"/>
              </a:spcAft>
              <a:buNone/>
            </a:pPr>
            <a:r>
              <a:rPr lang="en-IN" sz="1800" dirty="0">
                <a:solidFill>
                  <a:schemeClr val="accent6">
                    <a:lumMod val="75000"/>
                  </a:schemeClr>
                </a:solidFill>
              </a:rPr>
              <a:t>            result *= </a:t>
            </a:r>
            <a:r>
              <a:rPr lang="en-IN" sz="1800" dirty="0" err="1">
                <a:solidFill>
                  <a:schemeClr val="accent6">
                    <a:lumMod val="75000"/>
                  </a:schemeClr>
                </a:solidFill>
              </a:rPr>
              <a:t>i</a:t>
            </a:r>
            <a:endParaRPr lang="en-IN" sz="1800" dirty="0">
              <a:solidFill>
                <a:schemeClr val="accent6">
                  <a:lumMod val="75000"/>
                </a:schemeClr>
              </a:solidFill>
            </a:endParaRPr>
          </a:p>
          <a:p>
            <a:pPr marL="0" indent="0" algn="just">
              <a:spcBef>
                <a:spcPts val="300"/>
              </a:spcBef>
              <a:spcAft>
                <a:spcPts val="300"/>
              </a:spcAft>
              <a:buNone/>
            </a:pPr>
            <a:r>
              <a:rPr lang="en-IN" sz="1800" dirty="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 xmlns:p14="http://schemas.microsoft.com/office/powerpoint/2010/main" val="414613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Virtual Assistants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a:t>Simulate human like conversations</a:t>
            </a:r>
          </a:p>
          <a:p>
            <a:pPr lvl="1"/>
            <a:r>
              <a:rPr lang="en-US" sz="2000" dirty="0"/>
              <a:t>Answer questions</a:t>
            </a:r>
          </a:p>
          <a:p>
            <a:pPr lvl="1"/>
            <a:r>
              <a:rPr lang="en-US" sz="2000" dirty="0"/>
              <a:t>Provide information</a:t>
            </a:r>
          </a:p>
          <a:p>
            <a:pPr lvl="1"/>
            <a:r>
              <a:rPr lang="en-US" sz="2000" dirty="0"/>
              <a:t>Complete simple tasks</a:t>
            </a:r>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 xmlns:p14="http://schemas.microsoft.com/office/powerpoint/2010/main" val="1127649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Medical Diagnosis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771899" cy="3223260"/>
          </a:xfrm>
          <a:noFill/>
        </p:spPr>
        <p:txBody>
          <a:bodyPr>
            <a:normAutofit/>
          </a:bodyPr>
          <a:lstStyle/>
          <a:p>
            <a:pPr lvl="1"/>
            <a:r>
              <a:rPr lang="en-US" sz="2000" dirty="0"/>
              <a:t>Symptom analysis</a:t>
            </a:r>
          </a:p>
          <a:p>
            <a:pPr lvl="1"/>
            <a:r>
              <a:rPr lang="en-US" sz="2000" dirty="0"/>
              <a:t>Disease identification</a:t>
            </a:r>
          </a:p>
          <a:p>
            <a:pPr lvl="1"/>
            <a:r>
              <a:rPr lang="en-US" sz="2000" dirty="0"/>
              <a:t>Treatment recommendations</a:t>
            </a:r>
          </a:p>
          <a:p>
            <a:pPr lvl="1"/>
            <a:r>
              <a:rPr lang="en-US" sz="2000" dirty="0"/>
              <a:t>Medical literature analysis</a:t>
            </a:r>
          </a:p>
          <a:p>
            <a:pPr lvl="1"/>
            <a:r>
              <a:rPr lang="en-US" sz="2000" dirty="0"/>
              <a:t>Medical question answering</a:t>
            </a:r>
          </a:p>
          <a:p>
            <a:pPr lvl="1"/>
            <a:r>
              <a:rPr lang="en-US" sz="2000" dirty="0"/>
              <a:t>Medical imaging analysis</a:t>
            </a:r>
          </a:p>
        </p:txBody>
      </p:sp>
      <p:sp>
        <p:nvSpPr>
          <p:cNvPr id="10"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Google Med–</a:t>
            </a:r>
            <a:r>
              <a:rPr lang="en-US" sz="2000" dirty="0" err="1"/>
              <a:t>PaLM</a:t>
            </a:r>
            <a:r>
              <a:rPr lang="en-US" sz="2000" dirty="0"/>
              <a:t> 2</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US" sz="2000" dirty="0"/>
              <a:t>Google Med-Gemini</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IN" sz="2000" dirty="0" err="1"/>
              <a:t>BiomedGPT</a:t>
            </a:r>
            <a:endParaRPr lang="en-IN" sz="2000" dirty="0"/>
          </a:p>
          <a:p>
            <a:pPr marL="514350" lvl="2">
              <a:spcBef>
                <a:spcPts val="750"/>
              </a:spcBef>
              <a:spcAft>
                <a:spcPts val="600"/>
              </a:spcAft>
              <a:buClr>
                <a:schemeClr val="accent2"/>
              </a:buClr>
            </a:pPr>
            <a:r>
              <a:rPr lang="en-IN" sz="1700" dirty="0"/>
              <a:t>Vision language model</a:t>
            </a:r>
          </a:p>
          <a:p>
            <a:pPr marL="514350" lvl="2">
              <a:spcBef>
                <a:spcPts val="750"/>
              </a:spcBef>
              <a:spcAft>
                <a:spcPts val="600"/>
              </a:spcAft>
              <a:buClr>
                <a:schemeClr val="accent2"/>
              </a:buClr>
            </a:pPr>
            <a:r>
              <a:rPr lang="en-IN" sz="1700" dirty="0"/>
              <a:t>Visual question answering</a:t>
            </a:r>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b="1" dirty="0">
                <a:solidFill>
                  <a:schemeClr val="accent5">
                    <a:lumMod val="50000"/>
                  </a:schemeClr>
                </a:solidFill>
              </a:rPr>
              <a:t>Write a story on atom for first standard student.</a:t>
            </a:r>
            <a:r>
              <a:rPr lang="en-IN"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The Adventures of Atom</a:t>
            </a:r>
          </a:p>
          <a:p>
            <a:pPr algn="just"/>
            <a:r>
              <a:rPr lang="en-IN" sz="1600" dirty="0">
                <a:solidFill>
                  <a:schemeClr val="accent4">
                    <a:lumMod val="50000"/>
                  </a:schemeClr>
                </a:solidFill>
              </a:rPr>
              <a:t>Once upon a time, in a tiny world, there was a tiny creature named Atom. Atom was so small that you needed a special tool to see him.</a:t>
            </a:r>
          </a:p>
          <a:p>
            <a:pPr algn="just"/>
            <a:r>
              <a:rPr lang="en-IN" sz="1600" dirty="0">
                <a:solidFill>
                  <a:schemeClr val="accent4">
                    <a:lumMod val="50000"/>
                  </a:schemeClr>
                </a:solidFill>
              </a:rPr>
              <a:t>... </a:t>
            </a:r>
          </a:p>
          <a:p>
            <a:pPr algn="just"/>
            <a:r>
              <a:rPr lang="en-IN" sz="1600" dirty="0">
                <a:solidFill>
                  <a:schemeClr val="accent4">
                    <a:lumMod val="50000"/>
                  </a:schemeClr>
                </a:solidFill>
              </a:rPr>
              <a:t>One day, Atom decided to go on an adventure. He packed a small bag and said goodbye to his family.</a:t>
            </a:r>
          </a:p>
          <a:p>
            <a:pPr algn="just"/>
            <a:r>
              <a:rPr lang="en-IN" sz="1600" dirty="0">
                <a:solidFill>
                  <a:schemeClr val="accent4">
                    <a:lumMod val="50000"/>
                  </a:schemeClr>
                </a:solidFill>
              </a:rPr>
              <a:t>... </a:t>
            </a:r>
          </a:p>
          <a:p>
            <a:pPr algn="just"/>
            <a:r>
              <a:rPr lang="en-IN" sz="1600" dirty="0">
                <a:solidFill>
                  <a:schemeClr val="accent4">
                    <a:lumMod val="50000"/>
                  </a:schemeClr>
                </a:solidFill>
              </a:rPr>
              <a:t>The End</a:t>
            </a:r>
          </a:p>
          <a:p>
            <a:pPr algn="just"/>
            <a:r>
              <a:rPr lang="en-IN" sz="1600" dirty="0">
                <a:solidFill>
                  <a:schemeClr val="accent4">
                    <a:lumMod val="50000"/>
                  </a:schemeClr>
                </a:solidFill>
              </a:rPr>
              <a:t>This story is designed to be simple and easy to understand for a first standard student.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Education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proton, neutron and electron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Here's an explanation of protons, neutrons, and electrons that a first standard student can understand:</a:t>
            </a:r>
          </a:p>
          <a:p>
            <a:pPr algn="just"/>
            <a:r>
              <a:rPr lang="en-IN" sz="1600" dirty="0">
                <a:solidFill>
                  <a:schemeClr val="accent4">
                    <a:lumMod val="50000"/>
                  </a:schemeClr>
                </a:solidFill>
              </a:rPr>
              <a:t>The Tiny Building Blocks of Atoms</a:t>
            </a:r>
          </a:p>
          <a:p>
            <a:pPr algn="just"/>
            <a:r>
              <a:rPr lang="en-IN" sz="1600" dirty="0">
                <a:solidFill>
                  <a:schemeClr val="accent4">
                    <a:lumMod val="50000"/>
                  </a:schemeClr>
                </a:solidFill>
              </a:rPr>
              <a:t>You know how we're made up of tiny things called atoms? Well, atoms are made up of even smaller things called protons, neutrons, and electrons. Protons are like the strong and brave soldiers that live in the center of the atom. Neutrons are like the quiet and calm friends who live with the protons in the center. Electrons are like the fast and energetic runners who zoom around the outside of the atom. All three of them work together to make the atom strong and stable!</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b="1" dirty="0"/>
              <a:t>Meta</a:t>
            </a:r>
          </a:p>
          <a:p>
            <a:pPr marL="514350" lvl="2" indent="-171450"/>
            <a:r>
              <a:rPr lang="es-ES" sz="1900" dirty="0"/>
              <a:t>Llama 2, Llama 3</a:t>
            </a:r>
          </a:p>
          <a:p>
            <a:pPr marL="514350" lvl="2" indent="-171450"/>
            <a:r>
              <a:rPr lang="es-ES" sz="1900" dirty="0"/>
              <a:t>Llama 3.1, Llama 3.2</a:t>
            </a:r>
          </a:p>
          <a:p>
            <a:pPr marL="171450" lvl="1" indent="-171450"/>
            <a:r>
              <a:rPr lang="en-US" sz="2000" dirty="0"/>
              <a:t>Access – </a:t>
            </a:r>
            <a:r>
              <a:rPr lang="es-ES" sz="2000" dirty="0"/>
              <a:t>Open </a:t>
            </a:r>
            <a:r>
              <a:rPr lang="en-US" sz="2000" dirty="0"/>
              <a:t>Source</a:t>
            </a:r>
          </a:p>
          <a:p>
            <a:pPr marL="171450" lvl="1" indent="-171450"/>
            <a:r>
              <a:rPr lang="pt-BR" sz="2000" dirty="0"/>
              <a:t> Multimodal</a:t>
            </a:r>
          </a:p>
          <a:p>
            <a:pPr marL="514350" lvl="2" indent="-171450"/>
            <a:r>
              <a:rPr lang="pt-BR" sz="1900" dirty="0"/>
              <a:t>Text, Image</a:t>
            </a:r>
            <a:endParaRPr lang="en-US" sz="1900" dirty="0"/>
          </a:p>
          <a:p>
            <a:pPr marL="171450" lvl="1" indent="-171450"/>
            <a:endParaRPr lang="en-US" sz="2000" dirty="0"/>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 2</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t>
            </a:r>
            <a:r>
              <a:rPr lang="nl-NL" sz="2000" dirty="0"/>
              <a:t>Open Source</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19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Deploying Large Language Models</a:t>
            </a:r>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019515003"/>
              </p:ext>
            </p:extLst>
          </p:nvPr>
        </p:nvGraphicFramePr>
        <p:xfrm>
          <a:off x="628650" y="1369219"/>
          <a:ext cx="7886701" cy="3291840"/>
        </p:xfrm>
        <a:graphic>
          <a:graphicData uri="http://schemas.openxmlformats.org/drawingml/2006/table">
            <a:tbl>
              <a:tblPr firstRow="1" bandRow="1">
                <a:tableStyleId>{72833802-FEF1-4C79-8D5D-14CF1EAF98D9}</a:tableStyleId>
              </a:tblPr>
              <a:tblGrid>
                <a:gridCol w="1859717">
                  <a:extLst>
                    <a:ext uri="{9D8B030D-6E8A-4147-A177-3AD203B41FA5}">
                      <a16:colId xmlns="" xmlns:a16="http://schemas.microsoft.com/office/drawing/2014/main" val="2382218087"/>
                    </a:ext>
                  </a:extLst>
                </a:gridCol>
                <a:gridCol w="1259174">
                  <a:extLst>
                    <a:ext uri="{9D8B030D-6E8A-4147-A177-3AD203B41FA5}">
                      <a16:colId xmlns="" xmlns:a16="http://schemas.microsoft.com/office/drawing/2014/main" val="3953468724"/>
                    </a:ext>
                  </a:extLst>
                </a:gridCol>
                <a:gridCol w="1371600">
                  <a:extLst>
                    <a:ext uri="{9D8B030D-6E8A-4147-A177-3AD203B41FA5}">
                      <a16:colId xmlns="" xmlns:a16="http://schemas.microsoft.com/office/drawing/2014/main" val="4277526474"/>
                    </a:ext>
                  </a:extLst>
                </a:gridCol>
                <a:gridCol w="955623">
                  <a:extLst>
                    <a:ext uri="{9D8B030D-6E8A-4147-A177-3AD203B41FA5}">
                      <a16:colId xmlns="" xmlns:a16="http://schemas.microsoft.com/office/drawing/2014/main" val="2438884888"/>
                    </a:ext>
                  </a:extLst>
                </a:gridCol>
                <a:gridCol w="955623">
                  <a:extLst>
                    <a:ext uri="{9D8B030D-6E8A-4147-A177-3AD203B41FA5}">
                      <a16:colId xmlns="" xmlns:a16="http://schemas.microsoft.com/office/drawing/2014/main" val="3058700555"/>
                    </a:ext>
                  </a:extLst>
                </a:gridCol>
                <a:gridCol w="1484964">
                  <a:extLst>
                    <a:ext uri="{9D8B030D-6E8A-4147-A177-3AD203B41FA5}">
                      <a16:colId xmlns="" xmlns:a16="http://schemas.microsoft.com/office/drawing/2014/main" val="489067259"/>
                    </a:ext>
                  </a:extLst>
                </a:gridCol>
              </a:tblGrid>
              <a:tr h="548640">
                <a:tc>
                  <a:txBody>
                    <a:bodyPr/>
                    <a:lstStyle/>
                    <a:p>
                      <a:pPr algn="ctr"/>
                      <a:r>
                        <a:rPr lang="en-US" sz="1400" b="1" i="0" dirty="0">
                          <a:latin typeface="+mj-lt"/>
                        </a:rPr>
                        <a:t>GPU</a:t>
                      </a:r>
                    </a:p>
                  </a:txBody>
                  <a:tcPr marL="68580" marR="68580" marT="34290" marB="34290" anchor="ctr"/>
                </a:tc>
                <a:tc>
                  <a:txBody>
                    <a:bodyPr/>
                    <a:lstStyle/>
                    <a:p>
                      <a:pPr algn="ctr"/>
                      <a:r>
                        <a:rPr lang="en-US" sz="1400" b="1" i="0" dirty="0">
                          <a:latin typeface="+mj-lt"/>
                        </a:rPr>
                        <a:t>CUDA Cores</a:t>
                      </a:r>
                    </a:p>
                  </a:txBody>
                  <a:tcPr marL="68580" marR="68580" marT="34290" marB="34290" anchor="ctr"/>
                </a:tc>
                <a:tc>
                  <a:txBody>
                    <a:bodyPr/>
                    <a:lstStyle/>
                    <a:p>
                      <a:pPr algn="ctr"/>
                      <a:r>
                        <a:rPr lang="en-US" sz="1400" b="1" i="0" dirty="0">
                          <a:latin typeface="+mj-lt"/>
                        </a:rPr>
                        <a:t>Memory</a:t>
                      </a:r>
                    </a:p>
                  </a:txBody>
                  <a:tcPr marL="68580" marR="68580" marT="34290" marB="34290" anchor="ctr"/>
                </a:tc>
                <a:tc>
                  <a:txBody>
                    <a:bodyPr/>
                    <a:lstStyle/>
                    <a:p>
                      <a:pPr algn="ctr"/>
                      <a:r>
                        <a:rPr lang="en-US" sz="1400" b="1" i="0" dirty="0">
                          <a:latin typeface="+mj-lt"/>
                        </a:rPr>
                        <a:t>FP32</a:t>
                      </a:r>
                    </a:p>
                    <a:p>
                      <a:pPr algn="ctr"/>
                      <a:r>
                        <a:rPr lang="en-US" sz="1400" b="1" i="0" dirty="0">
                          <a:latin typeface="+mj-lt"/>
                        </a:rPr>
                        <a:t>FLOPS</a:t>
                      </a:r>
                    </a:p>
                  </a:txBody>
                  <a:tcPr marL="68580" marR="68580" marT="34290" marB="34290" anchor="ctr"/>
                </a:tc>
                <a:tc>
                  <a:txBody>
                    <a:bodyPr/>
                    <a:lstStyle/>
                    <a:p>
                      <a:pPr algn="ctr"/>
                      <a:r>
                        <a:rPr lang="en-US" sz="1400" b="1" i="0" dirty="0">
                          <a:latin typeface="+mj-lt"/>
                        </a:rPr>
                        <a:t>Power</a:t>
                      </a:r>
                    </a:p>
                  </a:txBody>
                  <a:tcPr marL="68580" marR="68580" marT="34290" marB="34290" anchor="ctr"/>
                </a:tc>
                <a:tc>
                  <a:txBody>
                    <a:bodyPr/>
                    <a:lstStyle/>
                    <a:p>
                      <a:pPr algn="ctr"/>
                      <a:r>
                        <a:rPr lang="en-US" sz="1400" b="1" i="0" dirty="0">
                          <a:latin typeface="+mj-lt"/>
                        </a:rPr>
                        <a:t>Cost</a:t>
                      </a:r>
                    </a:p>
                  </a:txBody>
                  <a:tcPr marL="68580" marR="68580" marT="34290" marB="34290" anchor="ctr"/>
                </a:tc>
                <a:extLst>
                  <a:ext uri="{0D108BD9-81ED-4DB2-BD59-A6C34878D82A}">
                    <a16:rowId xmlns="" xmlns:a16="http://schemas.microsoft.com/office/drawing/2014/main" val="2857107962"/>
                  </a:ext>
                </a:extLst>
              </a:tr>
              <a:tr h="548640">
                <a:tc>
                  <a:txBody>
                    <a:bodyPr/>
                    <a:lstStyle/>
                    <a:p>
                      <a:pPr algn="ctr"/>
                      <a:r>
                        <a:rPr lang="en-US" sz="1400" b="1" i="0" dirty="0">
                          <a:latin typeface="+mn-lt"/>
                        </a:rPr>
                        <a:t>NVIDIA H100</a:t>
                      </a:r>
                    </a:p>
                  </a:txBody>
                  <a:tcPr marL="68580" marR="68580" marT="34290" marB="34290" anchor="ctr"/>
                </a:tc>
                <a:tc>
                  <a:txBody>
                    <a:bodyPr/>
                    <a:lstStyle/>
                    <a:p>
                      <a:pPr algn="ctr"/>
                      <a:r>
                        <a:rPr lang="en-US" sz="1400" b="1" i="0" dirty="0">
                          <a:latin typeface="+mn-lt"/>
                        </a:rPr>
                        <a:t>18,432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67 TFLOPS</a:t>
                      </a:r>
                    </a:p>
                  </a:txBody>
                  <a:tcPr marL="68580" marR="68580" marT="34290" marB="34290" anchor="ctr"/>
                </a:tc>
                <a:tc>
                  <a:txBody>
                    <a:bodyPr/>
                    <a:lstStyle/>
                    <a:p>
                      <a:pPr algn="ctr"/>
                      <a:r>
                        <a:rPr lang="en-US" sz="1400" b="1" i="0" dirty="0">
                          <a:latin typeface="+mn-lt"/>
                        </a:rPr>
                        <a:t>700W</a:t>
                      </a:r>
                    </a:p>
                  </a:txBody>
                  <a:tcPr marL="68580" marR="68580" marT="34290" marB="34290" anchor="ctr"/>
                </a:tc>
                <a:tc>
                  <a:txBody>
                    <a:bodyPr/>
                    <a:lstStyle/>
                    <a:p>
                      <a:pPr algn="ctr"/>
                      <a:r>
                        <a:rPr lang="en-US" sz="1400" b="1" i="0" dirty="0">
                          <a:latin typeface="+mn-lt"/>
                        </a:rPr>
                        <a:t>$30,000</a:t>
                      </a: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a:latin typeface="+mn-lt"/>
                        </a:rPr>
                        <a:t>NVIDIA A100</a:t>
                      </a:r>
                    </a:p>
                  </a:txBody>
                  <a:tcPr marL="68580" marR="68580" marT="34290" marB="34290" anchor="ctr"/>
                </a:tc>
                <a:tc>
                  <a:txBody>
                    <a:bodyPr/>
                    <a:lstStyle/>
                    <a:p>
                      <a:pPr algn="ctr"/>
                      <a:r>
                        <a:rPr lang="en-US" sz="1400" b="0" i="0" dirty="0">
                          <a:latin typeface="+mn-lt"/>
                        </a:rPr>
                        <a:t>6,912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19.5 TFLOPS</a:t>
                      </a:r>
                    </a:p>
                  </a:txBody>
                  <a:tcPr marL="68580" marR="68580" marT="34290" marB="34290" anchor="ctr"/>
                </a:tc>
                <a:tc>
                  <a:txBody>
                    <a:bodyPr/>
                    <a:lstStyle/>
                    <a:p>
                      <a:pPr algn="ctr"/>
                      <a:r>
                        <a:rPr lang="en-US" sz="1400" b="0" i="0" dirty="0">
                          <a:latin typeface="+mn-lt"/>
                        </a:rPr>
                        <a:t>400W</a:t>
                      </a:r>
                    </a:p>
                  </a:txBody>
                  <a:tcPr marL="68580" marR="68580" marT="34290" marB="34290" anchor="ctr"/>
                </a:tc>
                <a:tc>
                  <a:txBody>
                    <a:bodyPr/>
                    <a:lstStyle/>
                    <a:p>
                      <a:pPr algn="ctr"/>
                      <a:r>
                        <a:rPr lang="en-US" sz="1400" b="0" i="0" dirty="0">
                          <a:latin typeface="+mn-lt"/>
                        </a:rPr>
                        <a:t>$15,000</a:t>
                      </a:r>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1" i="0" dirty="0">
                          <a:latin typeface="+mn-lt"/>
                        </a:rPr>
                        <a:t>NVIDIA L40</a:t>
                      </a:r>
                    </a:p>
                  </a:txBody>
                  <a:tcPr marL="68580" marR="68580" marT="34290" marB="34290" anchor="ctr"/>
                </a:tc>
                <a:tc>
                  <a:txBody>
                    <a:bodyPr/>
                    <a:lstStyle/>
                    <a:p>
                      <a:pPr algn="ctr"/>
                      <a:r>
                        <a:rPr lang="en-US" sz="1400" b="1" i="0" dirty="0">
                          <a:latin typeface="+mn-lt"/>
                        </a:rPr>
                        <a:t>18,176</a:t>
                      </a:r>
                    </a:p>
                  </a:txBody>
                  <a:tcPr marL="68580" marR="68580" marT="34290" marB="34290" anchor="ctr"/>
                </a:tc>
                <a:tc>
                  <a:txBody>
                    <a:bodyPr/>
                    <a:lstStyle/>
                    <a:p>
                      <a:pPr algn="ctr"/>
                      <a:r>
                        <a:rPr lang="en-US" sz="1400" b="0" i="0" dirty="0">
                          <a:latin typeface="+mn-lt"/>
                        </a:rPr>
                        <a:t>48 GB</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a:latin typeface="+mn-lt"/>
                        </a:rPr>
                        <a:t>90.5 TFLOPS</a:t>
                      </a:r>
                    </a:p>
                  </a:txBody>
                  <a:tcPr marL="68580" marR="68580" marT="34290" marB="34290" anchor="ctr"/>
                </a:tc>
                <a:tc>
                  <a:txBody>
                    <a:bodyPr/>
                    <a:lstStyle/>
                    <a:p>
                      <a:pPr algn="ctr"/>
                      <a:r>
                        <a:rPr lang="en-US" sz="1400" b="0" i="0" dirty="0">
                          <a:latin typeface="+mn-lt"/>
                        </a:rPr>
                        <a:t>300W</a:t>
                      </a:r>
                    </a:p>
                  </a:txBody>
                  <a:tcPr marL="68580" marR="68580" marT="34290" marB="34290" anchor="ctr"/>
                </a:tc>
                <a:tc>
                  <a:txBody>
                    <a:bodyPr/>
                    <a:lstStyle/>
                    <a:p>
                      <a:pPr algn="ctr"/>
                      <a:r>
                        <a:rPr lang="en-US" sz="1400" b="0" i="0" dirty="0">
                          <a:latin typeface="+mn-lt"/>
                        </a:rPr>
                        <a:t>$10,000</a:t>
                      </a:r>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a:latin typeface="+mn-lt"/>
                        </a:rPr>
                        <a:t>NVIDIA RTX 4090</a:t>
                      </a:r>
                    </a:p>
                  </a:txBody>
                  <a:tcPr marL="68580" marR="68580" marT="34290" marB="34290" anchor="ctr"/>
                </a:tc>
                <a:tc>
                  <a:txBody>
                    <a:bodyPr/>
                    <a:lstStyle/>
                    <a:p>
                      <a:pPr algn="ctr"/>
                      <a:r>
                        <a:rPr lang="en-US" sz="1400" b="1" i="0" dirty="0">
                          <a:latin typeface="+mn-lt"/>
                        </a:rPr>
                        <a:t>16,384</a:t>
                      </a:r>
                    </a:p>
                  </a:txBody>
                  <a:tcPr marL="68580" marR="68580" marT="34290" marB="34290" anchor="ctr"/>
                </a:tc>
                <a:tc>
                  <a:txBody>
                    <a:bodyPr/>
                    <a:lstStyle/>
                    <a:p>
                      <a:pPr algn="ctr"/>
                      <a:r>
                        <a:rPr lang="en-US" sz="1400" b="0" i="0" dirty="0">
                          <a:latin typeface="+mn-lt"/>
                        </a:rPr>
                        <a:t>24 GB</a:t>
                      </a:r>
                    </a:p>
                  </a:txBody>
                  <a:tcPr marL="68580" marR="68580" marT="34290" marB="34290" anchor="ctr"/>
                </a:tc>
                <a:tc>
                  <a:txBody>
                    <a:bodyPr/>
                    <a:lstStyle/>
                    <a:p>
                      <a:pPr algn="ctr"/>
                      <a:r>
                        <a:rPr lang="en-US" sz="1400" b="0" i="0" dirty="0">
                          <a:latin typeface="+mn-lt"/>
                        </a:rPr>
                        <a:t>82.58 TFLOPS</a:t>
                      </a:r>
                    </a:p>
                  </a:txBody>
                  <a:tcPr marL="68580" marR="68580" marT="34290" marB="34290" anchor="ctr"/>
                </a:tc>
                <a:tc>
                  <a:txBody>
                    <a:bodyPr/>
                    <a:lstStyle/>
                    <a:p>
                      <a:pPr algn="ctr"/>
                      <a:r>
                        <a:rPr lang="en-US" sz="1400" b="0" i="0" dirty="0">
                          <a:latin typeface="+mn-lt"/>
                        </a:rPr>
                        <a:t>450W</a:t>
                      </a:r>
                    </a:p>
                  </a:txBody>
                  <a:tcPr marL="68580" marR="68580" marT="34290" marB="34290" anchor="ctr"/>
                </a:tc>
                <a:tc>
                  <a:txBody>
                    <a:bodyPr/>
                    <a:lstStyle/>
                    <a:p>
                      <a:pPr algn="ctr"/>
                      <a:r>
                        <a:rPr lang="en-US" sz="1400" b="0" i="0" dirty="0">
                          <a:latin typeface="+mn-lt"/>
                        </a:rPr>
                        <a:t>$3,000</a:t>
                      </a:r>
                    </a:p>
                  </a:txBody>
                  <a:tcPr marL="68580" marR="68580" marT="34290" marB="34290" anchor="ctr"/>
                </a:tc>
                <a:extLst>
                  <a:ext uri="{0D108BD9-81ED-4DB2-BD59-A6C34878D82A}">
                    <a16:rowId xmlns="" xmlns:a16="http://schemas.microsoft.com/office/drawing/2014/main" val="3936251906"/>
                  </a:ext>
                </a:extLst>
              </a:tr>
              <a:tr h="548640">
                <a:tc>
                  <a:txBody>
                    <a:bodyPr/>
                    <a:lstStyle/>
                    <a:p>
                      <a:pPr algn="ctr"/>
                      <a:r>
                        <a:rPr lang="en-US" sz="1400" b="0" i="0" dirty="0">
                          <a:latin typeface="+mn-lt"/>
                        </a:rPr>
                        <a:t>NVIDIA RTX 4080</a:t>
                      </a:r>
                    </a:p>
                  </a:txBody>
                  <a:tcPr marL="68580" marR="68580" marT="34290" marB="34290" anchor="ctr"/>
                </a:tc>
                <a:tc>
                  <a:txBody>
                    <a:bodyPr/>
                    <a:lstStyle/>
                    <a:p>
                      <a:pPr algn="ctr"/>
                      <a:r>
                        <a:rPr lang="en-US" sz="1400" b="0" i="0" dirty="0">
                          <a:latin typeface="+mn-lt"/>
                        </a:rPr>
                        <a:t>10,240</a:t>
                      </a:r>
                    </a:p>
                  </a:txBody>
                  <a:tcPr marL="68580" marR="68580" marT="34290" marB="34290" anchor="ctr"/>
                </a:tc>
                <a:tc>
                  <a:txBody>
                    <a:bodyPr/>
                    <a:lstStyle/>
                    <a:p>
                      <a:pPr algn="ctr"/>
                      <a:r>
                        <a:rPr lang="en-US" sz="1400" b="0" i="0" dirty="0">
                          <a:latin typeface="+mn-lt"/>
                        </a:rPr>
                        <a:t>16 GB</a:t>
                      </a:r>
                    </a:p>
                  </a:txBody>
                  <a:tcPr marL="68580" marR="68580" marT="34290" marB="34290" anchor="ctr"/>
                </a:tc>
                <a:tc>
                  <a:txBody>
                    <a:bodyPr/>
                    <a:lstStyle/>
                    <a:p>
                      <a:pPr algn="ctr"/>
                      <a:r>
                        <a:rPr lang="en-US" sz="1400" b="0" i="0" dirty="0">
                          <a:latin typeface="+mn-lt"/>
                        </a:rPr>
                        <a:t>48.74 TFLOPS</a:t>
                      </a:r>
                    </a:p>
                  </a:txBody>
                  <a:tcPr marL="68580" marR="68580" marT="34290" marB="34290" anchor="ctr"/>
                </a:tc>
                <a:tc>
                  <a:txBody>
                    <a:bodyPr/>
                    <a:lstStyle/>
                    <a:p>
                      <a:pPr algn="ctr"/>
                      <a:r>
                        <a:rPr lang="en-US" sz="1400" b="0" i="0" dirty="0">
                          <a:latin typeface="+mn-lt"/>
                        </a:rPr>
                        <a:t>320W</a:t>
                      </a:r>
                    </a:p>
                  </a:txBody>
                  <a:tcPr marL="68580" marR="68580" marT="34290" marB="34290" anchor="ctr"/>
                </a:tc>
                <a:tc>
                  <a:txBody>
                    <a:bodyPr/>
                    <a:lstStyle/>
                    <a:p>
                      <a:pPr algn="ctr"/>
                      <a:r>
                        <a:rPr lang="en-US" sz="1400" b="0" i="0">
                          <a:latin typeface="+mn-lt"/>
                        </a:rPr>
                        <a:t>$1,000</a:t>
                      </a:r>
                      <a:endParaRPr lang="en-US" sz="1400" b="0" i="0" dirty="0">
                        <a:latin typeface="+mn-lt"/>
                      </a:endParaRPr>
                    </a:p>
                  </a:txBody>
                  <a:tcPr marL="68580" marR="68580" marT="34290" marB="34290" anchor="ctr"/>
                </a:tc>
                <a:extLst>
                  <a:ext uri="{0D108BD9-81ED-4DB2-BD59-A6C34878D82A}">
                    <a16:rowId xmlns="" xmlns:a16="http://schemas.microsoft.com/office/drawing/2014/main" val="568537164"/>
                  </a:ext>
                </a:extLst>
              </a:tr>
            </a:tbl>
          </a:graphicData>
        </a:graphic>
      </p:graphicFrame>
    </p:spTree>
    <p:extLst>
      <p:ext uri="{BB962C8B-B14F-4D97-AF65-F5344CB8AC3E}">
        <p14:creationId xmlns="" xmlns:p14="http://schemas.microsoft.com/office/powerpoint/2010/main" val="1510706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Conclusions</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Language Models</a:t>
            </a:r>
          </a:p>
          <a:p>
            <a:pPr marL="171450" lvl="1">
              <a:spcBef>
                <a:spcPts val="750"/>
              </a:spcBef>
              <a:spcAft>
                <a:spcPts val="600"/>
              </a:spcAft>
              <a:buClr>
                <a:schemeClr val="accent2"/>
              </a:buClr>
            </a:pPr>
            <a:r>
              <a:rPr lang="en-IN" sz="2000" dirty="0"/>
              <a:t>Prompt Engineering</a:t>
            </a:r>
          </a:p>
          <a:p>
            <a:pPr marL="171450" lvl="1">
              <a:spcBef>
                <a:spcPts val="750"/>
              </a:spcBef>
              <a:spcAft>
                <a:spcPts val="600"/>
              </a:spcAft>
              <a:buClr>
                <a:schemeClr val="accent2"/>
              </a:buClr>
            </a:pPr>
            <a:r>
              <a:rPr lang="en-IN" sz="2000" dirty="0"/>
              <a:t>In Context Learning</a:t>
            </a:r>
          </a:p>
          <a:p>
            <a:pPr marL="171450" lvl="1">
              <a:spcBef>
                <a:spcPts val="750"/>
              </a:spcBef>
              <a:spcAft>
                <a:spcPts val="600"/>
              </a:spcAft>
              <a:buClr>
                <a:schemeClr val="accent2"/>
              </a:buClr>
            </a:pPr>
            <a:r>
              <a:rPr lang="en-IN" sz="2000" dirty="0"/>
              <a:t>Training Large Language Models</a:t>
            </a:r>
          </a:p>
          <a:p>
            <a:pPr marL="171450" lvl="1">
              <a:spcBef>
                <a:spcPts val="750"/>
              </a:spcBef>
              <a:spcAft>
                <a:spcPts val="600"/>
              </a:spcAft>
              <a:buClr>
                <a:schemeClr val="accent2"/>
              </a:buClr>
            </a:pPr>
            <a:r>
              <a:rPr lang="en-IN" sz="2000" dirty="0"/>
              <a:t>Large Language Model Applications</a:t>
            </a:r>
          </a:p>
          <a:p>
            <a:pPr marL="171450" lvl="1">
              <a:spcBef>
                <a:spcPts val="750"/>
              </a:spcBef>
              <a:spcAft>
                <a:spcPts val="600"/>
              </a:spcAft>
              <a:buClr>
                <a:schemeClr val="accent2"/>
              </a:buClr>
            </a:pPr>
            <a:r>
              <a:rPr lang="en-IN" sz="2000" dirty="0"/>
              <a:t>Deploying Large Language Models</a:t>
            </a:r>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414613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BAC361-0D7A-DC05-86B5-6DD77D322F5B}"/>
              </a:ext>
            </a:extLst>
          </p:cNvPr>
          <p:cNvSpPr>
            <a:spLocks noGrp="1"/>
          </p:cNvSpPr>
          <p:nvPr>
            <p:ph type="title"/>
          </p:nvPr>
        </p:nvSpPr>
        <p:spPr>
          <a:xfrm>
            <a:off x="287907" y="573377"/>
            <a:ext cx="3986276" cy="3996747"/>
          </a:xfrm>
          <a:noFill/>
        </p:spPr>
        <p:txBody>
          <a:bodyPr/>
          <a:lstStyle/>
          <a:p>
            <a:r>
              <a:rPr lang="en-US" sz="4400" dirty="0"/>
              <a:t>Thank you</a:t>
            </a:r>
          </a:p>
        </p:txBody>
      </p:sp>
      <p:sp>
        <p:nvSpPr>
          <p:cNvPr id="3" name="Content Placeholder 2">
            <a:extLst>
              <a:ext uri="{FF2B5EF4-FFF2-40B4-BE49-F238E27FC236}">
                <a16:creationId xmlns="" xmlns:a16="http://schemas.microsoft.com/office/drawing/2014/main" id="{1BE98EFF-197D-3136-70B9-7BBD30A48931}"/>
              </a:ext>
            </a:extLst>
          </p:cNvPr>
          <p:cNvSpPr>
            <a:spLocks noGrp="1"/>
          </p:cNvSpPr>
          <p:nvPr>
            <p:ph idx="1"/>
          </p:nvPr>
        </p:nvSpPr>
        <p:spPr>
          <a:xfrm>
            <a:off x="4954092" y="566379"/>
            <a:ext cx="3464953" cy="3986276"/>
          </a:xfrm>
          <a:noFill/>
        </p:spPr>
        <p:txBody>
          <a:bodyPr>
            <a:normAutofit/>
          </a:bodyPr>
          <a:lstStyle/>
          <a:p>
            <a:r>
              <a:rPr lang="en-US" sz="2000" dirty="0"/>
              <a:t>Pritam Prakash Shete</a:t>
            </a:r>
          </a:p>
          <a:p>
            <a:r>
              <a:rPr lang="en-US" sz="2000" dirty="0"/>
              <a:t>Telephone - 022-25595212</a:t>
            </a:r>
          </a:p>
          <a:p>
            <a:r>
              <a:rPr lang="en-US" sz="2000" dirty="0"/>
              <a:t>Email - ppshete@barc.gov.in</a:t>
            </a:r>
          </a:p>
          <a:p>
            <a:endParaRPr lang="en-US" dirty="0"/>
          </a:p>
        </p:txBody>
      </p:sp>
    </p:spTree>
    <p:extLst>
      <p:ext uri="{BB962C8B-B14F-4D97-AF65-F5344CB8AC3E}">
        <p14:creationId xmlns="" xmlns:p14="http://schemas.microsoft.com/office/powerpoint/2010/main" val="15624848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Word v/s Token</a:t>
            </a:r>
            <a:endParaRPr lang="en-US" dirty="0"/>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Token – Word or sub-word</a:t>
            </a:r>
          </a:p>
          <a:p>
            <a:pPr marL="171450" lvl="1">
              <a:spcBef>
                <a:spcPts val="750"/>
              </a:spcBef>
              <a:spcAft>
                <a:spcPts val="600"/>
              </a:spcAft>
              <a:buClr>
                <a:schemeClr val="accent2"/>
              </a:buClr>
            </a:pPr>
            <a:r>
              <a:rPr lang="en-IN" sz="2000" dirty="0" smtClean="0"/>
              <a:t>LLM inference cost</a:t>
            </a:r>
          </a:p>
          <a:p>
            <a:pPr marL="514350" lvl="2">
              <a:spcBef>
                <a:spcPts val="750"/>
              </a:spcBef>
              <a:spcAft>
                <a:spcPts val="600"/>
              </a:spcAft>
              <a:buClr>
                <a:schemeClr val="accent2"/>
              </a:buClr>
            </a:pPr>
            <a:r>
              <a:rPr lang="en-IN" sz="1700" dirty="0" smtClean="0"/>
              <a:t>Number of tokens</a:t>
            </a:r>
          </a:p>
          <a:p>
            <a:pPr marL="514350" lvl="2">
              <a:spcBef>
                <a:spcPts val="750"/>
              </a:spcBef>
              <a:spcAft>
                <a:spcPts val="600"/>
              </a:spcAft>
              <a:buClr>
                <a:schemeClr val="accent2"/>
              </a:buClr>
            </a:pPr>
            <a:r>
              <a:rPr lang="en-IN" sz="1700" dirty="0" smtClean="0"/>
              <a:t>Input tokens</a:t>
            </a:r>
          </a:p>
          <a:p>
            <a:pPr marL="857250" lvl="3">
              <a:spcBef>
                <a:spcPts val="750"/>
              </a:spcBef>
              <a:spcAft>
                <a:spcPts val="600"/>
              </a:spcAft>
              <a:buClr>
                <a:schemeClr val="accent2"/>
              </a:buClr>
            </a:pPr>
            <a:r>
              <a:rPr lang="en-IN" sz="1600" dirty="0" smtClean="0"/>
              <a:t>Less cost</a:t>
            </a:r>
          </a:p>
          <a:p>
            <a:pPr marL="514350" lvl="2">
              <a:spcBef>
                <a:spcPts val="750"/>
              </a:spcBef>
              <a:spcAft>
                <a:spcPts val="600"/>
              </a:spcAft>
              <a:buClr>
                <a:schemeClr val="accent2"/>
              </a:buClr>
            </a:pPr>
            <a:r>
              <a:rPr lang="en-IN" sz="1700" dirty="0" smtClean="0"/>
              <a:t>Output tokens</a:t>
            </a:r>
          </a:p>
          <a:p>
            <a:pPr marL="857250" lvl="3">
              <a:spcBef>
                <a:spcPts val="750"/>
              </a:spcBef>
              <a:spcAft>
                <a:spcPts val="600"/>
              </a:spcAft>
              <a:buClr>
                <a:schemeClr val="accent2"/>
              </a:buClr>
            </a:pPr>
            <a:r>
              <a:rPr lang="en-IN" sz="1600" dirty="0" smtClean="0"/>
              <a:t>More cost</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04475" y="1381819"/>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Words with single token</a:t>
            </a:r>
          </a:p>
          <a:p>
            <a:pPr marL="514350" lvl="2">
              <a:spcBef>
                <a:spcPts val="750"/>
              </a:spcBef>
              <a:spcAft>
                <a:spcPts val="600"/>
              </a:spcAft>
              <a:buClr>
                <a:schemeClr val="accent2"/>
              </a:buClr>
            </a:pPr>
            <a:r>
              <a:rPr lang="en-IN" sz="1700" dirty="0" smtClean="0"/>
              <a:t>Atomic or Primitive tokens</a:t>
            </a:r>
          </a:p>
          <a:p>
            <a:pPr marL="514350" lvl="2">
              <a:spcBef>
                <a:spcPts val="750"/>
              </a:spcBef>
              <a:spcAft>
                <a:spcPts val="600"/>
              </a:spcAft>
              <a:buClr>
                <a:schemeClr val="accent2"/>
              </a:buClr>
            </a:pPr>
            <a:r>
              <a:rPr lang="en-IN" sz="1700" dirty="0" smtClean="0">
                <a:solidFill>
                  <a:srgbClr val="7030A0"/>
                </a:solidFill>
              </a:rPr>
              <a:t>yes</a:t>
            </a:r>
            <a:r>
              <a:rPr lang="en-IN" sz="1700" dirty="0" smtClean="0"/>
              <a:t>, </a:t>
            </a:r>
            <a:r>
              <a:rPr lang="en-IN" sz="1700" dirty="0" smtClean="0">
                <a:solidFill>
                  <a:srgbClr val="7030A0"/>
                </a:solidFill>
              </a:rPr>
              <a:t>no</a:t>
            </a:r>
            <a:r>
              <a:rPr lang="en-IN" sz="1700" dirty="0" smtClean="0"/>
              <a:t>, </a:t>
            </a:r>
            <a:r>
              <a:rPr lang="en-IN" sz="1700" dirty="0" smtClean="0">
                <a:solidFill>
                  <a:srgbClr val="7030A0"/>
                </a:solidFill>
              </a:rPr>
              <a:t>run</a:t>
            </a:r>
            <a:r>
              <a:rPr lang="en-IN" sz="1700" dirty="0" smtClean="0"/>
              <a:t>, </a:t>
            </a:r>
            <a:r>
              <a:rPr lang="en-IN" sz="1700" dirty="0" smtClean="0">
                <a:solidFill>
                  <a:srgbClr val="7030A0"/>
                </a:solidFill>
              </a:rPr>
              <a:t>red</a:t>
            </a:r>
            <a:r>
              <a:rPr lang="en-IN" sz="1700" dirty="0" smtClean="0"/>
              <a:t>, </a:t>
            </a:r>
            <a:r>
              <a:rPr lang="en-IN" sz="1700" dirty="0" smtClean="0">
                <a:solidFill>
                  <a:srgbClr val="7030A0"/>
                </a:solidFill>
              </a:rPr>
              <a:t>blue</a:t>
            </a:r>
            <a:r>
              <a:rPr lang="en-IN" sz="1700" dirty="0" smtClean="0"/>
              <a:t>, </a:t>
            </a:r>
            <a:r>
              <a:rPr lang="en-IN" sz="1700" dirty="0" smtClean="0">
                <a:solidFill>
                  <a:srgbClr val="7030A0"/>
                </a:solidFill>
              </a:rPr>
              <a:t>love</a:t>
            </a:r>
            <a:endParaRPr lang="en-IN" sz="2000" dirty="0" smtClean="0"/>
          </a:p>
          <a:p>
            <a:pPr marL="171450" lvl="1">
              <a:spcBef>
                <a:spcPts val="750"/>
              </a:spcBef>
              <a:spcAft>
                <a:spcPts val="600"/>
              </a:spcAft>
              <a:buClr>
                <a:schemeClr val="accent2"/>
              </a:buClr>
            </a:pPr>
            <a:r>
              <a:rPr lang="en-IN" sz="2000" dirty="0" smtClean="0"/>
              <a:t>Words with two tokens</a:t>
            </a:r>
          </a:p>
          <a:p>
            <a:pPr marL="514350" lvl="2">
              <a:spcBef>
                <a:spcPts val="750"/>
              </a:spcBef>
              <a:spcAft>
                <a:spcPts val="600"/>
              </a:spcAft>
              <a:buClr>
                <a:schemeClr val="accent2"/>
              </a:buClr>
            </a:pPr>
            <a:r>
              <a:rPr lang="en-IN" sz="1700" dirty="0" smtClean="0"/>
              <a:t>Compound words</a:t>
            </a:r>
            <a:endParaRPr lang="en-IN" sz="1700" dirty="0" smtClean="0">
              <a:solidFill>
                <a:srgbClr val="00B050"/>
              </a:solidFill>
            </a:endParaRPr>
          </a:p>
          <a:p>
            <a:pPr marL="514350" lvl="2">
              <a:spcBef>
                <a:spcPts val="750"/>
              </a:spcBef>
              <a:spcAft>
                <a:spcPts val="600"/>
              </a:spcAft>
              <a:buClr>
                <a:schemeClr val="accent2"/>
              </a:buClr>
            </a:pPr>
            <a:r>
              <a:rPr lang="en-IN" sz="1700" dirty="0" smtClean="0">
                <a:solidFill>
                  <a:srgbClr val="00B050"/>
                </a:solidFill>
              </a:rPr>
              <a:t>un</a:t>
            </a:r>
            <a:r>
              <a:rPr lang="en-IN" sz="1700" dirty="0" smtClean="0">
                <a:solidFill>
                  <a:srgbClr val="7030A0"/>
                </a:solidFill>
              </a:rPr>
              <a:t>happy</a:t>
            </a:r>
            <a:r>
              <a:rPr lang="en-IN" sz="1700" dirty="0" smtClean="0"/>
              <a:t>, </a:t>
            </a:r>
            <a:r>
              <a:rPr lang="en-IN" sz="1700" dirty="0" smtClean="0">
                <a:solidFill>
                  <a:srgbClr val="00B050"/>
                </a:solidFill>
              </a:rPr>
              <a:t>dis</a:t>
            </a:r>
            <a:r>
              <a:rPr lang="en-IN" sz="1700" dirty="0" smtClean="0">
                <a:solidFill>
                  <a:srgbClr val="7030A0"/>
                </a:solidFill>
              </a:rPr>
              <a:t>like</a:t>
            </a:r>
            <a:r>
              <a:rPr lang="en-IN" sz="1700" dirty="0" smtClean="0"/>
              <a:t>, </a:t>
            </a:r>
            <a:r>
              <a:rPr lang="en-IN" sz="1700" dirty="0" smtClean="0">
                <a:solidFill>
                  <a:srgbClr val="00B050"/>
                </a:solidFill>
              </a:rPr>
              <a:t>re</a:t>
            </a:r>
            <a:r>
              <a:rPr lang="en-IN" sz="1700" dirty="0" smtClean="0">
                <a:solidFill>
                  <a:srgbClr val="7030A0"/>
                </a:solidFill>
              </a:rPr>
              <a:t>play</a:t>
            </a:r>
            <a:r>
              <a:rPr lang="en-IN" sz="1700" dirty="0" smtClean="0"/>
              <a:t>, </a:t>
            </a:r>
            <a:r>
              <a:rPr lang="en-IN" sz="1700" dirty="0" smtClean="0">
                <a:solidFill>
                  <a:srgbClr val="00B050"/>
                </a:solidFill>
              </a:rPr>
              <a:t>sun</a:t>
            </a:r>
            <a:r>
              <a:rPr lang="en-IN" sz="1700" dirty="0" smtClean="0">
                <a:solidFill>
                  <a:srgbClr val="7030A0"/>
                </a:solidFill>
              </a:rPr>
              <a:t>set</a:t>
            </a:r>
            <a:endParaRPr lang="en-IN" sz="2000" dirty="0" smtClean="0"/>
          </a:p>
          <a:p>
            <a:pPr marL="171450" lvl="1">
              <a:spcBef>
                <a:spcPts val="750"/>
              </a:spcBef>
              <a:spcAft>
                <a:spcPts val="600"/>
              </a:spcAft>
              <a:buClr>
                <a:schemeClr val="accent2"/>
              </a:buClr>
            </a:pPr>
            <a:r>
              <a:rPr lang="en-IN" sz="2000" dirty="0" smtClean="0"/>
              <a:t>300 Words – 400 Tokens</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4146137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Encoder only LLM</a:t>
            </a:r>
            <a:endParaRPr lang="en-US" sz="2000" dirty="0"/>
          </a:p>
          <a:p>
            <a:pPr marL="514350" lvl="2">
              <a:spcBef>
                <a:spcPts val="750"/>
              </a:spcBef>
              <a:spcAft>
                <a:spcPts val="600"/>
              </a:spcAft>
              <a:buClr>
                <a:schemeClr val="accent2"/>
              </a:buClr>
            </a:pPr>
            <a:r>
              <a:rPr lang="en-US" sz="1700" dirty="0" smtClean="0"/>
              <a:t>Auto–encoding models </a:t>
            </a:r>
          </a:p>
          <a:p>
            <a:pPr marL="514350" lvl="2">
              <a:spcBef>
                <a:spcPts val="750"/>
              </a:spcBef>
              <a:spcAft>
                <a:spcPts val="600"/>
              </a:spcAft>
              <a:buClr>
                <a:schemeClr val="accent2"/>
              </a:buClr>
            </a:pPr>
            <a:r>
              <a:rPr lang="en-US" sz="1700" dirty="0" smtClean="0"/>
              <a:t>Masked Language Modeling</a:t>
            </a:r>
          </a:p>
          <a:p>
            <a:pPr marL="514350" lvl="2">
              <a:spcBef>
                <a:spcPts val="750"/>
              </a:spcBef>
              <a:spcAft>
                <a:spcPts val="600"/>
              </a:spcAft>
              <a:buClr>
                <a:schemeClr val="accent2"/>
              </a:buClr>
            </a:pPr>
            <a:r>
              <a:rPr lang="en-US" sz="1700" dirty="0" smtClean="0"/>
              <a:t>Reconstruct text</a:t>
            </a:r>
          </a:p>
          <a:p>
            <a:pPr marL="514350" lvl="2">
              <a:spcBef>
                <a:spcPts val="750"/>
              </a:spcBef>
              <a:spcAft>
                <a:spcPts val="600"/>
              </a:spcAft>
              <a:buClr>
                <a:schemeClr val="accent2"/>
              </a:buClr>
            </a:pPr>
            <a:r>
              <a:rPr lang="en-US" sz="1700" dirty="0" smtClean="0"/>
              <a:t>De–noising objective    </a:t>
            </a:r>
          </a:p>
          <a:p>
            <a:pPr marL="514350" lvl="2">
              <a:spcBef>
                <a:spcPts val="750"/>
              </a:spcBef>
              <a:spcAft>
                <a:spcPts val="600"/>
              </a:spcAft>
              <a:buClr>
                <a:schemeClr val="accent2"/>
              </a:buClr>
            </a:pPr>
            <a:r>
              <a:rPr lang="en-US" sz="1700" dirty="0" smtClean="0"/>
              <a:t>Bidirectional context</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Sentiment analysis</a:t>
            </a:r>
            <a:endParaRPr lang="en-US" sz="1700" dirty="0"/>
          </a:p>
          <a:p>
            <a:pPr marL="514350" lvl="2">
              <a:spcBef>
                <a:spcPts val="750"/>
              </a:spcBef>
              <a:spcAft>
                <a:spcPts val="600"/>
              </a:spcAft>
              <a:buClr>
                <a:schemeClr val="accent2"/>
              </a:buClr>
            </a:pPr>
            <a:r>
              <a:rPr lang="en-US" sz="1700" dirty="0" smtClean="0"/>
              <a:t>Word classification</a:t>
            </a:r>
            <a:endParaRPr lang="en-US" sz="14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smtClean="0"/>
              <a:t>BERT model</a:t>
            </a:r>
          </a:p>
          <a:p>
            <a:pPr marL="514350" lvl="2">
              <a:spcBef>
                <a:spcPts val="750"/>
              </a:spcBef>
              <a:spcAft>
                <a:spcPts val="600"/>
              </a:spcAft>
              <a:buClr>
                <a:schemeClr val="accent2"/>
              </a:buClr>
            </a:pPr>
            <a:r>
              <a:rPr lang="en-IN" sz="1700" dirty="0" smtClean="0"/>
              <a:t>ROBERTA model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Decoder only LLM</a:t>
            </a:r>
            <a:endParaRPr lang="en-US" sz="2000" dirty="0"/>
          </a:p>
          <a:p>
            <a:pPr marL="514350" lvl="2">
              <a:spcBef>
                <a:spcPts val="750"/>
              </a:spcBef>
              <a:spcAft>
                <a:spcPts val="600"/>
              </a:spcAft>
              <a:buClr>
                <a:schemeClr val="accent2"/>
              </a:buClr>
            </a:pPr>
            <a:r>
              <a:rPr lang="en-US" sz="1700" dirty="0" smtClean="0"/>
              <a:t>Autoregressive models </a:t>
            </a:r>
          </a:p>
          <a:p>
            <a:pPr marL="514350" lvl="2">
              <a:spcBef>
                <a:spcPts val="750"/>
              </a:spcBef>
              <a:spcAft>
                <a:spcPts val="600"/>
              </a:spcAft>
              <a:buClr>
                <a:schemeClr val="accent2"/>
              </a:buClr>
            </a:pPr>
            <a:r>
              <a:rPr lang="en-US" sz="1700" dirty="0" smtClean="0"/>
              <a:t>No encoder model</a:t>
            </a:r>
          </a:p>
          <a:p>
            <a:pPr marL="514350" lvl="2">
              <a:spcBef>
                <a:spcPts val="750"/>
              </a:spcBef>
              <a:spcAft>
                <a:spcPts val="600"/>
              </a:spcAft>
              <a:buClr>
                <a:schemeClr val="accent2"/>
              </a:buClr>
            </a:pPr>
            <a:r>
              <a:rPr lang="en-US" sz="1700" dirty="0" smtClean="0"/>
              <a:t>Causal Language Modeling</a:t>
            </a:r>
          </a:p>
          <a:p>
            <a:pPr marL="514350" lvl="2">
              <a:spcBef>
                <a:spcPts val="750"/>
              </a:spcBef>
              <a:spcAft>
                <a:spcPts val="600"/>
              </a:spcAft>
              <a:buClr>
                <a:schemeClr val="accent2"/>
              </a:buClr>
            </a:pPr>
            <a:r>
              <a:rPr lang="en-US" sz="1700" dirty="0" smtClean="0"/>
              <a:t>Predict next token</a:t>
            </a:r>
          </a:p>
          <a:p>
            <a:pPr marL="514350" lvl="2">
              <a:spcBef>
                <a:spcPts val="750"/>
              </a:spcBef>
              <a:spcAft>
                <a:spcPts val="600"/>
              </a:spcAft>
              <a:buClr>
                <a:schemeClr val="accent2"/>
              </a:buClr>
            </a:pPr>
            <a:r>
              <a:rPr lang="en-US" sz="1700" dirty="0" smtClean="0"/>
              <a:t>Unidirectional context</a:t>
            </a:r>
          </a:p>
          <a:p>
            <a:pPr marL="514350" lvl="2">
              <a:spcBef>
                <a:spcPts val="750"/>
              </a:spcBef>
              <a:spcAft>
                <a:spcPts val="600"/>
              </a:spcAft>
              <a:buClr>
                <a:schemeClr val="accent2"/>
              </a:buClr>
            </a:pPr>
            <a:r>
              <a:rPr lang="en-US" sz="1700" dirty="0" smtClean="0"/>
              <a:t>Statistical representation of language  </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Text generation</a:t>
            </a:r>
            <a:endParaRPr lang="en-US" sz="1700" dirty="0"/>
          </a:p>
          <a:p>
            <a:pPr marL="514350" lvl="2">
              <a:spcBef>
                <a:spcPts val="750"/>
              </a:spcBef>
              <a:spcAft>
                <a:spcPts val="600"/>
              </a:spcAft>
              <a:buClr>
                <a:schemeClr val="accent2"/>
              </a:buClr>
            </a:pPr>
            <a:r>
              <a:rPr lang="en-US" sz="1700" dirty="0" smtClean="0"/>
              <a:t>Zero–shot inference </a:t>
            </a:r>
            <a:endParaRPr lang="en-US" sz="17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err="1" smtClean="0"/>
              <a:t>OpenAI</a:t>
            </a:r>
            <a:r>
              <a:rPr lang="en-IN" sz="1700" dirty="0" smtClean="0"/>
              <a:t> GPT</a:t>
            </a:r>
          </a:p>
          <a:p>
            <a:pPr marL="514350" lvl="2">
              <a:spcBef>
                <a:spcPts val="750"/>
              </a:spcBef>
              <a:spcAft>
                <a:spcPts val="600"/>
              </a:spcAft>
              <a:buClr>
                <a:schemeClr val="accent2"/>
              </a:buClr>
            </a:pPr>
            <a:r>
              <a:rPr lang="en-IN" sz="1700" dirty="0" smtClean="0"/>
              <a:t>Meta Llama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81222"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Encoder–Decoder LLM</a:t>
            </a:r>
            <a:endParaRPr lang="en-US" sz="2000" dirty="0"/>
          </a:p>
          <a:p>
            <a:pPr marL="514350" lvl="2">
              <a:spcBef>
                <a:spcPts val="750"/>
              </a:spcBef>
              <a:spcAft>
                <a:spcPts val="600"/>
              </a:spcAft>
              <a:buClr>
                <a:schemeClr val="accent2"/>
              </a:buClr>
            </a:pPr>
            <a:r>
              <a:rPr lang="en-US" sz="1700" dirty="0" smtClean="0"/>
              <a:t>Encoder and Decoder</a:t>
            </a:r>
          </a:p>
          <a:p>
            <a:pPr marL="514350" lvl="2">
              <a:spcBef>
                <a:spcPts val="750"/>
              </a:spcBef>
              <a:spcAft>
                <a:spcPts val="600"/>
              </a:spcAft>
              <a:buClr>
                <a:schemeClr val="accent2"/>
              </a:buClr>
            </a:pPr>
            <a:r>
              <a:rPr lang="en-US" sz="1700" dirty="0" smtClean="0"/>
              <a:t>Sequence-to-sequence models </a:t>
            </a:r>
          </a:p>
          <a:p>
            <a:pPr marL="514350" lvl="2">
              <a:spcBef>
                <a:spcPts val="750"/>
              </a:spcBef>
              <a:spcAft>
                <a:spcPts val="600"/>
              </a:spcAft>
              <a:buClr>
                <a:schemeClr val="accent2"/>
              </a:buClr>
            </a:pPr>
            <a:r>
              <a:rPr lang="en-US" sz="1700" dirty="0" smtClean="0"/>
              <a:t>Span corruption – T5 model</a:t>
            </a:r>
          </a:p>
          <a:p>
            <a:pPr marL="857250" lvl="3">
              <a:spcBef>
                <a:spcPts val="750"/>
              </a:spcBef>
              <a:spcAft>
                <a:spcPts val="600"/>
              </a:spcAft>
              <a:buClr>
                <a:schemeClr val="accent2"/>
              </a:buClr>
            </a:pPr>
            <a:r>
              <a:rPr lang="en-US" sz="1600" smtClean="0"/>
              <a:t>Mask random </a:t>
            </a:r>
            <a:r>
              <a:rPr lang="en-US" sz="1600" dirty="0" smtClean="0"/>
              <a:t>input tokens</a:t>
            </a:r>
          </a:p>
          <a:p>
            <a:pPr marL="857250" lvl="3">
              <a:spcBef>
                <a:spcPts val="750"/>
              </a:spcBef>
              <a:spcAft>
                <a:spcPts val="600"/>
              </a:spcAft>
              <a:buClr>
                <a:schemeClr val="accent2"/>
              </a:buClr>
            </a:pPr>
            <a:r>
              <a:rPr lang="en-US" sz="1600" dirty="0" smtClean="0"/>
              <a:t>Reconstruct masked input tokens</a:t>
            </a:r>
          </a:p>
          <a:p>
            <a:pPr marL="514350" lvl="2">
              <a:spcBef>
                <a:spcPts val="750"/>
              </a:spcBef>
              <a:spcAft>
                <a:spcPts val="600"/>
              </a:spcAft>
              <a:buClr>
                <a:schemeClr val="accent2"/>
              </a:buClr>
            </a:pPr>
            <a:r>
              <a:rPr lang="en-US" sz="1700" dirty="0" smtClean="0"/>
              <a:t>Bidirectional context    </a:t>
            </a: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Machine translation</a:t>
            </a:r>
            <a:endParaRPr lang="en-US" sz="1700" dirty="0"/>
          </a:p>
          <a:p>
            <a:pPr marL="514350" lvl="2">
              <a:spcBef>
                <a:spcPts val="750"/>
              </a:spcBef>
              <a:spcAft>
                <a:spcPts val="600"/>
              </a:spcAft>
              <a:buClr>
                <a:schemeClr val="accent2"/>
              </a:buClr>
            </a:pPr>
            <a:r>
              <a:rPr lang="en-US" sz="1700" dirty="0" smtClean="0"/>
              <a:t>Text summarization</a:t>
            </a:r>
          </a:p>
          <a:p>
            <a:pPr marL="514350" lvl="2">
              <a:spcBef>
                <a:spcPts val="750"/>
              </a:spcBef>
              <a:spcAft>
                <a:spcPts val="600"/>
              </a:spcAft>
              <a:buClr>
                <a:schemeClr val="accent2"/>
              </a:buClr>
            </a:pPr>
            <a:r>
              <a:rPr lang="en-US" sz="1700" dirty="0" smtClean="0"/>
              <a:t>Question &amp; Answering </a:t>
            </a:r>
            <a:endParaRPr lang="en-US" sz="17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smtClean="0"/>
              <a:t>Text-to-Text Transfer Transformer – T5 model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Computational Challenges</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85256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LLM inference</a:t>
            </a:r>
          </a:p>
          <a:p>
            <a:pPr marL="514350" lvl="2">
              <a:spcBef>
                <a:spcPts val="750"/>
              </a:spcBef>
              <a:spcAft>
                <a:spcPts val="600"/>
              </a:spcAft>
              <a:buClr>
                <a:schemeClr val="accent2"/>
              </a:buClr>
            </a:pPr>
            <a:r>
              <a:rPr lang="en-US" sz="1700" dirty="0" smtClean="0"/>
              <a:t>1 parameter – float 32 – 4 bytes</a:t>
            </a:r>
          </a:p>
          <a:p>
            <a:pPr marL="514350" lvl="2">
              <a:spcBef>
                <a:spcPts val="750"/>
              </a:spcBef>
              <a:spcAft>
                <a:spcPts val="600"/>
              </a:spcAft>
              <a:buClr>
                <a:schemeClr val="accent2"/>
              </a:buClr>
            </a:pPr>
            <a:r>
              <a:rPr lang="en-US" sz="1700" dirty="0" smtClean="0"/>
              <a:t>1B parameters – 10</a:t>
            </a:r>
            <a:r>
              <a:rPr lang="en-US" sz="1700" baseline="30000" dirty="0" smtClean="0"/>
              <a:t>9</a:t>
            </a:r>
            <a:r>
              <a:rPr lang="en-US" sz="1700" dirty="0" smtClean="0"/>
              <a:t> parameters</a:t>
            </a:r>
          </a:p>
          <a:p>
            <a:pPr marL="514350" lvl="2">
              <a:spcBef>
                <a:spcPts val="750"/>
              </a:spcBef>
              <a:spcAft>
                <a:spcPts val="600"/>
              </a:spcAft>
              <a:buClr>
                <a:schemeClr val="accent2"/>
              </a:buClr>
            </a:pPr>
            <a:r>
              <a:rPr lang="en-US" sz="1700" dirty="0" smtClean="0"/>
              <a:t>1B parameters – 4 x 10</a:t>
            </a:r>
            <a:r>
              <a:rPr lang="en-US" sz="1700" baseline="30000" dirty="0" smtClean="0"/>
              <a:t>9 </a:t>
            </a:r>
            <a:r>
              <a:rPr lang="en-US" sz="1700" dirty="0" smtClean="0"/>
              <a:t>bytes</a:t>
            </a:r>
          </a:p>
          <a:p>
            <a:pPr marL="514350" lvl="2">
              <a:spcBef>
                <a:spcPts val="750"/>
              </a:spcBef>
              <a:spcAft>
                <a:spcPts val="600"/>
              </a:spcAft>
              <a:buClr>
                <a:schemeClr val="accent2"/>
              </a:buClr>
            </a:pPr>
            <a:r>
              <a:rPr lang="en-US" sz="1700" dirty="0" smtClean="0"/>
              <a:t>1B parameters – 4 GB memory</a:t>
            </a:r>
          </a:p>
          <a:p>
            <a:pPr marL="171450" lvl="1">
              <a:spcBef>
                <a:spcPts val="750"/>
              </a:spcBef>
              <a:spcAft>
                <a:spcPts val="600"/>
              </a:spcAft>
              <a:buClr>
                <a:schemeClr val="accent2"/>
              </a:buClr>
            </a:pP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4" y="1378574"/>
            <a:ext cx="3903831"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smtClean="0"/>
              <a:t>LLM training</a:t>
            </a:r>
            <a:endParaRPr lang="en-US" sz="1700" dirty="0"/>
          </a:p>
          <a:p>
            <a:pPr marL="514350" lvl="2">
              <a:spcBef>
                <a:spcPts val="750"/>
              </a:spcBef>
              <a:spcAft>
                <a:spcPts val="600"/>
              </a:spcAft>
              <a:buClr>
                <a:schemeClr val="accent2"/>
              </a:buClr>
            </a:pPr>
            <a:r>
              <a:rPr lang="en-US" sz="1800" dirty="0" smtClean="0"/>
              <a:t>1 parameter – float 32 – 4 bytes</a:t>
            </a:r>
            <a:endParaRPr lang="en-IN" sz="1700" dirty="0" smtClean="0"/>
          </a:p>
          <a:p>
            <a:pPr marL="514350" lvl="2">
              <a:spcBef>
                <a:spcPts val="750"/>
              </a:spcBef>
              <a:spcAft>
                <a:spcPts val="600"/>
              </a:spcAft>
              <a:buClr>
                <a:schemeClr val="accent2"/>
              </a:buClr>
            </a:pPr>
            <a:r>
              <a:rPr lang="en-IN" sz="1700" dirty="0" smtClean="0"/>
              <a:t>Model parameters – 4 bytes</a:t>
            </a:r>
          </a:p>
          <a:p>
            <a:pPr marL="514350" lvl="2">
              <a:spcBef>
                <a:spcPts val="750"/>
              </a:spcBef>
              <a:spcAft>
                <a:spcPts val="600"/>
              </a:spcAft>
              <a:buClr>
                <a:schemeClr val="accent2"/>
              </a:buClr>
            </a:pPr>
            <a:r>
              <a:rPr lang="en-IN" sz="1700" dirty="0" smtClean="0"/>
              <a:t>Optimizer – 8 bytes – Two states</a:t>
            </a:r>
          </a:p>
          <a:p>
            <a:pPr marL="514350" lvl="2">
              <a:spcBef>
                <a:spcPts val="750"/>
              </a:spcBef>
              <a:spcAft>
                <a:spcPts val="600"/>
              </a:spcAft>
              <a:buClr>
                <a:schemeClr val="accent2"/>
              </a:buClr>
            </a:pPr>
            <a:r>
              <a:rPr lang="en-IN" sz="1700" dirty="0" smtClean="0"/>
              <a:t>Gradients – 4 bytes</a:t>
            </a:r>
          </a:p>
          <a:p>
            <a:pPr marL="514350" lvl="2">
              <a:spcBef>
                <a:spcPts val="750"/>
              </a:spcBef>
              <a:spcAft>
                <a:spcPts val="600"/>
              </a:spcAft>
              <a:buClr>
                <a:schemeClr val="accent2"/>
              </a:buClr>
            </a:pPr>
            <a:r>
              <a:rPr lang="en-IN" sz="1700" dirty="0" smtClean="0"/>
              <a:t>Activations – 4 bytes</a:t>
            </a:r>
          </a:p>
          <a:p>
            <a:pPr marL="514350" lvl="2">
              <a:spcBef>
                <a:spcPts val="750"/>
              </a:spcBef>
              <a:spcAft>
                <a:spcPts val="600"/>
              </a:spcAft>
              <a:buClr>
                <a:schemeClr val="accent2"/>
              </a:buClr>
            </a:pPr>
            <a:r>
              <a:rPr lang="en-IN" sz="1700" dirty="0" smtClean="0"/>
              <a:t>Temporary variables – 4 bytes</a:t>
            </a:r>
          </a:p>
          <a:p>
            <a:pPr marL="171450" lvl="1">
              <a:spcBef>
                <a:spcPts val="750"/>
              </a:spcBef>
              <a:spcAft>
                <a:spcPts val="600"/>
              </a:spcAft>
              <a:buClr>
                <a:schemeClr val="accent2"/>
              </a:buClr>
            </a:pPr>
            <a:r>
              <a:rPr lang="en-US" sz="1700" dirty="0" smtClean="0"/>
              <a:t>20 times number </a:t>
            </a:r>
            <a:r>
              <a:rPr lang="en-US" sz="1700" smtClean="0"/>
              <a:t>of parameters</a:t>
            </a:r>
            <a:endParaRPr lang="en-US" sz="1700" dirty="0" smtClean="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8067878" cy="994172"/>
          </a:xfrm>
          <a:noFill/>
        </p:spPr>
        <p:txBody>
          <a:bodyPr anchor="ctr"/>
          <a:lstStyle/>
          <a:p>
            <a:r>
              <a:rPr lang="en-IN" dirty="0"/>
              <a:t>Reinforcement </a:t>
            </a:r>
            <a:r>
              <a:rPr lang="en-IN" dirty="0" smtClean="0"/>
              <a:t>Learning</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49" y="1378574"/>
            <a:ext cx="3865529"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Agent</a:t>
            </a:r>
          </a:p>
          <a:p>
            <a:pPr marL="171450" lvl="1">
              <a:spcBef>
                <a:spcPts val="750"/>
              </a:spcBef>
              <a:spcAft>
                <a:spcPts val="600"/>
              </a:spcAft>
              <a:buClr>
                <a:schemeClr val="accent2"/>
              </a:buClr>
            </a:pPr>
            <a:r>
              <a:rPr lang="en-US" sz="2000" dirty="0" smtClean="0"/>
              <a:t>Environment</a:t>
            </a:r>
          </a:p>
          <a:p>
            <a:pPr marL="171450" lvl="1">
              <a:spcBef>
                <a:spcPts val="750"/>
              </a:spcBef>
              <a:spcAft>
                <a:spcPts val="600"/>
              </a:spcAft>
              <a:buClr>
                <a:schemeClr val="accent2"/>
              </a:buClr>
            </a:pPr>
            <a:r>
              <a:rPr lang="en-US" sz="2000" dirty="0" smtClean="0"/>
              <a:t>Action</a:t>
            </a:r>
          </a:p>
          <a:p>
            <a:pPr marL="171450" lvl="1">
              <a:spcBef>
                <a:spcPts val="750"/>
              </a:spcBef>
              <a:spcAft>
                <a:spcPts val="600"/>
              </a:spcAft>
              <a:buClr>
                <a:schemeClr val="accent2"/>
              </a:buClr>
            </a:pPr>
            <a:r>
              <a:rPr lang="en-US" sz="2000" dirty="0" smtClean="0"/>
              <a:t>State</a:t>
            </a:r>
          </a:p>
          <a:p>
            <a:pPr marL="171450" lvl="1">
              <a:spcBef>
                <a:spcPts val="750"/>
              </a:spcBef>
              <a:spcAft>
                <a:spcPts val="600"/>
              </a:spcAft>
              <a:buClr>
                <a:schemeClr val="accent2"/>
              </a:buClr>
            </a:pPr>
            <a:r>
              <a:rPr lang="en-US" sz="2000" dirty="0" smtClean="0"/>
              <a:t>Reward or Penalty</a:t>
            </a:r>
          </a:p>
          <a:p>
            <a:pPr marL="171450" lvl="1">
              <a:spcBef>
                <a:spcPts val="750"/>
              </a:spcBef>
              <a:spcAft>
                <a:spcPts val="600"/>
              </a:spcAft>
              <a:buClr>
                <a:schemeClr val="accent2"/>
              </a:buClr>
            </a:pPr>
            <a:r>
              <a:rPr lang="en-US" sz="2000" dirty="0" smtClean="0"/>
              <a:t>Maximize reward</a:t>
            </a:r>
          </a:p>
        </p:txBody>
      </p:sp>
      <p:grpSp>
        <p:nvGrpSpPr>
          <p:cNvPr id="27" name="Group 26"/>
          <p:cNvGrpSpPr/>
          <p:nvPr/>
        </p:nvGrpSpPr>
        <p:grpSpPr>
          <a:xfrm>
            <a:off x="3796749" y="1793830"/>
            <a:ext cx="4885088" cy="1930737"/>
            <a:chOff x="3796749" y="1404730"/>
            <a:chExt cx="4885088" cy="1930737"/>
          </a:xfrm>
        </p:grpSpPr>
        <p:sp>
          <p:nvSpPr>
            <p:cNvPr id="6" name="TextBox 5"/>
            <p:cNvSpPr txBox="1"/>
            <p:nvPr/>
          </p:nvSpPr>
          <p:spPr>
            <a:xfrm>
              <a:off x="5387006" y="1404730"/>
              <a:ext cx="1722783" cy="400110"/>
            </a:xfrm>
            <a:prstGeom prst="rect">
              <a:avLst/>
            </a:prstGeom>
            <a:noFill/>
            <a:ln w="19050">
              <a:solidFill>
                <a:schemeClr val="accent6">
                  <a:lumMod val="50000"/>
                </a:schemeClr>
              </a:solidFill>
            </a:ln>
          </p:spPr>
          <p:txBody>
            <a:bodyPr wrap="square" rtlCol="0">
              <a:spAutoFit/>
            </a:bodyPr>
            <a:lstStyle/>
            <a:p>
              <a:pPr algn="ctr"/>
              <a:r>
                <a:rPr lang="en-US" sz="2000" b="1" dirty="0" smtClean="0"/>
                <a:t>Agent</a:t>
              </a:r>
            </a:p>
          </p:txBody>
        </p:sp>
        <p:sp>
          <p:nvSpPr>
            <p:cNvPr id="8" name="TextBox 7"/>
            <p:cNvSpPr txBox="1"/>
            <p:nvPr/>
          </p:nvSpPr>
          <p:spPr>
            <a:xfrm>
              <a:off x="5380382" y="2935357"/>
              <a:ext cx="1762540" cy="400110"/>
            </a:xfrm>
            <a:prstGeom prst="rect">
              <a:avLst/>
            </a:prstGeom>
            <a:noFill/>
            <a:ln w="19050">
              <a:solidFill>
                <a:schemeClr val="accent4">
                  <a:lumMod val="50000"/>
                </a:schemeClr>
              </a:solidFill>
            </a:ln>
          </p:spPr>
          <p:txBody>
            <a:bodyPr wrap="square" rtlCol="0">
              <a:spAutoFit/>
            </a:bodyPr>
            <a:lstStyle/>
            <a:p>
              <a:pPr algn="ctr"/>
              <a:r>
                <a:rPr lang="en-US" sz="2000" b="1" dirty="0" smtClean="0"/>
                <a:t>Environment</a:t>
              </a:r>
            </a:p>
          </p:txBody>
        </p:sp>
        <p:cxnSp>
          <p:nvCxnSpPr>
            <p:cNvPr id="10" name="Shape 9"/>
            <p:cNvCxnSpPr>
              <a:stCxn id="6" idx="3"/>
              <a:endCxn id="8" idx="3"/>
            </p:cNvCxnSpPr>
            <p:nvPr/>
          </p:nvCxnSpPr>
          <p:spPr>
            <a:xfrm>
              <a:off x="7109789" y="1604785"/>
              <a:ext cx="33133" cy="1530627"/>
            </a:xfrm>
            <a:prstGeom prst="bentConnector3">
              <a:avLst>
                <a:gd name="adj1" fmla="val 1949857"/>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0"/>
              <a:endCxn id="6" idx="2"/>
            </p:cNvCxnSpPr>
            <p:nvPr/>
          </p:nvCxnSpPr>
          <p:spPr>
            <a:xfrm rot="16200000" flipV="1">
              <a:off x="5689767" y="2363472"/>
              <a:ext cx="1130517" cy="132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hape 19"/>
            <p:cNvCxnSpPr>
              <a:stCxn id="8" idx="1"/>
              <a:endCxn id="6" idx="1"/>
            </p:cNvCxnSpPr>
            <p:nvPr/>
          </p:nvCxnSpPr>
          <p:spPr>
            <a:xfrm rot="10800000" flipH="1">
              <a:off x="5380382" y="1604786"/>
              <a:ext cx="6624" cy="1530627"/>
            </a:xfrm>
            <a:prstGeom prst="bentConnector3">
              <a:avLst>
                <a:gd name="adj1" fmla="val -12253869"/>
              </a:avLst>
            </a:prstGeom>
            <a:ln>
              <a:solidFill>
                <a:schemeClr val="accent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7779026" y="2213112"/>
              <a:ext cx="902811" cy="369332"/>
            </a:xfrm>
            <a:prstGeom prst="rect">
              <a:avLst/>
            </a:prstGeom>
            <a:noFill/>
          </p:spPr>
          <p:txBody>
            <a:bodyPr wrap="none" rtlCol="0">
              <a:spAutoFit/>
            </a:bodyPr>
            <a:lstStyle/>
            <a:p>
              <a:r>
                <a:rPr lang="en-US" sz="1800" b="1" dirty="0" smtClean="0">
                  <a:solidFill>
                    <a:srgbClr val="002060"/>
                  </a:solidFill>
                </a:rPr>
                <a:t>Action</a:t>
              </a:r>
              <a:endParaRPr lang="en-US" sz="1800" b="1" dirty="0">
                <a:solidFill>
                  <a:srgbClr val="002060"/>
                </a:solidFill>
              </a:endParaRPr>
            </a:p>
          </p:txBody>
        </p:sp>
        <p:sp>
          <p:nvSpPr>
            <p:cNvPr id="25" name="TextBox 24"/>
            <p:cNvSpPr txBox="1"/>
            <p:nvPr/>
          </p:nvSpPr>
          <p:spPr>
            <a:xfrm>
              <a:off x="6268279" y="2199860"/>
              <a:ext cx="1018227" cy="369332"/>
            </a:xfrm>
            <a:prstGeom prst="rect">
              <a:avLst/>
            </a:prstGeom>
            <a:noFill/>
          </p:spPr>
          <p:txBody>
            <a:bodyPr wrap="none" rtlCol="0">
              <a:spAutoFit/>
            </a:bodyPr>
            <a:lstStyle/>
            <a:p>
              <a:r>
                <a:rPr lang="en-US" sz="1800" b="1" dirty="0" smtClean="0">
                  <a:solidFill>
                    <a:schemeClr val="accent1">
                      <a:lumMod val="50000"/>
                    </a:schemeClr>
                  </a:solidFill>
                </a:rPr>
                <a:t>Reward</a:t>
              </a:r>
              <a:endParaRPr lang="en-US" sz="1800" b="1" dirty="0">
                <a:solidFill>
                  <a:schemeClr val="accent1">
                    <a:lumMod val="50000"/>
                  </a:schemeClr>
                </a:solidFill>
              </a:endParaRPr>
            </a:p>
          </p:txBody>
        </p:sp>
        <p:sp>
          <p:nvSpPr>
            <p:cNvPr id="26" name="TextBox 25"/>
            <p:cNvSpPr txBox="1"/>
            <p:nvPr/>
          </p:nvSpPr>
          <p:spPr>
            <a:xfrm>
              <a:off x="3796749" y="2179982"/>
              <a:ext cx="748923" cy="369332"/>
            </a:xfrm>
            <a:prstGeom prst="rect">
              <a:avLst/>
            </a:prstGeom>
            <a:noFill/>
          </p:spPr>
          <p:txBody>
            <a:bodyPr wrap="none" rtlCol="0">
              <a:spAutoFit/>
            </a:bodyPr>
            <a:lstStyle/>
            <a:p>
              <a:r>
                <a:rPr lang="en-US" sz="1800" b="1" dirty="0" smtClean="0">
                  <a:solidFill>
                    <a:schemeClr val="accent6">
                      <a:lumMod val="50000"/>
                    </a:schemeClr>
                  </a:solidFill>
                </a:rPr>
                <a:t>State</a:t>
              </a:r>
              <a:endParaRPr lang="en-US" sz="1800" b="1" dirty="0">
                <a:solidFill>
                  <a:schemeClr val="accent6">
                    <a:lumMod val="50000"/>
                  </a:schemeClr>
                </a:solidFill>
              </a:endParaRPr>
            </a:p>
          </p:txBody>
        </p:sp>
      </p:gr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a:t>
            </a:r>
            <a:r>
              <a:rPr lang="en-US" dirty="0" smtClean="0"/>
              <a:t>Generation – Evaluation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Human </a:t>
            </a:r>
          </a:p>
          <a:p>
            <a:pPr marL="171450" lvl="1">
              <a:spcBef>
                <a:spcPts val="750"/>
              </a:spcBef>
              <a:spcAft>
                <a:spcPts val="600"/>
              </a:spcAft>
              <a:buClr>
                <a:schemeClr val="accent2"/>
              </a:buClr>
            </a:pPr>
            <a:r>
              <a:rPr lang="en-IN" sz="2000" dirty="0" smtClean="0"/>
              <a:t>Character based evaluation</a:t>
            </a:r>
          </a:p>
          <a:p>
            <a:pPr marL="514350" lvl="2">
              <a:spcBef>
                <a:spcPts val="750"/>
              </a:spcBef>
              <a:spcAft>
                <a:spcPts val="600"/>
              </a:spcAft>
              <a:buClr>
                <a:schemeClr val="accent2"/>
              </a:buClr>
            </a:pPr>
            <a:r>
              <a:rPr lang="en-IN" sz="1700" dirty="0" smtClean="0"/>
              <a:t>Edit distance</a:t>
            </a:r>
          </a:p>
          <a:p>
            <a:pPr marL="171450" lvl="1">
              <a:spcBef>
                <a:spcPts val="750"/>
              </a:spcBef>
              <a:spcAft>
                <a:spcPts val="600"/>
              </a:spcAft>
              <a:buClr>
                <a:schemeClr val="accent2"/>
              </a:buClr>
            </a:pPr>
            <a:r>
              <a:rPr lang="en-IN" sz="2000" dirty="0" smtClean="0"/>
              <a:t>Word based evaluation</a:t>
            </a:r>
          </a:p>
          <a:p>
            <a:pPr marL="514350" lvl="2">
              <a:spcBef>
                <a:spcPts val="750"/>
              </a:spcBef>
              <a:spcAft>
                <a:spcPts val="600"/>
              </a:spcAft>
              <a:buClr>
                <a:schemeClr val="accent2"/>
              </a:buClr>
            </a:pPr>
            <a:r>
              <a:rPr lang="en-IN" sz="1700" dirty="0" smtClean="0"/>
              <a:t>WER, BLEU</a:t>
            </a:r>
            <a:endParaRPr lang="en-IN" sz="1700" dirty="0"/>
          </a:p>
          <a:p>
            <a:pPr marL="171450" lvl="1">
              <a:spcBef>
                <a:spcPts val="750"/>
              </a:spcBef>
              <a:spcAft>
                <a:spcPts val="600"/>
              </a:spcAft>
              <a:buClr>
                <a:schemeClr val="accent2"/>
              </a:buClr>
            </a:pPr>
            <a:r>
              <a:rPr lang="en-IN" sz="2000" dirty="0" smtClean="0"/>
              <a:t>Embedding based evaluation</a:t>
            </a:r>
          </a:p>
          <a:p>
            <a:pPr marL="514350" lvl="2">
              <a:spcBef>
                <a:spcPts val="750"/>
              </a:spcBef>
              <a:spcAft>
                <a:spcPts val="600"/>
              </a:spcAft>
              <a:buClr>
                <a:schemeClr val="accent2"/>
              </a:buClr>
            </a:pPr>
            <a:r>
              <a:rPr lang="en-IN" sz="1700" dirty="0" smtClean="0"/>
              <a:t>BERT score, Mover score</a:t>
            </a:r>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LLM </a:t>
            </a:r>
          </a:p>
          <a:p>
            <a:pPr marL="171450" lvl="1">
              <a:spcBef>
                <a:spcPts val="750"/>
              </a:spcBef>
              <a:spcAft>
                <a:spcPts val="600"/>
              </a:spcAft>
              <a:buClr>
                <a:schemeClr val="accent2"/>
              </a:buClr>
            </a:pPr>
            <a:r>
              <a:rPr lang="en-IN" sz="2000" dirty="0" smtClean="0"/>
              <a:t>Mathematical Framework</a:t>
            </a:r>
          </a:p>
          <a:p>
            <a:pPr marL="514350" lvl="2">
              <a:spcBef>
                <a:spcPts val="750"/>
              </a:spcBef>
              <a:spcAft>
                <a:spcPts val="600"/>
              </a:spcAft>
              <a:buClr>
                <a:schemeClr val="accent2"/>
              </a:buClr>
            </a:pPr>
            <a:r>
              <a:rPr lang="en-IN" sz="1700" dirty="0" smtClean="0"/>
              <a:t>RAGAS framework</a:t>
            </a:r>
          </a:p>
          <a:p>
            <a:pPr marL="171450" lvl="1">
              <a:spcBef>
                <a:spcPts val="750"/>
              </a:spcBef>
              <a:spcAft>
                <a:spcPts val="600"/>
              </a:spcAft>
              <a:buClr>
                <a:schemeClr val="accent2"/>
              </a:buClr>
            </a:pPr>
            <a:r>
              <a:rPr lang="en-IN" sz="2000" dirty="0" smtClean="0"/>
              <a:t>Experimental based Framework</a:t>
            </a:r>
          </a:p>
          <a:p>
            <a:pPr marL="514350" lvl="2">
              <a:spcBef>
                <a:spcPts val="750"/>
              </a:spcBef>
              <a:spcAft>
                <a:spcPts val="600"/>
              </a:spcAft>
              <a:buClr>
                <a:schemeClr val="accent2"/>
              </a:buClr>
            </a:pPr>
            <a:r>
              <a:rPr lang="en-IN" sz="1700" dirty="0" smtClean="0"/>
              <a:t>Number of tasks and datasets </a:t>
            </a:r>
          </a:p>
          <a:p>
            <a:pPr marL="514350" lvl="2">
              <a:spcBef>
                <a:spcPts val="750"/>
              </a:spcBef>
              <a:spcAft>
                <a:spcPts val="600"/>
              </a:spcAft>
              <a:buClr>
                <a:schemeClr val="accent2"/>
              </a:buClr>
            </a:pPr>
            <a:r>
              <a:rPr lang="en-IN" sz="1700" dirty="0" smtClean="0"/>
              <a:t>Number of aspects</a:t>
            </a:r>
          </a:p>
          <a:p>
            <a:pPr marL="514350" lvl="2">
              <a:spcBef>
                <a:spcPts val="750"/>
              </a:spcBef>
              <a:spcAft>
                <a:spcPts val="600"/>
              </a:spcAft>
              <a:buClr>
                <a:schemeClr val="accent2"/>
              </a:buClr>
            </a:pPr>
            <a:r>
              <a:rPr lang="en-IN" sz="1700" dirty="0" smtClean="0"/>
              <a:t>GPT score</a:t>
            </a:r>
          </a:p>
          <a:p>
            <a:pPr marL="514350" lvl="2">
              <a:spcBef>
                <a:spcPts val="750"/>
              </a:spcBef>
              <a:spcAft>
                <a:spcPts val="600"/>
              </a:spcAft>
              <a:buClr>
                <a:schemeClr val="accent2"/>
              </a:buClr>
            </a:pPr>
            <a:endParaRPr lang="en-IN" sz="1700" dirty="0"/>
          </a:p>
        </p:txBody>
      </p:sp>
    </p:spTree>
    <p:extLst>
      <p:ext uri="{BB962C8B-B14F-4D97-AF65-F5344CB8AC3E}">
        <p14:creationId xmlns="" xmlns:p14="http://schemas.microsoft.com/office/powerpoint/2010/main" val="41461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Next word or token </a:t>
            </a:r>
            <a:r>
              <a:rPr lang="en-US" sz="2000" dirty="0" smtClean="0"/>
              <a:t>prediction</a:t>
            </a:r>
          </a:p>
          <a:p>
            <a:pPr marL="171450" lvl="1">
              <a:spcBef>
                <a:spcPts val="750"/>
              </a:spcBef>
              <a:spcAft>
                <a:spcPts val="600"/>
              </a:spcAft>
              <a:buClr>
                <a:schemeClr val="accent2"/>
              </a:buClr>
              <a:buNone/>
            </a:pPr>
            <a:r>
              <a:rPr lang="en-IN" sz="1700" b="1" dirty="0" smtClean="0">
                <a:solidFill>
                  <a:srgbClr val="0070C0"/>
                </a:solidFill>
              </a:rPr>
              <a:t>I love eating </a:t>
            </a:r>
            <a:r>
              <a:rPr lang="en-IN" sz="1700" b="1" dirty="0" smtClean="0">
                <a:solidFill>
                  <a:srgbClr val="00B050"/>
                </a:solidFill>
              </a:rPr>
              <a:t>ice</a:t>
            </a:r>
          </a:p>
          <a:p>
            <a:pPr marL="171450" lvl="1">
              <a:spcBef>
                <a:spcPts val="750"/>
              </a:spcBef>
              <a:spcAft>
                <a:spcPts val="600"/>
              </a:spcAft>
              <a:buClr>
                <a:schemeClr val="accent2"/>
              </a:buClr>
              <a:buNone/>
            </a:pPr>
            <a:r>
              <a:rPr lang="en-IN" sz="1700" b="1" dirty="0" smtClean="0">
                <a:solidFill>
                  <a:srgbClr val="0070C0"/>
                </a:solidFill>
              </a:rPr>
              <a:t>I love eating ice</a:t>
            </a:r>
            <a:r>
              <a:rPr lang="en-IN" sz="1700" b="1" dirty="0" smtClean="0"/>
              <a:t> </a:t>
            </a:r>
            <a:r>
              <a:rPr lang="en-IN" sz="1700" b="1" dirty="0" smtClean="0">
                <a:solidFill>
                  <a:srgbClr val="00B050"/>
                </a:solidFill>
              </a:rPr>
              <a:t>cream</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a:t>
            </a:r>
            <a:r>
              <a:rPr lang="en-IN" sz="1700" b="1" dirty="0" smtClean="0">
                <a:solidFill>
                  <a:srgbClr val="00B050"/>
                </a:solidFill>
              </a:rPr>
              <a:t>with</a:t>
            </a:r>
          </a:p>
          <a:p>
            <a:pPr marL="171450" lvl="1">
              <a:spcBef>
                <a:spcPts val="750"/>
              </a:spcBef>
              <a:spcAft>
                <a:spcPts val="600"/>
              </a:spcAft>
              <a:buClr>
                <a:schemeClr val="accent2"/>
              </a:buClr>
              <a:buNone/>
            </a:pPr>
            <a:r>
              <a:rPr lang="en-IN" sz="1700" b="1" dirty="0" smtClean="0">
                <a:solidFill>
                  <a:srgbClr val="0070C0"/>
                </a:solidFill>
              </a:rPr>
              <a:t>I love eating ice cream with </a:t>
            </a:r>
            <a:r>
              <a:rPr lang="en-IN" sz="1700" b="1" dirty="0" smtClean="0">
                <a:solidFill>
                  <a:srgbClr val="00B050"/>
                </a:solidFill>
              </a:rPr>
              <a:t>my</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friends</a:t>
            </a: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smtClean="0">
                <a:solidFill>
                  <a:srgbClr val="0070C0"/>
                </a:solidFill>
              </a:rPr>
              <a:t>friends </a:t>
            </a:r>
            <a:r>
              <a:rPr lang="en-IN" sz="1700" b="1" smtClean="0">
                <a:solidFill>
                  <a:srgbClr val="00B050"/>
                </a:solidFill>
              </a:rPr>
              <a:t>at</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dirty="0" smtClean="0">
                <a:solidFill>
                  <a:srgbClr val="0070C0"/>
                </a:solidFill>
              </a:rPr>
              <a:t>friends at </a:t>
            </a:r>
            <a:r>
              <a:rPr lang="en-IN" sz="1700" b="1" dirty="0" smtClean="0">
                <a:solidFill>
                  <a:srgbClr val="00B050"/>
                </a:solidFill>
              </a:rPr>
              <a:t>beach.</a:t>
            </a:r>
            <a:endParaRPr lang="en-US" sz="1700" b="1" dirty="0" smtClean="0">
              <a:solidFill>
                <a:srgbClr val="00B050"/>
              </a:solidFill>
            </a:endParaRP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Knowledge Distillation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IN" sz="2000" dirty="0" smtClean="0"/>
              <a:t>Knowledge transfer</a:t>
            </a:r>
          </a:p>
          <a:p>
            <a:pPr marL="171450" lvl="1">
              <a:spcBef>
                <a:spcPts val="750"/>
              </a:spcBef>
              <a:spcAft>
                <a:spcPts val="600"/>
              </a:spcAft>
              <a:buClr>
                <a:schemeClr val="accent2"/>
              </a:buClr>
            </a:pPr>
            <a:r>
              <a:rPr lang="en-IN" sz="2000" dirty="0" smtClean="0"/>
              <a:t>Large pre-trained model </a:t>
            </a:r>
          </a:p>
          <a:p>
            <a:pPr marL="171450" lvl="1">
              <a:spcBef>
                <a:spcPts val="750"/>
              </a:spcBef>
              <a:spcAft>
                <a:spcPts val="600"/>
              </a:spcAft>
              <a:buClr>
                <a:schemeClr val="accent2"/>
              </a:buClr>
            </a:pPr>
            <a:r>
              <a:rPr lang="en-IN" sz="2000" dirty="0" smtClean="0"/>
              <a:t>Set of models</a:t>
            </a:r>
          </a:p>
          <a:p>
            <a:pPr marL="171450" lvl="1">
              <a:spcBef>
                <a:spcPts val="750"/>
              </a:spcBef>
              <a:spcAft>
                <a:spcPts val="600"/>
              </a:spcAft>
              <a:buClr>
                <a:schemeClr val="accent2"/>
              </a:buClr>
            </a:pPr>
            <a:r>
              <a:rPr lang="en-IN" sz="2000" smtClean="0"/>
              <a:t>Teacher model</a:t>
            </a:r>
            <a:endParaRPr lang="en-IN" sz="2000" dirty="0" smtClean="0"/>
          </a:p>
          <a:p>
            <a:pPr marL="171450" lvl="1">
              <a:spcBef>
                <a:spcPts val="750"/>
              </a:spcBef>
              <a:spcAft>
                <a:spcPts val="600"/>
              </a:spcAft>
              <a:buClr>
                <a:schemeClr val="accent2"/>
              </a:buClr>
            </a:pPr>
            <a:r>
              <a:rPr lang="en-IN" sz="2000" dirty="0" smtClean="0"/>
              <a:t>Ensemble of models</a:t>
            </a:r>
          </a:p>
          <a:p>
            <a:pPr marL="171450" lvl="1">
              <a:spcBef>
                <a:spcPts val="750"/>
              </a:spcBef>
              <a:spcAft>
                <a:spcPts val="600"/>
              </a:spcAft>
              <a:buClr>
                <a:schemeClr val="accent2"/>
              </a:buClr>
            </a:pPr>
            <a:r>
              <a:rPr lang="en-IN" sz="2000" dirty="0" smtClean="0"/>
              <a:t>Single smaller model</a:t>
            </a:r>
          </a:p>
          <a:p>
            <a:pPr marL="171450" lvl="1">
              <a:spcBef>
                <a:spcPts val="750"/>
              </a:spcBef>
              <a:spcAft>
                <a:spcPts val="600"/>
              </a:spcAft>
              <a:buClr>
                <a:schemeClr val="accent2"/>
              </a:buClr>
            </a:pPr>
            <a:r>
              <a:rPr lang="en-IN" sz="2000" dirty="0" smtClean="0"/>
              <a:t>Student model</a:t>
            </a:r>
          </a:p>
          <a:p>
            <a:pPr marL="171450" lvl="1">
              <a:spcBef>
                <a:spcPts val="750"/>
              </a:spcBef>
              <a:spcAft>
                <a:spcPts val="600"/>
              </a:spcAft>
              <a:buClr>
                <a:schemeClr val="accent2"/>
              </a:buClr>
            </a:pPr>
            <a:r>
              <a:rPr lang="en-IN" sz="2000" dirty="0" smtClean="0"/>
              <a:t>Model compression</a:t>
            </a:r>
            <a:endParaRPr lang="en-IN" sz="1700" dirty="0" smtClean="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Small student model </a:t>
            </a:r>
          </a:p>
          <a:p>
            <a:pPr marL="171450" lvl="1">
              <a:spcBef>
                <a:spcPts val="750"/>
              </a:spcBef>
              <a:spcAft>
                <a:spcPts val="600"/>
              </a:spcAft>
              <a:buClr>
                <a:schemeClr val="accent2"/>
              </a:buClr>
            </a:pPr>
            <a:r>
              <a:rPr lang="en-IN" sz="2000" dirty="0" smtClean="0"/>
              <a:t>Learn to emulate </a:t>
            </a:r>
          </a:p>
          <a:p>
            <a:pPr marL="171450" lvl="1">
              <a:spcBef>
                <a:spcPts val="750"/>
              </a:spcBef>
              <a:spcAft>
                <a:spcPts val="600"/>
              </a:spcAft>
              <a:buClr>
                <a:schemeClr val="accent2"/>
              </a:buClr>
            </a:pPr>
            <a:r>
              <a:rPr lang="en-IN" sz="2000" dirty="0" smtClean="0"/>
              <a:t>Large teacher model</a:t>
            </a:r>
          </a:p>
          <a:p>
            <a:pPr marL="171450" lvl="1">
              <a:spcBef>
                <a:spcPts val="750"/>
              </a:spcBef>
              <a:spcAft>
                <a:spcPts val="600"/>
              </a:spcAft>
              <a:buClr>
                <a:schemeClr val="accent2"/>
              </a:buClr>
            </a:pPr>
            <a:r>
              <a:rPr lang="en-IN" sz="2000" dirty="0" smtClean="0"/>
              <a:t>Leverage teacher knowledge </a:t>
            </a:r>
          </a:p>
          <a:p>
            <a:pPr marL="171450" lvl="1">
              <a:spcBef>
                <a:spcPts val="750"/>
              </a:spcBef>
              <a:spcAft>
                <a:spcPts val="600"/>
              </a:spcAft>
              <a:buClr>
                <a:schemeClr val="accent2"/>
              </a:buClr>
            </a:pPr>
            <a:r>
              <a:rPr lang="en-IN" sz="2000" dirty="0" smtClean="0"/>
              <a:t>Emulate thought process</a:t>
            </a:r>
          </a:p>
          <a:p>
            <a:pPr marL="171450" lvl="1">
              <a:spcBef>
                <a:spcPts val="750"/>
              </a:spcBef>
              <a:spcAft>
                <a:spcPts val="600"/>
              </a:spcAft>
              <a:buClr>
                <a:schemeClr val="accent2"/>
              </a:buClr>
            </a:pPr>
            <a:r>
              <a:rPr lang="en-IN" sz="2000" dirty="0" smtClean="0"/>
              <a:t>Obtain similar / higher accuracy</a:t>
            </a:r>
          </a:p>
        </p:txBody>
      </p:sp>
    </p:spTree>
    <p:extLst>
      <p:ext uri="{BB962C8B-B14F-4D97-AF65-F5344CB8AC3E}">
        <p14:creationId xmlns="" xmlns:p14="http://schemas.microsoft.com/office/powerpoint/2010/main" val="4146137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smtClean="0"/>
              <a:t>Models – Fashion Captioning Dataset (FACAD)</a:t>
            </a:r>
            <a:endParaRPr lang="en-US" dirty="0"/>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019515003"/>
              </p:ext>
            </p:extLst>
          </p:nvPr>
        </p:nvGraphicFramePr>
        <p:xfrm>
          <a:off x="628650" y="1369219"/>
          <a:ext cx="7471248" cy="2743200"/>
        </p:xfrm>
        <a:graphic>
          <a:graphicData uri="http://schemas.openxmlformats.org/drawingml/2006/table">
            <a:tbl>
              <a:tblPr firstRow="1" bandRow="1">
                <a:tableStyleId>{72833802-FEF1-4C79-8D5D-14CF1EAF98D9}</a:tableStyleId>
              </a:tblPr>
              <a:tblGrid>
                <a:gridCol w="1926482">
                  <a:extLst>
                    <a:ext uri="{9D8B030D-6E8A-4147-A177-3AD203B41FA5}">
                      <a16:colId xmlns="" xmlns:a16="http://schemas.microsoft.com/office/drawing/2014/main" val="2382218087"/>
                    </a:ext>
                  </a:extLst>
                </a:gridCol>
                <a:gridCol w="1504545">
                  <a:extLst>
                    <a:ext uri="{9D8B030D-6E8A-4147-A177-3AD203B41FA5}">
                      <a16:colId xmlns="" xmlns:a16="http://schemas.microsoft.com/office/drawing/2014/main" val="3953468724"/>
                    </a:ext>
                  </a:extLst>
                </a:gridCol>
                <a:gridCol w="1512987">
                  <a:extLst>
                    <a:ext uri="{9D8B030D-6E8A-4147-A177-3AD203B41FA5}">
                      <a16:colId xmlns="" xmlns:a16="http://schemas.microsoft.com/office/drawing/2014/main" val="2438884888"/>
                    </a:ext>
                  </a:extLst>
                </a:gridCol>
                <a:gridCol w="1017917">
                  <a:extLst>
                    <a:ext uri="{9D8B030D-6E8A-4147-A177-3AD203B41FA5}">
                      <a16:colId xmlns="" xmlns:a16="http://schemas.microsoft.com/office/drawing/2014/main" val="3058700555"/>
                    </a:ext>
                  </a:extLst>
                </a:gridCol>
                <a:gridCol w="1509317">
                  <a:extLst>
                    <a:ext uri="{9D8B030D-6E8A-4147-A177-3AD203B41FA5}">
                      <a16:colId xmlns="" xmlns:a16="http://schemas.microsoft.com/office/drawing/2014/main" val="489067259"/>
                    </a:ext>
                  </a:extLst>
                </a:gridCol>
              </a:tblGrid>
              <a:tr h="548640">
                <a:tc>
                  <a:txBody>
                    <a:bodyPr/>
                    <a:lstStyle/>
                    <a:p>
                      <a:pPr algn="ctr"/>
                      <a:r>
                        <a:rPr lang="en-US" sz="1400" b="1" i="0" dirty="0" smtClean="0">
                          <a:latin typeface="+mj-lt"/>
                        </a:rPr>
                        <a:t>Model</a:t>
                      </a:r>
                      <a:endParaRPr lang="en-US" sz="1400" b="1" i="0" dirty="0">
                        <a:latin typeface="+mj-lt"/>
                      </a:endParaRPr>
                    </a:p>
                  </a:txBody>
                  <a:tcPr marL="68580" marR="68580" marT="34290" marB="34290" anchor="ctr"/>
                </a:tc>
                <a:tc>
                  <a:txBody>
                    <a:bodyPr/>
                    <a:lstStyle/>
                    <a:p>
                      <a:pPr algn="ctr"/>
                      <a:r>
                        <a:rPr lang="en-US" sz="1400" b="1" i="0" dirty="0" smtClean="0">
                          <a:latin typeface="+mj-lt"/>
                        </a:rPr>
                        <a:t>Encoder</a:t>
                      </a:r>
                      <a:endParaRPr lang="en-US" sz="1400" b="1" i="0" dirty="0">
                        <a:latin typeface="+mj-lt"/>
                      </a:endParaRPr>
                    </a:p>
                  </a:txBody>
                  <a:tcPr marL="68580" marR="68580" marT="34290" marB="34290" anchor="ctr"/>
                </a:tc>
                <a:tc>
                  <a:txBody>
                    <a:bodyPr/>
                    <a:lstStyle/>
                    <a:p>
                      <a:pPr algn="ctr"/>
                      <a:r>
                        <a:rPr lang="en-US" sz="1400" b="1" i="0" dirty="0" smtClean="0">
                          <a:latin typeface="+mj-lt"/>
                        </a:rPr>
                        <a:t>Decoder</a:t>
                      </a:r>
                      <a:endParaRPr lang="en-US" sz="1400" b="1" i="0" dirty="0">
                        <a:latin typeface="+mj-lt"/>
                      </a:endParaRPr>
                    </a:p>
                  </a:txBody>
                  <a:tcPr marL="68580" marR="68580" marT="34290" marB="34290" anchor="ctr"/>
                </a:tc>
                <a:tc>
                  <a:txBody>
                    <a:bodyPr/>
                    <a:lstStyle/>
                    <a:p>
                      <a:pPr algn="ctr"/>
                      <a:r>
                        <a:rPr lang="en-US" sz="1400" b="1" i="0" dirty="0" smtClean="0">
                          <a:latin typeface="+mj-lt"/>
                        </a:rPr>
                        <a:t>Q-Former</a:t>
                      </a:r>
                      <a:endParaRPr lang="en-US" sz="1400" b="1" i="0" dirty="0">
                        <a:latin typeface="+mj-lt"/>
                      </a:endParaRPr>
                    </a:p>
                  </a:txBody>
                  <a:tcPr marL="68580" marR="68580" marT="34290" marB="34290" anchor="ctr"/>
                </a:tc>
                <a:tc>
                  <a:txBody>
                    <a:bodyPr/>
                    <a:lstStyle/>
                    <a:p>
                      <a:pPr algn="ctr"/>
                      <a:r>
                        <a:rPr lang="en-US" sz="1400" b="1" i="0" dirty="0" smtClean="0">
                          <a:latin typeface="+mj-lt"/>
                        </a:rPr>
                        <a:t>Number of Parameters</a:t>
                      </a:r>
                      <a:endParaRPr lang="en-US" sz="1400" b="1" i="0" dirty="0">
                        <a:latin typeface="+mj-lt"/>
                      </a:endParaRPr>
                    </a:p>
                  </a:txBody>
                  <a:tcPr marL="68580" marR="68580" marT="34290" marB="34290" anchor="ctr"/>
                </a:tc>
                <a:extLst>
                  <a:ext uri="{0D108BD9-81ED-4DB2-BD59-A6C34878D82A}">
                    <a16:rowId xmlns="" xmlns:a16="http://schemas.microsoft.com/office/drawing/2014/main" val="2857107962"/>
                  </a:ext>
                </a:extLst>
              </a:tr>
              <a:tr h="548640">
                <a:tc>
                  <a:txBody>
                    <a:bodyPr/>
                    <a:lstStyle/>
                    <a:p>
                      <a:pPr algn="ctr"/>
                      <a:r>
                        <a:rPr lang="en-US" sz="1400" b="0" i="0" dirty="0" smtClean="0">
                          <a:latin typeface="+mn-lt"/>
                        </a:rPr>
                        <a:t>CNN–LSTM </a:t>
                      </a:r>
                      <a:endParaRPr lang="en-US" sz="1400" b="0" i="0" dirty="0">
                        <a:latin typeface="+mn-lt"/>
                      </a:endParaRPr>
                    </a:p>
                  </a:txBody>
                  <a:tcPr marL="68580" marR="68580" marT="34290" marB="34290" anchor="ctr"/>
                </a:tc>
                <a:tc>
                  <a:txBody>
                    <a:bodyPr/>
                    <a:lstStyle/>
                    <a:p>
                      <a:pPr algn="ctr"/>
                      <a:r>
                        <a:rPr lang="en-US" sz="1400" b="0" i="0" dirty="0" smtClean="0">
                          <a:latin typeface="+mn-lt"/>
                        </a:rPr>
                        <a:t>CNN</a:t>
                      </a:r>
                      <a:r>
                        <a:rPr lang="en-US" sz="1400" b="0" i="0" baseline="0" dirty="0" smtClean="0">
                          <a:latin typeface="+mn-lt"/>
                        </a:rPr>
                        <a:t> (VGG)</a:t>
                      </a:r>
                      <a:endParaRPr lang="en-US" sz="1400" b="0" i="0" dirty="0">
                        <a:latin typeface="+mn-lt"/>
                      </a:endParaRPr>
                    </a:p>
                  </a:txBody>
                  <a:tcPr marL="68580" marR="68580" marT="34290" marB="34290" anchor="ctr"/>
                </a:tc>
                <a:tc>
                  <a:txBody>
                    <a:bodyPr/>
                    <a:lstStyle/>
                    <a:p>
                      <a:pPr algn="ctr"/>
                      <a:r>
                        <a:rPr lang="en-US" sz="1400" b="0" i="0" dirty="0" smtClean="0">
                          <a:latin typeface="+mn-lt"/>
                        </a:rPr>
                        <a:t>LSTM</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138 Million</a:t>
                      </a:r>
                      <a:endParaRPr lang="en-US" sz="1400" b="0" i="0" dirty="0">
                        <a:latin typeface="+mn-lt"/>
                      </a:endParaRP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smtClean="0">
                          <a:latin typeface="+mn-lt"/>
                        </a:rPr>
                        <a:t>CLIP</a:t>
                      </a:r>
                      <a:endParaRPr lang="en-US" sz="1400" b="0" i="0" dirty="0">
                        <a:latin typeface="+mn-lt"/>
                      </a:endParaRPr>
                    </a:p>
                  </a:txBody>
                  <a:tcPr marL="68580" marR="68580" marT="34290" marB="34290" anchor="ctr"/>
                </a:tc>
                <a:tc>
                  <a:txBody>
                    <a:bodyPr/>
                    <a:lstStyle/>
                    <a:p>
                      <a:pPr algn="ctr"/>
                      <a:r>
                        <a:rPr lang="en-US" sz="1400" b="0" i="0" dirty="0" smtClean="0">
                          <a:latin typeface="+mn-lt"/>
                        </a:rPr>
                        <a:t>ResNet / </a:t>
                      </a: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33 Million</a:t>
                      </a:r>
                      <a:endParaRPr lang="en-US" sz="1400" b="0" i="0" dirty="0">
                        <a:latin typeface="+mn-lt"/>
                      </a:endParaRPr>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0" i="0" dirty="0" smtClean="0">
                          <a:latin typeface="+mn-lt"/>
                        </a:rPr>
                        <a:t>BLIP</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583 Million</a:t>
                      </a:r>
                      <a:endParaRPr lang="en-US" sz="1400" b="0" i="0" dirty="0">
                        <a:latin typeface="+mn-lt"/>
                      </a:endParaRPr>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smtClean="0">
                          <a:latin typeface="+mn-lt"/>
                        </a:rPr>
                        <a:t>BLIP-2</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OPT /  FLAN T5</a:t>
                      </a:r>
                      <a:endParaRPr lang="en-US" sz="1400" b="0" i="0" dirty="0">
                        <a:latin typeface="+mn-lt"/>
                      </a:endParaRPr>
                    </a:p>
                  </a:txBody>
                  <a:tcPr marL="68580" marR="68580" marT="34290" marB="34290" anchor="ctr"/>
                </a:tc>
                <a:tc>
                  <a:txBody>
                    <a:bodyPr/>
                    <a:lstStyle/>
                    <a:p>
                      <a:pPr algn="ctr"/>
                      <a:r>
                        <a:rPr lang="en-US" sz="1400" b="0" i="0" dirty="0" smtClean="0">
                          <a:latin typeface="+mn-lt"/>
                        </a:rPr>
                        <a:t>Yes</a:t>
                      </a:r>
                      <a:endParaRPr lang="en-US" sz="1400" b="0" i="0" dirty="0">
                        <a:latin typeface="+mn-lt"/>
                      </a:endParaRPr>
                    </a:p>
                  </a:txBody>
                  <a:tcPr marL="68580" marR="68580" marT="34290" marB="34290" anchor="ctr"/>
                </a:tc>
                <a:tc>
                  <a:txBody>
                    <a:bodyPr/>
                    <a:lstStyle/>
                    <a:p>
                      <a:pPr algn="ctr"/>
                      <a:r>
                        <a:rPr lang="en-US" sz="1400" b="0" i="0" dirty="0" smtClean="0">
                          <a:latin typeface="+mn-lt"/>
                        </a:rPr>
                        <a:t>188 Million</a:t>
                      </a:r>
                      <a:endParaRPr lang="en-US" sz="1400" b="0" i="0" dirty="0">
                        <a:latin typeface="+mn-lt"/>
                      </a:endParaRPr>
                    </a:p>
                  </a:txBody>
                  <a:tcPr marL="68580" marR="68580" marT="34290" marB="34290" anchor="ctr"/>
                </a:tc>
                <a:extLst>
                  <a:ext uri="{0D108BD9-81ED-4DB2-BD59-A6C34878D82A}">
                    <a16:rowId xmlns="" xmlns:a16="http://schemas.microsoft.com/office/drawing/2014/main" val="3936251906"/>
                  </a:ext>
                </a:extLst>
              </a:tr>
            </a:tbl>
          </a:graphicData>
        </a:graphic>
      </p:graphicFrame>
    </p:spTree>
    <p:extLst>
      <p:ext uri="{BB962C8B-B14F-4D97-AF65-F5344CB8AC3E}">
        <p14:creationId xmlns="" xmlns:p14="http://schemas.microsoft.com/office/powerpoint/2010/main" val="15107069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6"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Mistral AI</a:t>
            </a:r>
          </a:p>
          <a:p>
            <a:pPr marL="514350" lvl="2">
              <a:spcBef>
                <a:spcPts val="750"/>
              </a:spcBef>
              <a:spcAft>
                <a:spcPts val="600"/>
              </a:spcAft>
              <a:buClr>
                <a:schemeClr val="accent2"/>
              </a:buClr>
            </a:pPr>
            <a:r>
              <a:rPr lang="en-IN" sz="1700" dirty="0"/>
              <a:t>Mistral 7B and </a:t>
            </a:r>
            <a:r>
              <a:rPr lang="en-IN" sz="1700" dirty="0" err="1"/>
              <a:t>Mixtral</a:t>
            </a:r>
            <a:r>
              <a:rPr lang="en-IN" sz="1700" dirty="0"/>
              <a:t> 8X7B</a:t>
            </a:r>
          </a:p>
          <a:p>
            <a:pPr marL="171450" lvl="1">
              <a:spcBef>
                <a:spcPts val="750"/>
              </a:spcBef>
              <a:spcAft>
                <a:spcPts val="600"/>
              </a:spcAft>
              <a:buClr>
                <a:schemeClr val="accent2"/>
              </a:buClr>
            </a:pPr>
            <a:r>
              <a:rPr lang="en-IN" sz="2000" dirty="0"/>
              <a:t>Meta</a:t>
            </a:r>
          </a:p>
          <a:p>
            <a:pPr marL="514350" lvl="2">
              <a:spcBef>
                <a:spcPts val="750"/>
              </a:spcBef>
              <a:spcAft>
                <a:spcPts val="600"/>
              </a:spcAft>
              <a:buClr>
                <a:schemeClr val="accent2"/>
              </a:buClr>
            </a:pPr>
            <a:r>
              <a:rPr lang="en-IN" sz="1700" dirty="0" err="1"/>
              <a:t>CodeLlama</a:t>
            </a:r>
            <a:r>
              <a:rPr lang="en-IN" sz="1700" dirty="0"/>
              <a:t>, </a:t>
            </a:r>
            <a:r>
              <a:rPr lang="en-IN" sz="1700" dirty="0" err="1"/>
              <a:t>CodeLlama</a:t>
            </a:r>
            <a:r>
              <a:rPr lang="en-IN" sz="1700" dirty="0"/>
              <a:t>-Python, </a:t>
            </a:r>
            <a:r>
              <a:rPr lang="en-IN" sz="1700" dirty="0" err="1"/>
              <a:t>CodeLlama</a:t>
            </a:r>
            <a:r>
              <a:rPr lang="en-IN" sz="1700" dirty="0"/>
              <a:t>-Instruct</a:t>
            </a:r>
          </a:p>
          <a:p>
            <a:pPr marL="171450" lvl="1">
              <a:spcBef>
                <a:spcPts val="750"/>
              </a:spcBef>
              <a:spcAft>
                <a:spcPts val="600"/>
              </a:spcAft>
              <a:buClr>
                <a:schemeClr val="accent2"/>
              </a:buClr>
            </a:pPr>
            <a:r>
              <a:rPr lang="en-IN" sz="2000" dirty="0" err="1"/>
              <a:t>Phind</a:t>
            </a:r>
            <a:endParaRPr lang="en-IN" sz="2000" dirty="0"/>
          </a:p>
          <a:p>
            <a:pPr marL="514350" lvl="2">
              <a:spcBef>
                <a:spcPts val="750"/>
              </a:spcBef>
              <a:spcAft>
                <a:spcPts val="600"/>
              </a:spcAft>
              <a:buClr>
                <a:schemeClr val="accent2"/>
              </a:buClr>
            </a:pPr>
            <a:r>
              <a:rPr lang="en-IN" sz="1700" dirty="0"/>
              <a:t>Phind-CodeLlama-34B, Phind-CodeLlama-34B-Python</a:t>
            </a:r>
          </a:p>
          <a:p>
            <a:pPr marL="171450" lvl="1">
              <a:spcBef>
                <a:spcPts val="750"/>
              </a:spcBef>
              <a:spcAft>
                <a:spcPts val="600"/>
              </a:spcAft>
              <a:buClr>
                <a:schemeClr val="accent2"/>
              </a:buClr>
            </a:pPr>
            <a:r>
              <a:rPr lang="en-IN" sz="2000" dirty="0" err="1"/>
              <a:t>BigCode</a:t>
            </a:r>
            <a:r>
              <a:rPr lang="en-IN" sz="2000" dirty="0"/>
              <a:t> Project</a:t>
            </a:r>
          </a:p>
          <a:p>
            <a:pPr marL="514350" lvl="2">
              <a:spcBef>
                <a:spcPts val="750"/>
              </a:spcBef>
              <a:spcAft>
                <a:spcPts val="600"/>
              </a:spcAft>
              <a:buClr>
                <a:schemeClr val="accent2"/>
              </a:buClr>
            </a:pPr>
            <a:r>
              <a:rPr lang="en-US" sz="1700" dirty="0" err="1"/>
              <a:t>StarCoder</a:t>
            </a:r>
            <a:r>
              <a:rPr lang="en-US" sz="1700" dirty="0"/>
              <a:t>, StarCoder2</a:t>
            </a:r>
          </a:p>
        </p:txBody>
      </p:sp>
    </p:spTree>
    <p:extLst>
      <p:ext uri="{BB962C8B-B14F-4D97-AF65-F5344CB8AC3E}">
        <p14:creationId xmlns="" xmlns:p14="http://schemas.microsoft.com/office/powerpoint/2010/main" val="4146137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630989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72960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Natural </a:t>
            </a:r>
            <a:r>
              <a:rPr lang="en-US" sz="2000" dirty="0"/>
              <a:t>Language Processing (NLP)</a:t>
            </a:r>
          </a:p>
          <a:p>
            <a:pPr marL="171450" lvl="1">
              <a:spcBef>
                <a:spcPts val="750"/>
              </a:spcBef>
              <a:spcAft>
                <a:spcPts val="600"/>
              </a:spcAft>
              <a:buClr>
                <a:schemeClr val="accent2"/>
              </a:buClr>
            </a:pPr>
            <a:r>
              <a:rPr lang="en-IN" sz="2000" dirty="0" smtClean="0"/>
              <a:t>Understand</a:t>
            </a:r>
            <a:r>
              <a:rPr lang="en-IN" sz="2000" dirty="0"/>
              <a:t>, Interpret, and </a:t>
            </a:r>
            <a:r>
              <a:rPr lang="en-IN" sz="2000" dirty="0" smtClean="0"/>
              <a:t>Generate human language</a:t>
            </a:r>
          </a:p>
          <a:p>
            <a:pPr marL="171450" lvl="1">
              <a:spcBef>
                <a:spcPts val="750"/>
              </a:spcBef>
              <a:spcAft>
                <a:spcPts val="600"/>
              </a:spcAft>
              <a:buClr>
                <a:schemeClr val="accent2"/>
              </a:buClr>
            </a:pPr>
            <a:r>
              <a:rPr lang="en-US" sz="2000" dirty="0" smtClean="0"/>
              <a:t>Sentiment analysis</a:t>
            </a:r>
          </a:p>
          <a:p>
            <a:pPr marL="171450" lvl="1">
              <a:spcBef>
                <a:spcPts val="750"/>
              </a:spcBef>
              <a:spcAft>
                <a:spcPts val="600"/>
              </a:spcAft>
              <a:buClr>
                <a:schemeClr val="accent2"/>
              </a:buClr>
            </a:pPr>
            <a:r>
              <a:rPr lang="en-US" sz="2000" dirty="0" smtClean="0"/>
              <a:t>Text summarization</a:t>
            </a:r>
          </a:p>
          <a:p>
            <a:pPr marL="171450" lvl="1">
              <a:spcBef>
                <a:spcPts val="750"/>
              </a:spcBef>
              <a:spcAft>
                <a:spcPts val="600"/>
              </a:spcAft>
              <a:buClr>
                <a:schemeClr val="accent2"/>
              </a:buClr>
            </a:pPr>
            <a:r>
              <a:rPr lang="en-US" sz="2000" dirty="0" smtClean="0"/>
              <a:t>Machine translation</a:t>
            </a:r>
            <a:endParaRPr lang="en-US" sz="2000" dirty="0"/>
          </a:p>
          <a:p>
            <a:pPr marL="171450" lvl="1">
              <a:spcBef>
                <a:spcPts val="750"/>
              </a:spcBef>
              <a:spcAft>
                <a:spcPts val="600"/>
              </a:spcAft>
              <a:buClr>
                <a:schemeClr val="accent2"/>
              </a:buClr>
            </a:pP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Large </a:t>
            </a:r>
            <a:r>
              <a:rPr lang="en-IN" sz="2000" dirty="0"/>
              <a:t>number of parameters</a:t>
            </a:r>
          </a:p>
          <a:p>
            <a:pPr marL="514350" lvl="2">
              <a:spcBef>
                <a:spcPts val="750"/>
              </a:spcBef>
              <a:spcAft>
                <a:spcPts val="600"/>
              </a:spcAft>
              <a:buClr>
                <a:schemeClr val="accent2"/>
              </a:buClr>
            </a:pPr>
            <a:r>
              <a:rPr lang="en-US" sz="1700" dirty="0"/>
              <a:t>ChatGPT–4 – ~1.8 Trillion parameters</a:t>
            </a:r>
            <a:endParaRPr lang="en-IN" sz="2000" dirty="0"/>
          </a:p>
          <a:p>
            <a:pPr marL="171450" lvl="1">
              <a:spcBef>
                <a:spcPts val="750"/>
              </a:spcBef>
              <a:spcAft>
                <a:spcPts val="600"/>
              </a:spcAft>
              <a:buClr>
                <a:schemeClr val="accent2"/>
              </a:buClr>
            </a:pPr>
            <a:r>
              <a:rPr lang="en-IN" sz="2000" dirty="0"/>
              <a:t>Trained using large amount of dataset</a:t>
            </a:r>
          </a:p>
          <a:p>
            <a:pPr marL="514350" lvl="2">
              <a:spcBef>
                <a:spcPts val="750"/>
              </a:spcBef>
              <a:spcAft>
                <a:spcPts val="600"/>
              </a:spcAft>
              <a:buClr>
                <a:schemeClr val="accent2"/>
              </a:buClr>
            </a:pPr>
            <a:r>
              <a:rPr lang="en-US" sz="1700" dirty="0"/>
              <a:t>ChatGPT–4 – </a:t>
            </a:r>
            <a:r>
              <a:rPr lang="en-IN" sz="1700" dirty="0"/>
              <a:t>570 GB or 300 Billion words</a:t>
            </a:r>
          </a:p>
          <a:p>
            <a:pPr marL="171450" lvl="1">
              <a:spcBef>
                <a:spcPts val="750"/>
              </a:spcBef>
              <a:spcAft>
                <a:spcPts val="600"/>
              </a:spcAft>
              <a:buClr>
                <a:schemeClr val="accent2"/>
              </a:buClr>
            </a:pP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Model name</a:t>
            </a:r>
          </a:p>
          <a:p>
            <a:pPr marL="171450" lvl="1" indent="-171450"/>
            <a:r>
              <a:rPr lang="en-US" sz="2000" dirty="0"/>
              <a:t>Company</a:t>
            </a:r>
          </a:p>
          <a:p>
            <a:pPr marL="171450" lvl="1" indent="-171450"/>
            <a:r>
              <a:rPr lang="en-US" sz="2000" dirty="0"/>
              <a:t>Access</a:t>
            </a:r>
          </a:p>
          <a:p>
            <a:pPr marL="171450" lvl="1" indent="-171450"/>
            <a:r>
              <a:rPr lang="en-US" sz="2000" dirty="0"/>
              <a:t>Number of parameters</a:t>
            </a:r>
          </a:p>
          <a:p>
            <a:pPr marL="171450" lvl="1" indent="-171450"/>
            <a:r>
              <a:rPr lang="en-US" sz="2000" dirty="0"/>
              <a:t>Context size</a:t>
            </a:r>
          </a:p>
          <a:p>
            <a:pPr marL="171450" lvl="1" indent="-171450"/>
            <a:r>
              <a:rPr lang="en-US" sz="2000" dirty="0"/>
              <a:t>LLM type</a:t>
            </a:r>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pPr>
            <a:r>
              <a:rPr kumimoji="0" lang="en-US" sz="2000" b="0" i="0" u="none" strike="noStrike" kern="1200" cap="none" spc="0" normalizeH="0" baseline="0" noProof="0" dirty="0">
                <a:ln>
                  <a:noFill/>
                </a:ln>
                <a:solidFill>
                  <a:schemeClr val="tx1"/>
                </a:solidFill>
                <a:effectLst/>
                <a:uLnTx/>
                <a:uFillTx/>
                <a:latin typeface="+mn-lt"/>
                <a:ea typeface="+mn-ea"/>
                <a:cs typeface="+mn-cs"/>
              </a:rPr>
              <a:t>Llama 3.1</a:t>
            </a:r>
            <a:r>
              <a:rPr lang="en-US" sz="2000" dirty="0"/>
              <a:t> 405B Instruct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lang="en-US" sz="2000" dirty="0"/>
              <a:t>405 Billion parameters</a:t>
            </a:r>
          </a:p>
          <a:p>
            <a:pPr marL="171450" lvl="1" indent="-171450">
              <a:lnSpc>
                <a:spcPct val="90000"/>
              </a:lnSpc>
              <a:spcBef>
                <a:spcPts val="750"/>
              </a:spcBef>
              <a:spcAft>
                <a:spcPts val="600"/>
              </a:spcAft>
              <a:buClr>
                <a:schemeClr val="accent2"/>
              </a:buClr>
            </a:pPr>
            <a:r>
              <a:rPr lang="en-US" sz="2000" dirty="0"/>
              <a:t>128,000 (128K) tokens</a:t>
            </a:r>
          </a:p>
          <a:p>
            <a:pPr marL="171450" lvl="1" indent="-171450">
              <a:lnSpc>
                <a:spcPct val="90000"/>
              </a:lnSpc>
              <a:spcBef>
                <a:spcPts val="750"/>
              </a:spcBef>
              <a:spcAft>
                <a:spcPts val="600"/>
              </a:spcAft>
              <a:buClr>
                <a:schemeClr val="accent2"/>
              </a:buClr>
            </a:pPr>
            <a:r>
              <a:rPr lang="en-US" sz="2000" dirty="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smtClean="0">
                <a:solidFill>
                  <a:schemeClr val="accent2">
                    <a:lumMod val="50000"/>
                  </a:schemeClr>
                </a:solidFill>
              </a:rPr>
              <a:t>Meta Llama 3.1 405B Instruct</a:t>
            </a:r>
            <a:endParaRPr lang="en-IN" b="1" dirty="0">
              <a:solidFill>
                <a:schemeClr val="accent2">
                  <a:lumMod val="50000"/>
                </a:schemeClr>
              </a:solidFill>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FFD73E-D96B-4428-99CD-717A4897D3B4}">
  <ds:schemaRefs>
    <ds:schemaRef ds:uri="http://schemas.microsoft.com/sharepoint/v3/contenttype/forms"/>
  </ds:schemaRefs>
</ds:datastoreItem>
</file>

<file path=customXml/itemProps2.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2145</TotalTime>
  <Words>3249</Words>
  <Application>Microsoft Office PowerPoint</Application>
  <PresentationFormat>On-screen Show (16:9)</PresentationFormat>
  <Paragraphs>753</Paragraphs>
  <Slides>64</Slides>
  <Notes>64</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Custom</vt:lpstr>
      <vt:lpstr>Introduction to  Large Language Models From Foundation to Real World Applications   Pritam Prakash Shete Scientific Officer G Computer Division, BARC</vt:lpstr>
      <vt:lpstr>Slide 2</vt:lpstr>
      <vt:lpstr>Agenda</vt:lpstr>
      <vt:lpstr>Introduction</vt:lpstr>
      <vt:lpstr>Introduction</vt:lpstr>
      <vt:lpstr>Large Language Models</vt:lpstr>
      <vt:lpstr>Large Language Models</vt:lpstr>
      <vt:lpstr>Large Language Models</vt:lpstr>
      <vt:lpstr>Large Language Models</vt:lpstr>
      <vt:lpstr>Sentiment Analysis</vt:lpstr>
      <vt:lpstr>Summarization</vt:lpstr>
      <vt:lpstr>Machine Translation</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Model Pre-training</vt:lpstr>
      <vt:lpstr>Instruction Fine Tuning</vt:lpstr>
      <vt:lpstr>Reinforcement Learning from Human Feedback</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Pragya – Machine Learning Cluster</vt:lpstr>
      <vt:lpstr>Falcon 180B On Pragya</vt:lpstr>
      <vt:lpstr>Pehchaan – AI based Face Recognition System</vt:lpstr>
      <vt:lpstr>Talaash – Multimodal Query and Retrieval</vt:lpstr>
      <vt:lpstr>Fashion Captioning Dataset (FACAD)</vt:lpstr>
      <vt:lpstr>FashionVLM</vt:lpstr>
      <vt:lpstr>FashionVLM – Evaluation on FACAD</vt:lpstr>
      <vt:lpstr>Talaash – Image Registration</vt:lpstr>
      <vt:lpstr>Talaash – Multimodal Search and Retrieval</vt:lpstr>
      <vt:lpstr>Chain-of-Thought Prompting</vt:lpstr>
      <vt:lpstr>Chain-of-Thought Prompting</vt:lpstr>
      <vt:lpstr>Code Generation</vt:lpstr>
      <vt:lpstr>Code Generation</vt:lpstr>
      <vt:lpstr>Virtual Assistants</vt:lpstr>
      <vt:lpstr>Medical Diagnosis</vt:lpstr>
      <vt:lpstr>Creative Writing</vt:lpstr>
      <vt:lpstr>Education</vt:lpstr>
      <vt:lpstr>Deploying Large Language Models</vt:lpstr>
      <vt:lpstr>Conclusions</vt:lpstr>
      <vt:lpstr>Thank you</vt:lpstr>
      <vt:lpstr>Word v/s Token</vt:lpstr>
      <vt:lpstr>LLM – Model Pre-training</vt:lpstr>
      <vt:lpstr>LLM – Model Pre-training</vt:lpstr>
      <vt:lpstr>LLM – Model Pre-training</vt:lpstr>
      <vt:lpstr>LLM – Computational Challenges</vt:lpstr>
      <vt:lpstr>Reinforcement Learning</vt:lpstr>
      <vt:lpstr>Retrieval Augmented Generation – Evaluation</vt:lpstr>
      <vt:lpstr>Knowledge Distillation</vt:lpstr>
      <vt:lpstr>Models – Fashion Captioning Dataset (FACAD)</vt:lpstr>
      <vt:lpstr>Code Generation</vt:lpstr>
      <vt:lpstr>Slide 63</vt:lpstr>
      <vt:lpstr>Slide 64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BARC</cp:lastModifiedBy>
  <cp:revision>1586</cp:revision>
  <dcterms:created xsi:type="dcterms:W3CDTF">2024-01-11T14:50:00Z</dcterms:created>
  <dcterms:modified xsi:type="dcterms:W3CDTF">2024-10-29T07:34:58Z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