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9"/>
  </p:notesMasterIdLst>
  <p:handoutMasterIdLst>
    <p:handoutMasterId r:id="rId60"/>
  </p:handoutMasterIdLst>
  <p:sldIdLst>
    <p:sldId id="256" r:id="rId5"/>
    <p:sldId id="3917" r:id="rId6"/>
    <p:sldId id="3849" r:id="rId7"/>
    <p:sldId id="3901" r:id="rId8"/>
    <p:sldId id="3902" r:id="rId9"/>
    <p:sldId id="3927" r:id="rId10"/>
    <p:sldId id="3883" r:id="rId11"/>
    <p:sldId id="3928" r:id="rId12"/>
    <p:sldId id="3884" r:id="rId13"/>
    <p:sldId id="3880" r:id="rId14"/>
    <p:sldId id="3857" r:id="rId15"/>
    <p:sldId id="3911" r:id="rId16"/>
    <p:sldId id="3861" r:id="rId17"/>
    <p:sldId id="3865" r:id="rId18"/>
    <p:sldId id="3862" r:id="rId19"/>
    <p:sldId id="3863" r:id="rId20"/>
    <p:sldId id="3864" r:id="rId21"/>
    <p:sldId id="3866" r:id="rId22"/>
    <p:sldId id="3867" r:id="rId23"/>
    <p:sldId id="3868" r:id="rId24"/>
    <p:sldId id="3869" r:id="rId25"/>
    <p:sldId id="3870" r:id="rId26"/>
    <p:sldId id="3906" r:id="rId27"/>
    <p:sldId id="3903" r:id="rId28"/>
    <p:sldId id="3904" r:id="rId29"/>
    <p:sldId id="3905" r:id="rId30"/>
    <p:sldId id="3876" r:id="rId31"/>
    <p:sldId id="3877" r:id="rId32"/>
    <p:sldId id="3874" r:id="rId33"/>
    <p:sldId id="3873" r:id="rId34"/>
    <p:sldId id="3898" r:id="rId35"/>
    <p:sldId id="3899" r:id="rId36"/>
    <p:sldId id="3913" r:id="rId37"/>
    <p:sldId id="3914" r:id="rId38"/>
    <p:sldId id="3921" r:id="rId39"/>
    <p:sldId id="3920" r:id="rId40"/>
    <p:sldId id="3919" r:id="rId41"/>
    <p:sldId id="3924" r:id="rId42"/>
    <p:sldId id="3923" r:id="rId43"/>
    <p:sldId id="3922" r:id="rId44"/>
    <p:sldId id="3926" r:id="rId45"/>
    <p:sldId id="3925" r:id="rId46"/>
    <p:sldId id="3878" r:id="rId47"/>
    <p:sldId id="3888" r:id="rId48"/>
    <p:sldId id="3907" r:id="rId49"/>
    <p:sldId id="3912" r:id="rId50"/>
    <p:sldId id="3915" r:id="rId51"/>
    <p:sldId id="3909" r:id="rId52"/>
    <p:sldId id="3910" r:id="rId53"/>
    <p:sldId id="3916" r:id="rId54"/>
    <p:sldId id="3875" r:id="rId55"/>
    <p:sldId id="3859" r:id="rId56"/>
    <p:sldId id="3850" r:id="rId57"/>
    <p:sldId id="265" r:id="rId58"/>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6F6"/>
    <a:srgbClr val="FF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992" autoAdjust="0"/>
    <p:restoredTop sz="94694" autoAdjust="0"/>
  </p:normalViewPr>
  <p:slideViewPr>
    <p:cSldViewPr snapToGrid="0">
      <p:cViewPr varScale="1">
        <p:scale>
          <a:sx n="147" d="100"/>
          <a:sy n="147" d="100"/>
        </p:scale>
        <p:origin x="-762" y="-9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10/21/2024</a:t>
            </a:fld>
            <a:endParaRPr lang="en-US" dirty="0"/>
          </a:p>
        </p:txBody>
      </p:sp>
      <p:sp>
        <p:nvSpPr>
          <p:cNvPr id="4" name="Footer Placeholder 3">
            <a:extLst>
              <a:ext uri="{FF2B5EF4-FFF2-40B4-BE49-F238E27FC236}">
                <a16:creationId xmlns:a16="http://schemas.microsoft.com/office/drawing/2014/main" xmlns=""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p14="http://schemas.microsoft.com/office/powerpoint/2010/main" xmlns=""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p14="http://schemas.microsoft.com/office/powerpoint/2010/main" xmlns=""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p14="http://schemas.microsoft.com/office/powerpoint/2010/main" xmlns=""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p14="http://schemas.microsoft.com/office/powerpoint/2010/main" xmlns="" val="2316091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p14="http://schemas.microsoft.com/office/powerpoint/2010/main" xmlns=""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p14="http://schemas.microsoft.com/office/powerpoint/2010/main" xmlns=""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837539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759300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230804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36</a:t>
            </a:fld>
            <a:endParaRPr lang="en-US" dirty="0"/>
          </a:p>
        </p:txBody>
      </p:sp>
    </p:spTree>
    <p:extLst>
      <p:ext uri="{BB962C8B-B14F-4D97-AF65-F5344CB8AC3E}">
        <p14:creationId xmlns:p14="http://schemas.microsoft.com/office/powerpoint/2010/main" xmlns="" val="19791172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p14="http://schemas.microsoft.com/office/powerpoint/2010/main" xmlns="" val="916039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p14="http://schemas.microsoft.com/office/powerpoint/2010/main" xmlns="" val="20584091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p14="http://schemas.microsoft.com/office/powerpoint/2010/main" xmlns="" val="4275274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p14="http://schemas.microsoft.com/office/powerpoint/2010/main" xmlns="" val="28635949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p14="http://schemas.microsoft.com/office/powerpoint/2010/main" xmlns="" val="21731145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p14="http://schemas.microsoft.com/office/powerpoint/2010/main" xmlns="" val="25359426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p14="http://schemas.microsoft.com/office/powerpoint/2010/main" xmlns="" val="28407936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p14="http://schemas.microsoft.com/office/powerpoint/2010/main" xmlns="" val="4151229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53</a:t>
            </a:fld>
            <a:endParaRPr lang="en-US" dirty="0"/>
          </a:p>
        </p:txBody>
      </p:sp>
    </p:spTree>
    <p:extLst>
      <p:ext uri="{BB962C8B-B14F-4D97-AF65-F5344CB8AC3E}">
        <p14:creationId xmlns:p14="http://schemas.microsoft.com/office/powerpoint/2010/main" xmlns="" val="35225383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54</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9429764-E305-A48D-5244-9BCD20902244}"/>
              </a:ext>
              <a:ext uri="{C183D7F6-B498-43B3-948B-1728B52AA6E4}">
                <adec:decorative xmlns:adec="http://schemas.microsoft.com/office/drawing/2017/decorative" xmlns=""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a16="http://schemas.microsoft.com/office/drawing/2014/main" xmlns=""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xmlns=""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xmlns=""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xmlns=""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xmlns=""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xmlns=""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xmlns=""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p14="http://schemas.microsoft.com/office/powerpoint/2010/main" xmlns=""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9FE4C84-13A1-72EA-6541-7C8FDDEA71C0}"/>
              </a:ext>
              <a:ext uri="{C183D7F6-B498-43B3-948B-1728B52AA6E4}">
                <adec:decorative xmlns:adec="http://schemas.microsoft.com/office/drawing/2017/decorative" xmlns=""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xmlns="" id="{30468883-4E51-D3BD-E1C6-601ED9B6EF0E}"/>
              </a:ext>
              <a:ext uri="{C183D7F6-B498-43B3-948B-1728B52AA6E4}">
                <adec:decorative xmlns:adec="http://schemas.microsoft.com/office/drawing/2017/decorative" xmlns=""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xmlns="" id="{111AEF3F-9A86-45CE-4817-E3E6863DC09A}"/>
              </a:ext>
              <a:ext uri="{C183D7F6-B498-43B3-948B-1728B52AA6E4}">
                <adec:decorative xmlns:adec="http://schemas.microsoft.com/office/drawing/2017/decorative" xmlns=""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xmlns=""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xmlns=""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10/21/2024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10/21/2024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p14="http://schemas.microsoft.com/office/powerpoint/2010/main" xmlns=""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D7B7232D-F1A6-B6C3-3BBF-E834CC7CDC8E}"/>
              </a:ext>
              <a:ext uri="{C183D7F6-B498-43B3-948B-1728B52AA6E4}">
                <adec:decorative xmlns:adec="http://schemas.microsoft.com/office/drawing/2017/decorative" xmlns="" val="1"/>
              </a:ext>
            </a:extLst>
          </p:cNvPr>
          <p:cNvGrpSpPr/>
          <p:nvPr userDrawn="1"/>
        </p:nvGrpSpPr>
        <p:grpSpPr>
          <a:xfrm>
            <a:off x="0" y="0"/>
            <a:ext cx="4447604" cy="5143501"/>
            <a:chOff x="0" y="-1"/>
            <a:chExt cx="5930138" cy="6858001"/>
          </a:xfrm>
        </p:grpSpPr>
        <p:sp>
          <p:nvSpPr>
            <p:cNvPr id="8" name="Oval 7">
              <a:extLst>
                <a:ext uri="{FF2B5EF4-FFF2-40B4-BE49-F238E27FC236}">
                  <a16:creationId xmlns:a16="http://schemas.microsoft.com/office/drawing/2014/main" xmlns=""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xmlns=""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xmlns=""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xmlns=""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xmlns=""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10/21/2024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3E96D25F-53A2-6217-84B4-7EB874F0B372}"/>
              </a:ext>
              <a:ext uri="{C183D7F6-B498-43B3-948B-1728B52AA6E4}">
                <adec:decorative xmlns:adec="http://schemas.microsoft.com/office/drawing/2017/decorative" xmlns=""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a16="http://schemas.microsoft.com/office/drawing/2014/main" xmlns=""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xmlns=""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xmlns=""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xmlns=""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xmlns="" id="{D5C3C4BD-DFDB-76B4-17CA-7DA4D1729FA1}"/>
              </a:ext>
              <a:ext uri="{C183D7F6-B498-43B3-948B-1728B52AA6E4}">
                <adec:decorative xmlns:adec="http://schemas.microsoft.com/office/drawing/2017/decorative" xmlns=""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xmlns=""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a16="http://schemas.microsoft.com/office/drawing/2014/main" xmlns="" id="{47A19F4B-D154-3EB2-F86A-9A63283A3EA6}"/>
              </a:ext>
              <a:ext uri="{C183D7F6-B498-43B3-948B-1728B52AA6E4}">
                <adec:decorative xmlns:adec="http://schemas.microsoft.com/office/drawing/2017/decorative" xmlns=""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xmlns=""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10/21/2024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a16="http://schemas.microsoft.com/office/drawing/2014/main" xmlns="" id="{438B6FA2-AF11-618E-2B1A-38BF083DF340}"/>
              </a:ext>
              <a:ext uri="{C183D7F6-B498-43B3-948B-1728B52AA6E4}">
                <adec:decorative xmlns:adec="http://schemas.microsoft.com/office/drawing/2017/decorative" xmlns=""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xmlns="" id="{A269A8D8-A4AE-CEFF-E928-7DB1CFB3E401}"/>
              </a:ext>
              <a:ext uri="{C183D7F6-B498-43B3-948B-1728B52AA6E4}">
                <adec:decorative xmlns:adec="http://schemas.microsoft.com/office/drawing/2017/decorative" xmlns=""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xmlns="" id="{15418837-E689-97BE-9FAD-FEDBD599EBAD}"/>
              </a:ext>
              <a:ext uri="{C183D7F6-B498-43B3-948B-1728B52AA6E4}">
                <adec:decorative xmlns:adec="http://schemas.microsoft.com/office/drawing/2017/decorative" xmlns=""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7DF76A42-387B-8D66-1214-D40462070066}"/>
              </a:ext>
              <a:ext uri="{C183D7F6-B498-43B3-948B-1728B52AA6E4}">
                <adec:decorative xmlns:adec="http://schemas.microsoft.com/office/drawing/2017/decorative" xmlns=""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xmlns="" id="{D2ACE818-46EF-547E-9315-A849483036BF}"/>
              </a:ext>
              <a:ext uri="{C183D7F6-B498-43B3-948B-1728B52AA6E4}">
                <adec:decorative xmlns:adec="http://schemas.microsoft.com/office/drawing/2017/decorative" xmlns=""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a16="http://schemas.microsoft.com/office/drawing/2014/main" xmlns=""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xmlns="" id="{87D193F4-2337-0048-1BE7-C9A8154191F9}"/>
              </a:ext>
              <a:ext uri="{C183D7F6-B498-43B3-948B-1728B52AA6E4}">
                <adec:decorative xmlns:adec="http://schemas.microsoft.com/office/drawing/2017/decorative" xmlns=""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xmlns="" id="{45EE4510-BCBA-C39A-BEF1-A391A3304F88}"/>
              </a:ext>
              <a:ext uri="{C183D7F6-B498-43B3-948B-1728B52AA6E4}">
                <adec:decorative xmlns:adec="http://schemas.microsoft.com/office/drawing/2017/decorative" xmlns=""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a16="http://schemas.microsoft.com/office/drawing/2014/main" xmlns="" id="{C0070940-5919-2C95-2278-32E50BF14DD1}"/>
              </a:ext>
            </a:extLst>
          </p:cNvPr>
          <p:cNvSpPr>
            <a:spLocks noGrp="1"/>
          </p:cNvSpPr>
          <p:nvPr>
            <p:ph type="dt" sz="half" idx="10"/>
          </p:nvPr>
        </p:nvSpPr>
        <p:spPr/>
        <p:txBody>
          <a:bodyPr/>
          <a:lstStyle/>
          <a:p>
            <a:fld id="{D6D8061D-18C3-4F4F-85EF-561633F58754}" type="datetimeFigureOut">
              <a:rPr lang="en-US" smtClean="0"/>
              <a:pPr/>
              <a:t>10/21/2024</a:t>
            </a:fld>
            <a:endParaRPr lang="en-US" dirty="0"/>
          </a:p>
        </p:txBody>
      </p:sp>
      <p:sp>
        <p:nvSpPr>
          <p:cNvPr id="5" name="Footer Placeholder 4">
            <a:extLst>
              <a:ext uri="{FF2B5EF4-FFF2-40B4-BE49-F238E27FC236}">
                <a16:creationId xmlns:a16="http://schemas.microsoft.com/office/drawing/2014/main" xmlns=""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xmlns="" id="{C263F0DD-A38B-64B8-7412-087B487E6D47}"/>
              </a:ext>
              <a:ext uri="{C183D7F6-B498-43B3-948B-1728B52AA6E4}">
                <adec:decorative xmlns:adec="http://schemas.microsoft.com/office/drawing/2017/decorative" xmlns=""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a16="http://schemas.microsoft.com/office/drawing/2014/main" xmlns=""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xmlns=""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xmlns=""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10/21/2024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xmlns=""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xmlns=""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10/21/2024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a16="http://schemas.microsoft.com/office/drawing/2014/main" xmlns="" id="{1E75594D-82D2-74F6-56EC-46FCD28CBE68}"/>
              </a:ext>
              <a:ext uri="{C183D7F6-B498-43B3-948B-1728B52AA6E4}">
                <adec:decorative xmlns:adec="http://schemas.microsoft.com/office/drawing/2017/decorative" xmlns=""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xmlns="" id="{FF4E0F5B-0892-2688-EFD3-284369DA50CD}"/>
              </a:ext>
              <a:ext uri="{C183D7F6-B498-43B3-948B-1728B52AA6E4}">
                <adec:decorative xmlns:adec="http://schemas.microsoft.com/office/drawing/2017/decorative" xmlns=""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xmlns="" id="{71D8715A-3067-732D-C410-868C7CCCF750}"/>
              </a:ext>
              <a:ext uri="{C183D7F6-B498-43B3-948B-1728B52AA6E4}">
                <adec:decorative xmlns:adec="http://schemas.microsoft.com/office/drawing/2017/decorative" xmlns=""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5807BCF9-2F5B-200E-2E6C-E177DB56ECB0}"/>
              </a:ext>
              <a:ext uri="{C183D7F6-B498-43B3-948B-1728B52AA6E4}">
                <adec:decorative xmlns:adec="http://schemas.microsoft.com/office/drawing/2017/decorative" xmlns=""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a16="http://schemas.microsoft.com/office/drawing/2014/main" xmlns=""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xmlns=""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10/21/2024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521BD3DB-6F51-C1AE-FF0E-D0BDCB55F30B}"/>
              </a:ext>
              <a:ext uri="{C183D7F6-B498-43B3-948B-1728B52AA6E4}">
                <adec:decorative xmlns:adec="http://schemas.microsoft.com/office/drawing/2017/decorative" xmlns=""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a16="http://schemas.microsoft.com/office/drawing/2014/main" xmlns=""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xmlns=""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10/21/2024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10/21/2024</a:t>
            </a:fld>
            <a:endParaRPr lang="en-US" dirty="0"/>
          </a:p>
        </p:txBody>
      </p:sp>
      <p:sp>
        <p:nvSpPr>
          <p:cNvPr id="5" name="Footer Placeholder 4">
            <a:extLst>
              <a:ext uri="{FF2B5EF4-FFF2-40B4-BE49-F238E27FC236}">
                <a16:creationId xmlns:a16="http://schemas.microsoft.com/office/drawing/2014/main" xmlns=""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xmlns=""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r>
              <a:rPr lang="en-IN" dirty="0"/>
              <a:t/>
            </a:r>
            <a:br>
              <a:rPr lang="en-IN" dirty="0"/>
            </a:br>
            <a:r>
              <a:rPr lang="en-IN" sz="2400" dirty="0"/>
              <a:t>From Foundation to Real World Applications</a:t>
            </a:r>
            <a:r>
              <a:rPr lang="en-IN" sz="2100" dirty="0"/>
              <a:t/>
            </a:r>
            <a:br>
              <a:rPr lang="en-IN" sz="2100" dirty="0"/>
            </a:br>
            <a:r>
              <a:rPr lang="en-IN" sz="2100" dirty="0"/>
              <a:t/>
            </a: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p14="http://schemas.microsoft.com/office/powerpoint/2010/main" xmlns=""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p14="http://schemas.microsoft.com/office/powerpoint/2010/main" xmlns="" val="72960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2737241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425997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p14="http://schemas.microsoft.com/office/powerpoint/2010/main" xmlns="" val="414613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7"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p14="http://schemas.microsoft.com/office/powerpoint/2010/main" xmlns="" val="112764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8263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with Human Feedback</a:t>
            </a: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a:t>Self annotations (X – y) </a:t>
            </a:r>
          </a:p>
          <a:p>
            <a:pPr marL="514350" lvl="2">
              <a:spcBef>
                <a:spcPts val="750"/>
              </a:spcBef>
              <a:spcAft>
                <a:spcPts val="600"/>
              </a:spcAft>
              <a:buClr>
                <a:schemeClr val="accent2"/>
              </a:buClr>
            </a:pPr>
            <a:r>
              <a:rPr lang="en-US" sz="1700" dirty="0"/>
              <a:t>I 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a:solidFill>
                  <a:schemeClr val="accent2">
                    <a:lumMod val="50000"/>
                  </a:schemeClr>
                </a:solidFill>
              </a:rPr>
              <a:t>cream</a:t>
            </a:r>
            <a:endParaRPr lang="en-US" sz="1600" dirty="0"/>
          </a:p>
          <a:p>
            <a:pPr marL="171450" lvl="1">
              <a:spcBef>
                <a:spcPts val="750"/>
              </a:spcBef>
              <a:spcAft>
                <a:spcPts val="600"/>
              </a:spcAft>
              <a:buClr>
                <a:schemeClr val="accent2"/>
              </a:buClr>
            </a:pPr>
            <a:r>
              <a:rPr lang="en-IN" sz="2000" dirty="0"/>
              <a:t>Learn language syntax</a:t>
            </a:r>
          </a:p>
          <a:p>
            <a:pPr marL="171450" lvl="1">
              <a:spcBef>
                <a:spcPts val="750"/>
              </a:spcBef>
              <a:spcAft>
                <a:spcPts val="600"/>
              </a:spcAft>
              <a:buClr>
                <a:schemeClr val="accent2"/>
              </a:buClr>
            </a:pPr>
            <a:r>
              <a:rPr lang="en-US" sz="2000" dirty="0"/>
              <a:t>Master language grammar</a:t>
            </a:r>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Large amount of dataset</a:t>
            </a:r>
          </a:p>
          <a:p>
            <a:pPr marL="171450" lvl="1">
              <a:spcBef>
                <a:spcPts val="750"/>
              </a:spcBef>
              <a:spcAft>
                <a:spcPts val="600"/>
              </a:spcAft>
              <a:buClr>
                <a:schemeClr val="accent2"/>
              </a:buClr>
            </a:pPr>
            <a:r>
              <a:rPr lang="en-US" sz="2000" dirty="0"/>
              <a:t>Web 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49" y="1378574"/>
            <a:ext cx="759142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a:t>Instructions and Responses</a:t>
            </a:r>
          </a:p>
          <a:p>
            <a:pPr marL="514350" lvl="2">
              <a:spcBef>
                <a:spcPts val="750"/>
              </a:spcBef>
              <a:spcAft>
                <a:spcPts val="600"/>
              </a:spcAft>
              <a:buClr>
                <a:schemeClr val="accent2"/>
              </a:buClr>
            </a:pPr>
            <a:r>
              <a:rPr lang="en-US" sz="1700" dirty="0"/>
              <a:t>Question and Answer</a:t>
            </a:r>
          </a:p>
          <a:p>
            <a:pPr marL="514350" lvl="2">
              <a:spcBef>
                <a:spcPts val="750"/>
              </a:spcBef>
              <a:spcAft>
                <a:spcPts val="600"/>
              </a:spcAft>
              <a:buClr>
                <a:schemeClr val="accent2"/>
              </a:buClr>
            </a:pPr>
            <a:r>
              <a:rPr lang="en-US" sz="1700" dirty="0"/>
              <a:t>Text and sentiment</a:t>
            </a:r>
          </a:p>
          <a:p>
            <a:pPr marL="514350" lvl="2">
              <a:spcBef>
                <a:spcPts val="750"/>
              </a:spcBef>
              <a:spcAft>
                <a:spcPts val="600"/>
              </a:spcAft>
              <a:buClr>
                <a:schemeClr val="accent2"/>
              </a:buClr>
            </a:pPr>
            <a:r>
              <a:rPr lang="en-US" sz="1700" dirty="0"/>
              <a:t>English and Hindi sentences </a:t>
            </a:r>
          </a:p>
          <a:p>
            <a:pPr marL="171450" lvl="1">
              <a:spcBef>
                <a:spcPts val="750"/>
              </a:spcBef>
              <a:spcAft>
                <a:spcPts val="600"/>
              </a:spcAft>
              <a:buClr>
                <a:schemeClr val="accent2"/>
              </a:buClr>
            </a:pPr>
            <a:r>
              <a:rPr lang="en-IN" sz="2000" dirty="0"/>
              <a:t>Generate accurate answers</a:t>
            </a:r>
          </a:p>
          <a:p>
            <a:pPr marL="171450" lvl="1">
              <a:spcBef>
                <a:spcPts val="750"/>
              </a:spcBef>
              <a:spcAft>
                <a:spcPts val="600"/>
              </a:spcAft>
              <a:buClr>
                <a:schemeClr val="accent2"/>
              </a:buClr>
            </a:pPr>
            <a:r>
              <a:rPr lang="en-IN" sz="2000" dirty="0"/>
              <a:t>Generate appropriate answers</a:t>
            </a:r>
          </a:p>
        </p:txBody>
      </p:sp>
    </p:spTree>
    <p:extLst>
      <p:ext uri="{BB962C8B-B14F-4D97-AF65-F5344CB8AC3E}">
        <p14:creationId xmlns:p14="http://schemas.microsoft.com/office/powerpoint/2010/main" xmlns="" val="1127649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IN" dirty="0"/>
              <a:t>Reinforcement Learning with Human Feedback</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Reinforcement learning</a:t>
            </a:r>
          </a:p>
          <a:p>
            <a:pPr marL="171450" lvl="1">
              <a:spcBef>
                <a:spcPts val="750"/>
              </a:spcBef>
              <a:spcAft>
                <a:spcPts val="600"/>
              </a:spcAft>
              <a:buClr>
                <a:schemeClr val="accent2"/>
              </a:buClr>
            </a:pPr>
            <a:r>
              <a:rPr lang="en-US" sz="2000"/>
              <a:t> 3H – Helpful, Honest, Harmless</a:t>
            </a:r>
            <a:endParaRPr lang="en-US" sz="20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database</a:t>
            </a:r>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a:t>Retrieved information + LLM based Generation</a:t>
            </a:r>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answer using LLM</a:t>
            </a:r>
          </a:p>
        </p:txBody>
      </p:sp>
    </p:spTree>
    <p:extLst>
      <p:ext uri="{BB962C8B-B14F-4D97-AF65-F5344CB8AC3E}">
        <p14:creationId xmlns:p14="http://schemas.microsoft.com/office/powerpoint/2010/main" xmlns="" val="414613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a:t>Text 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414613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xmlns=""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a:solidFill>
                      <a:srgbClr val="00B050"/>
                    </a:solidFill>
                  </a:rPr>
                  <a:t>Document Sources</a:t>
                </a:r>
                <a:r>
                  <a:rPr lang="en-IN" sz="1600" b="1" dirty="0"/>
                  <a:t> </a:t>
                </a:r>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a16="http://schemas.microsoft.com/office/drawing/2014/main" xmlns=""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xmlns="" val="366667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a16="http://schemas.microsoft.com/office/drawing/2014/main" xmlns=""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p14="http://schemas.microsoft.com/office/powerpoint/2010/main" xmlns="" val="3920724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xmlns=""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a16="http://schemas.microsoft.com/office/drawing/2014/main" xmlns=""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xmlns="" val="3666674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1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p14="http://schemas.microsoft.com/office/powerpoint/2010/main" xmlns="" val="414613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p14="http://schemas.microsoft.com/office/powerpoint/2010/main" xmlns="" val="414613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a:t>6400GB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p14="http://schemas.microsoft.com/office/powerpoint/2010/main" xmlns="" val="3032902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Tree>
    <p:extLst>
      <p:ext uri="{BB962C8B-B14F-4D97-AF65-F5344CB8AC3E}">
        <p14:creationId xmlns:p14="http://schemas.microsoft.com/office/powerpoint/2010/main" xmlns="" val="3519397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a16="http://schemas.microsoft.com/office/drawing/2014/main" xmlns=""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IN" sz="1700" dirty="0"/>
              <a:t>FashionVLM</a:t>
            </a:r>
          </a:p>
          <a:p>
            <a:pPr marL="514350" lvl="2">
              <a:spcBef>
                <a:spcPts val="750"/>
              </a:spcBef>
              <a:spcAft>
                <a:spcPts val="600"/>
              </a:spcAft>
              <a:buClr>
                <a:schemeClr val="accent2"/>
              </a:buClr>
            </a:pPr>
            <a:r>
              <a:rPr lang="en-US" sz="1700" dirty="0"/>
              <a:t>Text &amp; image </a:t>
            </a:r>
            <a:r>
              <a:rPr lang="en-IN" sz="1700" dirty="0"/>
              <a:t>embeddings</a:t>
            </a:r>
          </a:p>
          <a:p>
            <a:pPr marL="171450" lvl="1">
              <a:spcBef>
                <a:spcPts val="750"/>
              </a:spcBef>
              <a:spcAft>
                <a:spcPts val="600"/>
              </a:spcAft>
              <a:buClr>
                <a:schemeClr val="accent2"/>
              </a:buClr>
            </a:pPr>
            <a:r>
              <a:rPr lang="en-US" sz="2000" dirty="0"/>
              <a:t>Vector 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p14="http://schemas.microsoft.com/office/powerpoint/2010/main" xmlns="" val="3812997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a16="http://schemas.microsoft.com/office/drawing/2014/main" xmlns=""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FashionVLM (2023) – Gaurika Gupta &amp; Pritam Shete</a:t>
            </a:r>
          </a:p>
        </p:txBody>
      </p:sp>
    </p:spTree>
    <p:extLst>
      <p:ext uri="{BB962C8B-B14F-4D97-AF65-F5344CB8AC3E}">
        <p14:creationId xmlns:p14="http://schemas.microsoft.com/office/powerpoint/2010/main" xmlns="" val="31094206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a16="http://schemas.microsoft.com/office/drawing/2014/main" xmlns=""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a16="http://schemas.microsoft.com/office/drawing/2014/main" xmlns="" id="{09159657-6DC0-4DF9-C298-5E7F5C6D3F2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80560" y="1429344"/>
            <a:ext cx="4354397" cy="3265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373882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xmlns="" val="2382218087"/>
                    </a:ext>
                  </a:extLst>
                </a:gridCol>
                <a:gridCol w="1506746">
                  <a:extLst>
                    <a:ext uri="{9D8B030D-6E8A-4147-A177-3AD203B41FA5}">
                      <a16:colId xmlns:a16="http://schemas.microsoft.com/office/drawing/2014/main" xmlns="" val="3953468724"/>
                    </a:ext>
                  </a:extLst>
                </a:gridCol>
                <a:gridCol w="1506746">
                  <a:extLst>
                    <a:ext uri="{9D8B030D-6E8A-4147-A177-3AD203B41FA5}">
                      <a16:colId xmlns:a16="http://schemas.microsoft.com/office/drawing/2014/main" xmlns="" val="2046445661"/>
                    </a:ext>
                  </a:extLst>
                </a:gridCol>
                <a:gridCol w="1506746">
                  <a:extLst>
                    <a:ext uri="{9D8B030D-6E8A-4147-A177-3AD203B41FA5}">
                      <a16:colId xmlns:a16="http://schemas.microsoft.com/office/drawing/2014/main" xmlns="" val="3495531260"/>
                    </a:ext>
                  </a:extLst>
                </a:gridCol>
                <a:gridCol w="1506746">
                  <a:extLst>
                    <a:ext uri="{9D8B030D-6E8A-4147-A177-3AD203B41FA5}">
                      <a16:colId xmlns:a16="http://schemas.microsoft.com/office/drawing/2014/main" xmlns=""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a16="http://schemas.microsoft.com/office/drawing/2014/main" xmlns=""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a16="http://schemas.microsoft.com/office/drawing/2014/main" xmlns=""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algn="ctr"/>
                      <a:r>
                        <a:rPr lang="en-US" sz="1400" b="1" i="0" u="sng" dirty="0">
                          <a:latin typeface="+mn-lt"/>
                        </a:rPr>
                        <a:t>23.0</a:t>
                      </a:r>
                      <a:endParaRPr lang="en-IN" b="1" u="sng" dirty="0"/>
                    </a:p>
                  </a:txBody>
                  <a:tcPr marL="68580" marR="68580" marT="34290" marB="34290" anchor="ctr"/>
                </a:tc>
                <a:tc>
                  <a:txBody>
                    <a:bodyPr/>
                    <a:lstStyle/>
                    <a:p>
                      <a:pPr algn="ctr"/>
                      <a:r>
                        <a:rPr lang="en-US" sz="1400" b="1" i="0" u="sng" dirty="0">
                          <a:latin typeface="+mn-lt"/>
                        </a:rPr>
                        <a:t>11.9</a:t>
                      </a:r>
                      <a:endParaRPr lang="en-IN" b="1" u="sng" dirty="0"/>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latin typeface="+mn-lt"/>
                        </a:rPr>
                        <a:t>10.6</a:t>
                      </a:r>
                    </a:p>
                  </a:txBody>
                  <a:tcPr marL="68580" marR="68580" marT="34290" marB="34290" anchor="ctr"/>
                </a:tc>
                <a:tc>
                  <a:txBody>
                    <a:bodyPr/>
                    <a:lstStyle/>
                    <a:p>
                      <a:pPr algn="ctr"/>
                      <a:r>
                        <a:rPr lang="en-US" sz="1400" b="1" i="0" u="sng" dirty="0">
                          <a:latin typeface="+mn-lt"/>
                        </a:rPr>
                        <a:t>84.5</a:t>
                      </a:r>
                      <a:endParaRPr lang="en-IN" b="1" u="sng" dirty="0"/>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a16="http://schemas.microsoft.com/office/drawing/2014/main" xmlns=""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latin typeface="+mn-lt"/>
                        </a:rPr>
                        <a:t>14.881</a:t>
                      </a:r>
                    </a:p>
                  </a:txBody>
                  <a:tcPr marL="68580" marR="68580" marT="34290" marB="34290" anchor="ctr"/>
                </a:tc>
                <a:tc>
                  <a:txBody>
                    <a:bodyPr/>
                    <a:lstStyle/>
                    <a:p>
                      <a:pPr algn="ctr"/>
                      <a:r>
                        <a:rPr lang="en-US" sz="1400" b="1" i="0" u="sng" dirty="0">
                          <a:latin typeface="+mn-lt"/>
                        </a:rPr>
                        <a:t>123.515</a:t>
                      </a:r>
                      <a:endParaRPr lang="en-IN" b="1" u="sng" dirty="0"/>
                    </a:p>
                  </a:txBody>
                  <a:tcPr marL="68580" marR="68580" marT="34290" marB="34290" anchor="ctr"/>
                </a:tc>
                <a:tc>
                  <a:txBody>
                    <a:bodyPr/>
                    <a:lstStyle/>
                    <a:p>
                      <a:pPr algn="ctr"/>
                      <a:r>
                        <a:rPr lang="en-US" sz="1400" b="1" i="0" u="sng" dirty="0">
                          <a:latin typeface="+mn-lt"/>
                        </a:rPr>
                        <a:t>28.667</a:t>
                      </a:r>
                      <a:endParaRPr lang="en-IN" b="1" u="sng" dirty="0"/>
                    </a:p>
                  </a:txBody>
                  <a:tcPr marL="68580" marR="68580" marT="34290" marB="34290" anchor="ctr"/>
                </a:tc>
                <a:tc>
                  <a:txBody>
                    <a:bodyPr/>
                    <a:lstStyle/>
                    <a:p>
                      <a:pPr algn="ctr"/>
                      <a:r>
                        <a:rPr lang="en-US" sz="1400" b="1" i="0" u="sng" dirty="0">
                          <a:latin typeface="+mn-lt"/>
                        </a:rPr>
                        <a:t>15.419</a:t>
                      </a:r>
                      <a:endParaRPr lang="en-IN" b="1" u="sng" dirty="0"/>
                    </a:p>
                  </a:txBody>
                  <a:tcPr marL="68580" marR="68580" marT="34290" marB="34290" anchor="ctr"/>
                </a:tc>
                <a:extLst>
                  <a:ext uri="{0D108BD9-81ED-4DB2-BD59-A6C34878D82A}">
                    <a16:rowId xmlns:a16="http://schemas.microsoft.com/office/drawing/2014/main" xmlns="" val="568537164"/>
                  </a:ext>
                </a:extLst>
              </a:tr>
            </a:tbl>
          </a:graphicData>
        </a:graphic>
      </p:graphicFrame>
      <p:sp>
        <p:nvSpPr>
          <p:cNvPr id="3" name="TextBox 2">
            <a:extLst>
              <a:ext uri="{FF2B5EF4-FFF2-40B4-BE49-F238E27FC236}">
                <a16:creationId xmlns:a16="http://schemas.microsoft.com/office/drawing/2014/main" xmlns=""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FashionVLM (2023) – Gaurika Gupta &amp; Pritam Shete</a:t>
            </a:r>
          </a:p>
        </p:txBody>
      </p:sp>
    </p:spTree>
    <p:extLst>
      <p:ext uri="{BB962C8B-B14F-4D97-AF65-F5344CB8AC3E}">
        <p14:creationId xmlns:p14="http://schemas.microsoft.com/office/powerpoint/2010/main" xmlns="" val="2696368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p14="http://schemas.microsoft.com/office/powerpoint/2010/main" xmlns="" val="76678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a16="http://schemas.microsoft.com/office/drawing/2014/main" xmlns=""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a16="http://schemas.microsoft.com/office/drawing/2014/main" xmlns=""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a16="http://schemas.microsoft.com/office/drawing/2014/main" xmlns=""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a16="http://schemas.microsoft.com/office/drawing/2014/main" xmlns=""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a16="http://schemas.microsoft.com/office/drawing/2014/main" xmlns=""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a16="http://schemas.microsoft.com/office/drawing/2014/main" xmlns=""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a16="http://schemas.microsoft.com/office/drawing/2014/main" xmlns=""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a16="http://schemas.microsoft.com/office/drawing/2014/main" xmlns=""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a16="http://schemas.microsoft.com/office/drawing/2014/main" xmlns=""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a16="http://schemas.microsoft.com/office/drawing/2014/main" xmlns=""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a16="http://schemas.microsoft.com/office/drawing/2014/main" xmlns=""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a16="http://schemas.microsoft.com/office/drawing/2014/main" xmlns=""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a16="http://schemas.microsoft.com/office/drawing/2014/main" xmlns=""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a16="http://schemas.microsoft.com/office/drawing/2014/main" xmlns=""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a16="http://schemas.microsoft.com/office/drawing/2014/main" xmlns=""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a16="http://schemas.microsoft.com/office/drawing/2014/main" xmlns=""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a16="http://schemas.microsoft.com/office/drawing/2014/main" xmlns=""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a16="http://schemas.microsoft.com/office/drawing/2014/main" xmlns=""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a16="http://schemas.microsoft.com/office/drawing/2014/main" xmlns=""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a16="http://schemas.microsoft.com/office/drawing/2014/main" xmlns=""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xmlns=""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a16="http://schemas.microsoft.com/office/drawing/2014/main" xmlns=""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a16="http://schemas.microsoft.com/office/drawing/2014/main" xmlns=""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a16="http://schemas.microsoft.com/office/drawing/2014/main" xmlns=""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a16="http://schemas.microsoft.com/office/drawing/2014/main" xmlns=""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xmlns=""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xmlns=""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xmlns=""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xmlns=""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p14="http://schemas.microsoft.com/office/powerpoint/2010/main" xmlns="" val="1684539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3029778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2198835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p14="http://schemas.microsoft.com/office/powerpoint/2010/main" xmlns="" val="414613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p14="http://schemas.microsoft.com/office/powerpoint/2010/main" xmlns="" val="1127649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xmlns="" val="2382218087"/>
                    </a:ext>
                  </a:extLst>
                </a:gridCol>
                <a:gridCol w="1259174">
                  <a:extLst>
                    <a:ext uri="{9D8B030D-6E8A-4147-A177-3AD203B41FA5}">
                      <a16:colId xmlns:a16="http://schemas.microsoft.com/office/drawing/2014/main" xmlns="" val="3953468724"/>
                    </a:ext>
                  </a:extLst>
                </a:gridCol>
                <a:gridCol w="1371600">
                  <a:extLst>
                    <a:ext uri="{9D8B030D-6E8A-4147-A177-3AD203B41FA5}">
                      <a16:colId xmlns:a16="http://schemas.microsoft.com/office/drawing/2014/main" xmlns="" val="4277526474"/>
                    </a:ext>
                  </a:extLst>
                </a:gridCol>
                <a:gridCol w="955623">
                  <a:extLst>
                    <a:ext uri="{9D8B030D-6E8A-4147-A177-3AD203B41FA5}">
                      <a16:colId xmlns:a16="http://schemas.microsoft.com/office/drawing/2014/main" xmlns="" val="2438884888"/>
                    </a:ext>
                  </a:extLst>
                </a:gridCol>
                <a:gridCol w="955623">
                  <a:extLst>
                    <a:ext uri="{9D8B030D-6E8A-4147-A177-3AD203B41FA5}">
                      <a16:colId xmlns:a16="http://schemas.microsoft.com/office/drawing/2014/main" xmlns="" val="3058700555"/>
                    </a:ext>
                  </a:extLst>
                </a:gridCol>
                <a:gridCol w="1484964">
                  <a:extLst>
                    <a:ext uri="{9D8B030D-6E8A-4147-A177-3AD203B41FA5}">
                      <a16:colId xmlns:a16="http://schemas.microsoft.com/office/drawing/2014/main" xmlns=""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a16="http://schemas.microsoft.com/office/drawing/2014/main" xmlns=""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a:latin typeface="+mn-lt"/>
                        </a:rPr>
                        <a:t>18,432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a:latin typeface="+mn-lt"/>
                        </a:rPr>
                        <a:t>400W</a:t>
                      </a: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0"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a16="http://schemas.microsoft.com/office/drawing/2014/main" xmlns=""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a16="http://schemas.microsoft.com/office/drawing/2014/main" xmlns="" val="568537164"/>
                  </a:ext>
                </a:extLst>
              </a:tr>
            </a:tbl>
          </a:graphicData>
        </a:graphic>
      </p:graphicFrame>
    </p:spTree>
    <p:extLst>
      <p:ext uri="{BB962C8B-B14F-4D97-AF65-F5344CB8AC3E}">
        <p14:creationId xmlns:p14="http://schemas.microsoft.com/office/powerpoint/2010/main" xmlns="" val="1510706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414613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a16="http://schemas.microsoft.com/office/drawing/2014/main" xmlns=""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p14="http://schemas.microsoft.com/office/powerpoint/2010/main" xmlns="" val="1562484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30989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2960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a:t>
            </a:r>
            <a:r>
              <a:rPr lang="en-US" sz="2000" dirty="0" smtClean="0"/>
              <a:t>prediction</a:t>
            </a:r>
          </a:p>
          <a:p>
            <a:pPr marL="171450" lvl="1">
              <a:spcBef>
                <a:spcPts val="750"/>
              </a:spcBef>
              <a:spcAft>
                <a:spcPts val="600"/>
              </a:spcAft>
              <a:buClr>
                <a:schemeClr val="accent2"/>
              </a:buClr>
              <a:buNone/>
            </a:pPr>
            <a:r>
              <a:rPr lang="en-IN" sz="1700" b="1" dirty="0" smtClean="0">
                <a:solidFill>
                  <a:srgbClr val="0070C0"/>
                </a:solidFill>
              </a:rPr>
              <a:t>I </a:t>
            </a:r>
            <a:r>
              <a:rPr lang="en-IN" sz="1700" b="1" dirty="0" smtClean="0">
                <a:solidFill>
                  <a:srgbClr val="0070C0"/>
                </a:solidFill>
              </a:rPr>
              <a:t>love eating </a:t>
            </a:r>
            <a:r>
              <a:rPr lang="en-IN" sz="1700" b="1" dirty="0" smtClean="0">
                <a:solidFill>
                  <a:srgbClr val="00B050"/>
                </a:solidFill>
              </a:rPr>
              <a:t>ice</a:t>
            </a:r>
          </a:p>
          <a:p>
            <a:pPr marL="171450" lvl="1">
              <a:spcBef>
                <a:spcPts val="750"/>
              </a:spcBef>
              <a:spcAft>
                <a:spcPts val="600"/>
              </a:spcAft>
              <a:buClr>
                <a:schemeClr val="accent2"/>
              </a:buClr>
              <a:buNone/>
            </a:pPr>
            <a:r>
              <a:rPr lang="en-IN" sz="1700" b="1" dirty="0" smtClean="0">
                <a:solidFill>
                  <a:srgbClr val="0070C0"/>
                </a:solidFill>
              </a:rPr>
              <a:t>I love eating ice</a:t>
            </a:r>
            <a:r>
              <a:rPr lang="en-IN" sz="1700" b="1" dirty="0" smtClean="0"/>
              <a:t> </a:t>
            </a:r>
            <a:r>
              <a:rPr lang="en-IN" sz="1700" b="1" dirty="0" smtClean="0">
                <a:solidFill>
                  <a:srgbClr val="00B050"/>
                </a:solidFill>
              </a:rPr>
              <a:t>cream</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a:t>
            </a:r>
            <a:r>
              <a:rPr lang="en-IN" sz="1700" b="1" dirty="0" smtClean="0">
                <a:solidFill>
                  <a:srgbClr val="0070C0"/>
                </a:solidFill>
              </a:rPr>
              <a:t>love eating ice cream </a:t>
            </a:r>
            <a:r>
              <a:rPr lang="en-IN" sz="1700" b="1" dirty="0" smtClean="0">
                <a:solidFill>
                  <a:srgbClr val="00B050"/>
                </a:solidFill>
              </a:rPr>
              <a:t>with</a:t>
            </a:r>
          </a:p>
          <a:p>
            <a:pPr marL="171450" lvl="1">
              <a:spcBef>
                <a:spcPts val="750"/>
              </a:spcBef>
              <a:spcAft>
                <a:spcPts val="600"/>
              </a:spcAft>
              <a:buClr>
                <a:schemeClr val="accent2"/>
              </a:buClr>
              <a:buNone/>
            </a:pPr>
            <a:r>
              <a:rPr lang="en-IN" sz="1700" b="1" dirty="0" smtClean="0">
                <a:solidFill>
                  <a:srgbClr val="0070C0"/>
                </a:solidFill>
              </a:rPr>
              <a:t>I love eating ice cream with </a:t>
            </a:r>
            <a:r>
              <a:rPr lang="en-IN" sz="1700" b="1" dirty="0" smtClean="0">
                <a:solidFill>
                  <a:srgbClr val="00B050"/>
                </a:solidFill>
              </a:rPr>
              <a:t>my</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a:t>
            </a:r>
            <a:r>
              <a:rPr lang="en-IN" sz="1700" b="1" dirty="0" smtClean="0">
                <a:solidFill>
                  <a:srgbClr val="0070C0"/>
                </a:solidFill>
              </a:rPr>
              <a:t>love eating ice cream with my</a:t>
            </a:r>
            <a:r>
              <a:rPr lang="en-IN" sz="1700" b="1" dirty="0" smtClean="0">
                <a:solidFill>
                  <a:srgbClr val="00B050"/>
                </a:solidFill>
              </a:rPr>
              <a:t> </a:t>
            </a:r>
            <a:r>
              <a:rPr lang="en-IN" sz="1700" b="1" dirty="0" smtClean="0">
                <a:solidFill>
                  <a:srgbClr val="00B050"/>
                </a:solidFill>
              </a:rPr>
              <a:t>friends</a:t>
            </a: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smtClean="0">
                <a:solidFill>
                  <a:srgbClr val="0070C0"/>
                </a:solidFill>
              </a:rPr>
              <a:t>friends </a:t>
            </a:r>
            <a:r>
              <a:rPr lang="en-IN" sz="1700" b="1" smtClean="0">
                <a:solidFill>
                  <a:srgbClr val="00B050"/>
                </a:solidFill>
              </a:rPr>
              <a:t>at</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dirty="0" smtClean="0">
                <a:solidFill>
                  <a:srgbClr val="0070C0"/>
                </a:solidFill>
              </a:rPr>
              <a:t>friends at </a:t>
            </a:r>
            <a:r>
              <a:rPr lang="en-IN" sz="1700" b="1" dirty="0" smtClean="0">
                <a:solidFill>
                  <a:srgbClr val="00B050"/>
                </a:solidFill>
              </a:rPr>
              <a:t>beach.</a:t>
            </a:r>
            <a:endParaRPr lang="en-US" sz="1700" b="1" dirty="0" smtClean="0">
              <a:solidFill>
                <a:srgbClr val="00B050"/>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Natural </a:t>
            </a:r>
            <a:r>
              <a:rPr lang="en-US" sz="2000" dirty="0"/>
              <a:t>Language Processing (NLP)</a:t>
            </a:r>
          </a:p>
          <a:p>
            <a:pPr marL="171450" lvl="1">
              <a:spcBef>
                <a:spcPts val="750"/>
              </a:spcBef>
              <a:spcAft>
                <a:spcPts val="600"/>
              </a:spcAft>
              <a:buClr>
                <a:schemeClr val="accent2"/>
              </a:buClr>
            </a:pPr>
            <a:r>
              <a:rPr lang="en-IN" sz="2000" dirty="0" smtClean="0"/>
              <a:t>Understand</a:t>
            </a:r>
            <a:r>
              <a:rPr lang="en-IN" sz="2000" dirty="0"/>
              <a:t>, Interpret, and </a:t>
            </a:r>
            <a:r>
              <a:rPr lang="en-IN" sz="2000" dirty="0" smtClean="0"/>
              <a:t>Generate human language</a:t>
            </a:r>
          </a:p>
          <a:p>
            <a:pPr marL="171450" lvl="1">
              <a:spcBef>
                <a:spcPts val="750"/>
              </a:spcBef>
              <a:spcAft>
                <a:spcPts val="600"/>
              </a:spcAft>
              <a:buClr>
                <a:schemeClr val="accent2"/>
              </a:buClr>
            </a:pPr>
            <a:r>
              <a:rPr lang="en-US" sz="2000" dirty="0" smtClean="0"/>
              <a:t>Sentiment analysis</a:t>
            </a:r>
          </a:p>
          <a:p>
            <a:pPr marL="171450" lvl="1">
              <a:spcBef>
                <a:spcPts val="750"/>
              </a:spcBef>
              <a:spcAft>
                <a:spcPts val="600"/>
              </a:spcAft>
              <a:buClr>
                <a:schemeClr val="accent2"/>
              </a:buClr>
            </a:pPr>
            <a:r>
              <a:rPr lang="en-US" sz="2000" dirty="0" smtClean="0"/>
              <a:t>Text summarization</a:t>
            </a:r>
          </a:p>
          <a:p>
            <a:pPr marL="171450" lvl="1">
              <a:spcBef>
                <a:spcPts val="750"/>
              </a:spcBef>
              <a:spcAft>
                <a:spcPts val="600"/>
              </a:spcAft>
              <a:buClr>
                <a:schemeClr val="accent2"/>
              </a:buClr>
            </a:pPr>
            <a:r>
              <a:rPr lang="en-US" sz="2000" dirty="0" smtClean="0"/>
              <a:t>Machine translation</a:t>
            </a:r>
            <a:endParaRPr lang="en-US" sz="2000" dirty="0"/>
          </a:p>
          <a:p>
            <a:pPr marL="171450" lvl="1">
              <a:spcBef>
                <a:spcPts val="750"/>
              </a:spcBef>
              <a:spcAft>
                <a:spcPts val="600"/>
              </a:spcAft>
              <a:buClr>
                <a:schemeClr val="accent2"/>
              </a:buClr>
            </a:pP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a:t>
            </a:r>
            <a:r>
              <a:rPr lang="en-IN" sz="2000" dirty="0"/>
              <a:t>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3.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1424</TotalTime>
  <Words>2734</Words>
  <Application>Microsoft Office PowerPoint</Application>
  <PresentationFormat>On-screen Show (16:9)</PresentationFormat>
  <Paragraphs>577</Paragraphs>
  <Slides>54</Slides>
  <Notes>54</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Custom</vt:lpstr>
      <vt:lpstr>Introduction to  Large Language Models From Foundation to Real World Applications   Pritam Prakash Shete Scientific Officer G Computer Division, BARC</vt:lpstr>
      <vt:lpstr>Slide 2</vt:lpstr>
      <vt:lpstr>Agenda</vt:lpstr>
      <vt:lpstr>Introduction</vt:lpstr>
      <vt:lpstr>Introduction</vt:lpstr>
      <vt:lpstr>Large Language Models</vt:lpstr>
      <vt:lpstr>Large Language Models</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with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Talaash – Multimodal Query and Retrieval</vt:lpstr>
      <vt:lpstr>FashionVLM</vt:lpstr>
      <vt:lpstr>Fashion Captioning Dataset (FACAD)</vt:lpstr>
      <vt:lpstr>FashionVLM – Evaluation on FACAD</vt:lpstr>
      <vt:lpstr>Talaash – Image Registration</vt:lpstr>
      <vt:lpstr>Talaash – Multimodal Search and Retrieval</vt:lpstr>
      <vt:lpstr>Chain-of-Thought Prompting</vt:lpstr>
      <vt:lpstr>Chain-of-Thought Prompting</vt:lpstr>
      <vt:lpstr>Code Generation</vt:lpstr>
      <vt:lpstr>Code Generation</vt:lpstr>
      <vt:lpstr>Code Generation</vt:lpstr>
      <vt:lpstr>Virtual Assistants</vt:lpstr>
      <vt:lpstr>Medical Diagnosis</vt:lpstr>
      <vt:lpstr>Creative Writing</vt:lpstr>
      <vt:lpstr>Education</vt:lpstr>
      <vt:lpstr>Deploying Large Language Models</vt:lpstr>
      <vt:lpstr>Conclusions</vt:lpstr>
      <vt:lpstr>Thank you</vt:lpstr>
      <vt:lpstr>Slide 53</vt:lpstr>
      <vt:lpstr>Slide 54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1187</cp:revision>
  <dcterms:created xsi:type="dcterms:W3CDTF">2024-01-11T14:50:00Z</dcterms:created>
  <dcterms:modified xsi:type="dcterms:W3CDTF">2024-10-21T08:40:26Z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