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91" r:id="rId5"/>
    <p:sldId id="292" r:id="rId6"/>
    <p:sldId id="293" r:id="rId7"/>
    <p:sldId id="294" r:id="rId8"/>
    <p:sldId id="290" r:id="rId9"/>
    <p:sldId id="283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78" r:id="rId20"/>
    <p:sldId id="279" r:id="rId21"/>
    <p:sldId id="284" r:id="rId22"/>
    <p:sldId id="285" r:id="rId23"/>
    <p:sldId id="286" r:id="rId24"/>
    <p:sldId id="280" r:id="rId25"/>
    <p:sldId id="288" r:id="rId26"/>
    <p:sldId id="289" r:id="rId27"/>
    <p:sldId id="287" r:id="rId28"/>
    <p:sldId id="281" r:id="rId29"/>
    <p:sldId id="277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Division, BARC </a:t>
            </a:r>
          </a:p>
          <a:p>
            <a:r>
              <a:rPr lang="en-US" sz="3200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 Language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31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LLM Pre-training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supervised learning</a:t>
            </a:r>
          </a:p>
          <a:p>
            <a:r>
              <a:rPr lang="en-US" dirty="0"/>
              <a:t>Unstructured </a:t>
            </a:r>
            <a:r>
              <a:rPr lang="en-IN" dirty="0"/>
              <a:t>dataset</a:t>
            </a:r>
            <a:endParaRPr lang="en-US" dirty="0"/>
          </a:p>
          <a:p>
            <a:pPr lvl="1"/>
            <a:r>
              <a:rPr lang="en-US" dirty="0"/>
              <a:t>GB, PB, TB of data</a:t>
            </a:r>
          </a:p>
          <a:p>
            <a:r>
              <a:rPr lang="en-IN" dirty="0"/>
              <a:t>Clean dataset</a:t>
            </a:r>
          </a:p>
          <a:p>
            <a:pPr lvl="1"/>
            <a:r>
              <a:rPr lang="en-IN" dirty="0"/>
              <a:t>Remove harmful content</a:t>
            </a:r>
          </a:p>
          <a:p>
            <a:pPr lvl="1"/>
            <a:r>
              <a:rPr lang="en-IN" dirty="0"/>
              <a:t>Reduce bias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3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LLM Pre-training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Encoder only models</a:t>
            </a:r>
          </a:p>
          <a:p>
            <a:pPr lvl="1"/>
            <a:r>
              <a:rPr lang="en-IN" dirty="0"/>
              <a:t>Autoencoding</a:t>
            </a:r>
          </a:p>
          <a:p>
            <a:pPr lvl="1"/>
            <a:r>
              <a:rPr lang="en-IN" dirty="0"/>
              <a:t>Masked Language Models</a:t>
            </a:r>
          </a:p>
          <a:p>
            <a:r>
              <a:rPr lang="en-IN" dirty="0"/>
              <a:t>Decoder only models</a:t>
            </a:r>
          </a:p>
          <a:p>
            <a:pPr lvl="1"/>
            <a:r>
              <a:rPr lang="en-IN" dirty="0"/>
              <a:t>Autoregressive models</a:t>
            </a:r>
          </a:p>
          <a:p>
            <a:pPr lvl="1"/>
            <a:r>
              <a:rPr lang="en-IN" dirty="0"/>
              <a:t>Causal Language Model</a:t>
            </a:r>
          </a:p>
          <a:p>
            <a:r>
              <a:rPr lang="en-IN" dirty="0"/>
              <a:t>Encoder – Decoder models</a:t>
            </a:r>
          </a:p>
          <a:p>
            <a:pPr lvl="1"/>
            <a:r>
              <a:rPr lang="en-IN" dirty="0"/>
              <a:t>Sequence to Sequence models</a:t>
            </a:r>
          </a:p>
          <a:p>
            <a:pPr lvl="1"/>
            <a:r>
              <a:rPr lang="en-IN" dirty="0"/>
              <a:t>Span corruption</a:t>
            </a:r>
          </a:p>
        </p:txBody>
      </p:sp>
    </p:spTree>
    <p:extLst>
      <p:ext uri="{BB962C8B-B14F-4D97-AF65-F5344CB8AC3E}">
        <p14:creationId xmlns:p14="http://schemas.microsoft.com/office/powerpoint/2010/main" val="62515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– LLM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32 bit float – Full precision</a:t>
            </a:r>
          </a:p>
          <a:p>
            <a:r>
              <a:rPr lang="en-US" dirty="0"/>
              <a:t>Model parameters</a:t>
            </a:r>
          </a:p>
          <a:p>
            <a:pPr lvl="1"/>
            <a:r>
              <a:rPr lang="en-IN" dirty="0"/>
              <a:t>4 bytes per parameter</a:t>
            </a:r>
          </a:p>
          <a:p>
            <a:r>
              <a:rPr lang="en-IN" dirty="0"/>
              <a:t>Optimizer</a:t>
            </a:r>
          </a:p>
          <a:p>
            <a:pPr lvl="1"/>
            <a:r>
              <a:rPr lang="en-IN" dirty="0"/>
              <a:t>8 bytes per parameter (2 states)</a:t>
            </a:r>
          </a:p>
          <a:p>
            <a:r>
              <a:rPr lang="en-IN" dirty="0"/>
              <a:t>Gradients</a:t>
            </a:r>
          </a:p>
          <a:p>
            <a:pPr lvl="1"/>
            <a:r>
              <a:rPr lang="en-IN" dirty="0"/>
              <a:t>4 bytes per parameter</a:t>
            </a:r>
          </a:p>
          <a:p>
            <a:r>
              <a:rPr lang="en-IN" dirty="0"/>
              <a:t>Activations </a:t>
            </a:r>
          </a:p>
          <a:p>
            <a:pPr lvl="1"/>
            <a:r>
              <a:rPr lang="en-IN" dirty="0"/>
              <a:t>4 bytes per parameter</a:t>
            </a:r>
          </a:p>
          <a:p>
            <a:r>
              <a:rPr lang="en-IN" dirty="0"/>
              <a:t>Temporary Variables</a:t>
            </a:r>
          </a:p>
          <a:p>
            <a:pPr lvl="1"/>
            <a:r>
              <a:rPr lang="en-IN" dirty="0"/>
              <a:t>4 bytes per parameter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65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Memory – LLM 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LLM</a:t>
            </a:r>
          </a:p>
          <a:p>
            <a:pPr lvl="1"/>
            <a:r>
              <a:rPr lang="en-IN" dirty="0"/>
              <a:t>4 GB memory (1B parameters @ full precision)</a:t>
            </a:r>
          </a:p>
          <a:p>
            <a:r>
              <a:rPr lang="en-IN" dirty="0"/>
              <a:t>Train LLM</a:t>
            </a:r>
          </a:p>
          <a:p>
            <a:pPr lvl="1"/>
            <a:r>
              <a:rPr lang="en-IN" dirty="0"/>
              <a:t>24 GB memory (1B parameters @ full precision)</a:t>
            </a:r>
          </a:p>
          <a:p>
            <a:pPr lvl="1"/>
            <a:r>
              <a:rPr lang="en-IN" dirty="0"/>
              <a:t>6 times memory required to store LLM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Mult-GPU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Single GPU</a:t>
            </a:r>
          </a:p>
          <a:p>
            <a:pPr lvl="1"/>
            <a:r>
              <a:rPr lang="en-IN" dirty="0"/>
              <a:t>Small memory</a:t>
            </a:r>
          </a:p>
          <a:p>
            <a:pPr lvl="1"/>
            <a:r>
              <a:rPr lang="en-IN" dirty="0"/>
              <a:t>8 GB to 80 GB </a:t>
            </a:r>
          </a:p>
          <a:p>
            <a:r>
              <a:rPr lang="en-IN" dirty="0"/>
              <a:t>NVIDIA A100 GPU</a:t>
            </a:r>
          </a:p>
          <a:p>
            <a:pPr lvl="1"/>
            <a:r>
              <a:rPr lang="en-IN" dirty="0"/>
              <a:t>80 GB memory </a:t>
            </a:r>
          </a:p>
          <a:p>
            <a:r>
              <a:rPr lang="en-IN" dirty="0"/>
              <a:t>Meta–Llama–3</a:t>
            </a:r>
          </a:p>
          <a:p>
            <a:pPr lvl="1"/>
            <a:r>
              <a:rPr lang="en-IN" dirty="0"/>
              <a:t>70B parameters</a:t>
            </a:r>
          </a:p>
          <a:p>
            <a:pPr lvl="1"/>
            <a:r>
              <a:rPr lang="en-IN" dirty="0"/>
              <a:t>FP32 – 4 bytes per parameters</a:t>
            </a:r>
          </a:p>
          <a:p>
            <a:pPr lvl="1"/>
            <a:r>
              <a:rPr lang="en-IN" dirty="0"/>
              <a:t>280 GB memory</a:t>
            </a:r>
          </a:p>
          <a:p>
            <a:r>
              <a:rPr lang="en-IN" dirty="0"/>
              <a:t>4 NVIDAI A100 GPUs</a:t>
            </a:r>
          </a:p>
          <a:p>
            <a:pPr lvl="1"/>
            <a:r>
              <a:rPr lang="en-IN" dirty="0"/>
              <a:t>320 GB memory</a:t>
            </a:r>
          </a:p>
        </p:txBody>
      </p:sp>
    </p:spTree>
    <p:extLst>
      <p:ext uri="{BB962C8B-B14F-4D97-AF65-F5344CB8AC3E}">
        <p14:creationId xmlns:p14="http://schemas.microsoft.com/office/powerpoint/2010/main" val="156826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Mult-GPU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Distributed Data Parallel Training</a:t>
            </a:r>
          </a:p>
          <a:p>
            <a:r>
              <a:rPr lang="en-IN"/>
              <a:t>Model </a:t>
            </a:r>
            <a:r>
              <a:rPr lang="en-IN" dirty="0"/>
              <a:t>Parallel Training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87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Distributed Data Parallel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DDP</a:t>
            </a:r>
          </a:p>
          <a:p>
            <a:r>
              <a:rPr lang="en-IN" dirty="0"/>
              <a:t>Large dataset</a:t>
            </a:r>
          </a:p>
          <a:p>
            <a:r>
              <a:rPr lang="en-IN" dirty="0"/>
              <a:t>Copy model on each GPU</a:t>
            </a:r>
          </a:p>
          <a:p>
            <a:r>
              <a:rPr lang="en-IN" dirty="0"/>
              <a:t>Send batches of dataset to each GPU in parallel</a:t>
            </a:r>
          </a:p>
          <a:p>
            <a:r>
              <a:rPr lang="en-IN" dirty="0"/>
              <a:t>Each GPU</a:t>
            </a:r>
          </a:p>
          <a:p>
            <a:pPr lvl="1"/>
            <a:r>
              <a:rPr lang="en-IN" dirty="0"/>
              <a:t>Perform forward and backword pass</a:t>
            </a:r>
          </a:p>
          <a:p>
            <a:pPr lvl="1"/>
            <a:r>
              <a:rPr lang="en-IN" dirty="0"/>
              <a:t>Compute gradients</a:t>
            </a:r>
          </a:p>
          <a:p>
            <a:r>
              <a:rPr lang="en-IN" dirty="0"/>
              <a:t>Synchronise gradients</a:t>
            </a:r>
          </a:p>
          <a:p>
            <a:r>
              <a:rPr lang="en-IN" dirty="0"/>
              <a:t>Update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067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Parallel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23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Prompt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  <a:p>
            <a:r>
              <a:rPr lang="en-US" dirty="0"/>
              <a:t>Context window</a:t>
            </a:r>
          </a:p>
          <a:p>
            <a:r>
              <a:rPr lang="en-US" dirty="0"/>
              <a:t>Large Language Model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Completion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1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Foundation Models</a:t>
            </a:r>
          </a:p>
          <a:p>
            <a:r>
              <a:rPr lang="en-US" dirty="0"/>
              <a:t>Large Language Models</a:t>
            </a:r>
          </a:p>
          <a:p>
            <a:r>
              <a:rPr lang="en-US" dirty="0"/>
              <a:t>Prompt Engineering</a:t>
            </a:r>
          </a:p>
          <a:p>
            <a:r>
              <a:rPr lang="en-US" dirty="0"/>
              <a:t>In Context Learning</a:t>
            </a:r>
          </a:p>
          <a:p>
            <a:r>
              <a:rPr lang="en-US" dirty="0"/>
              <a:t>LLM Pre-training</a:t>
            </a:r>
          </a:p>
          <a:p>
            <a:r>
              <a:rPr lang="en-US" dirty="0"/>
              <a:t>Parameter Efficient Fine Tuning</a:t>
            </a:r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Context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window</a:t>
            </a:r>
          </a:p>
          <a:p>
            <a:r>
              <a:rPr lang="en-US" dirty="0"/>
              <a:t>Task example/s within the Context window</a:t>
            </a:r>
          </a:p>
          <a:p>
            <a:r>
              <a:rPr lang="en-US" dirty="0"/>
              <a:t>Zero shot inference</a:t>
            </a:r>
          </a:p>
          <a:p>
            <a:r>
              <a:rPr lang="en-US" dirty="0"/>
              <a:t>One shot inference</a:t>
            </a:r>
          </a:p>
          <a:p>
            <a:r>
              <a:rPr lang="en-US" dirty="0"/>
              <a:t>Few shot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2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example in the Context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9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example in the Context Window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06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Few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examples in the Context Window</a:t>
            </a:r>
          </a:p>
          <a:p>
            <a:r>
              <a:rPr lang="en-US" dirty="0"/>
              <a:t>Less than five examples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67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Greedy v/s Random Sampling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Greedy Sampling</a:t>
            </a:r>
          </a:p>
          <a:p>
            <a:pPr lvl="1"/>
            <a:r>
              <a:rPr lang="en-US" dirty="0"/>
              <a:t>Select word with the highest probability</a:t>
            </a:r>
          </a:p>
          <a:p>
            <a:pPr lvl="1"/>
            <a:r>
              <a:rPr lang="en-US" dirty="0"/>
              <a:t>Good for short generation</a:t>
            </a:r>
          </a:p>
          <a:p>
            <a:pPr lvl="1"/>
            <a:r>
              <a:rPr lang="en-US" dirty="0"/>
              <a:t>Repeat words</a:t>
            </a:r>
          </a:p>
          <a:p>
            <a:pPr lvl="1"/>
            <a:r>
              <a:rPr lang="en-US" dirty="0"/>
              <a:t>Repeat sequence of words</a:t>
            </a:r>
          </a:p>
          <a:p>
            <a:r>
              <a:rPr lang="en-US" dirty="0"/>
              <a:t>Random Sampling</a:t>
            </a:r>
          </a:p>
          <a:p>
            <a:pPr lvl="1"/>
            <a:r>
              <a:rPr lang="en-US" dirty="0"/>
              <a:t>More natural</a:t>
            </a:r>
          </a:p>
          <a:p>
            <a:pPr lvl="1"/>
            <a:r>
              <a:rPr lang="en-US" dirty="0"/>
              <a:t>More creative</a:t>
            </a:r>
          </a:p>
          <a:p>
            <a:pPr lvl="1"/>
            <a:r>
              <a:rPr lang="en-US" dirty="0"/>
              <a:t>Avoid repeated words or sequence of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410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new tokens</a:t>
            </a:r>
          </a:p>
          <a:p>
            <a:pPr lvl="1"/>
            <a:r>
              <a:rPr lang="en-US" dirty="0"/>
              <a:t>Maximum tokens generated by model</a:t>
            </a:r>
          </a:p>
          <a:p>
            <a:r>
              <a:rPr lang="en-US" dirty="0"/>
              <a:t>Sample top K</a:t>
            </a:r>
          </a:p>
          <a:p>
            <a:pPr lvl="1"/>
            <a:r>
              <a:rPr lang="en-US" dirty="0"/>
              <a:t>Top K samples</a:t>
            </a:r>
          </a:p>
          <a:p>
            <a:r>
              <a:rPr lang="en-US" dirty="0"/>
              <a:t>Sample top P</a:t>
            </a:r>
          </a:p>
          <a:p>
            <a:pPr lvl="1"/>
            <a:r>
              <a:rPr lang="en-US" dirty="0"/>
              <a:t>Top samples within cumulative probability P</a:t>
            </a:r>
          </a:p>
          <a:p>
            <a:r>
              <a:rPr lang="en-US" dirty="0"/>
              <a:t>Temperature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228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 of probability distribution function</a:t>
            </a:r>
          </a:p>
          <a:p>
            <a:r>
              <a:rPr lang="en-US" dirty="0"/>
              <a:t>Scale factor for probability distribution function </a:t>
            </a:r>
          </a:p>
          <a:p>
            <a:r>
              <a:rPr lang="en-US" dirty="0"/>
              <a:t>High temperature </a:t>
            </a:r>
          </a:p>
          <a:p>
            <a:pPr lvl="1"/>
            <a:r>
              <a:rPr lang="en-US" dirty="0"/>
              <a:t>Temperature &gt; 1</a:t>
            </a:r>
          </a:p>
          <a:p>
            <a:pPr lvl="1"/>
            <a:r>
              <a:rPr lang="en-US" dirty="0"/>
              <a:t>Broader or flatter probability distribution function </a:t>
            </a:r>
          </a:p>
          <a:p>
            <a:pPr lvl="1"/>
            <a:r>
              <a:rPr lang="en-US" dirty="0"/>
              <a:t>Higher randomness</a:t>
            </a:r>
          </a:p>
          <a:p>
            <a:r>
              <a:rPr lang="en-US" dirty="0"/>
              <a:t>Low temperature </a:t>
            </a:r>
          </a:p>
          <a:p>
            <a:pPr lvl="1"/>
            <a:r>
              <a:rPr lang="en-US" dirty="0"/>
              <a:t>Temperature &lt; 1</a:t>
            </a:r>
          </a:p>
          <a:p>
            <a:pPr lvl="1"/>
            <a:r>
              <a:rPr lang="en-US" dirty="0"/>
              <a:t>Strongly peaked probability distribution function </a:t>
            </a:r>
          </a:p>
          <a:p>
            <a:pPr lvl="1"/>
            <a:r>
              <a:rPr lang="en-US" dirty="0"/>
              <a:t>Lower randomness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538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8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Efficient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PEFT – Parameter Efficient Fine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55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Essay Writing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Information Retrieval</a:t>
            </a:r>
          </a:p>
          <a:p>
            <a:r>
              <a:rPr lang="en-US" dirty="0"/>
              <a:t>Invoke API or 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Essay Writing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86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06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2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Retrieval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82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Invoke API or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1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Foundation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64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</TotalTime>
  <Words>459</Words>
  <Application>Microsoft Office PowerPoint</Application>
  <PresentationFormat>On-screen Show (4:3)</PresentationFormat>
  <Paragraphs>143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Large Language Models</vt:lpstr>
      <vt:lpstr>Topics</vt:lpstr>
      <vt:lpstr>Applications</vt:lpstr>
      <vt:lpstr>Essay Writing</vt:lpstr>
      <vt:lpstr>Summarization</vt:lpstr>
      <vt:lpstr>Machine Translation</vt:lpstr>
      <vt:lpstr>Information Retrieval</vt:lpstr>
      <vt:lpstr>Invoke API or Actions</vt:lpstr>
      <vt:lpstr>Foundation Models</vt:lpstr>
      <vt:lpstr>Large Language Models</vt:lpstr>
      <vt:lpstr>LLM Pre-training</vt:lpstr>
      <vt:lpstr>LLM Pre-training</vt:lpstr>
      <vt:lpstr>Memory – LLM Training</vt:lpstr>
      <vt:lpstr>Memory – LLM  Training</vt:lpstr>
      <vt:lpstr>Mult-GPU Training</vt:lpstr>
      <vt:lpstr>Mult-GPU Training</vt:lpstr>
      <vt:lpstr>Distributed Data Parallel Training</vt:lpstr>
      <vt:lpstr>Model Parallel Training</vt:lpstr>
      <vt:lpstr>Prompt Engineering</vt:lpstr>
      <vt:lpstr>In Context Learning</vt:lpstr>
      <vt:lpstr>Zero Shot Inference</vt:lpstr>
      <vt:lpstr>One Shot Inference</vt:lpstr>
      <vt:lpstr>Few Shot Inference</vt:lpstr>
      <vt:lpstr>Greedy v/s Random Sampling</vt:lpstr>
      <vt:lpstr>Inference Parameters</vt:lpstr>
      <vt:lpstr>Temperature</vt:lpstr>
      <vt:lpstr>Instruction Fine Tuning</vt:lpstr>
      <vt:lpstr>Parameter Efficient Fine Tuning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333</cp:revision>
  <dcterms:created xsi:type="dcterms:W3CDTF">2024-03-03T08:48:14Z</dcterms:created>
  <dcterms:modified xsi:type="dcterms:W3CDTF">2024-09-05T04:52:06Z</dcterms:modified>
</cp:coreProperties>
</file>