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8" r:id="rId3"/>
    <p:sldId id="273" r:id="rId4"/>
    <p:sldId id="272" r:id="rId5"/>
    <p:sldId id="279" r:id="rId6"/>
    <p:sldId id="281" r:id="rId7"/>
    <p:sldId id="283" r:id="rId8"/>
    <p:sldId id="275" r:id="rId9"/>
    <p:sldId id="276" r:id="rId10"/>
    <p:sldId id="293" r:id="rId11"/>
    <p:sldId id="277" r:id="rId12"/>
    <p:sldId id="278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289" r:id="rId23"/>
    <p:sldId id="294" r:id="rId24"/>
    <p:sldId id="290" r:id="rId25"/>
    <p:sldId id="295" r:id="rId26"/>
    <p:sldId id="296" r:id="rId27"/>
    <p:sldId id="297" r:id="rId28"/>
    <p:sldId id="298" r:id="rId29"/>
    <p:sldId id="299" r:id="rId30"/>
    <p:sldId id="271" r:id="rId31"/>
    <p:sldId id="292" r:id="rId32"/>
    <p:sldId id="269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Regression – Types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Simple linear regression</a:t>
            </a:r>
          </a:p>
          <a:p>
            <a:pPr lvl="1"/>
            <a:r>
              <a:rPr lang="en-IN" dirty="0" smtClean="0"/>
              <a:t>Single independent variable</a:t>
            </a:r>
          </a:p>
          <a:p>
            <a:r>
              <a:rPr lang="en-IN" dirty="0" smtClean="0"/>
              <a:t>Multiple linear regression</a:t>
            </a:r>
          </a:p>
          <a:p>
            <a:pPr lvl="1"/>
            <a:r>
              <a:rPr lang="en-IN" dirty="0" smtClean="0"/>
              <a:t>More than one independent variable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Linear regression – Least squares</a:t>
            </a:r>
          </a:p>
          <a:p>
            <a:r>
              <a:rPr lang="en-US" dirty="0" smtClean="0"/>
              <a:t>Actual value – Observed value</a:t>
            </a:r>
          </a:p>
          <a:p>
            <a:r>
              <a:rPr lang="en-US" dirty="0" smtClean="0"/>
              <a:t>Estimated value – Predicted value</a:t>
            </a:r>
          </a:p>
          <a:p>
            <a:r>
              <a:rPr lang="en-US" dirty="0" smtClean="0"/>
              <a:t>Error value</a:t>
            </a:r>
          </a:p>
          <a:p>
            <a:r>
              <a:rPr lang="en-US" dirty="0" smtClean="0"/>
              <a:t>Sum of squared </a:t>
            </a:r>
            <a:r>
              <a:rPr lang="en-US" dirty="0" smtClean="0"/>
              <a:t>residuals</a:t>
            </a:r>
          </a:p>
          <a:p>
            <a:r>
              <a:rPr lang="en-US" dirty="0" smtClean="0"/>
              <a:t>Mean </a:t>
            </a:r>
            <a:r>
              <a:rPr lang="en-US" dirty="0" smtClean="0"/>
              <a:t>Squared </a:t>
            </a:r>
            <a:r>
              <a:rPr lang="en-US" dirty="0" smtClean="0"/>
              <a:t>Error – MSE  </a:t>
            </a:r>
            <a:endParaRPr lang="en-US" dirty="0" smtClean="0"/>
          </a:p>
          <a:p>
            <a:r>
              <a:rPr lang="en-US" dirty="0" smtClean="0"/>
              <a:t>Minimize error value</a:t>
            </a:r>
          </a:p>
          <a:p>
            <a:r>
              <a:rPr lang="en-US" dirty="0" smtClean="0"/>
              <a:t>Generic equation of line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– Independent variable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 – Dependent variable</a:t>
            </a:r>
          </a:p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 – Y axis intercept</a:t>
            </a:r>
          </a:p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 – Slope of line</a:t>
            </a:r>
          </a:p>
          <a:p>
            <a:r>
              <a:rPr lang="en-US" dirty="0" smtClean="0"/>
              <a:t>ŷ</a:t>
            </a:r>
            <a:r>
              <a:rPr lang="en-US" baseline="-25000" dirty="0" smtClean="0"/>
              <a:t>i</a:t>
            </a:r>
            <a:r>
              <a:rPr lang="en-US" dirty="0" smtClean="0"/>
              <a:t> – Estimated value</a:t>
            </a:r>
          </a:p>
          <a:p>
            <a:r>
              <a:rPr lang="en-US" dirty="0" smtClean="0"/>
              <a:t>Ɛ</a:t>
            </a:r>
            <a:r>
              <a:rPr lang="en-US" baseline="-25000" dirty="0" smtClean="0"/>
              <a:t>i</a:t>
            </a:r>
            <a:r>
              <a:rPr lang="en-US" dirty="0" smtClean="0"/>
              <a:t> – Random error</a:t>
            </a:r>
          </a:p>
          <a:p>
            <a:r>
              <a:rPr lang="en-US" dirty="0" smtClean="0"/>
              <a:t>Mean </a:t>
            </a:r>
            <a:r>
              <a:rPr lang="en-US" dirty="0" smtClean="0"/>
              <a:t>Squared Error </a:t>
            </a:r>
            <a:r>
              <a:rPr lang="en-US" dirty="0" smtClean="0"/>
              <a:t>– MSE</a:t>
            </a:r>
          </a:p>
          <a:p>
            <a:r>
              <a:rPr lang="en-US" dirty="0" smtClean="0"/>
              <a:t>J – Cost function – Minimize cost function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1519920"/>
          <a:ext cx="2667001" cy="1147080"/>
        </p:xfrm>
        <a:graphic>
          <a:graphicData uri="http://schemas.openxmlformats.org/presentationml/2006/ole">
            <p:oleObj spid="_x0000_s1026" name="Equation" r:id="rId3" imgW="1054080" imgH="457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241800" y="1489075"/>
          <a:ext cx="2185988" cy="1231900"/>
        </p:xfrm>
        <a:graphic>
          <a:graphicData uri="http://schemas.openxmlformats.org/presentationml/2006/ole">
            <p:oleObj spid="_x0000_s1027" name="Equation" r:id="rId4" imgW="8125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One sample – i</a:t>
            </a:r>
            <a:r>
              <a:rPr lang="en-US" baseline="30000" dirty="0" smtClean="0"/>
              <a:t>th</a:t>
            </a:r>
            <a:r>
              <a:rPr lang="en-US" dirty="0" smtClean="0"/>
              <a:t> sample</a:t>
            </a:r>
          </a:p>
          <a:p>
            <a:pPr lvl="1"/>
            <a:r>
              <a:rPr lang="en-US" dirty="0" smtClean="0"/>
              <a:t>L(y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, 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)= (y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 – 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 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Cost function</a:t>
            </a:r>
          </a:p>
          <a:p>
            <a:pPr lvl="1"/>
            <a:r>
              <a:rPr lang="en-US" dirty="0" smtClean="0"/>
              <a:t>Average of loss function for all samples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3041650" y="4419600"/>
          <a:ext cx="3516313" cy="1895475"/>
        </p:xfrm>
        <a:graphic>
          <a:graphicData uri="http://schemas.openxmlformats.org/presentationml/2006/ole">
            <p:oleObj spid="_x0000_s27650" name="Equation" r:id="rId3" imgW="171432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 dataset – </a:t>
            </a:r>
            <a:r>
              <a:rPr lang="en-US" dirty="0" smtClean="0">
                <a:solidFill>
                  <a:srgbClr val="00B050"/>
                </a:solidFill>
              </a:rPr>
              <a:t>{ (x</a:t>
            </a:r>
            <a:r>
              <a:rPr lang="en-US" baseline="30000" dirty="0" smtClean="0">
                <a:solidFill>
                  <a:srgbClr val="00B050"/>
                </a:solidFill>
              </a:rPr>
              <a:t>(1)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(1)</a:t>
            </a:r>
            <a:r>
              <a:rPr lang="en-US" dirty="0" smtClean="0">
                <a:solidFill>
                  <a:srgbClr val="00B050"/>
                </a:solidFill>
              </a:rPr>
              <a:t>), (x</a:t>
            </a:r>
            <a:r>
              <a:rPr lang="en-US" baseline="30000" dirty="0" smtClean="0">
                <a:solidFill>
                  <a:srgbClr val="00B050"/>
                </a:solidFill>
              </a:rPr>
              <a:t>(2)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(2)</a:t>
            </a:r>
            <a:r>
              <a:rPr lang="en-US" dirty="0" smtClean="0">
                <a:solidFill>
                  <a:srgbClr val="00B050"/>
                </a:solidFill>
              </a:rPr>
              <a:t>), …, (x</a:t>
            </a:r>
            <a:r>
              <a:rPr lang="en-US" baseline="30000" dirty="0" smtClean="0">
                <a:solidFill>
                  <a:srgbClr val="00B050"/>
                </a:solidFill>
              </a:rPr>
              <a:t>(m)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(m)</a:t>
            </a:r>
            <a:r>
              <a:rPr lang="en-US" dirty="0" smtClean="0">
                <a:solidFill>
                  <a:srgbClr val="00B050"/>
                </a:solidFill>
              </a:rPr>
              <a:t>) }</a:t>
            </a:r>
          </a:p>
          <a:p>
            <a:r>
              <a:rPr lang="en-US" dirty="0" smtClean="0"/>
              <a:t>Equations  – </a:t>
            </a:r>
            <a:r>
              <a:rPr lang="en-US" dirty="0" smtClean="0">
                <a:solidFill>
                  <a:srgbClr val="0000FF"/>
                </a:solidFill>
              </a:rPr>
              <a:t>ŷ = W</a:t>
            </a:r>
            <a:r>
              <a:rPr lang="en-US" baseline="30000" dirty="0" smtClean="0">
                <a:solidFill>
                  <a:srgbClr val="0000FF"/>
                </a:solidFill>
              </a:rPr>
              <a:t>T</a:t>
            </a:r>
            <a:r>
              <a:rPr lang="en-US" dirty="0" smtClean="0">
                <a:solidFill>
                  <a:srgbClr val="0000FF"/>
                </a:solidFill>
              </a:rPr>
              <a:t>X + b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Loss function – </a:t>
            </a:r>
            <a:r>
              <a:rPr lang="en-US" sz="3000" dirty="0" smtClean="0">
                <a:solidFill>
                  <a:srgbClr val="FF0000"/>
                </a:solidFill>
              </a:rPr>
              <a:t>L(ŷ, y) = (y- ŷ)</a:t>
            </a:r>
            <a:r>
              <a:rPr lang="en-US" sz="3000" baseline="30000" dirty="0" smtClean="0">
                <a:solidFill>
                  <a:srgbClr val="FF0000"/>
                </a:solidFill>
              </a:rPr>
              <a:t>2                                                                 </a:t>
            </a:r>
          </a:p>
          <a:p>
            <a:r>
              <a:rPr lang="en-US" dirty="0" smtClean="0"/>
              <a:t>Cost function – 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Output </a:t>
            </a:r>
          </a:p>
          <a:p>
            <a:pPr lvl="1"/>
            <a:r>
              <a:rPr lang="en-US" dirty="0" smtClean="0"/>
              <a:t>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 </a:t>
            </a:r>
            <a:r>
              <a:rPr lang="en-US" dirty="0" smtClean="0"/>
              <a:t>~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W and b – Minimize J(W, b)</a:t>
            </a:r>
            <a:endParaRPr lang="en-US" dirty="0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3505201" y="3733800"/>
          <a:ext cx="2743200" cy="1478727"/>
        </p:xfrm>
        <a:graphic>
          <a:graphicData uri="http://schemas.openxmlformats.org/presentationml/2006/ole">
            <p:oleObj spid="_x0000_s28675" name="Equation" r:id="rId3" imgW="171432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Desc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581670"/>
            <a:ext cx="6426428" cy="4200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Convex function </a:t>
            </a:r>
          </a:p>
          <a:p>
            <a:r>
              <a:rPr lang="en-US" dirty="0" smtClean="0"/>
              <a:t>Global optimum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W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J(W, b)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876800" y="2346325"/>
          <a:ext cx="1338263" cy="1616075"/>
        </p:xfrm>
        <a:graphic>
          <a:graphicData uri="http://schemas.openxmlformats.org/presentationml/2006/ole">
            <p:oleObj spid="_x0000_s29698" name="Equation" r:id="rId3" imgW="67284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W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J(W, b)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4876800" y="2362200"/>
          <a:ext cx="2071688" cy="2424112"/>
        </p:xfrm>
        <a:graphic>
          <a:graphicData uri="http://schemas.openxmlformats.org/presentationml/2006/ole">
            <p:oleObj spid="_x0000_s30723" name="Equation" r:id="rId3" imgW="1041120" imgH="1218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W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J(W, b)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865688" y="2324100"/>
          <a:ext cx="2144712" cy="2552700"/>
        </p:xfrm>
        <a:graphic>
          <a:graphicData uri="http://schemas.openxmlformats.org/presentationml/2006/ole">
            <p:oleObj spid="_x0000_s31747" name="Equation" r:id="rId3" imgW="1079280" imgH="1282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W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J(W, b)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918075" y="2346325"/>
          <a:ext cx="2625725" cy="1768475"/>
        </p:xfrm>
        <a:graphic>
          <a:graphicData uri="http://schemas.openxmlformats.org/presentationml/2006/ole">
            <p:oleObj spid="_x0000_s32770" name="Equation" r:id="rId3" imgW="132048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Supervised learning – Regression model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Least squares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Adjusted R</a:t>
            </a:r>
            <a:r>
              <a:rPr lang="en-US" baseline="30000" dirty="0" smtClean="0"/>
              <a:t>2</a:t>
            </a:r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W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J(W, b)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865688" y="2286000"/>
          <a:ext cx="2525712" cy="2552700"/>
        </p:xfrm>
        <a:graphic>
          <a:graphicData uri="http://schemas.openxmlformats.org/presentationml/2006/ole">
            <p:oleObj spid="_x0000_s33794" name="Equation" r:id="rId3" imgW="1269720" imgH="1282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W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X</a:t>
            </a:r>
            <a:r>
              <a:rPr lang="en-US" sz="2800" baseline="30000" dirty="0" smtClean="0"/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endParaRPr lang="en-US" sz="2800" dirty="0" smtClean="0"/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J(W, b)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4841875" y="2343150"/>
          <a:ext cx="2930525" cy="857250"/>
        </p:xfrm>
        <a:graphic>
          <a:graphicData uri="http://schemas.openxmlformats.org/presentationml/2006/ole">
            <p:oleObj spid="_x0000_s34818" name="Equation" r:id="rId3" imgW="14731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Coefficient of determination</a:t>
            </a:r>
          </a:p>
          <a:p>
            <a:pPr algn="just"/>
            <a:r>
              <a:rPr lang="en-IN" dirty="0" smtClean="0"/>
              <a:t>Coefficient of multiple determination</a:t>
            </a:r>
          </a:p>
          <a:p>
            <a:pPr algn="just"/>
            <a:r>
              <a:rPr lang="en-IN" dirty="0" smtClean="0"/>
              <a:t>Strength of relationship</a:t>
            </a:r>
          </a:p>
          <a:p>
            <a:pPr algn="just"/>
            <a:r>
              <a:rPr lang="en-IN" dirty="0" smtClean="0"/>
              <a:t>Value between 0.0 – 1.0</a:t>
            </a:r>
          </a:p>
          <a:p>
            <a:pPr algn="just"/>
            <a:r>
              <a:rPr lang="en-IN" dirty="0" smtClean="0"/>
              <a:t>Percentage value</a:t>
            </a:r>
          </a:p>
          <a:p>
            <a:pPr algn="just"/>
            <a:r>
              <a:rPr lang="en-IN" dirty="0" smtClean="0"/>
              <a:t>Independent variable explains p percent of variation in dependent variable</a:t>
            </a:r>
          </a:p>
          <a:p>
            <a:pPr algn="just"/>
            <a:r>
              <a:rPr lang="en-IN" dirty="0" smtClean="0"/>
              <a:t>Independent variable reduces p percent of variation in dependent variable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Adjusted R</a:t>
            </a:r>
            <a:r>
              <a:rPr lang="en-IN" baseline="30000" dirty="0" smtClean="0"/>
              <a:t>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</a:p>
          <a:p>
            <a:pPr lvl="1"/>
            <a:r>
              <a:rPr lang="en-IN" dirty="0" smtClean="0"/>
              <a:t>Increase independent variables – Increase R</a:t>
            </a:r>
            <a:r>
              <a:rPr lang="en-IN" baseline="30000" dirty="0" smtClean="0"/>
              <a:t>2</a:t>
            </a:r>
          </a:p>
          <a:p>
            <a:pPr lvl="1"/>
            <a:r>
              <a:rPr lang="en-IN" dirty="0" smtClean="0"/>
              <a:t>Increase independent variables – Constant R</a:t>
            </a:r>
            <a:r>
              <a:rPr lang="en-IN" baseline="30000" dirty="0" smtClean="0"/>
              <a:t>2</a:t>
            </a:r>
          </a:p>
          <a:p>
            <a:r>
              <a:rPr lang="en-IN" dirty="0" smtClean="0"/>
              <a:t>Adjusted R</a:t>
            </a:r>
            <a:r>
              <a:rPr lang="en-IN" baseline="30000" dirty="0" smtClean="0"/>
              <a:t>2</a:t>
            </a:r>
          </a:p>
          <a:p>
            <a:pPr lvl="1"/>
            <a:r>
              <a:rPr lang="en-IN" dirty="0" smtClean="0"/>
              <a:t>Increase independent variables </a:t>
            </a:r>
            <a:r>
              <a:rPr lang="en-IN" dirty="0" smtClean="0">
                <a:solidFill>
                  <a:srgbClr val="00B050"/>
                </a:solidFill>
              </a:rPr>
              <a:t>(then)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Increase model accuracy </a:t>
            </a:r>
            <a:r>
              <a:rPr lang="en-IN" dirty="0" smtClean="0">
                <a:solidFill>
                  <a:srgbClr val="00B050"/>
                </a:solidFill>
              </a:rPr>
              <a:t>(then only)</a:t>
            </a:r>
            <a:endParaRPr lang="en-IN" dirty="0" smtClean="0"/>
          </a:p>
          <a:p>
            <a:pPr lvl="1"/>
            <a:r>
              <a:rPr lang="en-IN" dirty="0" smtClean="0"/>
              <a:t>Increase </a:t>
            </a:r>
            <a:r>
              <a:rPr lang="en-IN" dirty="0" smtClean="0"/>
              <a:t>Adjusted </a:t>
            </a:r>
            <a:r>
              <a:rPr lang="en-IN" dirty="0" smtClean="0"/>
              <a:t>R2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Inputs to response mapping</a:t>
            </a:r>
          </a:p>
          <a:p>
            <a:r>
              <a:rPr lang="en-US" dirty="0" smtClean="0"/>
              <a:t>Error reduction</a:t>
            </a:r>
          </a:p>
          <a:p>
            <a:r>
              <a:rPr lang="en-US" dirty="0" smtClean="0"/>
              <a:t>Prediction</a:t>
            </a:r>
          </a:p>
          <a:p>
            <a:pPr lvl="1"/>
            <a:r>
              <a:rPr lang="en-US" dirty="0" smtClean="0"/>
              <a:t>House price prediction from observed dataset </a:t>
            </a:r>
          </a:p>
          <a:p>
            <a:r>
              <a:rPr lang="en-US" dirty="0" smtClean="0"/>
              <a:t>Forecasting</a:t>
            </a:r>
          </a:p>
          <a:p>
            <a:pPr lvl="1"/>
            <a:r>
              <a:rPr lang="en-US" dirty="0" smtClean="0"/>
              <a:t>Weather forecasting from observed dataset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Regularization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Lasso regression</a:t>
            </a:r>
          </a:p>
          <a:p>
            <a:r>
              <a:rPr lang="en-IN" dirty="0" smtClean="0"/>
              <a:t>Ridge </a:t>
            </a:r>
            <a:r>
              <a:rPr lang="en-IN" dirty="0" smtClean="0"/>
              <a:t>regression</a:t>
            </a:r>
            <a:endParaRPr lang="en-IN" dirty="0" smtClean="0"/>
          </a:p>
          <a:p>
            <a:r>
              <a:rPr lang="en-IN" dirty="0" smtClean="0"/>
              <a:t>Elastic </a:t>
            </a:r>
            <a:r>
              <a:rPr lang="en-IN" dirty="0" smtClean="0"/>
              <a:t>net regression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Lasso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Least Absolute Shrinkage Selector Operator</a:t>
            </a:r>
          </a:p>
          <a:p>
            <a:r>
              <a:rPr lang="en-IN" dirty="0" smtClean="0"/>
              <a:t>L1 regularization technique</a:t>
            </a:r>
          </a:p>
          <a:p>
            <a:r>
              <a:rPr lang="en-IN" smtClean="0"/>
              <a:t>Reduce coefficients</a:t>
            </a:r>
            <a:endParaRPr lang="en-IN" dirty="0" smtClean="0"/>
          </a:p>
          <a:p>
            <a:r>
              <a:rPr lang="en-IN" dirty="0" smtClean="0"/>
              <a:t>Feature selection</a:t>
            </a:r>
          </a:p>
          <a:p>
            <a:pPr lvl="1"/>
            <a:r>
              <a:rPr lang="en-IN" dirty="0" smtClean="0"/>
              <a:t>Select important features </a:t>
            </a:r>
          </a:p>
          <a:p>
            <a:pPr lvl="1"/>
            <a:r>
              <a:rPr lang="en-IN" dirty="0" smtClean="0"/>
              <a:t>Reduce coefficients of others to zero</a:t>
            </a:r>
          </a:p>
          <a:p>
            <a:r>
              <a:rPr lang="en-IN" dirty="0" smtClean="0"/>
              <a:t>Suitable for more number of features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Ridge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L2 regularization technique</a:t>
            </a:r>
          </a:p>
          <a:p>
            <a:r>
              <a:rPr lang="en-IN" dirty="0" smtClean="0"/>
              <a:t>Reduce coefficients</a:t>
            </a:r>
          </a:p>
          <a:p>
            <a:r>
              <a:rPr lang="en-IN" dirty="0" smtClean="0"/>
              <a:t>Reduce model complexity</a:t>
            </a:r>
          </a:p>
          <a:p>
            <a:r>
              <a:rPr lang="en-IN" dirty="0" smtClean="0"/>
              <a:t>Prevent </a:t>
            </a:r>
            <a:r>
              <a:rPr lang="en-IN" dirty="0" err="1" smtClean="0"/>
              <a:t>multicollinearity</a:t>
            </a:r>
            <a:r>
              <a:rPr lang="en-IN" dirty="0" smtClean="0"/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Elastic Net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L1 and L2 regularization technique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Good for linearly separable data</a:t>
            </a:r>
          </a:p>
          <a:p>
            <a:r>
              <a:rPr lang="en-IN" dirty="0" smtClean="0"/>
              <a:t>Easier to implement and interpret </a:t>
            </a:r>
          </a:p>
          <a:p>
            <a:r>
              <a:rPr lang="en-IN" dirty="0" smtClean="0"/>
              <a:t>Efficient to train</a:t>
            </a:r>
          </a:p>
          <a:p>
            <a:r>
              <a:rPr lang="en-US" dirty="0" smtClean="0"/>
              <a:t>Handle over-fitting</a:t>
            </a:r>
          </a:p>
          <a:p>
            <a:pPr lvl="1"/>
            <a:r>
              <a:rPr lang="en-IN" dirty="0" smtClean="0"/>
              <a:t>Dimensionality reduction techniques</a:t>
            </a:r>
          </a:p>
          <a:p>
            <a:pPr lvl="1"/>
            <a:r>
              <a:rPr lang="en-IN" dirty="0" smtClean="0"/>
              <a:t>Cross validation</a:t>
            </a:r>
          </a:p>
          <a:p>
            <a:pPr lvl="1"/>
            <a:r>
              <a:rPr lang="en-IN" dirty="0" smtClean="0"/>
              <a:t>Regularization</a:t>
            </a:r>
          </a:p>
          <a:p>
            <a:r>
              <a:rPr lang="en-IN" dirty="0" smtClean="0"/>
              <a:t>Extrapolation of dataset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Assumption of linearity </a:t>
            </a:r>
          </a:p>
          <a:p>
            <a:pPr lvl="1"/>
            <a:r>
              <a:rPr lang="en-IN" dirty="0" smtClean="0"/>
              <a:t>Independent variables</a:t>
            </a:r>
          </a:p>
          <a:p>
            <a:pPr lvl="1"/>
            <a:r>
              <a:rPr lang="en-IN" dirty="0" smtClean="0"/>
              <a:t>Dependent variables</a:t>
            </a:r>
          </a:p>
          <a:p>
            <a:r>
              <a:rPr lang="en-US" dirty="0" smtClean="0"/>
              <a:t>Prone to noise</a:t>
            </a:r>
          </a:p>
          <a:p>
            <a:r>
              <a:rPr lang="en-US" dirty="0" smtClean="0"/>
              <a:t>Sensitive to outliers</a:t>
            </a:r>
          </a:p>
          <a:p>
            <a:r>
              <a:rPr lang="en-US" dirty="0" smtClean="0"/>
              <a:t>Prone to </a:t>
            </a:r>
            <a:r>
              <a:rPr lang="en-US" dirty="0" err="1" smtClean="0"/>
              <a:t>multicollinearity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Multicollinearity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Correlated independent variables</a:t>
            </a:r>
          </a:p>
          <a:p>
            <a:r>
              <a:rPr lang="en-IN" dirty="0" smtClean="0"/>
              <a:t>Example</a:t>
            </a:r>
          </a:p>
          <a:p>
            <a:pPr lvl="1"/>
            <a:r>
              <a:rPr lang="en-IN" dirty="0" smtClean="0"/>
              <a:t>Independent variables </a:t>
            </a:r>
          </a:p>
          <a:p>
            <a:pPr lvl="2"/>
            <a:r>
              <a:rPr lang="en-IN" dirty="0" smtClean="0"/>
              <a:t>Radius of a circle</a:t>
            </a:r>
          </a:p>
          <a:p>
            <a:pPr lvl="2"/>
            <a:r>
              <a:rPr lang="en-IN" dirty="0" smtClean="0"/>
              <a:t>Circumference of a circle</a:t>
            </a:r>
          </a:p>
          <a:p>
            <a:pPr lvl="1"/>
            <a:r>
              <a:rPr lang="en-IN" dirty="0" smtClean="0"/>
              <a:t>Radius and circumference – Correlated </a:t>
            </a:r>
          </a:p>
          <a:p>
            <a:pPr lvl="2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variable – X axis</a:t>
            </a:r>
          </a:p>
          <a:p>
            <a:r>
              <a:rPr lang="en-US" dirty="0" smtClean="0"/>
              <a:t>Dependent variable – Y axis</a:t>
            </a:r>
          </a:p>
          <a:p>
            <a:r>
              <a:rPr lang="en-US" dirty="0" smtClean="0"/>
              <a:t>Data points – Samples  </a:t>
            </a:r>
          </a:p>
          <a:p>
            <a:r>
              <a:rPr lang="en-US" dirty="0" smtClean="0"/>
              <a:t>Relationship </a:t>
            </a:r>
          </a:p>
          <a:p>
            <a:r>
              <a:rPr lang="en-US" dirty="0" smtClean="0"/>
              <a:t>Line of regression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895600"/>
            <a:ext cx="3810000" cy="38100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6200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y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y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Weights – W – (W</a:t>
            </a:r>
            <a:r>
              <a:rPr lang="en-US" baseline="-25000" dirty="0" smtClean="0"/>
              <a:t>1</a:t>
            </a:r>
            <a:r>
              <a:rPr lang="en-US" dirty="0" smtClean="0"/>
              <a:t>, W</a:t>
            </a:r>
            <a:r>
              <a:rPr lang="en-US" baseline="-25000" dirty="0" smtClean="0"/>
              <a:t>2</a:t>
            </a:r>
            <a:r>
              <a:rPr lang="en-US" dirty="0" smtClean="0"/>
              <a:t>, W</a:t>
            </a:r>
            <a:r>
              <a:rPr lang="en-US" baseline="-25000" dirty="0" smtClean="0"/>
              <a:t>3</a:t>
            </a:r>
            <a:r>
              <a:rPr lang="en-US" dirty="0" smtClean="0"/>
              <a:t>, …, W</a:t>
            </a:r>
            <a:r>
              <a:rPr lang="en-US" baseline="-25000" dirty="0" smtClean="0"/>
              <a:t>nx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– W</a:t>
            </a:r>
            <a:r>
              <a:rPr lang="en-US" baseline="-25000" dirty="0" smtClean="0"/>
              <a:t>0</a:t>
            </a:r>
            <a:r>
              <a:rPr lang="en-US" dirty="0" smtClean="0"/>
              <a:t>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increases</a:t>
            </a:r>
          </a:p>
          <a:p>
            <a:r>
              <a:rPr lang="en-US" dirty="0" smtClean="0"/>
              <a:t>Negative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decreases</a:t>
            </a:r>
          </a:p>
          <a:p>
            <a:r>
              <a:rPr lang="en-US" dirty="0" smtClean="0"/>
              <a:t>No correlation</a:t>
            </a:r>
          </a:p>
          <a:p>
            <a:pPr lvl="1"/>
            <a:r>
              <a:rPr lang="en-US" dirty="0" smtClean="0"/>
              <a:t> Independent variable increases</a:t>
            </a:r>
          </a:p>
          <a:p>
            <a:pPr lvl="1"/>
            <a:r>
              <a:rPr lang="en-US" dirty="0" smtClean="0"/>
              <a:t>Dependent variable no change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PositiveNegativeNo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52" y="2228788"/>
            <a:ext cx="7709296" cy="2400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696</Words>
  <Application>Microsoft Office PowerPoint</Application>
  <PresentationFormat>On-screen Show (4:3)</PresentationFormat>
  <Paragraphs>210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Equation</vt:lpstr>
      <vt:lpstr>Linear Regression</vt:lpstr>
      <vt:lpstr>Topics</vt:lpstr>
      <vt:lpstr>Supervised Learning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 – Types </vt:lpstr>
      <vt:lpstr>Least Squares</vt:lpstr>
      <vt:lpstr>Least Squares</vt:lpstr>
      <vt:lpstr>Loss Function </vt:lpstr>
      <vt:lpstr>Gradient Descent </vt:lpstr>
      <vt:lpstr>Gradient Descent </vt:lpstr>
      <vt:lpstr>Gradient Descent</vt:lpstr>
      <vt:lpstr>Gradient Descent</vt:lpstr>
      <vt:lpstr>Gradient Descent</vt:lpstr>
      <vt:lpstr>Gradient Descent</vt:lpstr>
      <vt:lpstr>Gradient Descent</vt:lpstr>
      <vt:lpstr>Gradient Descent</vt:lpstr>
      <vt:lpstr>R2</vt:lpstr>
      <vt:lpstr>Adjusted R2</vt:lpstr>
      <vt:lpstr>Applications</vt:lpstr>
      <vt:lpstr>Regularization</vt:lpstr>
      <vt:lpstr>Lasso Regression</vt:lpstr>
      <vt:lpstr>Ridge Regression</vt:lpstr>
      <vt:lpstr>Elastic Net Regression</vt:lpstr>
      <vt:lpstr>Advantages</vt:lpstr>
      <vt:lpstr>Disadvantages</vt:lpstr>
      <vt:lpstr>Multicollinearity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1517</cp:revision>
  <dcterms:created xsi:type="dcterms:W3CDTF">2019-02-01T20:19:40Z</dcterms:created>
  <dcterms:modified xsi:type="dcterms:W3CDTF">2023-02-07T05:02:45Z</dcterms:modified>
</cp:coreProperties>
</file>