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73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290" r:id="rId38"/>
    <p:sldId id="270" r:id="rId39"/>
    <p:sldId id="271" r:id="rId40"/>
    <p:sldId id="269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dataset </a:t>
            </a:r>
          </a:p>
          <a:p>
            <a:pPr lvl="1"/>
            <a:r>
              <a:rPr lang="en-US" dirty="0" smtClean="0"/>
              <a:t>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y</a:t>
            </a:r>
            <a:r>
              <a:rPr lang="en-US" baseline="-25000" dirty="0" smtClean="0"/>
              <a:t>p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=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* log(ŷ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(1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* log(1 –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634957"/>
          <a:ext cx="7162800" cy="1842043"/>
        </p:xfrm>
        <a:graphic>
          <a:graphicData uri="http://schemas.openxmlformats.org/presentationml/2006/ole">
            <p:oleObj spid="_x0000_s28674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Z 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ŷ = </a:t>
            </a:r>
            <a:r>
              <a:rPr lang="el-GR" dirty="0" smtClean="0">
                <a:solidFill>
                  <a:srgbClr val="0000FF"/>
                </a:solidFill>
              </a:rPr>
              <a:t>σ</a:t>
            </a:r>
            <a:r>
              <a:rPr lang="en-US" dirty="0" smtClean="0">
                <a:solidFill>
                  <a:srgbClr val="0000FF"/>
                </a:solidFill>
              </a:rPr>
              <a:t>(Z) = 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– y*log(ŷ) – (1–y)*log(1–ŷ)</a:t>
            </a: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83957" y="3200400"/>
          <a:ext cx="5631443" cy="1447800"/>
        </p:xfrm>
        <a:graphic>
          <a:graphicData uri="http://schemas.openxmlformats.org/presentationml/2006/ole">
            <p:oleObj spid="_x0000_s29698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1793875" cy="1616075"/>
        </p:xfrm>
        <a:graphic>
          <a:graphicData uri="http://schemas.openxmlformats.org/presentationml/2006/ole">
            <p:oleObj spid="_x0000_s30722" name="Equation" r:id="rId3" imgW="901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 – Binary classification </a:t>
            </a:r>
          </a:p>
          <a:p>
            <a:r>
              <a:rPr lang="en-US" dirty="0" smtClean="0"/>
              <a:t>Sigmoid function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Gradient descent</a:t>
            </a:r>
          </a:p>
          <a:p>
            <a:r>
              <a:rPr lang="en-IN" dirty="0" smtClean="0"/>
              <a:t>Regularization</a:t>
            </a:r>
          </a:p>
          <a:p>
            <a:r>
              <a:rPr lang="en-IN" dirty="0" smtClean="0"/>
              <a:t>Confusion matrix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728912" cy="2525712"/>
        </p:xfrm>
        <a:graphic>
          <a:graphicData uri="http://schemas.openxmlformats.org/presentationml/2006/ole">
            <p:oleObj spid="_x0000_s31746" name="Equation" r:id="rId3" imgW="13716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616075"/>
        </p:xfrm>
        <a:graphic>
          <a:graphicData uri="http://schemas.openxmlformats.org/presentationml/2006/ole">
            <p:oleObj spid="_x0000_s32770" name="Equation" r:id="rId3" imgW="1117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782637"/>
        </p:xfrm>
        <a:graphic>
          <a:graphicData uri="http://schemas.openxmlformats.org/presentationml/2006/ole">
            <p:oleObj spid="_x0000_s33794" name="Equation" r:id="rId3" imgW="1117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132137" cy="2095500"/>
        </p:xfrm>
        <a:graphic>
          <a:graphicData uri="http://schemas.openxmlformats.org/presentationml/2006/ole">
            <p:oleObj spid="_x0000_s34818" name="Equation" r:id="rId3" imgW="1574640" imgH="1054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11562" cy="1666875"/>
        </p:xfrm>
        <a:graphic>
          <a:graphicData uri="http://schemas.openxmlformats.org/presentationml/2006/ole">
            <p:oleObj spid="_x0000_s35842" name="Equation" r:id="rId3" imgW="18158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263650"/>
        </p:xfrm>
        <a:graphic>
          <a:graphicData uri="http://schemas.openxmlformats.org/presentationml/2006/ole">
            <p:oleObj spid="_x0000_s36866" name="Equation" r:id="rId3" imgW="11174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4065587" cy="2147887"/>
        </p:xfrm>
        <a:graphic>
          <a:graphicData uri="http://schemas.openxmlformats.org/presentationml/2006/ole">
            <p:oleObj spid="_x0000_s37890" name="Equation" r:id="rId3" imgW="204444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795462"/>
        </p:xfrm>
        <a:graphic>
          <a:graphicData uri="http://schemas.openxmlformats.org/presentationml/2006/ole">
            <p:oleObj spid="_x0000_s38914" name="Equation" r:id="rId3" imgW="111744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87762" cy="2627312"/>
        </p:xfrm>
        <a:graphic>
          <a:graphicData uri="http://schemas.openxmlformats.org/presentationml/2006/ole">
            <p:oleObj spid="_x0000_s39938" name="Equation" r:id="rId3" imgW="185400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2273300"/>
        </p:xfrm>
        <a:graphic>
          <a:graphicData uri="http://schemas.openxmlformats.org/presentationml/2006/ole">
            <p:oleObj spid="_x0000_s40962" name="Equation" r:id="rId3" imgW="111744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</a:p>
          <a:p>
            <a:r>
              <a:rPr lang="en-IN" dirty="0" smtClean="0"/>
              <a:t>Ridge Regression</a:t>
            </a:r>
          </a:p>
          <a:p>
            <a:r>
              <a:rPr lang="en-IN" dirty="0" smtClean="0"/>
              <a:t>Elastic Net Regression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Absolute Shrinkage Selector Operator</a:t>
            </a:r>
          </a:p>
          <a:p>
            <a:r>
              <a:rPr lang="en-IN" dirty="0" smtClean="0"/>
              <a:t>L1 regularization technique</a:t>
            </a:r>
          </a:p>
          <a:p>
            <a:r>
              <a:rPr lang="en-IN" smtClean="0"/>
              <a:t>Reduce coefficients</a:t>
            </a:r>
            <a:endParaRPr lang="en-IN" dirty="0" smtClean="0"/>
          </a:p>
          <a:p>
            <a:r>
              <a:rPr lang="en-IN" dirty="0" smtClean="0"/>
              <a:t>Feature selection</a:t>
            </a:r>
          </a:p>
          <a:p>
            <a:pPr lvl="1"/>
            <a:r>
              <a:rPr lang="en-IN" dirty="0" smtClean="0"/>
              <a:t>Select important features </a:t>
            </a:r>
          </a:p>
          <a:p>
            <a:pPr lvl="1"/>
            <a:r>
              <a:rPr lang="en-IN" dirty="0" smtClean="0"/>
              <a:t>Reduce coefficients of others to zero</a:t>
            </a:r>
          </a:p>
          <a:p>
            <a:r>
              <a:rPr lang="en-IN" dirty="0" smtClean="0"/>
              <a:t>Suitable for more number of 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L2 regularization technique</a:t>
            </a:r>
          </a:p>
          <a:p>
            <a:r>
              <a:rPr lang="en-IN" dirty="0" smtClean="0"/>
              <a:t>Reduce coefficients</a:t>
            </a:r>
          </a:p>
          <a:p>
            <a:r>
              <a:rPr lang="en-IN" dirty="0" smtClean="0"/>
              <a:t>Reduce model complexity</a:t>
            </a:r>
          </a:p>
          <a:p>
            <a:r>
              <a:rPr lang="en-IN" dirty="0" smtClean="0"/>
              <a:t>Prevent </a:t>
            </a:r>
            <a:r>
              <a:rPr lang="en-IN" dirty="0" err="1" smtClean="0"/>
              <a:t>multicollinearity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Net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L1 and L2 regularization technique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DF2053-84B8-00D1-D398-C905CCFC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="" xmlns:a16="http://schemas.microsoft.com/office/drawing/2014/main" id="{B82EF61E-94BA-0C39-0400-E0D8FAB1D76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D7382C-8964-AC6D-D726-8F774177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43021"/>
            <a:ext cx="6629400" cy="4933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249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True positive</a:t>
            </a:r>
          </a:p>
          <a:p>
            <a:pPr lvl="1"/>
            <a:r>
              <a:rPr lang="en-US" dirty="0"/>
              <a:t>Actual positive</a:t>
            </a:r>
          </a:p>
          <a:p>
            <a:pPr lvl="1"/>
            <a:r>
              <a:rPr lang="en-US" dirty="0"/>
              <a:t>Predicted positive</a:t>
            </a:r>
          </a:p>
          <a:p>
            <a:r>
              <a:rPr lang="en-US" dirty="0"/>
              <a:t>False positive – Type 1 error</a:t>
            </a:r>
          </a:p>
          <a:p>
            <a:pPr lvl="1"/>
            <a:r>
              <a:rPr lang="en-US" dirty="0"/>
              <a:t>Actual negative</a:t>
            </a:r>
          </a:p>
          <a:p>
            <a:pPr lvl="1"/>
            <a:r>
              <a:rPr lang="en-US" dirty="0"/>
              <a:t>Predicted positive</a:t>
            </a:r>
          </a:p>
          <a:p>
            <a:r>
              <a:rPr lang="en-US" dirty="0"/>
              <a:t>False negative – Type 2 error</a:t>
            </a:r>
          </a:p>
          <a:p>
            <a:pPr lvl="1"/>
            <a:r>
              <a:rPr lang="en-US" dirty="0"/>
              <a:t>Actual positive</a:t>
            </a:r>
          </a:p>
          <a:p>
            <a:pPr lvl="1"/>
            <a:r>
              <a:rPr lang="en-US" dirty="0"/>
              <a:t>Predicted negative</a:t>
            </a:r>
          </a:p>
          <a:p>
            <a:r>
              <a:rPr lang="en-US" dirty="0"/>
              <a:t>True negative</a:t>
            </a:r>
          </a:p>
          <a:p>
            <a:pPr lvl="1"/>
            <a:r>
              <a:rPr lang="en-US" dirty="0"/>
              <a:t>Actual negative</a:t>
            </a:r>
          </a:p>
          <a:p>
            <a:pPr lvl="1"/>
            <a:r>
              <a:rPr lang="en-US" dirty="0"/>
              <a:t>Predicted negative</a:t>
            </a:r>
          </a:p>
          <a:p>
            <a:endParaRPr lang="en-US" dirty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344543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(TP + TN) /(TP + TN + FP + FN)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(TP) / (TP + FN)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(TP) / (TP + FP)</a:t>
            </a:r>
          </a:p>
          <a:p>
            <a:r>
              <a:rPr lang="en-US" dirty="0"/>
              <a:t>F1 score </a:t>
            </a:r>
          </a:p>
          <a:p>
            <a:pPr lvl="1"/>
            <a:r>
              <a:rPr lang="en-US" dirty="0"/>
              <a:t>(2 × Recall × Precision) / ( Recall + Precision)</a:t>
            </a:r>
          </a:p>
          <a:p>
            <a:endParaRPr lang="en-US" dirty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2912760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Binary classification</a:t>
            </a:r>
          </a:p>
          <a:p>
            <a:r>
              <a:rPr lang="en-IN" dirty="0" smtClean="0"/>
              <a:t>Positive class and negative class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Easy to implement and interpret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IN" dirty="0" smtClean="0"/>
              <a:t>No assumptions about distributions of classes</a:t>
            </a:r>
          </a:p>
          <a:p>
            <a:r>
              <a:rPr lang="en-IN" dirty="0" smtClean="0"/>
              <a:t>Can be extended to multiple classes</a:t>
            </a:r>
          </a:p>
          <a:p>
            <a:r>
              <a:rPr lang="en-IN" dirty="0" smtClean="0"/>
              <a:t>Good accuracy for linearly separable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Overfit</a:t>
            </a:r>
            <a:r>
              <a:rPr lang="en-US" dirty="0" smtClean="0"/>
              <a:t> for small dataset</a:t>
            </a:r>
          </a:p>
          <a:p>
            <a:r>
              <a:rPr lang="en-US" dirty="0" smtClean="0"/>
              <a:t>Construct linear boundaries</a:t>
            </a:r>
          </a:p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IN" smtClean="0"/>
              <a:t>Cannot solve non </a:t>
            </a:r>
            <a:r>
              <a:rPr lang="en-IN" dirty="0" smtClean="0"/>
              <a:t>linear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elements of given set into two groups</a:t>
            </a:r>
          </a:p>
          <a:p>
            <a:pPr lvl="1"/>
            <a:r>
              <a:rPr lang="en-US" dirty="0" smtClean="0"/>
              <a:t>Classify dog and non-dog images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1447800" y="2895600"/>
            <a:ext cx="3200400" cy="2671465"/>
            <a:chOff x="1447800" y="2895600"/>
            <a:chExt cx="3200400" cy="2671465"/>
          </a:xfrm>
        </p:grpSpPr>
        <p:pic>
          <p:nvPicPr>
            <p:cNvPr id="6" name="Picture 5" descr="do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895600"/>
              <a:ext cx="3200400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478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Dog</a:t>
              </a:r>
              <a:endParaRPr lang="en-US" sz="2400" b="1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5105400" y="2895600"/>
            <a:ext cx="3200400" cy="2671465"/>
            <a:chOff x="5105400" y="2895600"/>
            <a:chExt cx="3200400" cy="2671465"/>
          </a:xfrm>
        </p:grpSpPr>
        <p:pic>
          <p:nvPicPr>
            <p:cNvPr id="7" name="Picture 6" descr="ca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2895600"/>
              <a:ext cx="3048000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Non-dog</a:t>
              </a:r>
              <a:endParaRPr lang="en-US" sz="2400" b="1" dirty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27650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1109</Words>
  <Application>Microsoft Office PowerPoint</Application>
  <PresentationFormat>On-screen Show (4:3)</PresentationFormat>
  <Paragraphs>291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Logistic Regression</vt:lpstr>
      <vt:lpstr>Topics</vt:lpstr>
      <vt:lpstr>Supervised Learning</vt:lpstr>
      <vt:lpstr>Binary Classification 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Loss Function </vt:lpstr>
      <vt:lpstr>Loss Function </vt:lpstr>
      <vt:lpstr>Loss Function </vt:lpstr>
      <vt:lpstr>Loss Function 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Regularization</vt:lpstr>
      <vt:lpstr>Lasso Regression</vt:lpstr>
      <vt:lpstr>Ridge Regression</vt:lpstr>
      <vt:lpstr>Elastic Net Regression</vt:lpstr>
      <vt:lpstr>Confusion Matrix</vt:lpstr>
      <vt:lpstr>Confusion Matrix</vt:lpstr>
      <vt:lpstr>Confusion Matrix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1541</cp:revision>
  <dcterms:created xsi:type="dcterms:W3CDTF">2019-02-01T20:19:40Z</dcterms:created>
  <dcterms:modified xsi:type="dcterms:W3CDTF">2023-02-09T05:21:38Z</dcterms:modified>
</cp:coreProperties>
</file>