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8" r:id="rId3"/>
    <p:sldId id="364" r:id="rId4"/>
    <p:sldId id="366" r:id="rId5"/>
    <p:sldId id="367" r:id="rId6"/>
    <p:sldId id="368" r:id="rId7"/>
    <p:sldId id="370" r:id="rId8"/>
    <p:sldId id="371" r:id="rId9"/>
    <p:sldId id="381" r:id="rId10"/>
    <p:sldId id="375" r:id="rId11"/>
    <p:sldId id="373" r:id="rId12"/>
    <p:sldId id="377" r:id="rId13"/>
    <p:sldId id="378" r:id="rId14"/>
    <p:sldId id="379" r:id="rId15"/>
    <p:sldId id="380" r:id="rId16"/>
    <p:sldId id="382" r:id="rId17"/>
    <p:sldId id="383" r:id="rId18"/>
    <p:sldId id="384" r:id="rId19"/>
    <p:sldId id="385" r:id="rId20"/>
    <p:sldId id="386" r:id="rId21"/>
    <p:sldId id="387" r:id="rId22"/>
    <p:sldId id="388" r:id="rId23"/>
    <p:sldId id="389" r:id="rId24"/>
    <p:sldId id="390" r:id="rId25"/>
    <p:sldId id="391" r:id="rId26"/>
    <p:sldId id="393" r:id="rId27"/>
    <p:sldId id="392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401" r:id="rId36"/>
    <p:sldId id="403" r:id="rId37"/>
    <p:sldId id="402" r:id="rId38"/>
    <p:sldId id="404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94FC31-A68C-40C2-BE61-F54622319D5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Pritam Prakash Shete</a:t>
            </a:r>
          </a:p>
          <a:p>
            <a:r>
              <a:rPr lang="en-US" dirty="0"/>
              <a:t>Computer Division, BARC </a:t>
            </a:r>
          </a:p>
          <a:p>
            <a:r>
              <a:rPr lang="en-IN" dirty="0"/>
              <a:t>Centre for Excellence in Basic Sciences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567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 girl reads a book.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grpSp>
        <p:nvGrpSpPr>
          <p:cNvPr id="11" name="Group 47"/>
          <p:cNvGrpSpPr/>
          <p:nvPr/>
        </p:nvGrpSpPr>
        <p:grpSpPr>
          <a:xfrm>
            <a:off x="762000" y="1219200"/>
            <a:ext cx="1295400" cy="381000"/>
            <a:chOff x="762000" y="1219200"/>
            <a:chExt cx="12954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6019800" y="1981200"/>
            <a:ext cx="2699329" cy="914400"/>
            <a:chOff x="6019800" y="1981200"/>
            <a:chExt cx="2699329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boy reads a book.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girl reads a book.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An ___ is a fruit.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44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An apple is a fruit.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791200" y="1981200"/>
            <a:ext cx="2620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An orange is a fruit.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791200" y="1981200"/>
            <a:ext cx="2620397" cy="914400"/>
            <a:chOff x="5791200" y="1981200"/>
            <a:chExt cx="2620397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apple is a fruit.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orange is a fruit.</a:t>
              </a:r>
            </a:p>
          </p:txBody>
        </p:sp>
      </p:grpSp>
      <p:grpSp>
        <p:nvGrpSpPr>
          <p:cNvPr id="38" name="Group 47"/>
          <p:cNvGrpSpPr/>
          <p:nvPr/>
        </p:nvGrpSpPr>
        <p:grpSpPr>
          <a:xfrm>
            <a:off x="3352800" y="1219200"/>
            <a:ext cx="1295400" cy="381000"/>
            <a:chOff x="762000" y="1219200"/>
            <a:chExt cx="1295400" cy="3810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26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33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 representation</a:t>
            </a:r>
          </a:p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  <a:p>
            <a:r>
              <a:rPr lang="en-US" dirty="0"/>
              <a:t>Visualizing word embeddings</a:t>
            </a:r>
          </a:p>
          <a:p>
            <a:r>
              <a:rPr lang="en-US" dirty="0"/>
              <a:t>Using word embeddings</a:t>
            </a:r>
          </a:p>
          <a:p>
            <a:r>
              <a:rPr lang="en-US" dirty="0"/>
              <a:t>Embedding matrix</a:t>
            </a:r>
          </a:p>
          <a:p>
            <a:r>
              <a:rPr lang="en-US" dirty="0"/>
              <a:t>Learning word embeddings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882865" y="3881735"/>
            <a:ext cx="2635465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/>
              <a:t>Number of features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-1260086" y="3881735"/>
            <a:ext cx="339368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/>
              <a:t>Number of features ~ 300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8194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  <a:r>
                <a:rPr lang="en-US" sz="3200" b="1" baseline="-25000" dirty="0"/>
                <a:t>521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41148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  <a:r>
                <a:rPr lang="en-US" sz="3200" b="1" baseline="-25000" dirty="0"/>
                <a:t>541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5562600" y="1447800"/>
            <a:ext cx="990600" cy="4928175"/>
            <a:chOff x="2819400" y="1447800"/>
            <a:chExt cx="990600" cy="4928175"/>
          </a:xfrm>
        </p:grpSpPr>
        <p:sp>
          <p:nvSpPr>
            <p:cNvPr id="41" name="Rectangle 40"/>
            <p:cNvSpPr/>
            <p:nvPr/>
          </p:nvSpPr>
          <p:spPr>
            <a:xfrm>
              <a:off x="2819400" y="1447800"/>
              <a:ext cx="990600" cy="4419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19400" y="5791200"/>
              <a:ext cx="99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  <a:r>
                <a:rPr lang="en-US" sz="3200" b="1" baseline="-25000" dirty="0"/>
                <a:t>511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791200" y="5029200"/>
            <a:ext cx="2620397" cy="914400"/>
            <a:chOff x="5791200" y="1981200"/>
            <a:chExt cx="2620397" cy="914400"/>
          </a:xfrm>
        </p:grpSpPr>
        <p:sp>
          <p:nvSpPr>
            <p:cNvPr id="43" name="TextBox 42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apple is a fruit.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orange is a fruit.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019800" y="1219200"/>
            <a:ext cx="16764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39"/>
          <p:cNvGrpSpPr/>
          <p:nvPr/>
        </p:nvGrpSpPr>
        <p:grpSpPr>
          <a:xfrm>
            <a:off x="5791200" y="5029200"/>
            <a:ext cx="2620397" cy="914400"/>
            <a:chOff x="5791200" y="1981200"/>
            <a:chExt cx="2620397" cy="914400"/>
          </a:xfrm>
        </p:grpSpPr>
        <p:sp>
          <p:nvSpPr>
            <p:cNvPr id="43" name="TextBox 42"/>
            <p:cNvSpPr txBox="1"/>
            <p:nvPr/>
          </p:nvSpPr>
          <p:spPr>
            <a:xfrm>
              <a:off x="5791200" y="1981200"/>
              <a:ext cx="2448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apple is a fruit.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791200" y="2433935"/>
              <a:ext cx="26203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An orange is a fruit.</a:t>
              </a:r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6019800" y="1219200"/>
            <a:ext cx="16764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943600" y="6172200"/>
            <a:ext cx="21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Similar features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8" name="Group 47"/>
          <p:cNvGrpSpPr/>
          <p:nvPr/>
        </p:nvGrpSpPr>
        <p:grpSpPr>
          <a:xfrm>
            <a:off x="3200400" y="1295400"/>
            <a:ext cx="13716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6019800" y="4953000"/>
            <a:ext cx="2699329" cy="914400"/>
            <a:chOff x="6019800" y="1981200"/>
            <a:chExt cx="2699329" cy="914400"/>
          </a:xfrm>
        </p:grpSpPr>
        <p:sp>
          <p:nvSpPr>
            <p:cNvPr id="48" name="TextBox 47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boy reads a book.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girl reads a book.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 err="1"/>
              <a:t>Featurized</a:t>
            </a:r>
            <a:r>
              <a:rPr lang="en-US" dirty="0"/>
              <a:t> representation</a:t>
            </a:r>
          </a:p>
        </p:txBody>
      </p:sp>
      <p:grpSp>
        <p:nvGrpSpPr>
          <p:cNvPr id="2" name="Group 47"/>
          <p:cNvGrpSpPr/>
          <p:nvPr/>
        </p:nvGrpSpPr>
        <p:grpSpPr>
          <a:xfrm>
            <a:off x="685800" y="1600994"/>
            <a:ext cx="8077200" cy="4572000"/>
            <a:chOff x="685800" y="1600994"/>
            <a:chExt cx="8077200" cy="4572000"/>
          </a:xfrm>
        </p:grpSpPr>
        <p:sp>
          <p:nvSpPr>
            <p:cNvPr id="18" name="TextBox 17"/>
            <p:cNvSpPr txBox="1"/>
            <p:nvPr/>
          </p:nvSpPr>
          <p:spPr>
            <a:xfrm>
              <a:off x="28956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67200" y="165729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562600" y="165729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62800" y="165729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85800" y="2208212"/>
              <a:ext cx="80772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76994" y="3886200"/>
              <a:ext cx="4572000" cy="1588"/>
            </a:xfrm>
            <a:prstGeom prst="line">
              <a:avLst/>
            </a:prstGeom>
            <a:ln w="254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762000" y="163818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Features</a:t>
              </a:r>
              <a:endParaRPr lang="en-US" sz="2000" b="1" baseline="-250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762000" y="2419290"/>
            <a:ext cx="7467600" cy="419220"/>
            <a:chOff x="762000" y="2419290"/>
            <a:chExt cx="7467600" cy="419220"/>
          </a:xfrm>
        </p:grpSpPr>
        <p:sp>
          <p:nvSpPr>
            <p:cNvPr id="11" name="TextBox 10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Age</a:t>
              </a:r>
              <a:endParaRPr lang="en-US" sz="2000" b="1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0.2</a:t>
              </a:r>
              <a:endParaRPr lang="en-US" sz="2000" b="1" baseline="-25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0.005</a:t>
              </a:r>
              <a:endParaRPr lang="en-US" sz="2000" b="1" baseline="-250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762000" y="3009780"/>
            <a:ext cx="7467600" cy="419220"/>
            <a:chOff x="762000" y="2419290"/>
            <a:chExt cx="7467600" cy="419220"/>
          </a:xfrm>
        </p:grpSpPr>
        <p:sp>
          <p:nvSpPr>
            <p:cNvPr id="20" name="TextBox 19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Fruit</a:t>
              </a:r>
              <a:endParaRPr lang="en-US" sz="2000" b="1" baseline="-250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</a:t>
              </a:r>
              <a:endParaRPr lang="en-US" sz="2000" b="1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0.77</a:t>
              </a:r>
              <a:endParaRPr lang="en-US" sz="2000" b="1" baseline="-25000" dirty="0"/>
            </a:p>
          </p:txBody>
        </p:sp>
      </p:grpSp>
      <p:grpSp>
        <p:nvGrpSpPr>
          <p:cNvPr id="5" name="Group 18"/>
          <p:cNvGrpSpPr/>
          <p:nvPr/>
        </p:nvGrpSpPr>
        <p:grpSpPr>
          <a:xfrm>
            <a:off x="762000" y="3543180"/>
            <a:ext cx="7467600" cy="419220"/>
            <a:chOff x="762000" y="2419290"/>
            <a:chExt cx="7467600" cy="419220"/>
          </a:xfrm>
        </p:grpSpPr>
        <p:sp>
          <p:nvSpPr>
            <p:cNvPr id="27" name="TextBox 26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Gender</a:t>
              </a:r>
              <a:endParaRPr lang="en-US" sz="20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-1</a:t>
              </a:r>
              <a:endParaRPr lang="en-US" sz="20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+1</a:t>
              </a:r>
              <a:endParaRPr lang="en-US" sz="2000" b="1" baseline="-25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0.002</a:t>
              </a:r>
              <a:endParaRPr lang="en-US" sz="2000" b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0.003</a:t>
              </a:r>
              <a:endParaRPr lang="en-US" sz="2000" b="1" baseline="-25000" dirty="0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762000" y="4076580"/>
            <a:ext cx="7467600" cy="419220"/>
            <a:chOff x="762000" y="2419290"/>
            <a:chExt cx="7467600" cy="419220"/>
          </a:xfrm>
        </p:grpSpPr>
        <p:sp>
          <p:nvSpPr>
            <p:cNvPr id="35" name="TextBox 34"/>
            <p:cNvSpPr txBox="1"/>
            <p:nvPr/>
          </p:nvSpPr>
          <p:spPr>
            <a:xfrm>
              <a:off x="762000" y="2419290"/>
              <a:ext cx="1295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Living</a:t>
              </a:r>
              <a:endParaRPr lang="en-US" sz="2000" b="1" baseline="-250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895600" y="241929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0.9</a:t>
              </a:r>
              <a:endParaRPr lang="en-US" sz="2000" b="1" baseline="-250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191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0.88</a:t>
              </a:r>
              <a:endParaRPr lang="en-US" sz="2000" b="1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626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0.0001</a:t>
              </a:r>
              <a:endParaRPr lang="en-US" sz="2000" b="1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239000" y="2438400"/>
              <a:ext cx="990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0.0002</a:t>
              </a:r>
              <a:endParaRPr lang="en-US" sz="2000" b="1" baseline="-25000" dirty="0"/>
            </a:p>
          </p:txBody>
        </p:sp>
      </p:grpSp>
      <p:grpSp>
        <p:nvGrpSpPr>
          <p:cNvPr id="7" name="Group 47"/>
          <p:cNvGrpSpPr/>
          <p:nvPr/>
        </p:nvGrpSpPr>
        <p:grpSpPr>
          <a:xfrm>
            <a:off x="3200400" y="1295400"/>
            <a:ext cx="1371600" cy="381000"/>
            <a:chOff x="762000" y="1219200"/>
            <a:chExt cx="1295400" cy="381000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762000" y="1219200"/>
              <a:ext cx="1295400" cy="1588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rot="5400000">
              <a:off x="1866105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 rot="5400000">
              <a:off x="572294" y="1408906"/>
              <a:ext cx="381000" cy="1588"/>
            </a:xfrm>
            <a:prstGeom prst="straightConnector1">
              <a:avLst/>
            </a:prstGeom>
            <a:ln w="254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41"/>
          <p:cNvGrpSpPr/>
          <p:nvPr/>
        </p:nvGrpSpPr>
        <p:grpSpPr>
          <a:xfrm>
            <a:off x="6019800" y="4953000"/>
            <a:ext cx="2699329" cy="914400"/>
            <a:chOff x="6019800" y="1981200"/>
            <a:chExt cx="2699329" cy="914400"/>
          </a:xfrm>
        </p:grpSpPr>
        <p:sp>
          <p:nvSpPr>
            <p:cNvPr id="48" name="TextBox 47"/>
            <p:cNvSpPr txBox="1"/>
            <p:nvPr/>
          </p:nvSpPr>
          <p:spPr>
            <a:xfrm>
              <a:off x="6019800" y="1981200"/>
              <a:ext cx="26993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boy reads a book.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019800" y="2433935"/>
              <a:ext cx="2567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sz="2400" dirty="0"/>
                <a:t>A girl reads a book.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6038487" y="6172200"/>
            <a:ext cx="219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Similar features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Visualizing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Embeddings – 300 dimensional or more</a:t>
            </a:r>
          </a:p>
          <a:p>
            <a:pPr algn="just"/>
            <a:r>
              <a:rPr lang="en-US" dirty="0"/>
              <a:t>Visualization – 300D to 2D </a:t>
            </a:r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pic>
        <p:nvPicPr>
          <p:cNvPr id="4" name="Picture 3" descr="WordEmbeddingVisualiz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14" y="2819400"/>
            <a:ext cx="4907286" cy="3680465"/>
          </a:xfrm>
          <a:prstGeom prst="rect">
            <a:avLst/>
          </a:prstGeom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 rot="10800000" flipV="1">
            <a:off x="0" y="6519446"/>
            <a:ext cx="18288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>
                <a:solidFill>
                  <a:srgbClr val="FF0000"/>
                </a:solidFill>
              </a:rPr>
              <a:t>ack</a:t>
            </a:r>
            <a:r>
              <a:rPr lang="en-US" sz="1600" b="1" dirty="0">
                <a:solidFill>
                  <a:srgbClr val="FF0000"/>
                </a:solidFill>
              </a:rPr>
              <a:t> – Google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Word dictionary</a:t>
            </a:r>
          </a:p>
          <a:p>
            <a:pPr algn="just"/>
            <a:r>
              <a:rPr lang="en-US" dirty="0"/>
              <a:t>Top common words</a:t>
            </a:r>
          </a:p>
          <a:p>
            <a:pPr algn="just"/>
            <a:r>
              <a:rPr lang="en-US" dirty="0"/>
              <a:t>Dictionary size</a:t>
            </a:r>
          </a:p>
          <a:p>
            <a:pPr lvl="1" algn="just"/>
            <a:r>
              <a:rPr lang="en-US" dirty="0"/>
              <a:t>Small – 10000  </a:t>
            </a:r>
          </a:p>
          <a:p>
            <a:pPr lvl="1" algn="just"/>
            <a:r>
              <a:rPr lang="en-US" dirty="0"/>
              <a:t>Common – 50000 </a:t>
            </a:r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Name entity recognition</a:t>
            </a:r>
          </a:p>
          <a:p>
            <a:pPr algn="just"/>
            <a:r>
              <a:rPr lang="en-US" dirty="0"/>
              <a:t>Input –       </a:t>
            </a:r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Input –      </a:t>
            </a:r>
            <a:r>
              <a:rPr lang="en-US" dirty="0">
                <a:solidFill>
                  <a:srgbClr val="0000FF"/>
                </a:solidFill>
              </a:rPr>
              <a:t>Bangalore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 capital of Karnataka.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  <a:r>
              <a:rPr lang="en-US" dirty="0"/>
              <a:t> </a:t>
            </a: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Name entity recognition</a:t>
            </a:r>
          </a:p>
          <a:p>
            <a:pPr algn="just"/>
            <a:r>
              <a:rPr lang="en-US" dirty="0"/>
              <a:t>Input –       </a:t>
            </a:r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Input –      </a:t>
            </a:r>
            <a:r>
              <a:rPr lang="en-US" dirty="0">
                <a:solidFill>
                  <a:srgbClr val="0000FF"/>
                </a:solidFill>
              </a:rPr>
              <a:t>Bangalore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 capital of Karnataka.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  <a:r>
              <a:rPr lang="en-US" dirty="0"/>
              <a:t> </a:t>
            </a:r>
            <a:endParaRPr lang="en-US" baseline="30000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67000" y="2209800"/>
            <a:ext cx="14478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14600" y="3886200"/>
            <a:ext cx="17526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Name entity recognition</a:t>
            </a:r>
          </a:p>
          <a:p>
            <a:pPr algn="just"/>
            <a:r>
              <a:rPr lang="en-US" dirty="0"/>
              <a:t>Input –       </a:t>
            </a:r>
            <a:r>
              <a:rPr lang="en-US" dirty="0">
                <a:solidFill>
                  <a:srgbClr val="0000FF"/>
                </a:solidFill>
              </a:rPr>
              <a:t>Mumbai is capital of Maharashtra.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Input –      </a:t>
            </a:r>
            <a:r>
              <a:rPr lang="en-US" dirty="0">
                <a:solidFill>
                  <a:srgbClr val="0000FF"/>
                </a:solidFill>
              </a:rPr>
              <a:t>Bangalore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is capital of Karnataka.</a:t>
            </a:r>
            <a:endParaRPr lang="en-US" baseline="30000" dirty="0">
              <a:solidFill>
                <a:srgbClr val="0000FF"/>
              </a:solidFill>
            </a:endParaRPr>
          </a:p>
          <a:p>
            <a:pPr algn="just"/>
            <a:r>
              <a:rPr lang="en-US" dirty="0"/>
              <a:t>Output –            </a:t>
            </a:r>
            <a:r>
              <a:rPr lang="en-US" dirty="0">
                <a:solidFill>
                  <a:srgbClr val="00B050"/>
                </a:solidFill>
              </a:rPr>
              <a:t>1        0      0      0           1</a:t>
            </a:r>
            <a:r>
              <a:rPr lang="en-US" dirty="0"/>
              <a:t> </a:t>
            </a:r>
            <a:endParaRPr lang="en-US" baseline="30000" dirty="0"/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209800"/>
            <a:ext cx="22860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48400" y="3886200"/>
            <a:ext cx="1905000" cy="60960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Embedding matrix</a:t>
            </a:r>
          </a:p>
        </p:txBody>
      </p:sp>
      <p:sp>
        <p:nvSpPr>
          <p:cNvPr id="14" name="Left Bracket 13"/>
          <p:cNvSpPr/>
          <p:nvPr/>
        </p:nvSpPr>
        <p:spPr>
          <a:xfrm>
            <a:off x="914400" y="1905000"/>
            <a:ext cx="228600" cy="2743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ket 14"/>
          <p:cNvSpPr/>
          <p:nvPr/>
        </p:nvSpPr>
        <p:spPr>
          <a:xfrm>
            <a:off x="5105400" y="1905000"/>
            <a:ext cx="457200" cy="2743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943600" y="1828800"/>
            <a:ext cx="990600" cy="3810000"/>
            <a:chOff x="5638800" y="1524000"/>
            <a:chExt cx="990600" cy="3810000"/>
          </a:xfrm>
        </p:grpSpPr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5638800" y="1524000"/>
              <a:ext cx="990600" cy="3810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...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indent="-342900" algn="ctr">
                <a:spcBef>
                  <a:spcPct val="20000"/>
                </a:spcBef>
              </a:pPr>
              <a:r>
                <a:rPr lang="en-US" sz="2000" b="1" dirty="0"/>
                <a:t>…</a:t>
              </a: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1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0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18" name="Left Bracket 17"/>
            <p:cNvSpPr/>
            <p:nvPr/>
          </p:nvSpPr>
          <p:spPr>
            <a:xfrm>
              <a:off x="5715000" y="1600200"/>
              <a:ext cx="228600" cy="37338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Bracket 18"/>
            <p:cNvSpPr/>
            <p:nvPr/>
          </p:nvSpPr>
          <p:spPr>
            <a:xfrm>
              <a:off x="6172200" y="1600200"/>
              <a:ext cx="381000" cy="37338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-1260086" y="3043535"/>
            <a:ext cx="3393686" cy="461665"/>
          </a:xfrm>
          <a:prstGeom prst="rect">
            <a:avLst/>
          </a:prstGeom>
          <a:noFill/>
          <a:scene3d>
            <a:camera prst="orthographicFront">
              <a:rot lat="0" lon="0" rev="540000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400" dirty="0"/>
              <a:t>Number of features ~ 300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" y="4724400"/>
            <a:ext cx="524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Number of words in vocabulary ~ 10000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41312" y="5786735"/>
            <a:ext cx="2126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One hot vector </a:t>
            </a:r>
          </a:p>
          <a:p>
            <a:pPr algn="ctr"/>
            <a:r>
              <a:rPr lang="en-US" sz="2400" dirty="0"/>
              <a:t>~10000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2955667"/>
            <a:ext cx="292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matrix - 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5246" y="333666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848600" y="2350532"/>
            <a:ext cx="685800" cy="2438400"/>
            <a:chOff x="7772400" y="1600200"/>
            <a:chExt cx="685800" cy="2438400"/>
          </a:xfrm>
        </p:grpSpPr>
        <p:sp>
          <p:nvSpPr>
            <p:cNvPr id="28" name="Left Bracket 27"/>
            <p:cNvSpPr/>
            <p:nvPr/>
          </p:nvSpPr>
          <p:spPr>
            <a:xfrm>
              <a:off x="7772400" y="1600200"/>
              <a:ext cx="228600" cy="2438400"/>
            </a:xfrm>
            <a:prstGeom prst="lef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Bracket 28"/>
            <p:cNvSpPr/>
            <p:nvPr/>
          </p:nvSpPr>
          <p:spPr>
            <a:xfrm>
              <a:off x="8153400" y="1600200"/>
              <a:ext cx="304800" cy="2438400"/>
            </a:xfrm>
            <a:prstGeom prst="rightBracket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315200" y="4865132"/>
            <a:ext cx="1665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Embedding </a:t>
            </a:r>
          </a:p>
          <a:p>
            <a:pPr algn="ctr"/>
            <a:r>
              <a:rPr lang="en-US" sz="2400" dirty="0"/>
              <a:t>vector </a:t>
            </a:r>
          </a:p>
          <a:p>
            <a:pPr algn="ctr"/>
            <a:r>
              <a:rPr lang="en-US" sz="2400" dirty="0"/>
              <a:t>~300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Input –             I         take     a      glass     of       </a:t>
            </a:r>
            <a:r>
              <a:rPr lang="en-US" u="sng" dirty="0"/>
              <a:t>?  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baseline="-25000" dirty="0"/>
          </a:p>
          <a:p>
            <a:pPr algn="just">
              <a:buNone/>
            </a:pP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Input –             I         take     a      glass     of       </a:t>
            </a:r>
            <a:r>
              <a:rPr lang="en-US" u="sng" dirty="0"/>
              <a:t>?  </a:t>
            </a:r>
          </a:p>
          <a:p>
            <a:pPr algn="just">
              <a:buNone/>
            </a:pPr>
            <a:r>
              <a:rPr lang="en-US" dirty="0"/>
              <a:t>Index –            52      556      1      234       67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baseline="-25000" dirty="0"/>
          </a:p>
          <a:p>
            <a:pPr algn="just">
              <a:buNone/>
            </a:pP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Input –             I         take     a      glass     of       </a:t>
            </a:r>
            <a:r>
              <a:rPr lang="en-US" u="sng" dirty="0"/>
              <a:t>?  </a:t>
            </a:r>
          </a:p>
          <a:p>
            <a:pPr algn="just">
              <a:buNone/>
            </a:pPr>
            <a:r>
              <a:rPr lang="en-US" dirty="0"/>
              <a:t>Index –            52      556      1      234       67</a:t>
            </a:r>
          </a:p>
          <a:p>
            <a:pPr algn="just">
              <a:buNone/>
            </a:pPr>
            <a:r>
              <a:rPr lang="en-US" dirty="0"/>
              <a:t>One hot –        O</a:t>
            </a:r>
            <a:r>
              <a:rPr lang="en-US" baseline="-25000" dirty="0"/>
              <a:t>52</a:t>
            </a:r>
            <a:r>
              <a:rPr lang="en-US" dirty="0"/>
              <a:t>     O</a:t>
            </a:r>
            <a:r>
              <a:rPr lang="en-US" baseline="-25000" dirty="0"/>
              <a:t>556</a:t>
            </a:r>
            <a:r>
              <a:rPr lang="en-US" dirty="0"/>
              <a:t>     O</a:t>
            </a:r>
            <a:r>
              <a:rPr lang="en-US" baseline="-25000" dirty="0"/>
              <a:t>1</a:t>
            </a:r>
            <a:r>
              <a:rPr lang="en-US" dirty="0"/>
              <a:t>    O</a:t>
            </a:r>
            <a:r>
              <a:rPr lang="en-US" baseline="-25000" dirty="0"/>
              <a:t>234</a:t>
            </a:r>
            <a:r>
              <a:rPr lang="en-US" dirty="0"/>
              <a:t>      O</a:t>
            </a:r>
            <a:r>
              <a:rPr lang="en-US" baseline="-25000" dirty="0"/>
              <a:t>67</a:t>
            </a:r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baseline="-25000" dirty="0"/>
          </a:p>
          <a:p>
            <a:pPr algn="just">
              <a:buNone/>
            </a:pP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/>
              <a:t>Input –             I         take     a      glass     of       </a:t>
            </a:r>
            <a:r>
              <a:rPr lang="en-US" u="sng" dirty="0"/>
              <a:t>?  </a:t>
            </a:r>
          </a:p>
          <a:p>
            <a:pPr algn="just">
              <a:buNone/>
            </a:pPr>
            <a:r>
              <a:rPr lang="en-US" dirty="0"/>
              <a:t>Index –            52      556      1      234       67</a:t>
            </a:r>
          </a:p>
          <a:p>
            <a:pPr algn="just">
              <a:buNone/>
            </a:pPr>
            <a:r>
              <a:rPr lang="en-US" dirty="0"/>
              <a:t>One hot –        O</a:t>
            </a:r>
            <a:r>
              <a:rPr lang="en-US" baseline="-25000" dirty="0"/>
              <a:t>52</a:t>
            </a:r>
            <a:r>
              <a:rPr lang="en-US" dirty="0"/>
              <a:t>     O</a:t>
            </a:r>
            <a:r>
              <a:rPr lang="en-US" baseline="-25000" dirty="0"/>
              <a:t>556</a:t>
            </a:r>
            <a:r>
              <a:rPr lang="en-US" dirty="0"/>
              <a:t>     O</a:t>
            </a:r>
            <a:r>
              <a:rPr lang="en-US" baseline="-25000" dirty="0"/>
              <a:t>1</a:t>
            </a:r>
            <a:r>
              <a:rPr lang="en-US" dirty="0"/>
              <a:t>    O</a:t>
            </a:r>
            <a:r>
              <a:rPr lang="en-US" baseline="-25000" dirty="0"/>
              <a:t>234</a:t>
            </a:r>
            <a:r>
              <a:rPr lang="en-US" dirty="0"/>
              <a:t>      O</a:t>
            </a:r>
            <a:r>
              <a:rPr lang="en-US" baseline="-25000" dirty="0"/>
              <a:t>67</a:t>
            </a:r>
          </a:p>
          <a:p>
            <a:pPr algn="just">
              <a:buNone/>
            </a:pPr>
            <a:r>
              <a:rPr lang="en-US" dirty="0"/>
              <a:t>Embeddings – e</a:t>
            </a:r>
            <a:r>
              <a:rPr lang="en-US" baseline="-25000" dirty="0"/>
              <a:t>52</a:t>
            </a:r>
            <a:r>
              <a:rPr lang="en-US" dirty="0"/>
              <a:t>     e</a:t>
            </a:r>
            <a:r>
              <a:rPr lang="en-US" baseline="-25000" dirty="0"/>
              <a:t>556</a:t>
            </a:r>
            <a:r>
              <a:rPr lang="en-US" dirty="0"/>
              <a:t>      e</a:t>
            </a:r>
            <a:r>
              <a:rPr lang="en-US" baseline="-25000" dirty="0"/>
              <a:t>1</a:t>
            </a:r>
            <a:r>
              <a:rPr lang="en-US" dirty="0"/>
              <a:t>     e</a:t>
            </a:r>
            <a:r>
              <a:rPr lang="en-US" baseline="-25000" dirty="0"/>
              <a:t>234</a:t>
            </a:r>
            <a:r>
              <a:rPr lang="en-US" dirty="0"/>
              <a:t>       e</a:t>
            </a:r>
            <a:r>
              <a:rPr lang="en-US" baseline="-25000" dirty="0"/>
              <a:t>67</a:t>
            </a:r>
            <a:endParaRPr lang="en-US" dirty="0"/>
          </a:p>
          <a:p>
            <a:pPr algn="just">
              <a:buNone/>
            </a:pPr>
            <a:endParaRPr lang="en-US" baseline="-25000" dirty="0"/>
          </a:p>
          <a:p>
            <a:pPr algn="just">
              <a:buNone/>
            </a:pPr>
            <a:endParaRPr lang="en-US" baseline="30000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– Word embedding</a:t>
            </a:r>
          </a:p>
          <a:p>
            <a:r>
              <a:rPr lang="en-US" dirty="0"/>
              <a:t>Output – One hot vector </a:t>
            </a:r>
          </a:p>
          <a:p>
            <a:r>
              <a:rPr lang="en-US" dirty="0"/>
              <a:t>Train neural network</a:t>
            </a:r>
          </a:p>
          <a:p>
            <a:pPr lvl="1"/>
            <a:r>
              <a:rPr lang="en-US" dirty="0"/>
              <a:t>Artificial neural network</a:t>
            </a:r>
          </a:p>
          <a:p>
            <a:pPr lvl="1"/>
            <a:r>
              <a:rPr lang="en-US" dirty="0"/>
              <a:t>Convolutional neural network</a:t>
            </a:r>
          </a:p>
          <a:p>
            <a:pPr lvl="1"/>
            <a:r>
              <a:rPr lang="en-US" dirty="0"/>
              <a:t>Recurrent neural network</a:t>
            </a:r>
          </a:p>
          <a:p>
            <a:r>
              <a:rPr lang="en-US" dirty="0"/>
              <a:t>Word embeddings</a:t>
            </a:r>
          </a:p>
          <a:p>
            <a:pPr lvl="1"/>
            <a:r>
              <a:rPr lang="en-US" dirty="0"/>
              <a:t>Back propagation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capital 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300</a:t>
            </a:r>
            <a:r>
              <a:rPr lang="en-US" baseline="30000" dirty="0">
                <a:solidFill>
                  <a:srgbClr val="00B050"/>
                </a:solidFill>
              </a:rPr>
              <a:t>th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lvl="1" algn="just"/>
            <a:r>
              <a:rPr lang="en-US" dirty="0"/>
              <a:t>One hot vector –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baseline="-25000" dirty="0">
                <a:solidFill>
                  <a:srgbClr val="00B050"/>
                </a:solidFill>
              </a:rPr>
              <a:t>300</a:t>
            </a:r>
            <a:r>
              <a:rPr lang="en-US" baseline="-25000" dirty="0"/>
              <a:t> </a:t>
            </a: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>
                <a:solidFill>
                  <a:srgbClr val="00B050"/>
                </a:solidFill>
              </a:rPr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>
                <a:solidFill>
                  <a:srgbClr val="00B050"/>
                </a:solidFill>
              </a:rPr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is </a:t>
            </a:r>
            <a:endParaRPr lang="en-US" dirty="0"/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501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lvl="1" algn="just"/>
            <a:r>
              <a:rPr lang="en-US" dirty="0"/>
              <a:t>One hot vector –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baseline="-25000" dirty="0">
                <a:solidFill>
                  <a:srgbClr val="00B050"/>
                </a:solidFill>
              </a:rPr>
              <a:t>500</a:t>
            </a:r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indent="-342900" algn="ctr">
              <a:spcBef>
                <a:spcPct val="20000"/>
              </a:spcBef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001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hot encoding</a:t>
            </a:r>
          </a:p>
          <a:p>
            <a:pPr algn="just"/>
            <a:r>
              <a:rPr lang="en-US" dirty="0"/>
              <a:t>Example </a:t>
            </a:r>
          </a:p>
          <a:p>
            <a:pPr lvl="1" algn="just"/>
            <a:r>
              <a:rPr lang="en-US" dirty="0"/>
              <a:t>Word – </a:t>
            </a:r>
            <a:r>
              <a:rPr lang="en-US" dirty="0">
                <a:solidFill>
                  <a:srgbClr val="00B050"/>
                </a:solidFill>
              </a:rPr>
              <a:t>Maharashtra </a:t>
            </a:r>
            <a:r>
              <a:rPr lang="en-US" dirty="0"/>
              <a:t> </a:t>
            </a:r>
          </a:p>
          <a:p>
            <a:pPr lvl="1" algn="just"/>
            <a:r>
              <a:rPr lang="en-US" dirty="0">
                <a:solidFill>
                  <a:srgbClr val="00B050"/>
                </a:solidFill>
              </a:rPr>
              <a:t>1</a:t>
            </a:r>
            <a:r>
              <a:rPr lang="en-US" dirty="0"/>
              <a:t> at </a:t>
            </a:r>
            <a:r>
              <a:rPr lang="en-US" dirty="0">
                <a:solidFill>
                  <a:srgbClr val="00B050"/>
                </a:solidFill>
              </a:rPr>
              <a:t>2001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/>
              <a:t> location </a:t>
            </a:r>
          </a:p>
          <a:p>
            <a:pPr lvl="1" algn="just"/>
            <a:r>
              <a:rPr lang="en-US" dirty="0"/>
              <a:t>0 everywhere</a:t>
            </a:r>
          </a:p>
          <a:p>
            <a:pPr lvl="1" algn="just"/>
            <a:r>
              <a:rPr lang="en-US" dirty="0"/>
              <a:t>One hot vector – </a:t>
            </a:r>
            <a:r>
              <a:rPr lang="en-US" dirty="0">
                <a:solidFill>
                  <a:srgbClr val="00B050"/>
                </a:solidFill>
              </a:rPr>
              <a:t>O</a:t>
            </a:r>
            <a:r>
              <a:rPr lang="en-US" baseline="-25000" dirty="0">
                <a:solidFill>
                  <a:srgbClr val="00B050"/>
                </a:solidFill>
              </a:rPr>
              <a:t>2001</a:t>
            </a:r>
            <a:endParaRPr lang="en-US" dirty="0">
              <a:solidFill>
                <a:srgbClr val="00B050"/>
              </a:solidFill>
            </a:endParaRPr>
          </a:p>
          <a:p>
            <a:pPr algn="just"/>
            <a:endParaRPr lang="en-US" dirty="0"/>
          </a:p>
          <a:p>
            <a:pPr lvl="1" algn="just"/>
            <a:endParaRPr lang="en-US" dirty="0"/>
          </a:p>
          <a:p>
            <a:pPr algn="just"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600200"/>
            <a:ext cx="16002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b="1" dirty="0"/>
              <a:t>capital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Maharashtra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Mumbai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Zurich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63246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ket 7"/>
          <p:cNvSpPr/>
          <p:nvPr/>
        </p:nvSpPr>
        <p:spPr>
          <a:xfrm>
            <a:off x="7391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0010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300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2301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2401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10000</a:t>
            </a:r>
          </a:p>
        </p:txBody>
      </p:sp>
      <p:sp>
        <p:nvSpPr>
          <p:cNvPr id="11" name="Left Bracket 10"/>
          <p:cNvSpPr/>
          <p:nvPr/>
        </p:nvSpPr>
        <p:spPr>
          <a:xfrm>
            <a:off x="80772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ket 11"/>
          <p:cNvSpPr/>
          <p:nvPr/>
        </p:nvSpPr>
        <p:spPr>
          <a:xfrm>
            <a:off x="85344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648200" y="1600200"/>
            <a:ext cx="9906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indent="-342900" algn="ctr">
              <a:spcBef>
                <a:spcPct val="20000"/>
              </a:spcBef>
            </a:pPr>
            <a:r>
              <a:rPr lang="en-US" sz="2000" b="1" dirty="0"/>
              <a:t>…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...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</a:t>
            </a:r>
          </a:p>
        </p:txBody>
      </p:sp>
      <p:sp>
        <p:nvSpPr>
          <p:cNvPr id="13" name="Left Bracket 12"/>
          <p:cNvSpPr/>
          <p:nvPr/>
        </p:nvSpPr>
        <p:spPr>
          <a:xfrm>
            <a:off x="4724400" y="1447800"/>
            <a:ext cx="304800" cy="5029200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ket 13"/>
          <p:cNvSpPr/>
          <p:nvPr/>
        </p:nvSpPr>
        <p:spPr>
          <a:xfrm>
            <a:off x="5181600" y="1447800"/>
            <a:ext cx="381000" cy="5029200"/>
          </a:xfrm>
          <a:prstGeom prst="righ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636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 ___ reads a book.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/>
          </a:bodyPr>
          <a:lstStyle/>
          <a:p>
            <a:r>
              <a:rPr lang="en-US" dirty="0"/>
              <a:t>Word representation – Vocabulary</a:t>
            </a:r>
          </a:p>
        </p:txBody>
      </p:sp>
      <p:grpSp>
        <p:nvGrpSpPr>
          <p:cNvPr id="2" name="Group 18"/>
          <p:cNvGrpSpPr/>
          <p:nvPr/>
        </p:nvGrpSpPr>
        <p:grpSpPr>
          <a:xfrm>
            <a:off x="304800" y="1447800"/>
            <a:ext cx="990600" cy="5181600"/>
            <a:chOff x="685800" y="1447800"/>
            <a:chExt cx="990600" cy="5181600"/>
          </a:xfrm>
        </p:grpSpPr>
        <p:grpSp>
          <p:nvGrpSpPr>
            <p:cNvPr id="3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10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13" name="Left Bracket 12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Bracket 13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Boy</a:t>
              </a:r>
              <a:r>
                <a:rPr lang="en-US" sz="2000" b="1" baseline="-25000" dirty="0"/>
                <a:t>521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1600200" y="1447800"/>
            <a:ext cx="990600" cy="5181600"/>
            <a:chOff x="685800" y="1447800"/>
            <a:chExt cx="990600" cy="5181600"/>
          </a:xfrm>
        </p:grpSpPr>
        <p:grpSp>
          <p:nvGrpSpPr>
            <p:cNvPr id="5" name="Group 16"/>
            <p:cNvGrpSpPr/>
            <p:nvPr/>
          </p:nvGrpSpPr>
          <p:grpSpPr>
            <a:xfrm>
              <a:off x="685800" y="1981200"/>
              <a:ext cx="990600" cy="4648200"/>
              <a:chOff x="685800" y="1905000"/>
              <a:chExt cx="990600" cy="4648200"/>
            </a:xfrm>
          </p:grpSpPr>
          <p:sp>
            <p:nvSpPr>
              <p:cNvPr id="23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24" name="Left Bracket 23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Bracket 24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85800" y="1447800"/>
              <a:ext cx="9144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Girl</a:t>
              </a:r>
              <a:r>
                <a:rPr lang="en-US" sz="2000" b="1" baseline="-25000" dirty="0"/>
                <a:t>541</a:t>
              </a:r>
            </a:p>
          </p:txBody>
        </p:sp>
      </p:grpSp>
      <p:grpSp>
        <p:nvGrpSpPr>
          <p:cNvPr id="6" name="Group 38"/>
          <p:cNvGrpSpPr/>
          <p:nvPr/>
        </p:nvGrpSpPr>
        <p:grpSpPr>
          <a:xfrm>
            <a:off x="2819400" y="1447800"/>
            <a:ext cx="1066800" cy="5181600"/>
            <a:chOff x="4724400" y="1447800"/>
            <a:chExt cx="1066800" cy="5181600"/>
          </a:xfrm>
        </p:grpSpPr>
        <p:grpSp>
          <p:nvGrpSpPr>
            <p:cNvPr id="7" name="Group 16"/>
            <p:cNvGrpSpPr/>
            <p:nvPr/>
          </p:nvGrpSpPr>
          <p:grpSpPr>
            <a:xfrm>
              <a:off x="4800600" y="1981200"/>
              <a:ext cx="990600" cy="4648200"/>
              <a:chOff x="685800" y="1905000"/>
              <a:chExt cx="990600" cy="4648200"/>
            </a:xfrm>
          </p:grpSpPr>
          <p:sp>
            <p:nvSpPr>
              <p:cNvPr id="29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1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0" name="Left Bracket 29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Bracket 30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4724400" y="1447800"/>
              <a:ext cx="1066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Apple</a:t>
              </a:r>
              <a:r>
                <a:rPr lang="en-US" sz="2000" b="1" baseline="-25000" dirty="0"/>
                <a:t>511</a:t>
              </a:r>
            </a:p>
          </p:txBody>
        </p:sp>
      </p:grpSp>
      <p:grpSp>
        <p:nvGrpSpPr>
          <p:cNvPr id="8" name="Group 39"/>
          <p:cNvGrpSpPr/>
          <p:nvPr/>
        </p:nvGrpSpPr>
        <p:grpSpPr>
          <a:xfrm>
            <a:off x="4038600" y="1447800"/>
            <a:ext cx="1219200" cy="5181600"/>
            <a:chOff x="6781800" y="1447800"/>
            <a:chExt cx="1219200" cy="5181600"/>
          </a:xfrm>
        </p:grpSpPr>
        <p:grpSp>
          <p:nvGrpSpPr>
            <p:cNvPr id="9" name="Group 16"/>
            <p:cNvGrpSpPr/>
            <p:nvPr/>
          </p:nvGrpSpPr>
          <p:grpSpPr>
            <a:xfrm>
              <a:off x="6934200" y="1981200"/>
              <a:ext cx="990600" cy="4648200"/>
              <a:chOff x="685800" y="1905000"/>
              <a:chExt cx="990600" cy="4648200"/>
            </a:xfrm>
          </p:grpSpPr>
          <p:sp>
            <p:nvSpPr>
              <p:cNvPr id="35" name="Content Placeholder 2"/>
              <p:cNvSpPr txBox="1">
                <a:spLocks/>
              </p:cNvSpPr>
              <p:nvPr/>
            </p:nvSpPr>
            <p:spPr>
              <a:xfrm>
                <a:off x="685800" y="2057400"/>
                <a:ext cx="990600" cy="4495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indent="-342900" algn="ctr">
                  <a:spcBef>
                    <a:spcPct val="20000"/>
                  </a:spcBef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…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/>
                  <a:t>0</a:t>
                </a:r>
                <a:endParaRPr kumimoji="0" lang="en-US" sz="2000" b="1" i="0" u="none" strike="noStrike" kern="1200" cap="none" spc="0" normalizeH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lvl="0" indent="-342900" algn="ctr">
                  <a:spcBef>
                    <a:spcPct val="20000"/>
                  </a:spcBef>
                  <a:defRPr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1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0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...</a:t>
                </a:r>
              </a:p>
              <a:p>
                <a:pPr marL="342900" marR="0" lvl="0" indent="-342900" algn="ctr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…</a:t>
                </a:r>
              </a:p>
            </p:txBody>
          </p:sp>
          <p:sp>
            <p:nvSpPr>
              <p:cNvPr id="36" name="Left Bracket 35"/>
              <p:cNvSpPr/>
              <p:nvPr/>
            </p:nvSpPr>
            <p:spPr>
              <a:xfrm>
                <a:off x="762000" y="1905000"/>
                <a:ext cx="304800" cy="4648200"/>
              </a:xfrm>
              <a:prstGeom prst="lef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ight Bracket 36"/>
              <p:cNvSpPr/>
              <p:nvPr/>
            </p:nvSpPr>
            <p:spPr>
              <a:xfrm>
                <a:off x="1219200" y="1905000"/>
                <a:ext cx="381000" cy="4648200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781800" y="1447800"/>
              <a:ext cx="1219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Orange</a:t>
              </a:r>
              <a:r>
                <a:rPr lang="en-US" sz="2000" b="1" baseline="-25000" dirty="0"/>
                <a:t>531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6019800" y="1981200"/>
            <a:ext cx="2636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2400" dirty="0"/>
              <a:t>A boy reads a book.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1530</Words>
  <Application>Microsoft Office PowerPoint</Application>
  <PresentationFormat>On-screen Show (4:3)</PresentationFormat>
  <Paragraphs>1092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Word Embeddings</vt:lpstr>
      <vt:lpstr>Topics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Word representation – Vocabulary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Featurized representation</vt:lpstr>
      <vt:lpstr>Visualizing word embeddings</vt:lpstr>
      <vt:lpstr>Using word embeddings</vt:lpstr>
      <vt:lpstr>Using word embeddings</vt:lpstr>
      <vt:lpstr>Using word embeddings</vt:lpstr>
      <vt:lpstr>Embedding matrix</vt:lpstr>
      <vt:lpstr>Learning word embeddings</vt:lpstr>
      <vt:lpstr>Learning word embeddings</vt:lpstr>
      <vt:lpstr>Learning word embeddings</vt:lpstr>
      <vt:lpstr>Learning word embeddings</vt:lpstr>
      <vt:lpstr>Learning word embeddings</vt:lpstr>
      <vt:lpstr>Questions?</vt:lpstr>
    </vt:vector>
  </TitlesOfParts>
  <Company>BARC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480</cp:revision>
  <dcterms:created xsi:type="dcterms:W3CDTF">2019-02-01T20:19:40Z</dcterms:created>
  <dcterms:modified xsi:type="dcterms:W3CDTF">2025-03-26T05:04:35Z</dcterms:modified>
</cp:coreProperties>
</file>