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68" r:id="rId3"/>
    <p:sldId id="287" r:id="rId4"/>
    <p:sldId id="355" r:id="rId5"/>
    <p:sldId id="288" r:id="rId6"/>
    <p:sldId id="334" r:id="rId7"/>
    <p:sldId id="356" r:id="rId8"/>
    <p:sldId id="335" r:id="rId9"/>
    <p:sldId id="289" r:id="rId10"/>
    <p:sldId id="362" r:id="rId11"/>
    <p:sldId id="363" r:id="rId12"/>
    <p:sldId id="364" r:id="rId13"/>
    <p:sldId id="366" r:id="rId14"/>
    <p:sldId id="367" r:id="rId15"/>
    <p:sldId id="368" r:id="rId16"/>
    <p:sldId id="336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37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277" r:id="rId46"/>
    <p:sldId id="347" r:id="rId47"/>
    <p:sldId id="349" r:id="rId48"/>
    <p:sldId id="353" r:id="rId49"/>
    <p:sldId id="354" r:id="rId50"/>
    <p:sldId id="357" r:id="rId51"/>
    <p:sldId id="361" r:id="rId52"/>
    <p:sldId id="269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Convolution is similar to cross-correlation.</a:t>
            </a:r>
          </a:p>
          <a:p>
            <a:r>
              <a:rPr lang="en-US" b="0" dirty="0"/>
              <a:t>For discrete, real-valued functions, they differ only in a time reversal in one of the functions. </a:t>
            </a:r>
          </a:p>
          <a:p>
            <a:r>
              <a:rPr lang="en-US" b="0" dirty="0"/>
              <a:t>For continuous functions, the cross-correlation operator is the adjoint of the convolution operator.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Convolution is similar to cross-correlation.</a:t>
            </a:r>
          </a:p>
          <a:p>
            <a:r>
              <a:rPr lang="en-US" b="0" dirty="0"/>
              <a:t>For discrete, real-valued functions, they differ only in a time reversal in one of the functions. </a:t>
            </a:r>
          </a:p>
          <a:p>
            <a:r>
              <a:rPr lang="en-US" b="0" dirty="0"/>
              <a:t>For continuous functions, the cross-correlation operator is the adjoint of the convolution operator.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Convolution is similar to cross-correlation.</a:t>
            </a:r>
          </a:p>
          <a:p>
            <a:r>
              <a:rPr lang="en-US" b="0" dirty="0"/>
              <a:t>For discrete, real-valued functions, they differ only in a time reversal in one of the functions. </a:t>
            </a:r>
          </a:p>
          <a:p>
            <a:r>
              <a:rPr lang="en-US" b="0" dirty="0"/>
              <a:t>For continuous functions, the cross-correlation operator is the adjoint of the convolution operator.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Convolution is similar to cross-correlation.</a:t>
            </a:r>
          </a:p>
          <a:p>
            <a:r>
              <a:rPr lang="en-US" b="0" dirty="0"/>
              <a:t>For discrete, real-valued functions, they differ only in a time reversal in one of the functions. </a:t>
            </a:r>
          </a:p>
          <a:p>
            <a:r>
              <a:rPr lang="en-US" b="0" dirty="0"/>
              <a:t>For continuous functions, the cross-correlation operator is the adjoint of the convolution operator.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audio-samples/TheQuickBrownFoxJumpsOverTheLazyDog.og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videos/ReadingABookWithAWhiteCover.wm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/>
              <a:t>Pritam Prakash Shete</a:t>
            </a:r>
          </a:p>
          <a:p>
            <a:r>
              <a:rPr lang="en-US" dirty="0"/>
              <a:t>Computer Division, BARC </a:t>
            </a:r>
          </a:p>
          <a:p>
            <a:r>
              <a:rPr lang="en-IN" dirty="0"/>
              <a:t>Centre for Excellence in Basic Sciences</a:t>
            </a:r>
            <a:endParaRPr lang="en-US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network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Name entity recognition</a:t>
            </a:r>
          </a:p>
          <a:p>
            <a:pPr algn="just"/>
            <a:r>
              <a:rPr lang="en-US" dirty="0"/>
              <a:t>Input – x – </a:t>
            </a:r>
            <a:r>
              <a:rPr lang="en-US" dirty="0">
                <a:solidFill>
                  <a:srgbClr val="0000FF"/>
                </a:solidFill>
              </a:rPr>
              <a:t>Mumbai is capital of Maharashtra.</a:t>
            </a:r>
          </a:p>
          <a:p>
            <a:pPr algn="just">
              <a:buNone/>
            </a:pPr>
            <a:r>
              <a:rPr lang="en-US" dirty="0">
                <a:solidFill>
                  <a:srgbClr val="0000FF"/>
                </a:solidFill>
              </a:rPr>
              <a:t>                               x</a:t>
            </a:r>
            <a:r>
              <a:rPr lang="en-US" baseline="30000" dirty="0">
                <a:solidFill>
                  <a:srgbClr val="0000FF"/>
                </a:solidFill>
              </a:rPr>
              <a:t>&lt;1&gt;  </a:t>
            </a:r>
            <a:r>
              <a:rPr lang="en-US" dirty="0">
                <a:solidFill>
                  <a:srgbClr val="0000FF"/>
                </a:solidFill>
              </a:rPr>
              <a:t>x</a:t>
            </a:r>
            <a:r>
              <a:rPr lang="en-US" baseline="30000" dirty="0">
                <a:solidFill>
                  <a:srgbClr val="0000FF"/>
                </a:solidFill>
              </a:rPr>
              <a:t>&lt;2&gt;</a:t>
            </a:r>
            <a:r>
              <a:rPr lang="en-US" dirty="0">
                <a:solidFill>
                  <a:srgbClr val="0000FF"/>
                </a:solidFill>
              </a:rPr>
              <a:t>  x</a:t>
            </a:r>
            <a:r>
              <a:rPr lang="en-US" baseline="30000" dirty="0">
                <a:solidFill>
                  <a:srgbClr val="0000FF"/>
                </a:solidFill>
              </a:rPr>
              <a:t>&lt;3&gt;</a:t>
            </a:r>
            <a:r>
              <a:rPr lang="en-US" dirty="0">
                <a:solidFill>
                  <a:srgbClr val="0000FF"/>
                </a:solidFill>
              </a:rPr>
              <a:t>   x</a:t>
            </a:r>
            <a:r>
              <a:rPr lang="en-US" baseline="30000" dirty="0">
                <a:solidFill>
                  <a:srgbClr val="0000FF"/>
                </a:solidFill>
              </a:rPr>
              <a:t>&lt;4&gt;</a:t>
            </a:r>
            <a:r>
              <a:rPr lang="en-US" dirty="0">
                <a:solidFill>
                  <a:srgbClr val="0000FF"/>
                </a:solidFill>
              </a:rPr>
              <a:t>        x</a:t>
            </a:r>
            <a:r>
              <a:rPr lang="en-US" baseline="30000" dirty="0">
                <a:solidFill>
                  <a:srgbClr val="0000FF"/>
                </a:solidFill>
              </a:rPr>
              <a:t>&lt;5&gt;</a:t>
            </a:r>
          </a:p>
          <a:p>
            <a:pPr algn="just"/>
            <a:r>
              <a:rPr lang="en-US" dirty="0"/>
              <a:t>Output – y –    </a:t>
            </a:r>
            <a:r>
              <a:rPr lang="en-US" dirty="0">
                <a:solidFill>
                  <a:srgbClr val="00B050"/>
                </a:solidFill>
              </a:rPr>
              <a:t>1      0      0       0            1</a:t>
            </a:r>
          </a:p>
          <a:p>
            <a:pPr algn="just">
              <a:buNone/>
            </a:pPr>
            <a:r>
              <a:rPr lang="en-US" dirty="0">
                <a:solidFill>
                  <a:srgbClr val="0000FF"/>
                </a:solidFill>
              </a:rPr>
              <a:t>                              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baseline="30000" dirty="0">
                <a:solidFill>
                  <a:srgbClr val="00B050"/>
                </a:solidFill>
              </a:rPr>
              <a:t>&lt;1&gt;  </a:t>
            </a:r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baseline="30000" dirty="0">
                <a:solidFill>
                  <a:srgbClr val="00B050"/>
                </a:solidFill>
              </a:rPr>
              <a:t>&lt;2&gt;</a:t>
            </a:r>
            <a:r>
              <a:rPr lang="en-US" dirty="0">
                <a:solidFill>
                  <a:srgbClr val="00B050"/>
                </a:solidFill>
              </a:rPr>
              <a:t>  y</a:t>
            </a:r>
            <a:r>
              <a:rPr lang="en-US" baseline="30000" dirty="0">
                <a:solidFill>
                  <a:srgbClr val="00B050"/>
                </a:solidFill>
              </a:rPr>
              <a:t>&lt;3&gt;</a:t>
            </a:r>
            <a:r>
              <a:rPr lang="en-US" dirty="0">
                <a:solidFill>
                  <a:srgbClr val="00B050"/>
                </a:solidFill>
              </a:rPr>
              <a:t>   y</a:t>
            </a:r>
            <a:r>
              <a:rPr lang="en-US" baseline="30000" dirty="0">
                <a:solidFill>
                  <a:srgbClr val="00B050"/>
                </a:solidFill>
              </a:rPr>
              <a:t>&lt;4&gt;</a:t>
            </a:r>
            <a:r>
              <a:rPr lang="en-US" dirty="0">
                <a:solidFill>
                  <a:srgbClr val="00B050"/>
                </a:solidFill>
              </a:rPr>
              <a:t>        y</a:t>
            </a:r>
            <a:r>
              <a:rPr lang="en-US" baseline="30000" dirty="0">
                <a:solidFill>
                  <a:srgbClr val="00B050"/>
                </a:solidFill>
              </a:rPr>
              <a:t>&lt;5&gt;</a:t>
            </a:r>
          </a:p>
          <a:p>
            <a:pPr algn="just"/>
            <a:r>
              <a:rPr lang="en-US" dirty="0"/>
              <a:t>x</a:t>
            </a:r>
            <a:r>
              <a:rPr lang="en-US" baseline="30000" dirty="0"/>
              <a:t>&lt;t&gt;</a:t>
            </a:r>
            <a:r>
              <a:rPr lang="en-US" dirty="0"/>
              <a:t> and y</a:t>
            </a:r>
            <a:r>
              <a:rPr lang="en-US" baseline="30000" dirty="0"/>
              <a:t>&lt;t&gt; </a:t>
            </a:r>
            <a:r>
              <a:rPr lang="en-US" dirty="0"/>
              <a:t>– t – Temporal sequence </a:t>
            </a:r>
            <a:endParaRPr lang="en-US" baseline="30000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neural network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Length of input sequence – T</a:t>
            </a:r>
            <a:r>
              <a:rPr lang="en-US" baseline="-25000" dirty="0"/>
              <a:t>x 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Length of output sequence – T</a:t>
            </a:r>
            <a:r>
              <a:rPr lang="en-US" baseline="-25000" dirty="0"/>
              <a:t>y</a:t>
            </a:r>
          </a:p>
          <a:p>
            <a:pPr algn="just"/>
            <a:r>
              <a:rPr lang="en-US" dirty="0"/>
              <a:t>(x</a:t>
            </a:r>
            <a:r>
              <a:rPr lang="en-US" baseline="30000" dirty="0"/>
              <a:t>&lt;t&gt;</a:t>
            </a:r>
            <a:r>
              <a:rPr lang="en-US" dirty="0"/>
              <a:t>, y</a:t>
            </a:r>
            <a:r>
              <a:rPr lang="en-US" baseline="30000" dirty="0"/>
              <a:t>&lt;t&gt;</a:t>
            </a:r>
            <a:r>
              <a:rPr lang="en-US" dirty="0"/>
              <a:t>) – t</a:t>
            </a:r>
            <a:r>
              <a:rPr lang="en-US" baseline="30000" dirty="0"/>
              <a:t>th</a:t>
            </a:r>
            <a:r>
              <a:rPr lang="en-US" dirty="0"/>
              <a:t> element of temporal sequence  </a:t>
            </a:r>
            <a:endParaRPr lang="en-US" baseline="30000" dirty="0"/>
          </a:p>
          <a:p>
            <a:pPr algn="just"/>
            <a:r>
              <a:rPr lang="en-US" dirty="0"/>
              <a:t>(x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)&lt;t&gt;</a:t>
            </a:r>
            <a:r>
              <a:rPr lang="en-US" dirty="0"/>
              <a:t>, y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)&lt;t&gt;</a:t>
            </a:r>
            <a:r>
              <a:rPr lang="en-US" dirty="0"/>
              <a:t>)– t</a:t>
            </a:r>
            <a:r>
              <a:rPr lang="en-US" baseline="30000" dirty="0"/>
              <a:t>th</a:t>
            </a:r>
            <a:r>
              <a:rPr lang="en-US" dirty="0"/>
              <a:t> element of i</a:t>
            </a:r>
            <a:r>
              <a:rPr lang="en-US" baseline="30000" dirty="0"/>
              <a:t>th</a:t>
            </a:r>
            <a:r>
              <a:rPr lang="en-US" dirty="0"/>
              <a:t> sample</a:t>
            </a:r>
            <a:endParaRPr lang="en-US" baseline="30000" dirty="0"/>
          </a:p>
          <a:p>
            <a:pPr algn="just"/>
            <a:r>
              <a:rPr lang="en-US" dirty="0"/>
              <a:t>(Tx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, Ty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)– Input and output length of i</a:t>
            </a:r>
            <a:r>
              <a:rPr lang="en-US" baseline="30000" dirty="0"/>
              <a:t>th</a:t>
            </a:r>
            <a:r>
              <a:rPr lang="en-US" dirty="0"/>
              <a:t> sample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Recurrent neural network –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Word dictionary</a:t>
            </a:r>
          </a:p>
          <a:p>
            <a:pPr algn="just"/>
            <a:r>
              <a:rPr lang="en-US" dirty="0"/>
              <a:t>Top common words</a:t>
            </a:r>
          </a:p>
          <a:p>
            <a:pPr algn="just"/>
            <a:r>
              <a:rPr lang="en-US" dirty="0"/>
              <a:t>Dictionary size</a:t>
            </a:r>
          </a:p>
          <a:p>
            <a:pPr lvl="1" algn="just"/>
            <a:r>
              <a:rPr lang="en-US" dirty="0"/>
              <a:t>Small – 10000  </a:t>
            </a:r>
          </a:p>
          <a:p>
            <a:pPr lvl="1" algn="just"/>
            <a:r>
              <a:rPr lang="en-US" dirty="0"/>
              <a:t>Common – 50000 </a:t>
            </a:r>
          </a:p>
          <a:p>
            <a:pPr lvl="1" algn="just"/>
            <a:endParaRPr lang="en-US" dirty="0"/>
          </a:p>
          <a:p>
            <a:pPr algn="just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48400" y="1600200"/>
            <a:ext cx="1600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capital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Maharashtra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Mumbai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Zurich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Left Bracket 6"/>
          <p:cNvSpPr/>
          <p:nvPr/>
        </p:nvSpPr>
        <p:spPr>
          <a:xfrm>
            <a:off x="63246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73914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01000" y="1600200"/>
            <a:ext cx="990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300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10000</a:t>
            </a:r>
          </a:p>
        </p:txBody>
      </p:sp>
      <p:sp>
        <p:nvSpPr>
          <p:cNvPr id="11" name="Left Bracket 10"/>
          <p:cNvSpPr/>
          <p:nvPr/>
        </p:nvSpPr>
        <p:spPr>
          <a:xfrm>
            <a:off x="80772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85344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Recurrent neural network –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One hot encoding</a:t>
            </a:r>
          </a:p>
          <a:p>
            <a:pPr algn="just"/>
            <a:r>
              <a:rPr lang="en-US" dirty="0"/>
              <a:t>Example </a:t>
            </a:r>
          </a:p>
          <a:p>
            <a:pPr lvl="1" algn="just"/>
            <a:r>
              <a:rPr lang="en-US" dirty="0"/>
              <a:t>Word – </a:t>
            </a:r>
            <a:r>
              <a:rPr lang="en-US" dirty="0">
                <a:solidFill>
                  <a:srgbClr val="00B050"/>
                </a:solidFill>
              </a:rPr>
              <a:t>capital </a:t>
            </a:r>
            <a:r>
              <a:rPr lang="en-US" dirty="0"/>
              <a:t> </a:t>
            </a:r>
          </a:p>
          <a:p>
            <a:pPr lvl="1" algn="just"/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 at </a:t>
            </a:r>
            <a:r>
              <a:rPr lang="en-US" dirty="0">
                <a:solidFill>
                  <a:srgbClr val="00B050"/>
                </a:solidFill>
              </a:rPr>
              <a:t>300</a:t>
            </a:r>
            <a:r>
              <a:rPr lang="en-US" baseline="30000" dirty="0">
                <a:solidFill>
                  <a:srgbClr val="00B050"/>
                </a:solidFill>
              </a:rPr>
              <a:t>th</a:t>
            </a:r>
            <a:r>
              <a:rPr lang="en-US" dirty="0"/>
              <a:t> location </a:t>
            </a:r>
          </a:p>
          <a:p>
            <a:pPr lvl="1" algn="just"/>
            <a:r>
              <a:rPr lang="en-US" dirty="0"/>
              <a:t>0 everywhere</a:t>
            </a:r>
          </a:p>
          <a:p>
            <a:pPr algn="just"/>
            <a:endParaRPr lang="en-US" dirty="0"/>
          </a:p>
          <a:p>
            <a:pPr lvl="1" algn="just"/>
            <a:endParaRPr lang="en-US" dirty="0"/>
          </a:p>
          <a:p>
            <a:pPr algn="just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48400" y="1600200"/>
            <a:ext cx="1600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>
                <a:solidFill>
                  <a:srgbClr val="00B050"/>
                </a:solidFill>
              </a:rPr>
              <a:t>capital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Maharashtra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Mumbai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Zurich</a:t>
            </a:r>
          </a:p>
        </p:txBody>
      </p:sp>
      <p:sp>
        <p:nvSpPr>
          <p:cNvPr id="7" name="Left Bracket 6"/>
          <p:cNvSpPr/>
          <p:nvPr/>
        </p:nvSpPr>
        <p:spPr>
          <a:xfrm>
            <a:off x="63246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73914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01000" y="1600200"/>
            <a:ext cx="990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000" b="1" dirty="0">
                <a:solidFill>
                  <a:srgbClr val="00B050"/>
                </a:solidFill>
              </a:rPr>
              <a:t>300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10000</a:t>
            </a:r>
          </a:p>
        </p:txBody>
      </p:sp>
      <p:sp>
        <p:nvSpPr>
          <p:cNvPr id="11" name="Left Bracket 10"/>
          <p:cNvSpPr/>
          <p:nvPr/>
        </p:nvSpPr>
        <p:spPr>
          <a:xfrm>
            <a:off x="80772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85344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48200" y="1600200"/>
            <a:ext cx="990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000" b="1" dirty="0"/>
              <a:t>…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13" name="Left Bracket 12"/>
          <p:cNvSpPr/>
          <p:nvPr/>
        </p:nvSpPr>
        <p:spPr>
          <a:xfrm>
            <a:off x="47244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/>
          <p:cNvSpPr/>
          <p:nvPr/>
        </p:nvSpPr>
        <p:spPr>
          <a:xfrm>
            <a:off x="51816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Recurrent neural network –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One hot encoding</a:t>
            </a:r>
          </a:p>
          <a:p>
            <a:pPr algn="just"/>
            <a:r>
              <a:rPr lang="en-US" dirty="0"/>
              <a:t>Example </a:t>
            </a:r>
          </a:p>
          <a:p>
            <a:pPr lvl="1" algn="just"/>
            <a:r>
              <a:rPr lang="en-US" dirty="0"/>
              <a:t>Word – </a:t>
            </a:r>
            <a:r>
              <a:rPr lang="en-US" dirty="0">
                <a:solidFill>
                  <a:srgbClr val="00B050"/>
                </a:solidFill>
              </a:rPr>
              <a:t>is </a:t>
            </a:r>
            <a:endParaRPr lang="en-US" dirty="0"/>
          </a:p>
          <a:p>
            <a:pPr lvl="1" algn="just"/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 at </a:t>
            </a:r>
            <a:r>
              <a:rPr lang="en-US" dirty="0">
                <a:solidFill>
                  <a:srgbClr val="00B050"/>
                </a:solidFill>
              </a:rPr>
              <a:t>501</a:t>
            </a:r>
            <a:r>
              <a:rPr lang="en-US" baseline="30000" dirty="0">
                <a:solidFill>
                  <a:srgbClr val="00B050"/>
                </a:solidFill>
              </a:rPr>
              <a:t>st</a:t>
            </a:r>
            <a:r>
              <a:rPr lang="en-US" dirty="0"/>
              <a:t> location </a:t>
            </a:r>
          </a:p>
          <a:p>
            <a:pPr lvl="1" algn="just"/>
            <a:r>
              <a:rPr lang="en-US" dirty="0"/>
              <a:t>0 everywhere</a:t>
            </a:r>
          </a:p>
          <a:p>
            <a:pPr algn="just"/>
            <a:endParaRPr lang="en-US" dirty="0"/>
          </a:p>
          <a:p>
            <a:pPr lvl="1" algn="just"/>
            <a:endParaRPr lang="en-US" dirty="0"/>
          </a:p>
          <a:p>
            <a:pPr algn="just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48400" y="1600200"/>
            <a:ext cx="1600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/>
              <a:t>capital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Maharashtra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Mumbai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Zurich</a:t>
            </a:r>
          </a:p>
        </p:txBody>
      </p:sp>
      <p:sp>
        <p:nvSpPr>
          <p:cNvPr id="7" name="Left Bracket 6"/>
          <p:cNvSpPr/>
          <p:nvPr/>
        </p:nvSpPr>
        <p:spPr>
          <a:xfrm>
            <a:off x="63246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73914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01000" y="1600200"/>
            <a:ext cx="990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000" b="1" dirty="0"/>
              <a:t>300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10000</a:t>
            </a:r>
          </a:p>
        </p:txBody>
      </p:sp>
      <p:sp>
        <p:nvSpPr>
          <p:cNvPr id="11" name="Left Bracket 10"/>
          <p:cNvSpPr/>
          <p:nvPr/>
        </p:nvSpPr>
        <p:spPr>
          <a:xfrm>
            <a:off x="80772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85344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48200" y="1600200"/>
            <a:ext cx="990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342900" indent="-342900" algn="ctr">
              <a:spcBef>
                <a:spcPct val="20000"/>
              </a:spcBef>
            </a:pP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13" name="Left Bracket 12"/>
          <p:cNvSpPr/>
          <p:nvPr/>
        </p:nvSpPr>
        <p:spPr>
          <a:xfrm>
            <a:off x="47244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/>
          <p:cNvSpPr/>
          <p:nvPr/>
        </p:nvSpPr>
        <p:spPr>
          <a:xfrm>
            <a:off x="51816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Recurrent neural network –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One hot encoding</a:t>
            </a:r>
          </a:p>
          <a:p>
            <a:pPr algn="just"/>
            <a:r>
              <a:rPr lang="en-US" dirty="0"/>
              <a:t>Example </a:t>
            </a:r>
          </a:p>
          <a:p>
            <a:pPr lvl="1" algn="just"/>
            <a:r>
              <a:rPr lang="en-US" dirty="0"/>
              <a:t>Word – </a:t>
            </a:r>
            <a:r>
              <a:rPr lang="en-US" dirty="0">
                <a:solidFill>
                  <a:srgbClr val="00B050"/>
                </a:solidFill>
              </a:rPr>
              <a:t>Maharashtra </a:t>
            </a:r>
            <a:r>
              <a:rPr lang="en-US" dirty="0"/>
              <a:t> </a:t>
            </a:r>
          </a:p>
          <a:p>
            <a:pPr lvl="1" algn="just"/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 at </a:t>
            </a:r>
            <a:r>
              <a:rPr lang="en-US" dirty="0">
                <a:solidFill>
                  <a:srgbClr val="00B050"/>
                </a:solidFill>
              </a:rPr>
              <a:t>2001</a:t>
            </a:r>
            <a:r>
              <a:rPr lang="en-US" baseline="30000" dirty="0">
                <a:solidFill>
                  <a:srgbClr val="00B050"/>
                </a:solidFill>
              </a:rPr>
              <a:t>st</a:t>
            </a:r>
            <a:r>
              <a:rPr lang="en-US" dirty="0"/>
              <a:t> location </a:t>
            </a:r>
          </a:p>
          <a:p>
            <a:pPr lvl="1" algn="just"/>
            <a:r>
              <a:rPr lang="en-US" dirty="0"/>
              <a:t>0 everywhere</a:t>
            </a:r>
          </a:p>
          <a:p>
            <a:pPr algn="just"/>
            <a:endParaRPr lang="en-US" dirty="0"/>
          </a:p>
          <a:p>
            <a:pPr lvl="1" algn="just"/>
            <a:endParaRPr lang="en-US" dirty="0"/>
          </a:p>
          <a:p>
            <a:pPr algn="just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48400" y="1600200"/>
            <a:ext cx="1600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/>
              <a:t>capital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Maharashtra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Mumbai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Zurich</a:t>
            </a:r>
          </a:p>
        </p:txBody>
      </p:sp>
      <p:sp>
        <p:nvSpPr>
          <p:cNvPr id="7" name="Left Bracket 6"/>
          <p:cNvSpPr/>
          <p:nvPr/>
        </p:nvSpPr>
        <p:spPr>
          <a:xfrm>
            <a:off x="63246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73914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01000" y="1600200"/>
            <a:ext cx="990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000" b="1" dirty="0"/>
              <a:t>300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10000</a:t>
            </a:r>
          </a:p>
        </p:txBody>
      </p:sp>
      <p:sp>
        <p:nvSpPr>
          <p:cNvPr id="11" name="Left Bracket 10"/>
          <p:cNvSpPr/>
          <p:nvPr/>
        </p:nvSpPr>
        <p:spPr>
          <a:xfrm>
            <a:off x="80772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85344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48200" y="1600200"/>
            <a:ext cx="990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000" b="1" dirty="0"/>
              <a:t>…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13" name="Left Bracket 12"/>
          <p:cNvSpPr/>
          <p:nvPr/>
        </p:nvSpPr>
        <p:spPr>
          <a:xfrm>
            <a:off x="47244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/>
          <p:cNvSpPr/>
          <p:nvPr/>
        </p:nvSpPr>
        <p:spPr>
          <a:xfrm>
            <a:off x="51816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 –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just"/>
            <a:r>
              <a:rPr lang="en-US" dirty="0"/>
              <a:t>Standard neural network</a:t>
            </a:r>
          </a:p>
          <a:p>
            <a:pPr lvl="1" algn="just"/>
            <a:r>
              <a:rPr lang="en-US" dirty="0"/>
              <a:t>Different lengths in different samples for input and output sequences</a:t>
            </a:r>
          </a:p>
          <a:p>
            <a:pPr lvl="1" algn="just"/>
            <a:r>
              <a:rPr lang="en-US" dirty="0"/>
              <a:t>No feature sharing across different text positions</a:t>
            </a:r>
          </a:p>
          <a:p>
            <a:pPr lvl="1" algn="just"/>
            <a:r>
              <a:rPr lang="en-US" dirty="0"/>
              <a:t>Large vocabulary – Large number of parameters </a:t>
            </a:r>
          </a:p>
          <a:p>
            <a:pPr algn="just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0" y="4643735"/>
            <a:ext cx="6172200" cy="1909465"/>
            <a:chOff x="457200" y="2438400"/>
            <a:chExt cx="6172200" cy="1909465"/>
          </a:xfrm>
        </p:grpSpPr>
        <p:grpSp>
          <p:nvGrpSpPr>
            <p:cNvPr id="5" name="Group 23"/>
            <p:cNvGrpSpPr/>
            <p:nvPr/>
          </p:nvGrpSpPr>
          <p:grpSpPr>
            <a:xfrm>
              <a:off x="5334000" y="2514600"/>
              <a:ext cx="533399" cy="1752600"/>
              <a:chOff x="6172201" y="2514600"/>
              <a:chExt cx="533399" cy="175260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6172201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172201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21"/>
              <p:cNvSpPr/>
              <p:nvPr/>
            </p:nvSpPr>
            <p:spPr>
              <a:xfrm>
                <a:off x="6172201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22"/>
              <p:cNvSpPr txBox="1"/>
              <p:nvPr/>
            </p:nvSpPr>
            <p:spPr>
              <a:xfrm rot="5400000">
                <a:off x="6336714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grpSp>
          <p:nvGrpSpPr>
            <p:cNvPr id="6" name="Group 24"/>
            <p:cNvGrpSpPr/>
            <p:nvPr/>
          </p:nvGrpSpPr>
          <p:grpSpPr>
            <a:xfrm>
              <a:off x="1219201" y="2590800"/>
              <a:ext cx="533399" cy="1752600"/>
              <a:chOff x="6172201" y="2514600"/>
              <a:chExt cx="533399" cy="175260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6172201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172201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172201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 rot="5400000">
                <a:off x="6336714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grpSp>
          <p:nvGrpSpPr>
            <p:cNvPr id="7" name="Group 32"/>
            <p:cNvGrpSpPr/>
            <p:nvPr/>
          </p:nvGrpSpPr>
          <p:grpSpPr>
            <a:xfrm>
              <a:off x="2438401" y="2438400"/>
              <a:ext cx="2057398" cy="1905000"/>
              <a:chOff x="2438401" y="2438400"/>
              <a:chExt cx="2057398" cy="1905000"/>
            </a:xfrm>
          </p:grpSpPr>
          <p:grpSp>
            <p:nvGrpSpPr>
              <p:cNvPr id="24" name="Group 10"/>
              <p:cNvGrpSpPr/>
              <p:nvPr/>
            </p:nvGrpSpPr>
            <p:grpSpPr>
              <a:xfrm>
                <a:off x="2438401" y="2438400"/>
                <a:ext cx="609599" cy="1905000"/>
                <a:chOff x="2057400" y="2438400"/>
                <a:chExt cx="609599" cy="1905000"/>
              </a:xfrm>
            </p:grpSpPr>
            <p:sp>
              <p:nvSpPr>
                <p:cNvPr id="32" name="Rectangle 3"/>
                <p:cNvSpPr/>
                <p:nvPr/>
              </p:nvSpPr>
              <p:spPr>
                <a:xfrm>
                  <a:off x="2057400" y="2438400"/>
                  <a:ext cx="533400" cy="1905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4"/>
                <p:cNvSpPr/>
                <p:nvPr/>
              </p:nvSpPr>
              <p:spPr>
                <a:xfrm>
                  <a:off x="2133600" y="25146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5"/>
                <p:cNvSpPr/>
                <p:nvPr/>
              </p:nvSpPr>
              <p:spPr>
                <a:xfrm>
                  <a:off x="2133600" y="29718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7"/>
                <p:cNvSpPr/>
                <p:nvPr/>
              </p:nvSpPr>
              <p:spPr>
                <a:xfrm>
                  <a:off x="2133600" y="38862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 rot="5400000">
                  <a:off x="2298113" y="3336222"/>
                  <a:ext cx="2761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…</a:t>
                  </a:r>
                </a:p>
              </p:txBody>
            </p:sp>
          </p:grpSp>
          <p:grpSp>
            <p:nvGrpSpPr>
              <p:cNvPr id="25" name="Group 11"/>
              <p:cNvGrpSpPr/>
              <p:nvPr/>
            </p:nvGrpSpPr>
            <p:grpSpPr>
              <a:xfrm>
                <a:off x="3886200" y="2438400"/>
                <a:ext cx="609599" cy="1905000"/>
                <a:chOff x="2057400" y="2438400"/>
                <a:chExt cx="609599" cy="1905000"/>
              </a:xfrm>
            </p:grpSpPr>
            <p:sp>
              <p:nvSpPr>
                <p:cNvPr id="27" name="Rectangle 12"/>
                <p:cNvSpPr/>
                <p:nvPr/>
              </p:nvSpPr>
              <p:spPr>
                <a:xfrm>
                  <a:off x="2057400" y="2438400"/>
                  <a:ext cx="533400" cy="1905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133600" y="25146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133600" y="29718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133600" y="38862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 rot="5400000">
                  <a:off x="2298113" y="3336222"/>
                  <a:ext cx="2761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…</a:t>
                  </a:r>
                </a:p>
              </p:txBody>
            </p:sp>
          </p:grpSp>
          <p:cxnSp>
            <p:nvCxnSpPr>
              <p:cNvPr id="26" name="Straight Arrow Connector 25"/>
              <p:cNvCxnSpPr/>
              <p:nvPr/>
            </p:nvCxnSpPr>
            <p:spPr>
              <a:xfrm>
                <a:off x="3124200" y="3352800"/>
                <a:ext cx="6096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>
              <a:off x="4572000" y="26670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572000" y="31242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5720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752600" y="27416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752600" y="31988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752600" y="4113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48"/>
            <p:cNvGrpSpPr/>
            <p:nvPr/>
          </p:nvGrpSpPr>
          <p:grpSpPr>
            <a:xfrm>
              <a:off x="457200" y="2586335"/>
              <a:ext cx="762000" cy="1761530"/>
              <a:chOff x="457200" y="2586335"/>
              <a:chExt cx="762000" cy="176153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457200" y="258633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/>
                  <a:t>x</a:t>
                </a:r>
                <a:r>
                  <a:rPr lang="en-US" sz="2400" b="1" baseline="30000" dirty="0"/>
                  <a:t>&lt;1&gt;</a:t>
                </a:r>
                <a:endParaRPr lang="en-US" sz="2400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57200" y="296733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/>
                  <a:t>x</a:t>
                </a:r>
                <a:r>
                  <a:rPr lang="en-US" sz="2400" b="1" baseline="30000" dirty="0"/>
                  <a:t>&lt;2&gt;</a:t>
                </a:r>
                <a:endParaRPr lang="en-US" sz="2400" b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7200" y="38862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/>
                  <a:t>x</a:t>
                </a:r>
                <a:r>
                  <a:rPr lang="en-US" sz="2400" b="1" baseline="30000" dirty="0"/>
                  <a:t>&lt;</a:t>
                </a:r>
                <a:r>
                  <a:rPr lang="en-US" sz="2400" b="1" baseline="30000" dirty="0" err="1"/>
                  <a:t>Tx</a:t>
                </a:r>
                <a:r>
                  <a:rPr lang="en-US" sz="2400" b="1" baseline="30000" dirty="0"/>
                  <a:t>&gt;</a:t>
                </a:r>
                <a:endParaRPr lang="en-US" sz="2400" b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5400000">
                <a:off x="697913" y="34124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grpSp>
          <p:nvGrpSpPr>
            <p:cNvPr id="15" name="Group 47"/>
            <p:cNvGrpSpPr/>
            <p:nvPr/>
          </p:nvGrpSpPr>
          <p:grpSpPr>
            <a:xfrm>
              <a:off x="5867400" y="2438400"/>
              <a:ext cx="762000" cy="1828800"/>
              <a:chOff x="5867400" y="2438400"/>
              <a:chExt cx="762000" cy="182880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5867400" y="2438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/>
                  <a:t>ŷ</a:t>
                </a:r>
                <a:r>
                  <a:rPr lang="en-US" sz="2400" b="1" baseline="30000" dirty="0"/>
                  <a:t>&lt;1&gt;</a:t>
                </a:r>
                <a:endParaRPr lang="en-US" sz="2400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867400" y="289113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/>
                  <a:t>ŷ</a:t>
                </a:r>
                <a:r>
                  <a:rPr lang="en-US" sz="2400" b="1" baseline="30000" dirty="0"/>
                  <a:t>&lt;2&gt;</a:t>
                </a:r>
                <a:endParaRPr lang="en-US" sz="24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867400" y="3805535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/>
                  <a:t>ŷ</a:t>
                </a:r>
                <a:r>
                  <a:rPr lang="en-US" sz="2400" b="1" baseline="30000" dirty="0"/>
                  <a:t>&lt;Ty&gt;</a:t>
                </a:r>
                <a:endParaRPr lang="en-US" sz="24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 rot="5400000">
                <a:off x="60319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371600" y="1981200"/>
            <a:ext cx="685800" cy="4199930"/>
            <a:chOff x="1371600" y="1981200"/>
            <a:chExt cx="685800" cy="4199930"/>
          </a:xfrm>
        </p:grpSpPr>
        <p:grpSp>
          <p:nvGrpSpPr>
            <p:cNvPr id="3" name="Group 10"/>
            <p:cNvGrpSpPr/>
            <p:nvPr/>
          </p:nvGrpSpPr>
          <p:grpSpPr>
            <a:xfrm>
              <a:off x="1447800" y="3128665"/>
              <a:ext cx="609599" cy="1905000"/>
              <a:chOff x="2057400" y="2438400"/>
              <a:chExt cx="609599" cy="1905000"/>
            </a:xfrm>
          </p:grpSpPr>
          <p:sp>
            <p:nvSpPr>
              <p:cNvPr id="6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3716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x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716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ŷ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14097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14097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371600" y="1981200"/>
            <a:ext cx="2286000" cy="4199930"/>
            <a:chOff x="1371600" y="1981200"/>
            <a:chExt cx="2286000" cy="4199930"/>
          </a:xfrm>
        </p:grpSpPr>
        <p:grpSp>
          <p:nvGrpSpPr>
            <p:cNvPr id="3" name="Group 10"/>
            <p:cNvGrpSpPr/>
            <p:nvPr/>
          </p:nvGrpSpPr>
          <p:grpSpPr>
            <a:xfrm>
              <a:off x="1447800" y="3128665"/>
              <a:ext cx="609599" cy="1905000"/>
              <a:chOff x="2057400" y="2438400"/>
              <a:chExt cx="609599" cy="1905000"/>
            </a:xfrm>
          </p:grpSpPr>
          <p:sp>
            <p:nvSpPr>
              <p:cNvPr id="6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22098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716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x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716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ŷ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14097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14097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336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grpSp>
          <p:nvGrpSpPr>
            <p:cNvPr id="4" name="Group 10"/>
            <p:cNvGrpSpPr/>
            <p:nvPr/>
          </p:nvGrpSpPr>
          <p:grpSpPr>
            <a:xfrm>
              <a:off x="3048000" y="3128665"/>
              <a:ext cx="609599" cy="1905000"/>
              <a:chOff x="2057400" y="2438400"/>
              <a:chExt cx="609599" cy="1905000"/>
            </a:xfrm>
          </p:grpSpPr>
          <p:sp>
            <p:nvSpPr>
              <p:cNvPr id="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9718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x</a:t>
              </a:r>
              <a:r>
                <a:rPr lang="en-US" sz="2400" b="1" baseline="30000" dirty="0"/>
                <a:t>&lt;2&gt;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718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ŷ</a:t>
              </a:r>
              <a:r>
                <a:rPr lang="en-US" sz="2400" b="1" baseline="30000" dirty="0"/>
                <a:t>&lt;2&gt;</a:t>
              </a:r>
              <a:endParaRPr lang="en-US" sz="2400" b="1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5400000" flipH="1" flipV="1">
              <a:off x="30099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 flipH="1" flipV="1">
              <a:off x="30099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371600" y="1981200"/>
            <a:ext cx="3886200" cy="4199930"/>
            <a:chOff x="1371600" y="1981200"/>
            <a:chExt cx="3886200" cy="4199930"/>
          </a:xfrm>
        </p:grpSpPr>
        <p:grpSp>
          <p:nvGrpSpPr>
            <p:cNvPr id="3" name="Group 10"/>
            <p:cNvGrpSpPr/>
            <p:nvPr/>
          </p:nvGrpSpPr>
          <p:grpSpPr>
            <a:xfrm>
              <a:off x="1447800" y="3128665"/>
              <a:ext cx="609599" cy="1905000"/>
              <a:chOff x="2057400" y="2438400"/>
              <a:chExt cx="609599" cy="1905000"/>
            </a:xfrm>
          </p:grpSpPr>
          <p:sp>
            <p:nvSpPr>
              <p:cNvPr id="6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22098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716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x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716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ŷ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14097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14097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336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grpSp>
          <p:nvGrpSpPr>
            <p:cNvPr id="4" name="Group 10"/>
            <p:cNvGrpSpPr/>
            <p:nvPr/>
          </p:nvGrpSpPr>
          <p:grpSpPr>
            <a:xfrm>
              <a:off x="3048000" y="3128665"/>
              <a:ext cx="609599" cy="1905000"/>
              <a:chOff x="2057400" y="2438400"/>
              <a:chExt cx="609599" cy="1905000"/>
            </a:xfrm>
          </p:grpSpPr>
          <p:sp>
            <p:nvSpPr>
              <p:cNvPr id="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9718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x</a:t>
              </a:r>
              <a:r>
                <a:rPr lang="en-US" sz="2400" b="1" baseline="30000" dirty="0"/>
                <a:t>&lt;2&gt;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718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ŷ</a:t>
              </a:r>
              <a:r>
                <a:rPr lang="en-US" sz="2400" b="1" baseline="30000" dirty="0"/>
                <a:t>&lt;2&gt;</a:t>
              </a:r>
              <a:endParaRPr lang="en-US" sz="2400" b="1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5400000" flipH="1" flipV="1">
              <a:off x="30099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 flipH="1" flipV="1">
              <a:off x="30099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8100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7338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&lt;2&gt;</a:t>
              </a:r>
              <a:endParaRPr lang="en-US" sz="2400" b="1" dirty="0"/>
            </a:p>
          </p:txBody>
        </p:sp>
        <p:grpSp>
          <p:nvGrpSpPr>
            <p:cNvPr id="5" name="Group 10"/>
            <p:cNvGrpSpPr/>
            <p:nvPr/>
          </p:nvGrpSpPr>
          <p:grpSpPr>
            <a:xfrm>
              <a:off x="4648200" y="3128665"/>
              <a:ext cx="609599" cy="1905000"/>
              <a:chOff x="2057400" y="2438400"/>
              <a:chExt cx="609599" cy="1905000"/>
            </a:xfrm>
          </p:grpSpPr>
          <p:sp>
            <p:nvSpPr>
              <p:cNvPr id="30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45720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x</a:t>
              </a:r>
              <a:r>
                <a:rPr lang="en-US" sz="2400" b="1" baseline="30000" dirty="0"/>
                <a:t>&lt;3&gt;</a:t>
              </a:r>
              <a:endParaRPr lang="en-US" sz="2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720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ŷ</a:t>
              </a:r>
              <a:r>
                <a:rPr lang="en-US" sz="2400" b="1" baseline="30000" dirty="0"/>
                <a:t>&lt;3&gt;</a:t>
              </a:r>
              <a:endParaRPr lang="en-US" sz="2400" b="1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5400000" flipH="1" flipV="1">
              <a:off x="46101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 flipH="1" flipV="1">
              <a:off x="46101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</a:t>
            </a:r>
          </a:p>
          <a:p>
            <a:r>
              <a:rPr lang="en-US" dirty="0"/>
              <a:t>Recurrent neural network (RNN) model</a:t>
            </a:r>
          </a:p>
          <a:p>
            <a:r>
              <a:rPr lang="en-US" dirty="0"/>
              <a:t>Back propagation through time</a:t>
            </a:r>
          </a:p>
          <a:p>
            <a:r>
              <a:rPr lang="en-US" dirty="0"/>
              <a:t>Different types of RNN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1371600" y="1981200"/>
            <a:ext cx="7010400" cy="4199930"/>
            <a:chOff x="1371600" y="1981200"/>
            <a:chExt cx="7010400" cy="4199930"/>
          </a:xfrm>
        </p:grpSpPr>
        <p:grpSp>
          <p:nvGrpSpPr>
            <p:cNvPr id="3" name="Group 10"/>
            <p:cNvGrpSpPr/>
            <p:nvPr/>
          </p:nvGrpSpPr>
          <p:grpSpPr>
            <a:xfrm>
              <a:off x="1447800" y="3128665"/>
              <a:ext cx="609599" cy="1905000"/>
              <a:chOff x="2057400" y="2438400"/>
              <a:chExt cx="609599" cy="1905000"/>
            </a:xfrm>
          </p:grpSpPr>
          <p:sp>
            <p:nvSpPr>
              <p:cNvPr id="6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22098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716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x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716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ŷ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14097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14097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336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grpSp>
          <p:nvGrpSpPr>
            <p:cNvPr id="4" name="Group 10"/>
            <p:cNvGrpSpPr/>
            <p:nvPr/>
          </p:nvGrpSpPr>
          <p:grpSpPr>
            <a:xfrm>
              <a:off x="3048000" y="3128665"/>
              <a:ext cx="609599" cy="1905000"/>
              <a:chOff x="2057400" y="2438400"/>
              <a:chExt cx="609599" cy="1905000"/>
            </a:xfrm>
          </p:grpSpPr>
          <p:sp>
            <p:nvSpPr>
              <p:cNvPr id="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9718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x</a:t>
              </a:r>
              <a:r>
                <a:rPr lang="en-US" sz="2400" b="1" baseline="30000" dirty="0"/>
                <a:t>&lt;2&gt;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718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ŷ</a:t>
              </a:r>
              <a:r>
                <a:rPr lang="en-US" sz="2400" b="1" baseline="30000" dirty="0"/>
                <a:t>&lt;2&gt;</a:t>
              </a:r>
              <a:endParaRPr lang="en-US" sz="2400" b="1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5400000" flipH="1" flipV="1">
              <a:off x="30099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 flipH="1" flipV="1">
              <a:off x="30099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8100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7338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&lt;2&gt;</a:t>
              </a:r>
              <a:endParaRPr lang="en-US" sz="2400" b="1" dirty="0"/>
            </a:p>
          </p:txBody>
        </p:sp>
        <p:grpSp>
          <p:nvGrpSpPr>
            <p:cNvPr id="5" name="Group 10"/>
            <p:cNvGrpSpPr/>
            <p:nvPr/>
          </p:nvGrpSpPr>
          <p:grpSpPr>
            <a:xfrm>
              <a:off x="4648200" y="3128665"/>
              <a:ext cx="609599" cy="1905000"/>
              <a:chOff x="2057400" y="2438400"/>
              <a:chExt cx="609599" cy="1905000"/>
            </a:xfrm>
          </p:grpSpPr>
          <p:sp>
            <p:nvSpPr>
              <p:cNvPr id="30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45720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x</a:t>
              </a:r>
              <a:r>
                <a:rPr lang="en-US" sz="2400" b="1" baseline="30000" dirty="0"/>
                <a:t>&lt;3&gt;</a:t>
              </a:r>
              <a:endParaRPr lang="en-US" sz="2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720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ŷ</a:t>
              </a:r>
              <a:r>
                <a:rPr lang="en-US" sz="2400" b="1" baseline="30000" dirty="0"/>
                <a:t>&lt;3&gt;</a:t>
              </a:r>
              <a:endParaRPr lang="en-US" sz="2400" b="1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5400000" flipH="1" flipV="1">
              <a:off x="46101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 flipH="1" flipV="1">
              <a:off x="46101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007114" y="3429000"/>
              <a:ext cx="6222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…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53340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7818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629400" y="35052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&lt;Tx-1&gt;</a:t>
              </a:r>
              <a:endParaRPr lang="en-US" sz="2400" b="1" dirty="0"/>
            </a:p>
          </p:txBody>
        </p:sp>
        <p:grpSp>
          <p:nvGrpSpPr>
            <p:cNvPr id="17" name="Group 10"/>
            <p:cNvGrpSpPr/>
            <p:nvPr/>
          </p:nvGrpSpPr>
          <p:grpSpPr>
            <a:xfrm>
              <a:off x="7620000" y="3128665"/>
              <a:ext cx="609599" cy="1905000"/>
              <a:chOff x="2057400" y="2438400"/>
              <a:chExt cx="609599" cy="1905000"/>
            </a:xfrm>
          </p:grpSpPr>
          <p:sp>
            <p:nvSpPr>
              <p:cNvPr id="44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543800" y="571946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x</a:t>
              </a:r>
              <a:r>
                <a:rPr lang="en-US" sz="2400" b="1" baseline="30000" dirty="0"/>
                <a:t>&lt;</a:t>
              </a:r>
              <a:r>
                <a:rPr lang="en-US" sz="2400" b="1" baseline="30000" dirty="0" err="1"/>
                <a:t>Tx</a:t>
              </a:r>
              <a:r>
                <a:rPr lang="en-US" sz="2400" b="1" baseline="30000" dirty="0"/>
                <a:t>&gt;</a:t>
              </a:r>
              <a:endParaRPr lang="en-US" sz="24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543800" y="19812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ŷ</a:t>
              </a:r>
              <a:r>
                <a:rPr lang="en-US" sz="2400" b="1" baseline="30000" dirty="0"/>
                <a:t>&lt;Ty&gt;</a:t>
              </a:r>
              <a:endParaRPr lang="en-US" sz="2400" b="1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rot="5400000" flipH="1" flipV="1">
              <a:off x="75819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H="1" flipV="1">
              <a:off x="75819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2578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&lt;3&gt;</a:t>
              </a:r>
              <a:endParaRPr lang="en-US" sz="2400" b="1" dirty="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33400" y="1981200"/>
            <a:ext cx="7848600" cy="4199930"/>
            <a:chOff x="533400" y="1981200"/>
            <a:chExt cx="7848600" cy="4199930"/>
          </a:xfrm>
        </p:grpSpPr>
        <p:grpSp>
          <p:nvGrpSpPr>
            <p:cNvPr id="3" name="Group 10"/>
            <p:cNvGrpSpPr/>
            <p:nvPr/>
          </p:nvGrpSpPr>
          <p:grpSpPr>
            <a:xfrm>
              <a:off x="1447800" y="3128665"/>
              <a:ext cx="609599" cy="1905000"/>
              <a:chOff x="2057400" y="2438400"/>
              <a:chExt cx="609599" cy="1905000"/>
            </a:xfrm>
          </p:grpSpPr>
          <p:sp>
            <p:nvSpPr>
              <p:cNvPr id="6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22098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716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x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716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ŷ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14097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14097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336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grpSp>
          <p:nvGrpSpPr>
            <p:cNvPr id="4" name="Group 10"/>
            <p:cNvGrpSpPr/>
            <p:nvPr/>
          </p:nvGrpSpPr>
          <p:grpSpPr>
            <a:xfrm>
              <a:off x="3048000" y="3128665"/>
              <a:ext cx="609599" cy="1905000"/>
              <a:chOff x="2057400" y="2438400"/>
              <a:chExt cx="609599" cy="1905000"/>
            </a:xfrm>
          </p:grpSpPr>
          <p:sp>
            <p:nvSpPr>
              <p:cNvPr id="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9718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x</a:t>
              </a:r>
              <a:r>
                <a:rPr lang="en-US" sz="2400" b="1" baseline="30000" dirty="0"/>
                <a:t>&lt;2&gt;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718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ŷ</a:t>
              </a:r>
              <a:r>
                <a:rPr lang="en-US" sz="2400" b="1" baseline="30000" dirty="0"/>
                <a:t>&lt;2&gt;</a:t>
              </a:r>
              <a:endParaRPr lang="en-US" sz="2400" b="1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5400000" flipH="1" flipV="1">
              <a:off x="30099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 flipH="1" flipV="1">
              <a:off x="30099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8100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7338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&lt;2&gt;</a:t>
              </a:r>
              <a:endParaRPr lang="en-US" sz="2400" b="1" dirty="0"/>
            </a:p>
          </p:txBody>
        </p:sp>
        <p:grpSp>
          <p:nvGrpSpPr>
            <p:cNvPr id="5" name="Group 10"/>
            <p:cNvGrpSpPr/>
            <p:nvPr/>
          </p:nvGrpSpPr>
          <p:grpSpPr>
            <a:xfrm>
              <a:off x="4648200" y="3128665"/>
              <a:ext cx="609599" cy="1905000"/>
              <a:chOff x="2057400" y="2438400"/>
              <a:chExt cx="609599" cy="1905000"/>
            </a:xfrm>
          </p:grpSpPr>
          <p:sp>
            <p:nvSpPr>
              <p:cNvPr id="30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45720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x</a:t>
              </a:r>
              <a:r>
                <a:rPr lang="en-US" sz="2400" b="1" baseline="30000" dirty="0"/>
                <a:t>&lt;3&gt;</a:t>
              </a:r>
              <a:endParaRPr lang="en-US" sz="2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720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ŷ</a:t>
              </a:r>
              <a:r>
                <a:rPr lang="en-US" sz="2400" b="1" baseline="30000" dirty="0"/>
                <a:t>&lt;3&gt;</a:t>
              </a:r>
              <a:endParaRPr lang="en-US" sz="2400" b="1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5400000" flipH="1" flipV="1">
              <a:off x="46101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 flipH="1" flipV="1">
              <a:off x="46101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007114" y="3429000"/>
              <a:ext cx="6222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…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53340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7818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629400" y="35052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&lt;Tx-1&gt;</a:t>
              </a:r>
              <a:endParaRPr lang="en-US" sz="2400" b="1" dirty="0"/>
            </a:p>
          </p:txBody>
        </p:sp>
        <p:grpSp>
          <p:nvGrpSpPr>
            <p:cNvPr id="17" name="Group 10"/>
            <p:cNvGrpSpPr/>
            <p:nvPr/>
          </p:nvGrpSpPr>
          <p:grpSpPr>
            <a:xfrm>
              <a:off x="7620000" y="3128665"/>
              <a:ext cx="609599" cy="1905000"/>
              <a:chOff x="2057400" y="2438400"/>
              <a:chExt cx="609599" cy="1905000"/>
            </a:xfrm>
          </p:grpSpPr>
          <p:sp>
            <p:nvSpPr>
              <p:cNvPr id="44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543800" y="571946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x</a:t>
              </a:r>
              <a:r>
                <a:rPr lang="en-US" sz="2400" b="1" baseline="30000" dirty="0"/>
                <a:t>&lt;</a:t>
              </a:r>
              <a:r>
                <a:rPr lang="en-US" sz="2400" b="1" baseline="30000" dirty="0" err="1"/>
                <a:t>Tx</a:t>
              </a:r>
              <a:r>
                <a:rPr lang="en-US" sz="2400" b="1" baseline="30000" dirty="0"/>
                <a:t>&gt;</a:t>
              </a:r>
              <a:endParaRPr lang="en-US" sz="24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543800" y="19812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ŷ</a:t>
              </a:r>
              <a:r>
                <a:rPr lang="en-US" sz="2400" b="1" baseline="30000" dirty="0"/>
                <a:t>&lt;Ty&gt;</a:t>
              </a:r>
              <a:endParaRPr lang="en-US" sz="2400" b="1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rot="5400000" flipH="1" flipV="1">
              <a:off x="75819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H="1" flipV="1">
              <a:off x="75819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2578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&lt;3&gt;</a:t>
              </a:r>
              <a:endParaRPr lang="en-US" sz="2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34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&lt;0&gt;</a:t>
              </a:r>
              <a:endParaRPr lang="en-US" sz="2400" b="1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6096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</a:p>
        </p:txBody>
      </p:sp>
      <p:grpSp>
        <p:nvGrpSpPr>
          <p:cNvPr id="3" name="Group 55"/>
          <p:cNvGrpSpPr/>
          <p:nvPr/>
        </p:nvGrpSpPr>
        <p:grpSpPr>
          <a:xfrm>
            <a:off x="533400" y="1981200"/>
            <a:ext cx="7848600" cy="4199930"/>
            <a:chOff x="533400" y="1981200"/>
            <a:chExt cx="7848600" cy="4199930"/>
          </a:xfrm>
        </p:grpSpPr>
        <p:grpSp>
          <p:nvGrpSpPr>
            <p:cNvPr id="4" name="Group 10"/>
            <p:cNvGrpSpPr/>
            <p:nvPr/>
          </p:nvGrpSpPr>
          <p:grpSpPr>
            <a:xfrm>
              <a:off x="1447800" y="3128665"/>
              <a:ext cx="609599" cy="1905000"/>
              <a:chOff x="2057400" y="2438400"/>
              <a:chExt cx="609599" cy="1905000"/>
            </a:xfrm>
          </p:grpSpPr>
          <p:sp>
            <p:nvSpPr>
              <p:cNvPr id="6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22098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716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x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716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ŷ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14097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14097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336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grpSp>
          <p:nvGrpSpPr>
            <p:cNvPr id="5" name="Group 10"/>
            <p:cNvGrpSpPr/>
            <p:nvPr/>
          </p:nvGrpSpPr>
          <p:grpSpPr>
            <a:xfrm>
              <a:off x="3048000" y="3128665"/>
              <a:ext cx="609599" cy="1905000"/>
              <a:chOff x="2057400" y="2438400"/>
              <a:chExt cx="609599" cy="1905000"/>
            </a:xfrm>
          </p:grpSpPr>
          <p:sp>
            <p:nvSpPr>
              <p:cNvPr id="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9718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x</a:t>
              </a:r>
              <a:r>
                <a:rPr lang="en-US" sz="2400" b="1" baseline="30000" dirty="0"/>
                <a:t>&lt;2&gt;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718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ŷ</a:t>
              </a:r>
              <a:r>
                <a:rPr lang="en-US" sz="2400" b="1" baseline="30000" dirty="0"/>
                <a:t>&lt;2&gt;</a:t>
              </a:r>
              <a:endParaRPr lang="en-US" sz="2400" b="1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5400000" flipH="1" flipV="1">
              <a:off x="30099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 flipH="1" flipV="1">
              <a:off x="30099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8100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7338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&lt;2&gt;</a:t>
              </a:r>
              <a:endParaRPr lang="en-US" sz="2400" b="1" dirty="0"/>
            </a:p>
          </p:txBody>
        </p:sp>
        <p:grpSp>
          <p:nvGrpSpPr>
            <p:cNvPr id="17" name="Group 10"/>
            <p:cNvGrpSpPr/>
            <p:nvPr/>
          </p:nvGrpSpPr>
          <p:grpSpPr>
            <a:xfrm>
              <a:off x="4648200" y="3128665"/>
              <a:ext cx="609599" cy="1905000"/>
              <a:chOff x="2057400" y="2438400"/>
              <a:chExt cx="609599" cy="1905000"/>
            </a:xfrm>
          </p:grpSpPr>
          <p:sp>
            <p:nvSpPr>
              <p:cNvPr id="30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45720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x</a:t>
              </a:r>
              <a:r>
                <a:rPr lang="en-US" sz="2400" b="1" baseline="30000" dirty="0"/>
                <a:t>&lt;3&gt;</a:t>
              </a:r>
              <a:endParaRPr lang="en-US" sz="2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720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ŷ</a:t>
              </a:r>
              <a:r>
                <a:rPr lang="en-US" sz="2400" b="1" baseline="30000" dirty="0"/>
                <a:t>&lt;3&gt;</a:t>
              </a:r>
              <a:endParaRPr lang="en-US" sz="2400" b="1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5400000" flipH="1" flipV="1">
              <a:off x="46101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 flipH="1" flipV="1">
              <a:off x="46101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007114" y="3429000"/>
              <a:ext cx="6222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…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53340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7818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629400" y="35052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&lt;Tx-1&gt;</a:t>
              </a:r>
              <a:endParaRPr lang="en-US" sz="2400" b="1" dirty="0"/>
            </a:p>
          </p:txBody>
        </p:sp>
        <p:grpSp>
          <p:nvGrpSpPr>
            <p:cNvPr id="29" name="Group 10"/>
            <p:cNvGrpSpPr/>
            <p:nvPr/>
          </p:nvGrpSpPr>
          <p:grpSpPr>
            <a:xfrm>
              <a:off x="7620000" y="3128665"/>
              <a:ext cx="609599" cy="1905000"/>
              <a:chOff x="2057400" y="2438400"/>
              <a:chExt cx="609599" cy="1905000"/>
            </a:xfrm>
          </p:grpSpPr>
          <p:sp>
            <p:nvSpPr>
              <p:cNvPr id="44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543800" y="571946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x</a:t>
              </a:r>
              <a:r>
                <a:rPr lang="en-US" sz="2400" b="1" baseline="30000" dirty="0"/>
                <a:t>&lt;</a:t>
              </a:r>
              <a:r>
                <a:rPr lang="en-US" sz="2400" b="1" baseline="30000" dirty="0" err="1"/>
                <a:t>Tx</a:t>
              </a:r>
              <a:r>
                <a:rPr lang="en-US" sz="2400" b="1" baseline="30000" dirty="0"/>
                <a:t>&gt;</a:t>
              </a:r>
              <a:endParaRPr lang="en-US" sz="24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543800" y="19812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ŷ</a:t>
              </a:r>
              <a:r>
                <a:rPr lang="en-US" sz="2400" b="1" baseline="30000" dirty="0"/>
                <a:t>&lt;Ty&gt;</a:t>
              </a:r>
              <a:endParaRPr lang="en-US" sz="2400" b="1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rot="5400000" flipH="1" flipV="1">
              <a:off x="75819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H="1" flipV="1">
              <a:off x="75819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2578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&lt;3&gt;</a:t>
              </a:r>
              <a:endParaRPr lang="en-US" sz="2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34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&lt;0&gt;</a:t>
              </a:r>
              <a:endParaRPr lang="en-US" sz="2400" b="1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6096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1981200" y="5029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W</a:t>
            </a:r>
            <a:r>
              <a:rPr lang="en-US" sz="2400" b="1" baseline="-25000" dirty="0">
                <a:solidFill>
                  <a:srgbClr val="0000FF"/>
                </a:solidFill>
              </a:rPr>
              <a:t>ax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57600" y="50247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W</a:t>
            </a:r>
            <a:r>
              <a:rPr lang="en-US" sz="2400" b="1" baseline="-25000" dirty="0">
                <a:solidFill>
                  <a:srgbClr val="0000FF"/>
                </a:solidFill>
              </a:rPr>
              <a:t>ax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57800" y="5029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W</a:t>
            </a:r>
            <a:r>
              <a:rPr lang="en-US" sz="2400" b="1" baseline="-25000" dirty="0">
                <a:solidFill>
                  <a:srgbClr val="0000FF"/>
                </a:solidFill>
              </a:rPr>
              <a:t>ax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229600" y="5029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W</a:t>
            </a:r>
            <a:r>
              <a:rPr lang="en-US" sz="2400" b="1" baseline="-25000" dirty="0">
                <a:solidFill>
                  <a:srgbClr val="0000FF"/>
                </a:solidFill>
              </a:rPr>
              <a:t>ax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</a:p>
        </p:txBody>
      </p:sp>
      <p:grpSp>
        <p:nvGrpSpPr>
          <p:cNvPr id="3" name="Group 55"/>
          <p:cNvGrpSpPr/>
          <p:nvPr/>
        </p:nvGrpSpPr>
        <p:grpSpPr>
          <a:xfrm>
            <a:off x="533400" y="1981200"/>
            <a:ext cx="7848600" cy="4199930"/>
            <a:chOff x="533400" y="1981200"/>
            <a:chExt cx="7848600" cy="4199930"/>
          </a:xfrm>
        </p:grpSpPr>
        <p:grpSp>
          <p:nvGrpSpPr>
            <p:cNvPr id="4" name="Group 10"/>
            <p:cNvGrpSpPr/>
            <p:nvPr/>
          </p:nvGrpSpPr>
          <p:grpSpPr>
            <a:xfrm>
              <a:off x="1447800" y="3128665"/>
              <a:ext cx="609599" cy="1905000"/>
              <a:chOff x="2057400" y="2438400"/>
              <a:chExt cx="609599" cy="1905000"/>
            </a:xfrm>
          </p:grpSpPr>
          <p:sp>
            <p:nvSpPr>
              <p:cNvPr id="6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22098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716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x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716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ŷ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14097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14097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336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grpSp>
          <p:nvGrpSpPr>
            <p:cNvPr id="5" name="Group 10"/>
            <p:cNvGrpSpPr/>
            <p:nvPr/>
          </p:nvGrpSpPr>
          <p:grpSpPr>
            <a:xfrm>
              <a:off x="3048000" y="3128665"/>
              <a:ext cx="609599" cy="1905000"/>
              <a:chOff x="2057400" y="2438400"/>
              <a:chExt cx="609599" cy="1905000"/>
            </a:xfrm>
          </p:grpSpPr>
          <p:sp>
            <p:nvSpPr>
              <p:cNvPr id="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9718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x</a:t>
              </a:r>
              <a:r>
                <a:rPr lang="en-US" sz="2400" b="1" baseline="30000" dirty="0"/>
                <a:t>&lt;2&gt;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718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ŷ</a:t>
              </a:r>
              <a:r>
                <a:rPr lang="en-US" sz="2400" b="1" baseline="30000" dirty="0"/>
                <a:t>&lt;2&gt;</a:t>
              </a:r>
              <a:endParaRPr lang="en-US" sz="2400" b="1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5400000" flipH="1" flipV="1">
              <a:off x="30099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 flipH="1" flipV="1">
              <a:off x="30099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8100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7338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&lt;2&gt;</a:t>
              </a:r>
              <a:endParaRPr lang="en-US" sz="2400" b="1" dirty="0"/>
            </a:p>
          </p:txBody>
        </p:sp>
        <p:grpSp>
          <p:nvGrpSpPr>
            <p:cNvPr id="17" name="Group 10"/>
            <p:cNvGrpSpPr/>
            <p:nvPr/>
          </p:nvGrpSpPr>
          <p:grpSpPr>
            <a:xfrm>
              <a:off x="4648200" y="3128665"/>
              <a:ext cx="609599" cy="1905000"/>
              <a:chOff x="2057400" y="2438400"/>
              <a:chExt cx="609599" cy="1905000"/>
            </a:xfrm>
          </p:grpSpPr>
          <p:sp>
            <p:nvSpPr>
              <p:cNvPr id="30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45720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x</a:t>
              </a:r>
              <a:r>
                <a:rPr lang="en-US" sz="2400" b="1" baseline="30000" dirty="0"/>
                <a:t>&lt;3&gt;</a:t>
              </a:r>
              <a:endParaRPr lang="en-US" sz="2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720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ŷ</a:t>
              </a:r>
              <a:r>
                <a:rPr lang="en-US" sz="2400" b="1" baseline="30000" dirty="0"/>
                <a:t>&lt;3&gt;</a:t>
              </a:r>
              <a:endParaRPr lang="en-US" sz="2400" b="1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5400000" flipH="1" flipV="1">
              <a:off x="46101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 flipH="1" flipV="1">
              <a:off x="46101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007114" y="3429000"/>
              <a:ext cx="6222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…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53340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7818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629400" y="35052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&lt;Tx-1&gt;</a:t>
              </a:r>
              <a:endParaRPr lang="en-US" sz="2400" b="1" dirty="0"/>
            </a:p>
          </p:txBody>
        </p:sp>
        <p:grpSp>
          <p:nvGrpSpPr>
            <p:cNvPr id="29" name="Group 10"/>
            <p:cNvGrpSpPr/>
            <p:nvPr/>
          </p:nvGrpSpPr>
          <p:grpSpPr>
            <a:xfrm>
              <a:off x="7620000" y="3128665"/>
              <a:ext cx="609599" cy="1905000"/>
              <a:chOff x="2057400" y="2438400"/>
              <a:chExt cx="609599" cy="1905000"/>
            </a:xfrm>
          </p:grpSpPr>
          <p:sp>
            <p:nvSpPr>
              <p:cNvPr id="44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543800" y="571946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x</a:t>
              </a:r>
              <a:r>
                <a:rPr lang="en-US" sz="2400" b="1" baseline="30000" dirty="0"/>
                <a:t>&lt;</a:t>
              </a:r>
              <a:r>
                <a:rPr lang="en-US" sz="2400" b="1" baseline="30000" dirty="0" err="1"/>
                <a:t>Tx</a:t>
              </a:r>
              <a:r>
                <a:rPr lang="en-US" sz="2400" b="1" baseline="30000" dirty="0"/>
                <a:t>&gt;</a:t>
              </a:r>
              <a:endParaRPr lang="en-US" sz="24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543800" y="19812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ŷ</a:t>
              </a:r>
              <a:r>
                <a:rPr lang="en-US" sz="2400" b="1" baseline="30000" dirty="0"/>
                <a:t>&lt;Ty&gt;</a:t>
              </a:r>
              <a:endParaRPr lang="en-US" sz="2400" b="1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rot="5400000" flipH="1" flipV="1">
              <a:off x="75819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H="1" flipV="1">
              <a:off x="75819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2578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&lt;3&gt;</a:t>
              </a:r>
              <a:endParaRPr lang="en-US" sz="2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34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&lt;0&gt;</a:t>
              </a:r>
              <a:endParaRPr lang="en-US" sz="2400" b="1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6096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1981200" y="5029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W</a:t>
            </a:r>
            <a:r>
              <a:rPr lang="en-US" sz="2400" b="1" baseline="-25000" dirty="0">
                <a:solidFill>
                  <a:srgbClr val="0000FF"/>
                </a:solidFill>
              </a:rPr>
              <a:t>ax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57600" y="50247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W</a:t>
            </a:r>
            <a:r>
              <a:rPr lang="en-US" sz="2400" b="1" baseline="-25000" dirty="0">
                <a:solidFill>
                  <a:srgbClr val="0000FF"/>
                </a:solidFill>
              </a:rPr>
              <a:t>ax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57800" y="5029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W</a:t>
            </a:r>
            <a:r>
              <a:rPr lang="en-US" sz="2400" b="1" baseline="-25000" dirty="0">
                <a:solidFill>
                  <a:srgbClr val="0000FF"/>
                </a:solidFill>
              </a:rPr>
              <a:t>ax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229600" y="5029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W</a:t>
            </a:r>
            <a:r>
              <a:rPr lang="en-US" sz="2400" b="1" baseline="-25000" dirty="0">
                <a:solidFill>
                  <a:srgbClr val="0000FF"/>
                </a:solidFill>
              </a:rPr>
              <a:t>ax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33600" y="4038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W</a:t>
            </a:r>
            <a:r>
              <a:rPr lang="en-US" sz="2400" b="1" baseline="-25000" dirty="0">
                <a:solidFill>
                  <a:srgbClr val="00B050"/>
                </a:solidFill>
              </a:rPr>
              <a:t>aa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10000" y="4038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W</a:t>
            </a:r>
            <a:r>
              <a:rPr lang="en-US" sz="2400" b="1" baseline="-25000" dirty="0">
                <a:solidFill>
                  <a:srgbClr val="00B050"/>
                </a:solidFill>
              </a:rPr>
              <a:t>aa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257800" y="4034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W</a:t>
            </a:r>
            <a:r>
              <a:rPr lang="en-US" sz="2400" b="1" baseline="-25000" dirty="0">
                <a:solidFill>
                  <a:srgbClr val="00B050"/>
                </a:solidFill>
              </a:rPr>
              <a:t>aa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05600" y="4038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W</a:t>
            </a:r>
            <a:r>
              <a:rPr lang="en-US" sz="2400" b="1" baseline="-25000" dirty="0">
                <a:solidFill>
                  <a:srgbClr val="00B050"/>
                </a:solidFill>
              </a:rPr>
              <a:t>aa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3400" y="4038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W</a:t>
            </a:r>
            <a:r>
              <a:rPr lang="en-US" sz="2400" b="1" baseline="-25000" dirty="0">
                <a:solidFill>
                  <a:srgbClr val="00B050"/>
                </a:solidFill>
              </a:rPr>
              <a:t>aa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</a:p>
        </p:txBody>
      </p:sp>
      <p:grpSp>
        <p:nvGrpSpPr>
          <p:cNvPr id="3" name="Group 55"/>
          <p:cNvGrpSpPr/>
          <p:nvPr/>
        </p:nvGrpSpPr>
        <p:grpSpPr>
          <a:xfrm>
            <a:off x="533400" y="1981200"/>
            <a:ext cx="7848600" cy="4199930"/>
            <a:chOff x="533400" y="1981200"/>
            <a:chExt cx="7848600" cy="4199930"/>
          </a:xfrm>
        </p:grpSpPr>
        <p:grpSp>
          <p:nvGrpSpPr>
            <p:cNvPr id="4" name="Group 10"/>
            <p:cNvGrpSpPr/>
            <p:nvPr/>
          </p:nvGrpSpPr>
          <p:grpSpPr>
            <a:xfrm>
              <a:off x="1447800" y="3128665"/>
              <a:ext cx="609599" cy="1905000"/>
              <a:chOff x="2057400" y="2438400"/>
              <a:chExt cx="609599" cy="1905000"/>
            </a:xfrm>
          </p:grpSpPr>
          <p:sp>
            <p:nvSpPr>
              <p:cNvPr id="6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22098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716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x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716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ŷ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14097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14097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336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grpSp>
          <p:nvGrpSpPr>
            <p:cNvPr id="5" name="Group 10"/>
            <p:cNvGrpSpPr/>
            <p:nvPr/>
          </p:nvGrpSpPr>
          <p:grpSpPr>
            <a:xfrm>
              <a:off x="3048000" y="3128665"/>
              <a:ext cx="609599" cy="1905000"/>
              <a:chOff x="2057400" y="2438400"/>
              <a:chExt cx="609599" cy="1905000"/>
            </a:xfrm>
          </p:grpSpPr>
          <p:sp>
            <p:nvSpPr>
              <p:cNvPr id="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9718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x</a:t>
              </a:r>
              <a:r>
                <a:rPr lang="en-US" sz="2400" b="1" baseline="30000" dirty="0"/>
                <a:t>&lt;2&gt;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718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ŷ</a:t>
              </a:r>
              <a:r>
                <a:rPr lang="en-US" sz="2400" b="1" baseline="30000" dirty="0"/>
                <a:t>&lt;2&gt;</a:t>
              </a:r>
              <a:endParaRPr lang="en-US" sz="2400" b="1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5400000" flipH="1" flipV="1">
              <a:off x="30099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 flipH="1" flipV="1">
              <a:off x="30099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8100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7338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&lt;2&gt;</a:t>
              </a:r>
              <a:endParaRPr lang="en-US" sz="2400" b="1" dirty="0"/>
            </a:p>
          </p:txBody>
        </p:sp>
        <p:grpSp>
          <p:nvGrpSpPr>
            <p:cNvPr id="17" name="Group 10"/>
            <p:cNvGrpSpPr/>
            <p:nvPr/>
          </p:nvGrpSpPr>
          <p:grpSpPr>
            <a:xfrm>
              <a:off x="4648200" y="3128665"/>
              <a:ext cx="609599" cy="1905000"/>
              <a:chOff x="2057400" y="2438400"/>
              <a:chExt cx="609599" cy="1905000"/>
            </a:xfrm>
          </p:grpSpPr>
          <p:sp>
            <p:nvSpPr>
              <p:cNvPr id="30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45720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x</a:t>
              </a:r>
              <a:r>
                <a:rPr lang="en-US" sz="2400" b="1" baseline="30000" dirty="0"/>
                <a:t>&lt;3&gt;</a:t>
              </a:r>
              <a:endParaRPr lang="en-US" sz="2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720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ŷ</a:t>
              </a:r>
              <a:r>
                <a:rPr lang="en-US" sz="2400" b="1" baseline="30000" dirty="0"/>
                <a:t>&lt;3&gt;</a:t>
              </a:r>
              <a:endParaRPr lang="en-US" sz="2400" b="1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5400000" flipH="1" flipV="1">
              <a:off x="46101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 flipH="1" flipV="1">
              <a:off x="46101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007114" y="3429000"/>
              <a:ext cx="6222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…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53340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7818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629400" y="35052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&lt;Tx-1&gt;</a:t>
              </a:r>
              <a:endParaRPr lang="en-US" sz="2400" b="1" dirty="0"/>
            </a:p>
          </p:txBody>
        </p:sp>
        <p:grpSp>
          <p:nvGrpSpPr>
            <p:cNvPr id="29" name="Group 10"/>
            <p:cNvGrpSpPr/>
            <p:nvPr/>
          </p:nvGrpSpPr>
          <p:grpSpPr>
            <a:xfrm>
              <a:off x="7620000" y="3128665"/>
              <a:ext cx="609599" cy="1905000"/>
              <a:chOff x="2057400" y="2438400"/>
              <a:chExt cx="609599" cy="1905000"/>
            </a:xfrm>
          </p:grpSpPr>
          <p:sp>
            <p:nvSpPr>
              <p:cNvPr id="44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543800" y="571946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x</a:t>
              </a:r>
              <a:r>
                <a:rPr lang="en-US" sz="2400" b="1" baseline="30000" dirty="0"/>
                <a:t>&lt;</a:t>
              </a:r>
              <a:r>
                <a:rPr lang="en-US" sz="2400" b="1" baseline="30000" dirty="0" err="1"/>
                <a:t>Tx</a:t>
              </a:r>
              <a:r>
                <a:rPr lang="en-US" sz="2400" b="1" baseline="30000" dirty="0"/>
                <a:t>&gt;</a:t>
              </a:r>
              <a:endParaRPr lang="en-US" sz="24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543800" y="19812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ŷ</a:t>
              </a:r>
              <a:r>
                <a:rPr lang="en-US" sz="2400" b="1" baseline="30000" dirty="0"/>
                <a:t>&lt;Ty&gt;</a:t>
              </a:r>
              <a:endParaRPr lang="en-US" sz="2400" b="1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rot="5400000" flipH="1" flipV="1">
              <a:off x="75819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H="1" flipV="1">
              <a:off x="75819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2578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&lt;3&gt;</a:t>
              </a:r>
              <a:endParaRPr lang="en-US" sz="2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34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&lt;0&gt;</a:t>
              </a:r>
              <a:endParaRPr lang="en-US" sz="2400" b="1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6096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1981200" y="5029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W</a:t>
            </a:r>
            <a:r>
              <a:rPr lang="en-US" sz="2400" b="1" baseline="-25000" dirty="0">
                <a:solidFill>
                  <a:srgbClr val="0000FF"/>
                </a:solidFill>
              </a:rPr>
              <a:t>ax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57600" y="50247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W</a:t>
            </a:r>
            <a:r>
              <a:rPr lang="en-US" sz="2400" b="1" baseline="-25000" dirty="0">
                <a:solidFill>
                  <a:srgbClr val="0000FF"/>
                </a:solidFill>
              </a:rPr>
              <a:t>ax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57800" y="5029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W</a:t>
            </a:r>
            <a:r>
              <a:rPr lang="en-US" sz="2400" b="1" baseline="-25000" dirty="0">
                <a:solidFill>
                  <a:srgbClr val="0000FF"/>
                </a:solidFill>
              </a:rPr>
              <a:t>ax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229600" y="5029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W</a:t>
            </a:r>
            <a:r>
              <a:rPr lang="en-US" sz="2400" b="1" baseline="-25000" dirty="0">
                <a:solidFill>
                  <a:srgbClr val="0000FF"/>
                </a:solidFill>
              </a:rPr>
              <a:t>ax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33600" y="4038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W</a:t>
            </a:r>
            <a:r>
              <a:rPr lang="en-US" sz="2400" b="1" baseline="-25000" dirty="0">
                <a:solidFill>
                  <a:srgbClr val="00B050"/>
                </a:solidFill>
              </a:rPr>
              <a:t>aa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10000" y="4038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W</a:t>
            </a:r>
            <a:r>
              <a:rPr lang="en-US" sz="2400" b="1" baseline="-25000" dirty="0">
                <a:solidFill>
                  <a:srgbClr val="00B050"/>
                </a:solidFill>
              </a:rPr>
              <a:t>aa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257800" y="4034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W</a:t>
            </a:r>
            <a:r>
              <a:rPr lang="en-US" sz="2400" b="1" baseline="-25000" dirty="0">
                <a:solidFill>
                  <a:srgbClr val="00B050"/>
                </a:solidFill>
              </a:rPr>
              <a:t>aa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05600" y="4038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W</a:t>
            </a:r>
            <a:r>
              <a:rPr lang="en-US" sz="2400" b="1" baseline="-25000" dirty="0">
                <a:solidFill>
                  <a:srgbClr val="00B050"/>
                </a:solidFill>
              </a:rPr>
              <a:t>aa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676400" y="2590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</a:rPr>
              <a:t>ya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76600" y="2590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</a:rPr>
              <a:t>ya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876800" y="2590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</a:rPr>
              <a:t>ya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848600" y="2590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</a:rPr>
              <a:t>ya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3400" y="4038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W</a:t>
            </a:r>
            <a:r>
              <a:rPr lang="en-US" sz="2400" b="1" baseline="-25000" dirty="0">
                <a:solidFill>
                  <a:srgbClr val="00B050"/>
                </a:solidFill>
              </a:rPr>
              <a:t>aa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</a:p>
        </p:txBody>
      </p:sp>
      <p:grpSp>
        <p:nvGrpSpPr>
          <p:cNvPr id="3" name="Group 55"/>
          <p:cNvGrpSpPr/>
          <p:nvPr/>
        </p:nvGrpSpPr>
        <p:grpSpPr>
          <a:xfrm>
            <a:off x="533400" y="1981200"/>
            <a:ext cx="7848600" cy="4199930"/>
            <a:chOff x="533400" y="1981200"/>
            <a:chExt cx="7848600" cy="4199930"/>
          </a:xfrm>
        </p:grpSpPr>
        <p:grpSp>
          <p:nvGrpSpPr>
            <p:cNvPr id="4" name="Group 10"/>
            <p:cNvGrpSpPr/>
            <p:nvPr/>
          </p:nvGrpSpPr>
          <p:grpSpPr>
            <a:xfrm>
              <a:off x="1447800" y="3128665"/>
              <a:ext cx="609599" cy="1905000"/>
              <a:chOff x="2057400" y="2438400"/>
              <a:chExt cx="609599" cy="1905000"/>
            </a:xfrm>
          </p:grpSpPr>
          <p:sp>
            <p:nvSpPr>
              <p:cNvPr id="6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22098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716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x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716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ŷ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14097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14097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336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grpSp>
          <p:nvGrpSpPr>
            <p:cNvPr id="5" name="Group 10"/>
            <p:cNvGrpSpPr/>
            <p:nvPr/>
          </p:nvGrpSpPr>
          <p:grpSpPr>
            <a:xfrm>
              <a:off x="3048000" y="3128665"/>
              <a:ext cx="609599" cy="1905000"/>
              <a:chOff x="2057400" y="2438400"/>
              <a:chExt cx="609599" cy="1905000"/>
            </a:xfrm>
          </p:grpSpPr>
          <p:sp>
            <p:nvSpPr>
              <p:cNvPr id="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9718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x</a:t>
              </a:r>
              <a:r>
                <a:rPr lang="en-US" sz="2400" b="1" baseline="30000" dirty="0"/>
                <a:t>&lt;2&gt;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718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ŷ</a:t>
              </a:r>
              <a:r>
                <a:rPr lang="en-US" sz="2400" b="1" baseline="30000" dirty="0"/>
                <a:t>&lt;2&gt;</a:t>
              </a:r>
              <a:endParaRPr lang="en-US" sz="2400" b="1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5400000" flipH="1" flipV="1">
              <a:off x="30099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 flipH="1" flipV="1">
              <a:off x="30099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8100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7338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&lt;2&gt;</a:t>
              </a:r>
              <a:endParaRPr lang="en-US" sz="2400" b="1" dirty="0"/>
            </a:p>
          </p:txBody>
        </p:sp>
        <p:grpSp>
          <p:nvGrpSpPr>
            <p:cNvPr id="17" name="Group 10"/>
            <p:cNvGrpSpPr/>
            <p:nvPr/>
          </p:nvGrpSpPr>
          <p:grpSpPr>
            <a:xfrm>
              <a:off x="4648200" y="3128665"/>
              <a:ext cx="609599" cy="1905000"/>
              <a:chOff x="2057400" y="2438400"/>
              <a:chExt cx="609599" cy="1905000"/>
            </a:xfrm>
          </p:grpSpPr>
          <p:sp>
            <p:nvSpPr>
              <p:cNvPr id="30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45720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x</a:t>
              </a:r>
              <a:r>
                <a:rPr lang="en-US" sz="2400" b="1" baseline="30000" dirty="0"/>
                <a:t>&lt;3&gt;</a:t>
              </a:r>
              <a:endParaRPr lang="en-US" sz="2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720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ŷ</a:t>
              </a:r>
              <a:r>
                <a:rPr lang="en-US" sz="2400" b="1" baseline="30000" dirty="0"/>
                <a:t>&lt;3&gt;</a:t>
              </a:r>
              <a:endParaRPr lang="en-US" sz="2400" b="1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5400000" flipH="1" flipV="1">
              <a:off x="46101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 flipH="1" flipV="1">
              <a:off x="46101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007114" y="3429000"/>
              <a:ext cx="6222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…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53340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7818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629400" y="35052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&lt;Tx-1&gt;</a:t>
              </a:r>
              <a:endParaRPr lang="en-US" sz="2400" b="1" dirty="0"/>
            </a:p>
          </p:txBody>
        </p:sp>
        <p:grpSp>
          <p:nvGrpSpPr>
            <p:cNvPr id="29" name="Group 10"/>
            <p:cNvGrpSpPr/>
            <p:nvPr/>
          </p:nvGrpSpPr>
          <p:grpSpPr>
            <a:xfrm>
              <a:off x="7620000" y="3128665"/>
              <a:ext cx="609599" cy="1905000"/>
              <a:chOff x="2057400" y="2438400"/>
              <a:chExt cx="609599" cy="1905000"/>
            </a:xfrm>
          </p:grpSpPr>
          <p:sp>
            <p:nvSpPr>
              <p:cNvPr id="44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543800" y="571946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x</a:t>
              </a:r>
              <a:r>
                <a:rPr lang="en-US" sz="2400" b="1" baseline="30000" dirty="0"/>
                <a:t>&lt;</a:t>
              </a:r>
              <a:r>
                <a:rPr lang="en-US" sz="2400" b="1" baseline="30000" dirty="0" err="1"/>
                <a:t>Tx</a:t>
              </a:r>
              <a:r>
                <a:rPr lang="en-US" sz="2400" b="1" baseline="30000" dirty="0"/>
                <a:t>&gt;</a:t>
              </a:r>
              <a:endParaRPr lang="en-US" sz="24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543800" y="19812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ŷ</a:t>
              </a:r>
              <a:r>
                <a:rPr lang="en-US" sz="2400" b="1" baseline="30000" dirty="0"/>
                <a:t>&lt;Ty&gt;</a:t>
              </a:r>
              <a:endParaRPr lang="en-US" sz="2400" b="1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rot="5400000" flipH="1" flipV="1">
              <a:off x="75819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H="1" flipV="1">
              <a:off x="75819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2578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&lt;3&gt;</a:t>
              </a:r>
              <a:endParaRPr lang="en-US" sz="2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34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/>
                <a:t>a</a:t>
              </a:r>
              <a:r>
                <a:rPr lang="en-US" sz="2400" b="1" baseline="30000" dirty="0"/>
                <a:t>&lt;0&gt;</a:t>
              </a:r>
              <a:endParaRPr lang="en-US" sz="2400" b="1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6096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1981200" y="5029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W</a:t>
            </a:r>
            <a:r>
              <a:rPr lang="en-US" sz="2400" b="1" baseline="-25000" dirty="0">
                <a:solidFill>
                  <a:srgbClr val="0000FF"/>
                </a:solidFill>
              </a:rPr>
              <a:t>ax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57600" y="50247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W</a:t>
            </a:r>
            <a:r>
              <a:rPr lang="en-US" sz="2400" b="1" baseline="-25000" dirty="0">
                <a:solidFill>
                  <a:srgbClr val="0000FF"/>
                </a:solidFill>
              </a:rPr>
              <a:t>ax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57800" y="5029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W</a:t>
            </a:r>
            <a:r>
              <a:rPr lang="en-US" sz="2400" b="1" baseline="-25000" dirty="0">
                <a:solidFill>
                  <a:srgbClr val="0000FF"/>
                </a:solidFill>
              </a:rPr>
              <a:t>ax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229600" y="5029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W</a:t>
            </a:r>
            <a:r>
              <a:rPr lang="en-US" sz="2400" b="1" baseline="-25000" dirty="0">
                <a:solidFill>
                  <a:srgbClr val="0000FF"/>
                </a:solidFill>
              </a:rPr>
              <a:t>ax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33600" y="4038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W</a:t>
            </a:r>
            <a:r>
              <a:rPr lang="en-US" sz="2400" b="1" baseline="-25000" dirty="0">
                <a:solidFill>
                  <a:srgbClr val="00B050"/>
                </a:solidFill>
              </a:rPr>
              <a:t>aa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10000" y="4038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W</a:t>
            </a:r>
            <a:r>
              <a:rPr lang="en-US" sz="2400" b="1" baseline="-25000" dirty="0">
                <a:solidFill>
                  <a:srgbClr val="00B050"/>
                </a:solidFill>
              </a:rPr>
              <a:t>aa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257800" y="4034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W</a:t>
            </a:r>
            <a:r>
              <a:rPr lang="en-US" sz="2400" b="1" baseline="-25000" dirty="0">
                <a:solidFill>
                  <a:srgbClr val="00B050"/>
                </a:solidFill>
              </a:rPr>
              <a:t>aa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705600" y="4038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W</a:t>
            </a:r>
            <a:r>
              <a:rPr lang="en-US" sz="2400" b="1" baseline="-25000" dirty="0">
                <a:solidFill>
                  <a:srgbClr val="00B050"/>
                </a:solidFill>
              </a:rPr>
              <a:t>aa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676400" y="2590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</a:rPr>
              <a:t>ya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276600" y="2590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</a:rPr>
              <a:t>ya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876800" y="2590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</a:rPr>
              <a:t>ya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848600" y="2590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</a:rPr>
              <a:t>ya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3400" y="4038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W</a:t>
            </a:r>
            <a:r>
              <a:rPr lang="en-US" sz="2400" b="1" baseline="-25000" dirty="0">
                <a:solidFill>
                  <a:srgbClr val="00B050"/>
                </a:solidFill>
              </a:rPr>
              <a:t>aa</a:t>
            </a:r>
          </a:p>
        </p:txBody>
      </p:sp>
      <p:sp>
        <p:nvSpPr>
          <p:cNvPr id="70" name="Oval 69"/>
          <p:cNvSpPr/>
          <p:nvPr/>
        </p:nvSpPr>
        <p:spPr>
          <a:xfrm>
            <a:off x="4495800" y="1752600"/>
            <a:ext cx="762000" cy="76200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143000" y="5562600"/>
            <a:ext cx="4267200" cy="76200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Use information from previous input</a:t>
            </a:r>
          </a:p>
          <a:p>
            <a:pPr lvl="1" algn="just"/>
            <a:r>
              <a:rPr lang="en-US" dirty="0"/>
              <a:t>Simple Recurrent neural network</a:t>
            </a:r>
          </a:p>
          <a:p>
            <a:pPr algn="just"/>
            <a:r>
              <a:rPr lang="en-US" dirty="0"/>
              <a:t>No information from future input</a:t>
            </a:r>
          </a:p>
          <a:p>
            <a:pPr lvl="1" algn="just"/>
            <a:r>
              <a:rPr lang="en-US" dirty="0"/>
              <a:t>Solution – Bi directional neural network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algn="just"/>
            <a:r>
              <a:rPr lang="en-US" dirty="0"/>
              <a:t>a</a:t>
            </a:r>
            <a:r>
              <a:rPr lang="en-US" baseline="30000" dirty="0"/>
              <a:t>&lt;0&gt;</a:t>
            </a:r>
            <a:r>
              <a:rPr lang="en-US" dirty="0"/>
              <a:t> = 0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5" name="Picture 4" descr="RecurrentNeuralNetwor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505200"/>
            <a:ext cx="6419850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algn="just"/>
            <a:r>
              <a:rPr lang="en-US" dirty="0"/>
              <a:t>a</a:t>
            </a:r>
            <a:r>
              <a:rPr lang="en-US" baseline="30000" dirty="0"/>
              <a:t>&lt;0&gt;</a:t>
            </a:r>
            <a:r>
              <a:rPr lang="en-US" dirty="0"/>
              <a:t> = 0</a:t>
            </a:r>
          </a:p>
          <a:p>
            <a:pPr algn="just"/>
            <a:r>
              <a:rPr lang="en-US" dirty="0"/>
              <a:t>a</a:t>
            </a:r>
            <a:r>
              <a:rPr lang="en-US" baseline="30000" dirty="0"/>
              <a:t>&lt;1&gt;</a:t>
            </a:r>
            <a:r>
              <a:rPr lang="en-US" dirty="0"/>
              <a:t> = g(W</a:t>
            </a:r>
            <a:r>
              <a:rPr lang="en-US" baseline="-25000" dirty="0"/>
              <a:t>aa</a:t>
            </a:r>
            <a:r>
              <a:rPr lang="en-US" dirty="0"/>
              <a:t> a</a:t>
            </a:r>
            <a:r>
              <a:rPr lang="en-US" baseline="30000" dirty="0"/>
              <a:t>&lt;0&gt;</a:t>
            </a:r>
            <a:r>
              <a:rPr lang="en-US" dirty="0"/>
              <a:t> + W</a:t>
            </a:r>
            <a:r>
              <a:rPr lang="en-US" baseline="-25000" dirty="0"/>
              <a:t>ax</a:t>
            </a:r>
            <a:r>
              <a:rPr lang="en-US" dirty="0"/>
              <a:t> x</a:t>
            </a:r>
            <a:r>
              <a:rPr lang="en-US" baseline="30000" dirty="0"/>
              <a:t>&lt;1&gt;</a:t>
            </a:r>
            <a:r>
              <a:rPr lang="en-US" dirty="0"/>
              <a:t> + b</a:t>
            </a:r>
            <a:r>
              <a:rPr lang="en-US" baseline="-25000" dirty="0"/>
              <a:t>a</a:t>
            </a:r>
            <a:r>
              <a:rPr lang="en-US" dirty="0"/>
              <a:t>) </a:t>
            </a:r>
          </a:p>
          <a:p>
            <a:pPr algn="just"/>
            <a:r>
              <a:rPr lang="cy-GB" dirty="0"/>
              <a:t>ŷ</a:t>
            </a:r>
            <a:r>
              <a:rPr lang="en-US" baseline="30000" dirty="0"/>
              <a:t>&lt;1&gt;</a:t>
            </a:r>
            <a:r>
              <a:rPr lang="en-US" dirty="0"/>
              <a:t> = g(W</a:t>
            </a:r>
            <a:r>
              <a:rPr lang="en-US" baseline="-25000" dirty="0"/>
              <a:t>ya</a:t>
            </a:r>
            <a:r>
              <a:rPr lang="en-US" dirty="0"/>
              <a:t> a</a:t>
            </a:r>
            <a:r>
              <a:rPr lang="en-US" baseline="30000" dirty="0"/>
              <a:t>&lt;1&gt;</a:t>
            </a:r>
            <a:r>
              <a:rPr lang="en-US" dirty="0"/>
              <a:t> + b</a:t>
            </a:r>
            <a:r>
              <a:rPr lang="en-US" baseline="-25000" dirty="0"/>
              <a:t>y</a:t>
            </a:r>
            <a:r>
              <a:rPr lang="en-US" dirty="0"/>
              <a:t>)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5" name="Picture 4" descr="RecurrentNeuralNetwor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505200"/>
            <a:ext cx="6419850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algn="just"/>
            <a:r>
              <a:rPr lang="en-US" dirty="0"/>
              <a:t>a</a:t>
            </a:r>
            <a:r>
              <a:rPr lang="en-US" baseline="30000" dirty="0"/>
              <a:t>&lt;0&gt;</a:t>
            </a:r>
            <a:r>
              <a:rPr lang="en-US" dirty="0"/>
              <a:t> = 0</a:t>
            </a:r>
          </a:p>
          <a:p>
            <a:pPr algn="just"/>
            <a:r>
              <a:rPr lang="en-US" dirty="0"/>
              <a:t>a</a:t>
            </a:r>
            <a:r>
              <a:rPr lang="en-US" baseline="30000" dirty="0"/>
              <a:t>&lt;1&gt;</a:t>
            </a:r>
            <a:r>
              <a:rPr lang="en-US" dirty="0"/>
              <a:t> = g(W</a:t>
            </a:r>
            <a:r>
              <a:rPr lang="en-US" baseline="-25000" dirty="0"/>
              <a:t>aa</a:t>
            </a:r>
            <a:r>
              <a:rPr lang="en-US" dirty="0"/>
              <a:t> a</a:t>
            </a:r>
            <a:r>
              <a:rPr lang="en-US" baseline="30000" dirty="0"/>
              <a:t>&lt;0&gt;</a:t>
            </a:r>
            <a:r>
              <a:rPr lang="en-US" dirty="0"/>
              <a:t> + W</a:t>
            </a:r>
            <a:r>
              <a:rPr lang="en-US" baseline="-25000" dirty="0"/>
              <a:t>ax</a:t>
            </a:r>
            <a:r>
              <a:rPr lang="en-US" dirty="0"/>
              <a:t> x</a:t>
            </a:r>
            <a:r>
              <a:rPr lang="en-US" baseline="30000" dirty="0"/>
              <a:t>&lt;1&gt;</a:t>
            </a:r>
            <a:r>
              <a:rPr lang="en-US" dirty="0"/>
              <a:t> + b</a:t>
            </a:r>
            <a:r>
              <a:rPr lang="en-US" baseline="-25000" dirty="0"/>
              <a:t>a</a:t>
            </a:r>
            <a:r>
              <a:rPr lang="en-US" dirty="0"/>
              <a:t>) – tanh or relu  </a:t>
            </a:r>
          </a:p>
          <a:p>
            <a:pPr algn="just"/>
            <a:r>
              <a:rPr lang="cy-GB" dirty="0"/>
              <a:t>ŷ</a:t>
            </a:r>
            <a:r>
              <a:rPr lang="en-US" baseline="30000" dirty="0"/>
              <a:t>&lt;1&gt;</a:t>
            </a:r>
            <a:r>
              <a:rPr lang="en-US" dirty="0"/>
              <a:t> = g(W</a:t>
            </a:r>
            <a:r>
              <a:rPr lang="en-US" baseline="-25000" dirty="0"/>
              <a:t>ya</a:t>
            </a:r>
            <a:r>
              <a:rPr lang="en-US" dirty="0"/>
              <a:t> a</a:t>
            </a:r>
            <a:r>
              <a:rPr lang="en-US" baseline="30000" dirty="0"/>
              <a:t>&lt;1&gt;</a:t>
            </a:r>
            <a:r>
              <a:rPr lang="en-US" dirty="0"/>
              <a:t> + b</a:t>
            </a:r>
            <a:r>
              <a:rPr lang="en-US" baseline="-25000" dirty="0"/>
              <a:t>y</a:t>
            </a:r>
            <a:r>
              <a:rPr lang="en-US" dirty="0"/>
              <a:t>) – sigmoid or softmax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5" name="Picture 4" descr="RecurrentNeuralNetwor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505200"/>
            <a:ext cx="6419850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– Speech recognition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</a:t>
            </a:r>
          </a:p>
          <a:p>
            <a:pPr lvl="1"/>
            <a:r>
              <a:rPr lang="en-US" dirty="0"/>
              <a:t>Audio clip – Sequence data </a:t>
            </a:r>
          </a:p>
          <a:p>
            <a:r>
              <a:rPr lang="en-US" dirty="0"/>
              <a:t>Output </a:t>
            </a:r>
          </a:p>
          <a:p>
            <a:pPr lvl="1"/>
            <a:r>
              <a:rPr lang="en-US" dirty="0"/>
              <a:t>Text transcript – Sequence data</a:t>
            </a:r>
          </a:p>
          <a:p>
            <a:r>
              <a:rPr lang="en-US" dirty="0"/>
              <a:t>Example </a:t>
            </a:r>
          </a:p>
          <a:p>
            <a:pPr lvl="1"/>
            <a:r>
              <a:rPr lang="en-US" dirty="0">
                <a:hlinkClick r:id="rId2" action="ppaction://hlinkfile"/>
              </a:rPr>
              <a:t>The Quick Brown Fox Jumps Over The Lazy Dog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205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Audio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Wikipedia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a</a:t>
            </a:r>
            <a:r>
              <a:rPr lang="en-US" baseline="30000" dirty="0"/>
              <a:t>&lt;t&gt;</a:t>
            </a:r>
            <a:r>
              <a:rPr lang="en-US" dirty="0"/>
              <a:t> = g(W</a:t>
            </a:r>
            <a:r>
              <a:rPr lang="en-US" baseline="-25000" dirty="0"/>
              <a:t>aa</a:t>
            </a:r>
            <a:r>
              <a:rPr lang="en-US" dirty="0"/>
              <a:t> a</a:t>
            </a:r>
            <a:r>
              <a:rPr lang="en-US" baseline="30000" dirty="0"/>
              <a:t>&lt;t-1&gt;</a:t>
            </a:r>
            <a:r>
              <a:rPr lang="en-US" dirty="0"/>
              <a:t> + W</a:t>
            </a:r>
            <a:r>
              <a:rPr lang="en-US" baseline="-25000" dirty="0"/>
              <a:t>ax</a:t>
            </a:r>
            <a:r>
              <a:rPr lang="en-US" dirty="0"/>
              <a:t> x</a:t>
            </a:r>
            <a:r>
              <a:rPr lang="en-US" baseline="30000" dirty="0"/>
              <a:t>&lt;t&gt;</a:t>
            </a:r>
            <a:r>
              <a:rPr lang="en-US" dirty="0"/>
              <a:t> + b</a:t>
            </a:r>
            <a:r>
              <a:rPr lang="en-US" baseline="-25000" dirty="0"/>
              <a:t>a</a:t>
            </a:r>
            <a:r>
              <a:rPr lang="en-US" dirty="0"/>
              <a:t>) </a:t>
            </a:r>
          </a:p>
          <a:p>
            <a:pPr algn="just"/>
            <a:r>
              <a:rPr lang="cy-GB" dirty="0"/>
              <a:t>ŷ</a:t>
            </a:r>
            <a:r>
              <a:rPr lang="en-US" baseline="30000" dirty="0"/>
              <a:t>&lt;t&gt;</a:t>
            </a:r>
            <a:r>
              <a:rPr lang="en-US" dirty="0"/>
              <a:t> = g(W</a:t>
            </a:r>
            <a:r>
              <a:rPr lang="en-US" baseline="-25000" dirty="0"/>
              <a:t>ya</a:t>
            </a:r>
            <a:r>
              <a:rPr lang="en-US" dirty="0"/>
              <a:t> a</a:t>
            </a:r>
            <a:r>
              <a:rPr lang="en-US" baseline="30000" dirty="0"/>
              <a:t>&lt;t&gt;</a:t>
            </a:r>
            <a:r>
              <a:rPr lang="en-US" dirty="0"/>
              <a:t> + b</a:t>
            </a:r>
            <a:r>
              <a:rPr lang="en-US" baseline="-25000" dirty="0"/>
              <a:t>y</a:t>
            </a:r>
            <a:r>
              <a:rPr lang="en-US" dirty="0"/>
              <a:t>)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5" name="Picture 4" descr="RecurrentNeuralNetwor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505200"/>
            <a:ext cx="6419850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algn="just"/>
            <a:r>
              <a:rPr lang="en-US" dirty="0"/>
              <a:t>a</a:t>
            </a:r>
            <a:r>
              <a:rPr lang="en-US" baseline="30000" dirty="0"/>
              <a:t>&lt;t&gt;</a:t>
            </a:r>
            <a:r>
              <a:rPr lang="en-US" dirty="0"/>
              <a:t> = g(W</a:t>
            </a:r>
            <a:r>
              <a:rPr lang="en-US" baseline="-25000" dirty="0"/>
              <a:t>aa</a:t>
            </a:r>
            <a:r>
              <a:rPr lang="en-US" dirty="0"/>
              <a:t> a</a:t>
            </a:r>
            <a:r>
              <a:rPr lang="en-US" baseline="30000" dirty="0"/>
              <a:t>&lt;t-1&gt;</a:t>
            </a:r>
            <a:r>
              <a:rPr lang="en-US" dirty="0"/>
              <a:t> + W</a:t>
            </a:r>
            <a:r>
              <a:rPr lang="en-US" baseline="-25000" dirty="0"/>
              <a:t>ax</a:t>
            </a:r>
            <a:r>
              <a:rPr lang="en-US" dirty="0"/>
              <a:t> x</a:t>
            </a:r>
            <a:r>
              <a:rPr lang="en-US" baseline="30000" dirty="0"/>
              <a:t>&lt;t&gt;</a:t>
            </a:r>
            <a:r>
              <a:rPr lang="en-US" dirty="0"/>
              <a:t> + b</a:t>
            </a:r>
            <a:r>
              <a:rPr lang="en-US" baseline="-25000" dirty="0"/>
              <a:t>a</a:t>
            </a:r>
            <a:r>
              <a:rPr lang="en-US" dirty="0"/>
              <a:t>) </a:t>
            </a:r>
          </a:p>
          <a:p>
            <a:pPr algn="just"/>
            <a:r>
              <a:rPr lang="en-US" dirty="0"/>
              <a:t>a</a:t>
            </a:r>
            <a:r>
              <a:rPr lang="en-US" baseline="30000" dirty="0"/>
              <a:t>&lt;t&gt;</a:t>
            </a:r>
            <a:r>
              <a:rPr lang="en-US" dirty="0"/>
              <a:t> = g(</a:t>
            </a:r>
            <a:r>
              <a:rPr lang="en-US" dirty="0" err="1"/>
              <a:t>W</a:t>
            </a:r>
            <a:r>
              <a:rPr lang="en-US" baseline="-25000" dirty="0" err="1"/>
              <a:t>a</a:t>
            </a:r>
            <a:r>
              <a:rPr lang="en-US" baseline="-25000" dirty="0"/>
              <a:t> </a:t>
            </a:r>
            <a:r>
              <a:rPr lang="en-US" dirty="0"/>
              <a:t>[a</a:t>
            </a:r>
            <a:r>
              <a:rPr lang="en-US" baseline="30000" dirty="0"/>
              <a:t>&lt;t-1&gt;</a:t>
            </a:r>
            <a:r>
              <a:rPr lang="en-US" dirty="0"/>
              <a:t>, x</a:t>
            </a:r>
            <a:r>
              <a:rPr lang="en-US" baseline="30000" dirty="0"/>
              <a:t>&lt;t&gt;</a:t>
            </a:r>
            <a:r>
              <a:rPr lang="en-US" dirty="0"/>
              <a:t>]+ b</a:t>
            </a:r>
            <a:r>
              <a:rPr lang="en-US" baseline="-25000" dirty="0"/>
              <a:t>a</a:t>
            </a:r>
            <a:r>
              <a:rPr lang="en-US" dirty="0"/>
              <a:t>) – Stack values </a:t>
            </a:r>
          </a:p>
          <a:p>
            <a:pPr algn="just"/>
            <a:r>
              <a:rPr lang="cy-GB" dirty="0"/>
              <a:t>ŷ</a:t>
            </a:r>
            <a:r>
              <a:rPr lang="en-US" baseline="30000" dirty="0"/>
              <a:t>&lt;t&gt;</a:t>
            </a:r>
            <a:r>
              <a:rPr lang="en-US" dirty="0"/>
              <a:t> = g(W</a:t>
            </a:r>
            <a:r>
              <a:rPr lang="en-US" baseline="-25000" dirty="0"/>
              <a:t>ya</a:t>
            </a:r>
            <a:r>
              <a:rPr lang="en-US" dirty="0"/>
              <a:t> a</a:t>
            </a:r>
            <a:r>
              <a:rPr lang="en-US" baseline="30000" dirty="0"/>
              <a:t>&lt;t&gt;</a:t>
            </a:r>
            <a:r>
              <a:rPr lang="en-US" dirty="0"/>
              <a:t> + b</a:t>
            </a:r>
            <a:r>
              <a:rPr lang="en-US" baseline="-25000" dirty="0"/>
              <a:t>y</a:t>
            </a:r>
            <a:r>
              <a:rPr lang="en-US" dirty="0"/>
              <a:t>)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5" name="Picture 4" descr="RecurrentNeuralNetwor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505200"/>
            <a:ext cx="6419850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 through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algn="just"/>
            <a:r>
              <a:rPr lang="en-US" dirty="0"/>
              <a:t>a</a:t>
            </a:r>
            <a:r>
              <a:rPr lang="en-US" baseline="30000" dirty="0"/>
              <a:t>&lt;1&gt;</a:t>
            </a:r>
            <a:r>
              <a:rPr lang="en-US" dirty="0"/>
              <a:t> = g(W</a:t>
            </a:r>
            <a:r>
              <a:rPr lang="en-US" baseline="-25000" dirty="0"/>
              <a:t>aa</a:t>
            </a:r>
            <a:r>
              <a:rPr lang="en-US" dirty="0"/>
              <a:t> a</a:t>
            </a:r>
            <a:r>
              <a:rPr lang="en-US" baseline="30000" dirty="0"/>
              <a:t>&lt;0&gt;</a:t>
            </a:r>
            <a:r>
              <a:rPr lang="en-US" dirty="0"/>
              <a:t> + W</a:t>
            </a:r>
            <a:r>
              <a:rPr lang="en-US" baseline="-25000" dirty="0"/>
              <a:t>ax</a:t>
            </a:r>
            <a:r>
              <a:rPr lang="en-US" dirty="0"/>
              <a:t> x</a:t>
            </a:r>
            <a:r>
              <a:rPr lang="en-US" baseline="30000" dirty="0"/>
              <a:t>&lt;1&gt;</a:t>
            </a:r>
            <a:r>
              <a:rPr lang="en-US" dirty="0"/>
              <a:t> + </a:t>
            </a:r>
            <a:r>
              <a:rPr lang="en-US" dirty="0" err="1"/>
              <a:t>b</a:t>
            </a:r>
            <a:r>
              <a:rPr lang="en-US" baseline="-25000" dirty="0" err="1"/>
              <a:t>a</a:t>
            </a:r>
            <a:r>
              <a:rPr lang="en-US" dirty="0"/>
              <a:t>)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228600" y="5329535"/>
            <a:ext cx="2514600" cy="1452265"/>
            <a:chOff x="228600" y="5329535"/>
            <a:chExt cx="2514600" cy="1452265"/>
          </a:xfrm>
        </p:grpSpPr>
        <p:sp>
          <p:nvSpPr>
            <p:cNvPr id="6" name="TextBox 5"/>
            <p:cNvSpPr txBox="1"/>
            <p:nvPr/>
          </p:nvSpPr>
          <p:spPr>
            <a:xfrm>
              <a:off x="16002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18306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5240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r>
                <a:rPr lang="en-US" sz="2400" b="1" baseline="30000" dirty="0"/>
                <a:t>&lt;1&gt;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9144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8600" y="53340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r>
                <a:rPr lang="en-US" sz="2400" b="1" baseline="30000" dirty="0"/>
                <a:t>&lt;0&gt;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57400" y="58674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00FF"/>
                  </a:solidFill>
                </a:rPr>
                <a:t>ax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8200" y="5562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B050"/>
                  </a:solidFill>
                </a:rPr>
                <a:t>aa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9144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rot="5400000" flipH="1" flipV="1">
              <a:off x="1679029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 through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algn="just"/>
            <a:r>
              <a:rPr lang="en-US" dirty="0"/>
              <a:t>a</a:t>
            </a:r>
            <a:r>
              <a:rPr lang="en-US" baseline="30000" dirty="0"/>
              <a:t>&lt;2&gt;</a:t>
            </a:r>
            <a:r>
              <a:rPr lang="en-US" dirty="0"/>
              <a:t> = g(W</a:t>
            </a:r>
            <a:r>
              <a:rPr lang="en-US" baseline="-25000" dirty="0"/>
              <a:t>aa</a:t>
            </a:r>
            <a:r>
              <a:rPr lang="en-US" dirty="0"/>
              <a:t> a</a:t>
            </a:r>
            <a:r>
              <a:rPr lang="en-US" baseline="30000" dirty="0"/>
              <a:t>&lt;1&gt;</a:t>
            </a:r>
            <a:r>
              <a:rPr lang="en-US" dirty="0"/>
              <a:t> + W</a:t>
            </a:r>
            <a:r>
              <a:rPr lang="en-US" baseline="-25000" dirty="0"/>
              <a:t>ax</a:t>
            </a:r>
            <a:r>
              <a:rPr lang="en-US" dirty="0"/>
              <a:t> x</a:t>
            </a:r>
            <a:r>
              <a:rPr lang="en-US" baseline="30000" dirty="0"/>
              <a:t>&lt;2&gt;</a:t>
            </a:r>
            <a:r>
              <a:rPr lang="en-US" dirty="0"/>
              <a:t> + </a:t>
            </a:r>
            <a:r>
              <a:rPr lang="en-US" dirty="0" err="1"/>
              <a:t>b</a:t>
            </a:r>
            <a:r>
              <a:rPr lang="en-US" baseline="-25000" dirty="0" err="1"/>
              <a:t>a</a:t>
            </a:r>
            <a:r>
              <a:rPr lang="en-US" dirty="0"/>
              <a:t>)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228600" y="5329535"/>
            <a:ext cx="4191000" cy="1452265"/>
            <a:chOff x="228600" y="5329535"/>
            <a:chExt cx="4191000" cy="1452265"/>
          </a:xfrm>
        </p:grpSpPr>
        <p:sp>
          <p:nvSpPr>
            <p:cNvPr id="6" name="TextBox 5"/>
            <p:cNvSpPr txBox="1"/>
            <p:nvPr/>
          </p:nvSpPr>
          <p:spPr>
            <a:xfrm>
              <a:off x="16002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18306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5240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r>
                <a:rPr lang="en-US" sz="2400" b="1" baseline="30000" dirty="0"/>
                <a:t>&lt;1&gt;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25908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9144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8600" y="53340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r>
                <a:rPr lang="en-US" sz="2400" b="1" baseline="30000" dirty="0"/>
                <a:t>&lt;0&gt;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766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r>
                <a:rPr lang="en-US" sz="2400" b="1" baseline="30000" dirty="0"/>
                <a:t>&lt;2&gt;</a:t>
              </a:r>
              <a:endParaRPr lang="en-US" sz="2400" b="1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5070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2004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r>
                <a:rPr lang="en-US" sz="2400" b="1" baseline="30000" dirty="0"/>
                <a:t>&lt;2&gt;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57400" y="58674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00FF"/>
                  </a:solidFill>
                </a:rPr>
                <a:t>ax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8200" y="5562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B050"/>
                  </a:solidFill>
                </a:rPr>
                <a:t>aa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38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00FF"/>
                  </a:solidFill>
                </a:rPr>
                <a:t>ax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146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B050"/>
                  </a:solidFill>
                </a:rPr>
                <a:t>aa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2590800" y="5408612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rot="5400000" flipH="1" flipV="1">
              <a:off x="1677441" y="60970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rot="5400000" flipH="1" flipV="1">
              <a:off x="3353841" y="60970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9144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 through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algn="just"/>
            <a:r>
              <a:rPr lang="en-US" dirty="0"/>
              <a:t>a</a:t>
            </a:r>
            <a:r>
              <a:rPr lang="en-US" baseline="30000" dirty="0"/>
              <a:t>&lt;3&gt;</a:t>
            </a:r>
            <a:r>
              <a:rPr lang="en-US" dirty="0"/>
              <a:t> = g(W</a:t>
            </a:r>
            <a:r>
              <a:rPr lang="en-US" baseline="-25000" dirty="0"/>
              <a:t>aa</a:t>
            </a:r>
            <a:r>
              <a:rPr lang="en-US" dirty="0"/>
              <a:t> a</a:t>
            </a:r>
            <a:r>
              <a:rPr lang="en-US" baseline="30000" dirty="0"/>
              <a:t>&lt;2&gt;</a:t>
            </a:r>
            <a:r>
              <a:rPr lang="en-US" dirty="0"/>
              <a:t> + W</a:t>
            </a:r>
            <a:r>
              <a:rPr lang="en-US" baseline="-25000" dirty="0"/>
              <a:t>ax</a:t>
            </a:r>
            <a:r>
              <a:rPr lang="en-US" dirty="0"/>
              <a:t> x</a:t>
            </a:r>
            <a:r>
              <a:rPr lang="en-US" baseline="30000" dirty="0"/>
              <a:t>&lt;3&gt;</a:t>
            </a:r>
            <a:r>
              <a:rPr lang="en-US" dirty="0"/>
              <a:t> + </a:t>
            </a:r>
            <a:r>
              <a:rPr lang="en-US" dirty="0" err="1"/>
              <a:t>b</a:t>
            </a:r>
            <a:r>
              <a:rPr lang="en-US" baseline="-25000" dirty="0" err="1"/>
              <a:t>a</a:t>
            </a:r>
            <a:r>
              <a:rPr lang="en-US" dirty="0"/>
              <a:t>)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228600" y="5329535"/>
            <a:ext cx="5867400" cy="1452265"/>
            <a:chOff x="228600" y="5329535"/>
            <a:chExt cx="5867400" cy="1452265"/>
          </a:xfrm>
        </p:grpSpPr>
        <p:sp>
          <p:nvSpPr>
            <p:cNvPr id="6" name="TextBox 5"/>
            <p:cNvSpPr txBox="1"/>
            <p:nvPr/>
          </p:nvSpPr>
          <p:spPr>
            <a:xfrm>
              <a:off x="16002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18306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5240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r>
                <a:rPr lang="en-US" sz="2400" b="1" baseline="30000" dirty="0"/>
                <a:t>&lt;1&gt;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25908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9144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8600" y="53340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r>
                <a:rPr lang="en-US" sz="2400" b="1" baseline="30000" dirty="0"/>
                <a:t>&lt;0&gt;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766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r>
                <a:rPr lang="en-US" sz="2400" b="1" baseline="30000" dirty="0"/>
                <a:t>&lt;2&gt;</a:t>
              </a:r>
              <a:endParaRPr lang="en-US" sz="2400" b="1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5070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2004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r>
                <a:rPr lang="en-US" sz="2400" b="1" baseline="30000" dirty="0"/>
                <a:t>&lt;2&gt;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42672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9530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r>
                <a:rPr lang="en-US" sz="2400" b="1" baseline="30000" dirty="0"/>
                <a:t>&lt;3&gt;</a:t>
              </a:r>
              <a:endParaRPr lang="en-US" sz="2400" b="1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5400000" flipH="1" flipV="1">
              <a:off x="51834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8768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r>
                <a:rPr lang="en-US" sz="2400" b="1" baseline="30000" dirty="0"/>
                <a:t>&lt;3&gt;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57400" y="58674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00FF"/>
                  </a:solidFill>
                </a:rPr>
                <a:t>ax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8200" y="5562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B050"/>
                  </a:solidFill>
                </a:rPr>
                <a:t>aa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38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00FF"/>
                  </a:solidFill>
                </a:rPr>
                <a:t>ax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146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B050"/>
                  </a:solidFill>
                </a:rPr>
                <a:t>aa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102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00FF"/>
                  </a:solidFill>
                </a:rPr>
                <a:t>ax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910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B050"/>
                  </a:solidFill>
                </a:rPr>
                <a:t>aa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9144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rot="5400000" flipH="1" flipV="1">
              <a:off x="1679030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rot="5400000" flipH="1" flipV="1">
              <a:off x="3353841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rot="5400000" flipH="1" flipV="1">
              <a:off x="5030241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5908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42672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 through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algn="just"/>
            <a:r>
              <a:rPr lang="en-US" dirty="0"/>
              <a:t>a</a:t>
            </a:r>
            <a:r>
              <a:rPr lang="en-US" baseline="30000" dirty="0"/>
              <a:t>&lt;t&gt;</a:t>
            </a:r>
            <a:r>
              <a:rPr lang="en-US" dirty="0"/>
              <a:t> = g(W</a:t>
            </a:r>
            <a:r>
              <a:rPr lang="en-US" baseline="-25000" dirty="0"/>
              <a:t>aa</a:t>
            </a:r>
            <a:r>
              <a:rPr lang="en-US" dirty="0"/>
              <a:t> a</a:t>
            </a:r>
            <a:r>
              <a:rPr lang="en-US" baseline="30000" dirty="0"/>
              <a:t>&lt;t-1&gt;</a:t>
            </a:r>
            <a:r>
              <a:rPr lang="en-US" dirty="0"/>
              <a:t> + W</a:t>
            </a:r>
            <a:r>
              <a:rPr lang="en-US" baseline="-25000" dirty="0"/>
              <a:t>ax</a:t>
            </a:r>
            <a:r>
              <a:rPr lang="en-US" dirty="0"/>
              <a:t> x</a:t>
            </a:r>
            <a:r>
              <a:rPr lang="en-US" baseline="30000" dirty="0"/>
              <a:t>&lt;t&gt;</a:t>
            </a:r>
            <a:r>
              <a:rPr lang="en-US" dirty="0"/>
              <a:t> + </a:t>
            </a:r>
            <a:r>
              <a:rPr lang="en-US" dirty="0" err="1"/>
              <a:t>b</a:t>
            </a:r>
            <a:r>
              <a:rPr lang="en-US" baseline="-25000" dirty="0" err="1"/>
              <a:t>a</a:t>
            </a:r>
            <a:r>
              <a:rPr lang="en-US" dirty="0"/>
              <a:t>)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228600" y="5253335"/>
            <a:ext cx="8839200" cy="1528465"/>
            <a:chOff x="228600" y="5253335"/>
            <a:chExt cx="8839200" cy="1528465"/>
          </a:xfrm>
        </p:grpSpPr>
        <p:sp>
          <p:nvSpPr>
            <p:cNvPr id="6" name="TextBox 5"/>
            <p:cNvSpPr txBox="1"/>
            <p:nvPr/>
          </p:nvSpPr>
          <p:spPr>
            <a:xfrm>
              <a:off x="16002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18306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5240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r>
                <a:rPr lang="en-US" sz="2400" b="1" baseline="30000" dirty="0"/>
                <a:t>&lt;1&gt;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25908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9144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8600" y="53340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r>
                <a:rPr lang="en-US" sz="2400" b="1" baseline="30000" dirty="0"/>
                <a:t>&lt;0&gt;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766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r>
                <a:rPr lang="en-US" sz="2400" b="1" baseline="30000" dirty="0"/>
                <a:t>&lt;2&gt;</a:t>
              </a:r>
              <a:endParaRPr lang="en-US" sz="2400" b="1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5070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2004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r>
                <a:rPr lang="en-US" sz="2400" b="1" baseline="30000" dirty="0"/>
                <a:t>&lt;2&gt;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42672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9530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r>
                <a:rPr lang="en-US" sz="2400" b="1" baseline="30000" dirty="0"/>
                <a:t>&lt;3&gt;</a:t>
              </a:r>
              <a:endParaRPr lang="en-US" sz="2400" b="1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5400000" flipH="1" flipV="1">
              <a:off x="51834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8768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r>
                <a:rPr lang="en-US" sz="2400" b="1" baseline="30000" dirty="0"/>
                <a:t>&lt;3&gt;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9436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9248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r>
                <a:rPr lang="en-US" sz="2400" b="1" baseline="30000" dirty="0"/>
                <a:t>&lt;</a:t>
              </a:r>
              <a:r>
                <a:rPr lang="en-US" sz="2400" b="1" baseline="30000" dirty="0" err="1"/>
                <a:t>Tx</a:t>
              </a:r>
              <a:r>
                <a:rPr lang="en-US" sz="2400" b="1" baseline="30000" dirty="0"/>
                <a:t>&gt;</a:t>
              </a:r>
              <a:endParaRPr lang="en-US" sz="2400" b="1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rot="5400000" flipH="1" flipV="1">
              <a:off x="81552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8486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r>
                <a:rPr lang="en-US" sz="2400" b="1" baseline="30000" dirty="0"/>
                <a:t>&lt;Ty&gt;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72390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682322" y="52533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…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57400" y="58674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00FF"/>
                  </a:solidFill>
                </a:rPr>
                <a:t>ax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8200" y="5562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B050"/>
                  </a:solidFill>
                </a:rPr>
                <a:t>aa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38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00FF"/>
                  </a:solidFill>
                </a:rPr>
                <a:t>ax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146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B050"/>
                  </a:solidFill>
                </a:rPr>
                <a:t>aa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102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00FF"/>
                  </a:solidFill>
                </a:rPr>
                <a:t>ax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910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B050"/>
                  </a:solidFill>
                </a:rPr>
                <a:t>aa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3820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00FF"/>
                  </a:solidFill>
                </a:rPr>
                <a:t>ax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1628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B050"/>
                  </a:solidFill>
                </a:rPr>
                <a:t>aa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9144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25908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2672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59436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72390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rot="5400000" flipH="1" flipV="1">
              <a:off x="1677441" y="60970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 flipH="1" flipV="1">
              <a:off x="3355430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rot="5400000" flipH="1" flipV="1">
              <a:off x="5031830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rot="5400000" flipH="1" flipV="1">
              <a:off x="8002041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 through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algn="just"/>
            <a:r>
              <a:rPr lang="cy-GB" dirty="0"/>
              <a:t>ŷ</a:t>
            </a:r>
            <a:r>
              <a:rPr lang="en-US" baseline="30000" dirty="0"/>
              <a:t>&lt;1&gt;</a:t>
            </a:r>
            <a:r>
              <a:rPr lang="en-US" dirty="0"/>
              <a:t> = g(</a:t>
            </a:r>
            <a:r>
              <a:rPr lang="en-US" dirty="0" err="1"/>
              <a:t>W</a:t>
            </a:r>
            <a:r>
              <a:rPr lang="en-US" baseline="-25000" dirty="0" err="1"/>
              <a:t>ya</a:t>
            </a:r>
            <a:r>
              <a:rPr lang="en-US" dirty="0"/>
              <a:t> a</a:t>
            </a:r>
            <a:r>
              <a:rPr lang="en-US" baseline="30000" dirty="0"/>
              <a:t>&lt;1&gt;</a:t>
            </a:r>
            <a:r>
              <a:rPr lang="en-US" dirty="0"/>
              <a:t> + b</a:t>
            </a:r>
            <a:r>
              <a:rPr lang="en-US" baseline="-25000" dirty="0"/>
              <a:t>y</a:t>
            </a:r>
            <a:r>
              <a:rPr lang="en-US" dirty="0"/>
              <a:t>)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228600" y="4338935"/>
            <a:ext cx="8839200" cy="2442865"/>
            <a:chOff x="228600" y="4338935"/>
            <a:chExt cx="8839200" cy="2442865"/>
          </a:xfrm>
        </p:grpSpPr>
        <p:sp>
          <p:nvSpPr>
            <p:cNvPr id="6" name="TextBox 5"/>
            <p:cNvSpPr txBox="1"/>
            <p:nvPr/>
          </p:nvSpPr>
          <p:spPr>
            <a:xfrm>
              <a:off x="16002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00200" y="43389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ŷ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18306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5240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r>
                <a:rPr lang="en-US" sz="2400" b="1" baseline="30000" dirty="0"/>
                <a:t>&lt;1&gt;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1831430" y="502657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5908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9144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8600" y="53340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r>
                <a:rPr lang="en-US" sz="2400" b="1" baseline="30000" dirty="0"/>
                <a:t>&lt;0&gt;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766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r>
                <a:rPr lang="en-US" sz="2400" b="1" baseline="30000" dirty="0"/>
                <a:t>&lt;2&gt;</a:t>
              </a:r>
              <a:endParaRPr lang="en-US" sz="2400" b="1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5070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2004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r>
                <a:rPr lang="en-US" sz="2400" b="1" baseline="30000" dirty="0"/>
                <a:t>&lt;2&gt;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42672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9530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r>
                <a:rPr lang="en-US" sz="2400" b="1" baseline="30000" dirty="0"/>
                <a:t>&lt;3&gt;</a:t>
              </a:r>
              <a:endParaRPr lang="en-US" sz="2400" b="1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5400000" flipH="1" flipV="1">
              <a:off x="51834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8768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r>
                <a:rPr lang="en-US" sz="2400" b="1" baseline="30000" dirty="0"/>
                <a:t>&lt;3&gt;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9436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9248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r>
                <a:rPr lang="en-US" sz="2400" b="1" baseline="30000" dirty="0"/>
                <a:t>&lt;</a:t>
              </a:r>
              <a:r>
                <a:rPr lang="en-US" sz="2400" b="1" baseline="30000" dirty="0" err="1"/>
                <a:t>Tx</a:t>
              </a:r>
              <a:r>
                <a:rPr lang="en-US" sz="2400" b="1" baseline="30000" dirty="0"/>
                <a:t>&gt;</a:t>
              </a:r>
              <a:endParaRPr lang="en-US" sz="2400" b="1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rot="5400000" flipH="1" flipV="1">
              <a:off x="81552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8486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r>
                <a:rPr lang="en-US" sz="2400" b="1" baseline="30000" dirty="0"/>
                <a:t>&lt;Ty&gt;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72390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682322" y="52533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…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57400" y="58674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00FF"/>
                  </a:solidFill>
                </a:rPr>
                <a:t>ax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57400" y="479613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</a:rPr>
                <a:t>ya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8200" y="5562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B050"/>
                  </a:solidFill>
                </a:rPr>
                <a:t>aa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38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00FF"/>
                  </a:solidFill>
                </a:rPr>
                <a:t>ax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146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B050"/>
                  </a:solidFill>
                </a:rPr>
                <a:t>aa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102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00FF"/>
                  </a:solidFill>
                </a:rPr>
                <a:t>ax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910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B050"/>
                  </a:solidFill>
                </a:rPr>
                <a:t>aa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3820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00FF"/>
                  </a:solidFill>
                </a:rPr>
                <a:t>ax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1628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B050"/>
                  </a:solidFill>
                </a:rPr>
                <a:t>aa</a:t>
              </a: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914400" y="5408612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25908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2672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59436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7239000" y="5408612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 flipH="1" flipV="1">
              <a:off x="1677441" y="60970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rot="5400000" flipH="1" flipV="1">
              <a:off x="1679030" y="50265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rot="5400000" flipH="1" flipV="1">
              <a:off x="3353841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5400000" flipH="1" flipV="1">
              <a:off x="5030241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rot="5400000" flipH="1" flipV="1">
              <a:off x="8002041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 through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algn="just"/>
            <a:r>
              <a:rPr lang="cy-GB" dirty="0"/>
              <a:t>ŷ</a:t>
            </a:r>
            <a:r>
              <a:rPr lang="en-US" baseline="30000" dirty="0"/>
              <a:t>&lt;2&gt;</a:t>
            </a:r>
            <a:r>
              <a:rPr lang="en-US" dirty="0"/>
              <a:t> = g(</a:t>
            </a:r>
            <a:r>
              <a:rPr lang="en-US" dirty="0" err="1"/>
              <a:t>W</a:t>
            </a:r>
            <a:r>
              <a:rPr lang="en-US" baseline="-25000" dirty="0" err="1"/>
              <a:t>ya</a:t>
            </a:r>
            <a:r>
              <a:rPr lang="en-US" dirty="0"/>
              <a:t> a</a:t>
            </a:r>
            <a:r>
              <a:rPr lang="en-US" baseline="30000" dirty="0"/>
              <a:t>&lt;2&gt;</a:t>
            </a:r>
            <a:r>
              <a:rPr lang="en-US" dirty="0"/>
              <a:t> + b</a:t>
            </a:r>
            <a:r>
              <a:rPr lang="en-US" baseline="-25000" dirty="0"/>
              <a:t>y</a:t>
            </a:r>
            <a:r>
              <a:rPr lang="en-US" dirty="0"/>
              <a:t>)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63201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y-GB" sz="2400" b="1" dirty="0"/>
              <a:t>x</a:t>
            </a:r>
            <a:r>
              <a:rPr lang="en-US" sz="2400" b="1" baseline="30000" dirty="0"/>
              <a:t>&lt;1&gt;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43389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y-GB" sz="2400" b="1" dirty="0"/>
              <a:t>ŷ</a:t>
            </a:r>
            <a:r>
              <a:rPr lang="en-US" sz="2400" b="1" baseline="30000" dirty="0"/>
              <a:t>&lt;1&gt;</a:t>
            </a:r>
            <a:endParaRPr lang="en-US" sz="2400" b="1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1830636" y="6097041"/>
            <a:ext cx="453529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0" y="5329535"/>
            <a:ext cx="99060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  <a:r>
              <a:rPr lang="en-US" sz="2400" b="1" baseline="30000" dirty="0"/>
              <a:t>&lt;1&gt;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1831430" y="5026571"/>
            <a:ext cx="453529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90800" y="5562600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14400" y="5562600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8600" y="5334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  <a:r>
              <a:rPr lang="en-US" sz="2400" b="1" baseline="30000" dirty="0"/>
              <a:t>&lt;0&gt;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76600" y="63201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y-GB" sz="2400" b="1" dirty="0"/>
              <a:t>x</a:t>
            </a:r>
            <a:r>
              <a:rPr lang="en-US" sz="2400" b="1" baseline="30000" dirty="0"/>
              <a:t>&lt;2&gt;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276600" y="43389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y-GB" sz="2400" b="1" dirty="0"/>
              <a:t>ŷ</a:t>
            </a:r>
            <a:r>
              <a:rPr lang="en-US" sz="2400" b="1" baseline="30000" dirty="0"/>
              <a:t>&lt;2&gt;</a:t>
            </a:r>
            <a:endParaRPr lang="en-US" sz="2400" b="1" dirty="0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3507036" y="6097041"/>
            <a:ext cx="453529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00400" y="5329535"/>
            <a:ext cx="99060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  <a:r>
              <a:rPr lang="en-US" sz="2400" b="1" baseline="30000" dirty="0"/>
              <a:t>&lt;2&gt;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5400000" flipH="1" flipV="1">
            <a:off x="3507830" y="5026571"/>
            <a:ext cx="453529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267200" y="5562600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53000" y="63201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y-GB" sz="2400" b="1" dirty="0"/>
              <a:t>x</a:t>
            </a:r>
            <a:r>
              <a:rPr lang="en-US" sz="2400" b="1" baseline="30000" dirty="0"/>
              <a:t>&lt;3&gt;</a:t>
            </a:r>
            <a:endParaRPr lang="en-US" sz="2400" b="1" dirty="0"/>
          </a:p>
        </p:txBody>
      </p:sp>
      <p:cxnSp>
        <p:nvCxnSpPr>
          <p:cNvPr id="39" name="Straight Arrow Connector 38"/>
          <p:cNvCxnSpPr/>
          <p:nvPr/>
        </p:nvCxnSpPr>
        <p:spPr>
          <a:xfrm rot="5400000" flipH="1" flipV="1">
            <a:off x="5183436" y="6097041"/>
            <a:ext cx="453529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76800" y="5329535"/>
            <a:ext cx="99060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  <a:r>
              <a:rPr lang="en-US" sz="2400" b="1" baseline="30000" dirty="0"/>
              <a:t>&lt;3&gt;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943600" y="5562600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24800" y="63201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y-GB" sz="2400" b="1" dirty="0"/>
              <a:t>x</a:t>
            </a:r>
            <a:r>
              <a:rPr lang="en-US" sz="2400" b="1" baseline="30000" dirty="0"/>
              <a:t>&lt;</a:t>
            </a:r>
            <a:r>
              <a:rPr lang="en-US" sz="2400" b="1" baseline="30000" dirty="0" err="1"/>
              <a:t>Tx</a:t>
            </a:r>
            <a:r>
              <a:rPr lang="en-US" sz="2400" b="1" baseline="30000" dirty="0"/>
              <a:t>&gt;</a:t>
            </a:r>
            <a:endParaRPr lang="en-US" sz="2400" b="1" dirty="0"/>
          </a:p>
        </p:txBody>
      </p:sp>
      <p:cxnSp>
        <p:nvCxnSpPr>
          <p:cNvPr id="47" name="Straight Arrow Connector 46"/>
          <p:cNvCxnSpPr/>
          <p:nvPr/>
        </p:nvCxnSpPr>
        <p:spPr>
          <a:xfrm rot="5400000" flipH="1" flipV="1">
            <a:off x="8155236" y="6097041"/>
            <a:ext cx="453529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848600" y="5329535"/>
            <a:ext cx="99060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  <a:r>
              <a:rPr lang="en-US" sz="2400" b="1" baseline="30000" dirty="0"/>
              <a:t>&lt;Ty&gt;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239000" y="5562600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682322" y="525333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57400" y="5867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W</a:t>
            </a:r>
            <a:r>
              <a:rPr lang="en-US" sz="2400" b="1" baseline="-25000" dirty="0">
                <a:solidFill>
                  <a:srgbClr val="0000FF"/>
                </a:solidFill>
              </a:rPr>
              <a:t>ax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057400" y="4796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</a:rPr>
              <a:t>ya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8200" y="5562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W</a:t>
            </a:r>
            <a:r>
              <a:rPr lang="en-US" sz="2400" b="1" baseline="-25000" dirty="0">
                <a:solidFill>
                  <a:srgbClr val="00B050"/>
                </a:solidFill>
              </a:rPr>
              <a:t>aa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733800" y="587186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W</a:t>
            </a:r>
            <a:r>
              <a:rPr lang="en-US" sz="2400" b="1" baseline="-25000" dirty="0">
                <a:solidFill>
                  <a:srgbClr val="0000FF"/>
                </a:solidFill>
              </a:rPr>
              <a:t>ax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33800" y="4800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2400" b="1" baseline="-25000" dirty="0">
                <a:solidFill>
                  <a:schemeClr val="accent6">
                    <a:lumMod val="75000"/>
                  </a:schemeClr>
                </a:solidFill>
              </a:rPr>
              <a:t>ya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14600" y="556706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W</a:t>
            </a:r>
            <a:r>
              <a:rPr lang="en-US" sz="2400" b="1" baseline="-25000" dirty="0">
                <a:solidFill>
                  <a:srgbClr val="00B050"/>
                </a:solidFill>
              </a:rPr>
              <a:t>aa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10200" y="587186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W</a:t>
            </a:r>
            <a:r>
              <a:rPr lang="en-US" sz="2400" b="1" baseline="-25000" dirty="0">
                <a:solidFill>
                  <a:srgbClr val="0000FF"/>
                </a:solidFill>
              </a:rPr>
              <a:t>ax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91000" y="556706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W</a:t>
            </a:r>
            <a:r>
              <a:rPr lang="en-US" sz="2400" b="1" baseline="-25000" dirty="0">
                <a:solidFill>
                  <a:srgbClr val="00B050"/>
                </a:solidFill>
              </a:rPr>
              <a:t>aa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382000" y="587186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W</a:t>
            </a:r>
            <a:r>
              <a:rPr lang="en-US" sz="2400" b="1" baseline="-25000" dirty="0">
                <a:solidFill>
                  <a:srgbClr val="0000FF"/>
                </a:solidFill>
              </a:rPr>
              <a:t>ax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162800" y="556706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W</a:t>
            </a:r>
            <a:r>
              <a:rPr lang="en-US" sz="2400" b="1" baseline="-25000" dirty="0">
                <a:solidFill>
                  <a:srgbClr val="00B050"/>
                </a:solidFill>
              </a:rPr>
              <a:t>aa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914400" y="5408612"/>
            <a:ext cx="533400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590800" y="5410200"/>
            <a:ext cx="533400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267200" y="5410200"/>
            <a:ext cx="533400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943600" y="5410200"/>
            <a:ext cx="533400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7239000" y="5410200"/>
            <a:ext cx="533400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 flipH="1" flipV="1">
            <a:off x="1679030" y="5030241"/>
            <a:ext cx="453529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 flipH="1" flipV="1">
            <a:off x="1677441" y="6093371"/>
            <a:ext cx="453529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 flipH="1" flipV="1">
            <a:off x="3355430" y="6093371"/>
            <a:ext cx="453529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 flipH="1" flipV="1">
            <a:off x="5031830" y="6093371"/>
            <a:ext cx="453529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 flipH="1" flipV="1">
            <a:off x="8002041" y="6093371"/>
            <a:ext cx="453529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5400000" flipH="1" flipV="1">
            <a:off x="3355430" y="5026571"/>
            <a:ext cx="453529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 through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algn="just"/>
            <a:r>
              <a:rPr lang="cy-GB" dirty="0"/>
              <a:t>ŷ</a:t>
            </a:r>
            <a:r>
              <a:rPr lang="en-US" baseline="30000" dirty="0"/>
              <a:t>&lt;t&gt;</a:t>
            </a:r>
            <a:r>
              <a:rPr lang="en-US" dirty="0"/>
              <a:t> = g(</a:t>
            </a:r>
            <a:r>
              <a:rPr lang="en-US" dirty="0" err="1"/>
              <a:t>W</a:t>
            </a:r>
            <a:r>
              <a:rPr lang="en-US" baseline="-25000" dirty="0" err="1"/>
              <a:t>ya</a:t>
            </a:r>
            <a:r>
              <a:rPr lang="en-US" dirty="0"/>
              <a:t> a</a:t>
            </a:r>
            <a:r>
              <a:rPr lang="en-US" baseline="30000" dirty="0"/>
              <a:t>&lt;t&gt;</a:t>
            </a:r>
            <a:r>
              <a:rPr lang="en-US" dirty="0"/>
              <a:t> + b</a:t>
            </a:r>
            <a:r>
              <a:rPr lang="en-US" baseline="-25000" dirty="0"/>
              <a:t>y</a:t>
            </a:r>
            <a:r>
              <a:rPr lang="en-US" dirty="0"/>
              <a:t>)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28600" y="4338935"/>
            <a:ext cx="8839200" cy="2442865"/>
            <a:chOff x="228600" y="4338935"/>
            <a:chExt cx="8839200" cy="2442865"/>
          </a:xfrm>
        </p:grpSpPr>
        <p:sp>
          <p:nvSpPr>
            <p:cNvPr id="6" name="TextBox 5"/>
            <p:cNvSpPr txBox="1"/>
            <p:nvPr/>
          </p:nvSpPr>
          <p:spPr>
            <a:xfrm>
              <a:off x="16002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00200" y="43389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ŷ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18306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5240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r>
                <a:rPr lang="en-US" sz="2400" b="1" baseline="30000" dirty="0"/>
                <a:t>&lt;1&gt;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1831430" y="502657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5908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9144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8600" y="53340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r>
                <a:rPr lang="en-US" sz="2400" b="1" baseline="30000" dirty="0"/>
                <a:t>&lt;0&gt;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766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r>
                <a:rPr lang="en-US" sz="2400" b="1" baseline="30000" dirty="0"/>
                <a:t>&lt;2&gt;</a:t>
              </a:r>
              <a:endParaRPr lang="en-US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76600" y="43389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ŷ</a:t>
              </a:r>
              <a:r>
                <a:rPr lang="en-US" sz="2400" b="1" baseline="30000" dirty="0"/>
                <a:t>&lt;2&gt;</a:t>
              </a:r>
              <a:endParaRPr lang="en-US" sz="2400" b="1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5070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2004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r>
                <a:rPr lang="en-US" sz="2400" b="1" baseline="30000" dirty="0"/>
                <a:t>&lt;2&gt;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3507830" y="502657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2672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9530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r>
                <a:rPr lang="en-US" sz="2400" b="1" baseline="30000" dirty="0"/>
                <a:t>&lt;3&gt;</a:t>
              </a:r>
              <a:endParaRPr lang="en-US" sz="2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53000" y="43389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ŷ</a:t>
              </a:r>
              <a:r>
                <a:rPr lang="en-US" sz="2400" b="1" baseline="30000" dirty="0"/>
                <a:t>&lt;3&gt;</a:t>
              </a:r>
              <a:endParaRPr lang="en-US" sz="2400" b="1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5400000" flipH="1" flipV="1">
              <a:off x="51834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8768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r>
                <a:rPr lang="en-US" sz="2400" b="1" baseline="30000" dirty="0"/>
                <a:t>&lt;3&gt;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rot="5400000" flipH="1" flipV="1">
              <a:off x="5184230" y="502657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9436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9248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r>
                <a:rPr lang="en-US" sz="2400" b="1" baseline="30000" dirty="0"/>
                <a:t>&lt;</a:t>
              </a:r>
              <a:r>
                <a:rPr lang="en-US" sz="2400" b="1" baseline="30000" dirty="0" err="1"/>
                <a:t>Tx</a:t>
              </a:r>
              <a:r>
                <a:rPr lang="en-US" sz="2400" b="1" baseline="30000" dirty="0"/>
                <a:t>&gt;</a:t>
              </a:r>
              <a:endParaRPr lang="en-US" sz="2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924800" y="43389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ŷ</a:t>
              </a:r>
              <a:r>
                <a:rPr lang="en-US" sz="2400" b="1" baseline="30000" dirty="0"/>
                <a:t>&lt;Ty&gt;</a:t>
              </a:r>
              <a:endParaRPr lang="en-US" sz="2400" b="1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rot="5400000" flipH="1" flipV="1">
              <a:off x="81552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8486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r>
                <a:rPr lang="en-US" sz="2400" b="1" baseline="30000" dirty="0"/>
                <a:t>&lt;Ty&gt;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rot="5400000" flipH="1" flipV="1">
              <a:off x="8156030" y="502657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2390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682322" y="52533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…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57400" y="58674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00FF"/>
                  </a:solidFill>
                </a:rPr>
                <a:t>ax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57400" y="479613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</a:rPr>
                <a:t>ya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8200" y="5562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B050"/>
                  </a:solidFill>
                </a:rPr>
                <a:t>aa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38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00FF"/>
                  </a:solidFill>
                </a:rPr>
                <a:t>ax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33800" y="4800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</a:rPr>
                <a:t>ya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146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B050"/>
                  </a:solidFill>
                </a:rPr>
                <a:t>aa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102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00FF"/>
                  </a:solidFill>
                </a:rPr>
                <a:t>ax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10200" y="4800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</a:rPr>
                <a:t>ya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910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B050"/>
                  </a:solidFill>
                </a:rPr>
                <a:t>aa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3820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00FF"/>
                  </a:solidFill>
                </a:rPr>
                <a:t>ax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382000" y="4800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</a:rPr>
                <a:t>ya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1628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B050"/>
                  </a:solidFill>
                </a:rPr>
                <a:t>aa</a:t>
              </a: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9144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2590800" y="5408612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2672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59436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7239000" y="5408612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 flipH="1" flipV="1">
              <a:off x="1677441" y="50302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rot="5400000" flipH="1" flipV="1">
              <a:off x="1679030" y="60970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rot="5400000" flipH="1" flipV="1">
              <a:off x="3353841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5400000" flipH="1" flipV="1">
              <a:off x="3355430" y="50265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rot="5400000" flipH="1" flipV="1">
              <a:off x="5031830" y="50265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rot="5400000" flipH="1" flipV="1">
              <a:off x="5031830" y="60970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5400000" flipH="1" flipV="1">
              <a:off x="8003630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rot="5400000" flipH="1" flipV="1">
              <a:off x="8003630" y="50265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 through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1676400"/>
          </a:xfrm>
        </p:spPr>
        <p:txBody>
          <a:bodyPr/>
          <a:lstStyle/>
          <a:p>
            <a:pPr algn="just"/>
            <a:r>
              <a:rPr lang="en-US" dirty="0"/>
              <a:t>L</a:t>
            </a:r>
            <a:r>
              <a:rPr lang="en-US" baseline="30000" dirty="0"/>
              <a:t>&lt;1&gt;</a:t>
            </a:r>
            <a:r>
              <a:rPr lang="cy-GB" dirty="0"/>
              <a:t>(ŷ</a:t>
            </a:r>
            <a:r>
              <a:rPr lang="en-US" baseline="30000" dirty="0"/>
              <a:t>&lt;1&gt;</a:t>
            </a:r>
            <a:r>
              <a:rPr lang="en-US" dirty="0"/>
              <a:t>,y</a:t>
            </a:r>
            <a:r>
              <a:rPr lang="en-US" baseline="30000" dirty="0"/>
              <a:t>&lt;1&gt;</a:t>
            </a:r>
            <a:r>
              <a:rPr lang="en-US" dirty="0"/>
              <a:t>) = -y</a:t>
            </a:r>
            <a:r>
              <a:rPr lang="en-US" baseline="30000" dirty="0"/>
              <a:t>&lt;1&gt;</a:t>
            </a:r>
            <a:r>
              <a:rPr lang="en-US" dirty="0"/>
              <a:t>log(</a:t>
            </a:r>
            <a:r>
              <a:rPr lang="cy-GB" dirty="0"/>
              <a:t>ŷ</a:t>
            </a:r>
            <a:r>
              <a:rPr lang="en-US" baseline="30000" dirty="0"/>
              <a:t>&lt;1&gt;</a:t>
            </a:r>
            <a:r>
              <a:rPr lang="en-US" dirty="0"/>
              <a:t>) – (1-y</a:t>
            </a:r>
            <a:r>
              <a:rPr lang="en-US" baseline="30000" dirty="0"/>
              <a:t>&lt;1&gt;</a:t>
            </a:r>
            <a:r>
              <a:rPr lang="en-US" dirty="0"/>
              <a:t>)log(1-</a:t>
            </a:r>
            <a:r>
              <a:rPr lang="cy-GB" dirty="0"/>
              <a:t>ŷ</a:t>
            </a:r>
            <a:r>
              <a:rPr lang="en-US" baseline="30000" dirty="0"/>
              <a:t>&lt;1&gt;</a:t>
            </a:r>
            <a:r>
              <a:rPr lang="en-US" dirty="0"/>
              <a:t>)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28600" y="3272135"/>
            <a:ext cx="8839200" cy="3509665"/>
            <a:chOff x="228600" y="3272135"/>
            <a:chExt cx="8839200" cy="3509665"/>
          </a:xfrm>
        </p:grpSpPr>
        <p:sp>
          <p:nvSpPr>
            <p:cNvPr id="6" name="TextBox 5"/>
            <p:cNvSpPr txBox="1"/>
            <p:nvPr/>
          </p:nvSpPr>
          <p:spPr>
            <a:xfrm>
              <a:off x="16002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00200" y="43389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ŷ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18306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5240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r>
                <a:rPr lang="en-US" sz="2400" b="1" baseline="30000" dirty="0"/>
                <a:t>&lt;1&gt;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00200" y="3272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L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1831430" y="502657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1831430" y="40396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5908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9144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8600" y="53340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r>
                <a:rPr lang="en-US" sz="2400" b="1" baseline="30000" dirty="0"/>
                <a:t>&lt;0&gt;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766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r>
                <a:rPr lang="en-US" sz="2400" b="1" baseline="30000" dirty="0"/>
                <a:t>&lt;2&gt;</a:t>
              </a:r>
              <a:endParaRPr lang="en-US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76600" y="43389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ŷ</a:t>
              </a:r>
              <a:r>
                <a:rPr lang="en-US" sz="2400" b="1" baseline="30000" dirty="0"/>
                <a:t>&lt;2&gt;</a:t>
              </a:r>
              <a:endParaRPr lang="en-US" sz="2400" b="1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5070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2004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r>
                <a:rPr lang="en-US" sz="2400" b="1" baseline="30000" dirty="0"/>
                <a:t>&lt;2&gt;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3507830" y="502657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2672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9530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r>
                <a:rPr lang="en-US" sz="2400" b="1" baseline="30000" dirty="0"/>
                <a:t>&lt;3&gt;</a:t>
              </a:r>
              <a:endParaRPr lang="en-US" sz="2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53000" y="43389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ŷ</a:t>
              </a:r>
              <a:r>
                <a:rPr lang="en-US" sz="2400" b="1" baseline="30000" dirty="0"/>
                <a:t>&lt;3&gt;</a:t>
              </a:r>
              <a:endParaRPr lang="en-US" sz="2400" b="1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5400000" flipH="1" flipV="1">
              <a:off x="51834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8768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r>
                <a:rPr lang="en-US" sz="2400" b="1" baseline="30000" dirty="0"/>
                <a:t>&lt;3&gt;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rot="5400000" flipH="1" flipV="1">
              <a:off x="5184230" y="502657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9436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9248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r>
                <a:rPr lang="en-US" sz="2400" b="1" baseline="30000" dirty="0"/>
                <a:t>&lt;</a:t>
              </a:r>
              <a:r>
                <a:rPr lang="en-US" sz="2400" b="1" baseline="30000" dirty="0" err="1"/>
                <a:t>Tx</a:t>
              </a:r>
              <a:r>
                <a:rPr lang="en-US" sz="2400" b="1" baseline="30000" dirty="0"/>
                <a:t>&gt;</a:t>
              </a:r>
              <a:endParaRPr lang="en-US" sz="2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924800" y="43389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ŷ</a:t>
              </a:r>
              <a:r>
                <a:rPr lang="en-US" sz="2400" b="1" baseline="30000" dirty="0"/>
                <a:t>&lt;Ty&gt;</a:t>
              </a:r>
              <a:endParaRPr lang="en-US" sz="2400" b="1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rot="5400000" flipH="1" flipV="1">
              <a:off x="81552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8486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r>
                <a:rPr lang="en-US" sz="2400" b="1" baseline="30000" dirty="0"/>
                <a:t>&lt;Ty&gt;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rot="5400000" flipH="1" flipV="1">
              <a:off x="8156030" y="502657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2390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682322" y="52533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…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57400" y="58674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00FF"/>
                  </a:solidFill>
                </a:rPr>
                <a:t>ax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57400" y="479613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</a:rPr>
                <a:t>ya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8200" y="5562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B050"/>
                  </a:solidFill>
                </a:rPr>
                <a:t>aa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38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00FF"/>
                  </a:solidFill>
                </a:rPr>
                <a:t>ax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33800" y="4800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</a:rPr>
                <a:t>ya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146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B050"/>
                  </a:solidFill>
                </a:rPr>
                <a:t>aa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102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00FF"/>
                  </a:solidFill>
                </a:rPr>
                <a:t>ax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10200" y="4800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</a:rPr>
                <a:t>ya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910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B050"/>
                  </a:solidFill>
                </a:rPr>
                <a:t>aa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3820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00FF"/>
                  </a:solidFill>
                </a:rPr>
                <a:t>ax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382000" y="4800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</a:rPr>
                <a:t>ya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1628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B050"/>
                  </a:solidFill>
                </a:rPr>
                <a:t>aa</a:t>
              </a: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rot="5400000" flipH="1" flipV="1">
              <a:off x="1677441" y="40396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rot="5400000" flipH="1" flipV="1">
              <a:off x="1679030" y="50302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rot="5400000" flipH="1" flipV="1">
              <a:off x="1679030" y="60970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5400000" flipH="1" flipV="1">
              <a:off x="3353841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rot="5400000" flipH="1" flipV="1">
              <a:off x="3355430" y="50265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 flipH="1" flipV="1">
              <a:off x="5030241" y="50265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rot="5400000" flipH="1" flipV="1">
              <a:off x="8002041" y="50265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rot="5400000" flipH="1" flipV="1">
              <a:off x="8003630" y="60970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914400" y="5408612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2590800" y="5408612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42672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59436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72390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Applications – Sentiment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Text – Sequence data </a:t>
            </a:r>
          </a:p>
          <a:p>
            <a:r>
              <a:rPr lang="en-US" dirty="0"/>
              <a:t>Output</a:t>
            </a:r>
          </a:p>
          <a:p>
            <a:pPr lvl="1"/>
            <a:r>
              <a:rPr lang="en-US" dirty="0"/>
              <a:t>Number of stars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Input – </a:t>
            </a:r>
            <a:r>
              <a:rPr lang="en-US" dirty="0">
                <a:solidFill>
                  <a:srgbClr val="0000FF"/>
                </a:solidFill>
              </a:rPr>
              <a:t>This movie is excellent.</a:t>
            </a:r>
          </a:p>
          <a:p>
            <a:pPr lvl="1"/>
            <a:r>
              <a:rPr lang="en-US" dirty="0"/>
              <a:t>Output – </a:t>
            </a:r>
            <a:r>
              <a:rPr lang="en-US" dirty="0">
                <a:solidFill>
                  <a:srgbClr val="00B050"/>
                </a:solidFill>
              </a:rPr>
              <a:t>5 stars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 through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1676400"/>
          </a:xfrm>
        </p:spPr>
        <p:txBody>
          <a:bodyPr/>
          <a:lstStyle/>
          <a:p>
            <a:pPr algn="just"/>
            <a:r>
              <a:rPr lang="en-US" dirty="0"/>
              <a:t>L</a:t>
            </a:r>
            <a:r>
              <a:rPr lang="en-US" baseline="30000" dirty="0"/>
              <a:t>&lt;2&gt;</a:t>
            </a:r>
            <a:r>
              <a:rPr lang="cy-GB" dirty="0"/>
              <a:t>(ŷ</a:t>
            </a:r>
            <a:r>
              <a:rPr lang="en-US" baseline="30000" dirty="0"/>
              <a:t>&lt;2&gt;</a:t>
            </a:r>
            <a:r>
              <a:rPr lang="en-US" dirty="0"/>
              <a:t>, y</a:t>
            </a:r>
            <a:r>
              <a:rPr lang="en-US" baseline="30000" dirty="0"/>
              <a:t>&lt;2&gt;</a:t>
            </a:r>
            <a:r>
              <a:rPr lang="en-US" dirty="0"/>
              <a:t>) = -y</a:t>
            </a:r>
            <a:r>
              <a:rPr lang="en-US" baseline="30000" dirty="0"/>
              <a:t>&lt;2&gt;</a:t>
            </a:r>
            <a:r>
              <a:rPr lang="en-US" dirty="0"/>
              <a:t>log(</a:t>
            </a:r>
            <a:r>
              <a:rPr lang="cy-GB" dirty="0"/>
              <a:t>ŷ</a:t>
            </a:r>
            <a:r>
              <a:rPr lang="en-US" baseline="30000" dirty="0"/>
              <a:t>&lt;2&gt;</a:t>
            </a:r>
            <a:r>
              <a:rPr lang="en-US" dirty="0"/>
              <a:t>) – (1-y</a:t>
            </a:r>
            <a:r>
              <a:rPr lang="en-US" baseline="30000" dirty="0"/>
              <a:t>&lt;2&gt;</a:t>
            </a:r>
            <a:r>
              <a:rPr lang="en-US" dirty="0"/>
              <a:t>)log(1-</a:t>
            </a:r>
            <a:r>
              <a:rPr lang="cy-GB" dirty="0"/>
              <a:t>ŷ</a:t>
            </a:r>
            <a:r>
              <a:rPr lang="en-US" baseline="30000" dirty="0"/>
              <a:t>&lt;2&gt;</a:t>
            </a:r>
            <a:r>
              <a:rPr lang="en-US" dirty="0"/>
              <a:t>)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228600" y="3272135"/>
            <a:ext cx="8839200" cy="3509665"/>
            <a:chOff x="228600" y="3272135"/>
            <a:chExt cx="8839200" cy="3509665"/>
          </a:xfrm>
        </p:grpSpPr>
        <p:sp>
          <p:nvSpPr>
            <p:cNvPr id="6" name="TextBox 5"/>
            <p:cNvSpPr txBox="1"/>
            <p:nvPr/>
          </p:nvSpPr>
          <p:spPr>
            <a:xfrm>
              <a:off x="16002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00200" y="43389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ŷ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18306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5240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r>
                <a:rPr lang="en-US" sz="2400" b="1" baseline="30000" dirty="0"/>
                <a:t>&lt;1&gt;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00200" y="3272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L</a:t>
              </a:r>
              <a:r>
                <a:rPr lang="en-US" sz="2400" b="1" baseline="30000" dirty="0"/>
                <a:t>&lt;1&gt;</a:t>
              </a:r>
              <a:endParaRPr lang="en-US" sz="2400" b="1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1831430" y="502657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1831430" y="40396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5908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9144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8600" y="53340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r>
                <a:rPr lang="en-US" sz="2400" b="1" baseline="30000" dirty="0"/>
                <a:t>&lt;0&gt;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766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r>
                <a:rPr lang="en-US" sz="2400" b="1" baseline="30000" dirty="0"/>
                <a:t>&lt;2&gt;</a:t>
              </a:r>
              <a:endParaRPr lang="en-US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76600" y="43389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ŷ</a:t>
              </a:r>
              <a:r>
                <a:rPr lang="en-US" sz="2400" b="1" baseline="30000" dirty="0"/>
                <a:t>&lt;2&gt;</a:t>
              </a:r>
              <a:endParaRPr lang="en-US" sz="2400" b="1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5070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2004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r>
                <a:rPr lang="en-US" sz="2400" b="1" baseline="30000" dirty="0"/>
                <a:t>&lt;2&gt;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76600" y="3272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L</a:t>
              </a:r>
              <a:r>
                <a:rPr lang="en-US" sz="2400" b="1" baseline="30000" dirty="0"/>
                <a:t>&lt;2&gt;</a:t>
              </a:r>
              <a:endParaRPr lang="en-US" sz="2400" b="1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3507830" y="502657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 flipH="1" flipV="1">
              <a:off x="3507830" y="40396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2672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9530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r>
                <a:rPr lang="en-US" sz="2400" b="1" baseline="30000" dirty="0"/>
                <a:t>&lt;3&gt;</a:t>
              </a:r>
              <a:endParaRPr lang="en-US" sz="2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53000" y="43389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ŷ</a:t>
              </a:r>
              <a:r>
                <a:rPr lang="en-US" sz="2400" b="1" baseline="30000" dirty="0"/>
                <a:t>&lt;3&gt;</a:t>
              </a:r>
              <a:endParaRPr lang="en-US" sz="2400" b="1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5400000" flipH="1" flipV="1">
              <a:off x="51834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8768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r>
                <a:rPr lang="en-US" sz="2400" b="1" baseline="30000" dirty="0"/>
                <a:t>&lt;3&gt;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rot="5400000" flipH="1" flipV="1">
              <a:off x="5184230" y="502657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9436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9248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x</a:t>
              </a:r>
              <a:r>
                <a:rPr lang="en-US" sz="2400" b="1" baseline="30000" dirty="0"/>
                <a:t>&lt;</a:t>
              </a:r>
              <a:r>
                <a:rPr lang="en-US" sz="2400" b="1" baseline="30000" dirty="0" err="1"/>
                <a:t>Tx</a:t>
              </a:r>
              <a:r>
                <a:rPr lang="en-US" sz="2400" b="1" baseline="30000" dirty="0"/>
                <a:t>&gt;</a:t>
              </a:r>
              <a:endParaRPr lang="en-US" sz="2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924800" y="43389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ŷ</a:t>
              </a:r>
              <a:r>
                <a:rPr lang="en-US" sz="2400" b="1" baseline="30000" dirty="0"/>
                <a:t>&lt;Ty&gt;</a:t>
              </a:r>
              <a:endParaRPr lang="en-US" sz="2400" b="1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rot="5400000" flipH="1" flipV="1">
              <a:off x="81552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8486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</a:t>
              </a:r>
              <a:r>
                <a:rPr lang="en-US" sz="2400" b="1" baseline="30000" dirty="0"/>
                <a:t>&lt;Ty&gt;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rot="5400000" flipH="1" flipV="1">
              <a:off x="8156030" y="502657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2390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682322" y="52533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…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57400" y="58674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00FF"/>
                  </a:solidFill>
                </a:rPr>
                <a:t>ax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57400" y="479613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</a:rPr>
                <a:t>ya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8200" y="5562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B050"/>
                  </a:solidFill>
                </a:rPr>
                <a:t>aa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38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00FF"/>
                  </a:solidFill>
                </a:rPr>
                <a:t>ax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33800" y="4800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</a:rPr>
                <a:t>ya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146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B050"/>
                  </a:solidFill>
                </a:rPr>
                <a:t>aa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102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00FF"/>
                  </a:solidFill>
                </a:rPr>
                <a:t>ax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10200" y="4800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</a:rPr>
                <a:t>ya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910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B050"/>
                  </a:solidFill>
                </a:rPr>
                <a:t>aa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3820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00FF"/>
                  </a:solidFill>
                </a:rPr>
                <a:t>ax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382000" y="4800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</a:rPr>
                <a:t>ya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1628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B050"/>
                  </a:solidFill>
                </a:rPr>
                <a:t>aa</a:t>
              </a: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rot="5400000" flipH="1" flipV="1">
              <a:off x="1677441" y="50302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rot="5400000" flipH="1" flipV="1">
              <a:off x="1677441" y="60970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rot="5400000" flipH="1" flipV="1">
              <a:off x="3353841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5400000" flipH="1" flipV="1">
              <a:off x="3355430" y="50265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rot="5400000" flipH="1" flipV="1">
              <a:off x="3355430" y="40359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 flipH="1" flipV="1">
              <a:off x="1679030" y="40359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rot="5400000" flipH="1" flipV="1">
              <a:off x="5030241" y="50302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rot="5400000" flipH="1" flipV="1">
              <a:off x="5031830" y="60970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5400000" flipH="1" flipV="1">
              <a:off x="8002041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rot="5400000" flipH="1" flipV="1">
              <a:off x="8003630" y="50265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914400" y="5408612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2590800" y="5408612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2672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59436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72390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 through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algn="just"/>
            <a:r>
              <a:rPr lang="en-US" dirty="0"/>
              <a:t>L</a:t>
            </a:r>
            <a:r>
              <a:rPr lang="en-US" baseline="30000" dirty="0"/>
              <a:t>&lt;t&gt;</a:t>
            </a:r>
            <a:r>
              <a:rPr lang="cy-GB" dirty="0"/>
              <a:t>(ŷ</a:t>
            </a:r>
            <a:r>
              <a:rPr lang="en-US" baseline="30000" dirty="0"/>
              <a:t>&lt;t&gt;</a:t>
            </a:r>
            <a:r>
              <a:rPr lang="en-US" dirty="0"/>
              <a:t>, y</a:t>
            </a:r>
            <a:r>
              <a:rPr lang="en-US" baseline="30000" dirty="0"/>
              <a:t>&lt;t&gt;</a:t>
            </a:r>
            <a:r>
              <a:rPr lang="en-US" dirty="0"/>
              <a:t>) = -y</a:t>
            </a:r>
            <a:r>
              <a:rPr lang="en-US" baseline="30000" dirty="0"/>
              <a:t>&lt;t&gt;</a:t>
            </a:r>
            <a:r>
              <a:rPr lang="en-US" dirty="0"/>
              <a:t>log(</a:t>
            </a:r>
            <a:r>
              <a:rPr lang="cy-GB" dirty="0"/>
              <a:t>ŷ</a:t>
            </a:r>
            <a:r>
              <a:rPr lang="en-US" baseline="30000" dirty="0"/>
              <a:t>&lt;t&gt;</a:t>
            </a:r>
            <a:r>
              <a:rPr lang="en-US" dirty="0"/>
              <a:t>) – (1-y</a:t>
            </a:r>
            <a:r>
              <a:rPr lang="en-US" baseline="30000" dirty="0"/>
              <a:t>&lt;t&gt;</a:t>
            </a:r>
            <a:r>
              <a:rPr lang="en-US" dirty="0"/>
              <a:t>)log(1-</a:t>
            </a:r>
            <a:r>
              <a:rPr lang="cy-GB" dirty="0"/>
              <a:t>ŷ</a:t>
            </a:r>
            <a:r>
              <a:rPr lang="en-US" baseline="30000" dirty="0"/>
              <a:t>&lt;t&gt;</a:t>
            </a:r>
            <a:r>
              <a:rPr lang="en-US" dirty="0"/>
              <a:t>)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228600" y="3272135"/>
            <a:ext cx="8839200" cy="3509665"/>
            <a:chOff x="228600" y="3272135"/>
            <a:chExt cx="8839200" cy="3509665"/>
          </a:xfrm>
        </p:grpSpPr>
        <p:grpSp>
          <p:nvGrpSpPr>
            <p:cNvPr id="4" name="Group 65"/>
            <p:cNvGrpSpPr/>
            <p:nvPr/>
          </p:nvGrpSpPr>
          <p:grpSpPr>
            <a:xfrm>
              <a:off x="228600" y="3272135"/>
              <a:ext cx="8839200" cy="3509665"/>
              <a:chOff x="228600" y="3272135"/>
              <a:chExt cx="8839200" cy="3509665"/>
            </a:xfrm>
          </p:grpSpPr>
          <p:grpSp>
            <p:nvGrpSpPr>
              <p:cNvPr id="5" name="Group 53"/>
              <p:cNvGrpSpPr/>
              <p:nvPr/>
            </p:nvGrpSpPr>
            <p:grpSpPr>
              <a:xfrm>
                <a:off x="228600" y="3272135"/>
                <a:ext cx="8610600" cy="3509665"/>
                <a:chOff x="228600" y="3195935"/>
                <a:chExt cx="8610600" cy="3509665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1600200" y="6243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x</a:t>
                  </a:r>
                  <a:r>
                    <a:rPr lang="en-US" sz="2400" b="1" baseline="30000" dirty="0"/>
                    <a:t>&lt;1&gt;</a:t>
                  </a:r>
                  <a:endParaRPr lang="en-US" sz="2400" b="1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1600200" y="42627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ŷ</a:t>
                  </a:r>
                  <a:r>
                    <a:rPr lang="en-US" sz="2400" b="1" baseline="30000" dirty="0"/>
                    <a:t>&lt;1&gt;</a:t>
                  </a:r>
                  <a:endParaRPr lang="en-US" sz="2400" b="1" dirty="0"/>
                </a:p>
              </p:txBody>
            </p:sp>
            <p:cxnSp>
              <p:nvCxnSpPr>
                <p:cNvPr id="8" name="Straight Arrow Connector 7"/>
                <p:cNvCxnSpPr/>
                <p:nvPr/>
              </p:nvCxnSpPr>
              <p:spPr>
                <a:xfrm rot="5400000" flipH="1" flipV="1">
                  <a:off x="1830636" y="60208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1524000" y="5253335"/>
                  <a:ext cx="990600" cy="46166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a</a:t>
                  </a:r>
                  <a:r>
                    <a:rPr lang="en-US" sz="2400" b="1" baseline="30000" dirty="0"/>
                    <a:t>&lt;1&gt;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600200" y="3195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L</a:t>
                  </a:r>
                  <a:r>
                    <a:rPr lang="en-US" sz="2400" b="1" baseline="30000" dirty="0"/>
                    <a:t>&lt;1&gt;</a:t>
                  </a:r>
                  <a:endParaRPr lang="en-US" sz="2400" b="1" dirty="0"/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 rot="5400000" flipH="1" flipV="1">
                  <a:off x="1831430" y="495037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rot="5400000" flipH="1" flipV="1">
                  <a:off x="1831430" y="39634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590800" y="5486400"/>
                  <a:ext cx="533400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914400" y="5486400"/>
                  <a:ext cx="533400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228600" y="5257800"/>
                  <a:ext cx="685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a</a:t>
                  </a:r>
                  <a:r>
                    <a:rPr lang="en-US" sz="2400" b="1" baseline="30000" dirty="0"/>
                    <a:t>&lt;0&gt;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3276600" y="6243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x</a:t>
                  </a:r>
                  <a:r>
                    <a:rPr lang="en-US" sz="2400" b="1" baseline="30000" dirty="0"/>
                    <a:t>&lt;2&gt;</a:t>
                  </a:r>
                  <a:endParaRPr lang="en-US" sz="2400" b="1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276600" y="42627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ŷ</a:t>
                  </a:r>
                  <a:r>
                    <a:rPr lang="en-US" sz="2400" b="1" baseline="30000" dirty="0"/>
                    <a:t>&lt;2&gt;</a:t>
                  </a:r>
                  <a:endParaRPr lang="en-US" sz="2400" b="1" dirty="0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 rot="5400000" flipH="1" flipV="1">
                  <a:off x="3507036" y="60208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3200400" y="5253335"/>
                  <a:ext cx="990600" cy="46166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a</a:t>
                  </a:r>
                  <a:r>
                    <a:rPr lang="en-US" sz="2400" b="1" baseline="30000" dirty="0"/>
                    <a:t>&lt;2&gt;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276600" y="3195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L</a:t>
                  </a:r>
                  <a:r>
                    <a:rPr lang="en-US" sz="2400" b="1" baseline="30000" dirty="0"/>
                    <a:t>&lt;2&gt;</a:t>
                  </a:r>
                  <a:endParaRPr lang="en-US" sz="2400" b="1" dirty="0"/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 rot="5400000" flipH="1" flipV="1">
                  <a:off x="3507830" y="495037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 rot="5400000" flipH="1" flipV="1">
                  <a:off x="3507830" y="39634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4267200" y="5486400"/>
                  <a:ext cx="533400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/>
                <p:cNvSpPr txBox="1"/>
                <p:nvPr/>
              </p:nvSpPr>
              <p:spPr>
                <a:xfrm>
                  <a:off x="4953000" y="6243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x</a:t>
                  </a:r>
                  <a:r>
                    <a:rPr lang="en-US" sz="2400" b="1" baseline="30000" dirty="0"/>
                    <a:t>&lt;3&gt;</a:t>
                  </a:r>
                  <a:endParaRPr lang="en-US" sz="2400" b="1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4953000" y="42627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ŷ</a:t>
                  </a:r>
                  <a:r>
                    <a:rPr lang="en-US" sz="2400" b="1" baseline="30000" dirty="0"/>
                    <a:t>&lt;3&gt;</a:t>
                  </a:r>
                  <a:endParaRPr lang="en-US" sz="2400" b="1" dirty="0"/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 rot="5400000" flipH="1" flipV="1">
                  <a:off x="5183436" y="60208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4876800" y="5253335"/>
                  <a:ext cx="990600" cy="46166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a</a:t>
                  </a:r>
                  <a:r>
                    <a:rPr lang="en-US" sz="2400" b="1" baseline="30000" dirty="0"/>
                    <a:t>&lt;3&gt;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953000" y="3195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L</a:t>
                  </a:r>
                  <a:r>
                    <a:rPr lang="en-US" sz="2400" b="1" baseline="30000" dirty="0"/>
                    <a:t>&lt;3&gt;</a:t>
                  </a:r>
                  <a:endParaRPr lang="en-US" sz="2400" b="1" dirty="0"/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 rot="5400000" flipH="1" flipV="1">
                  <a:off x="5184230" y="495037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 rot="5400000" flipH="1" flipV="1">
                  <a:off x="5184230" y="39634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5943600" y="5486400"/>
                  <a:ext cx="533400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7924800" y="6243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x</a:t>
                  </a:r>
                  <a:r>
                    <a:rPr lang="en-US" sz="2400" b="1" baseline="30000" dirty="0"/>
                    <a:t>&lt;</a:t>
                  </a:r>
                  <a:r>
                    <a:rPr lang="en-US" sz="2400" b="1" baseline="30000" dirty="0" err="1"/>
                    <a:t>Tx</a:t>
                  </a:r>
                  <a:r>
                    <a:rPr lang="en-US" sz="2400" b="1" baseline="30000" dirty="0"/>
                    <a:t>&gt;</a:t>
                  </a:r>
                  <a:endParaRPr lang="en-US" sz="2400" b="1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924800" y="42627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ŷ</a:t>
                  </a:r>
                  <a:r>
                    <a:rPr lang="en-US" sz="2400" b="1" baseline="30000" dirty="0"/>
                    <a:t>&lt;Ty&gt;</a:t>
                  </a:r>
                  <a:endParaRPr lang="en-US" sz="2400" b="1" dirty="0"/>
                </a:p>
              </p:txBody>
            </p:sp>
            <p:cxnSp>
              <p:nvCxnSpPr>
                <p:cNvPr id="47" name="Straight Arrow Connector 46"/>
                <p:cNvCxnSpPr/>
                <p:nvPr/>
              </p:nvCxnSpPr>
              <p:spPr>
                <a:xfrm rot="5400000" flipH="1" flipV="1">
                  <a:off x="8155236" y="60208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/>
                <p:cNvSpPr txBox="1"/>
                <p:nvPr/>
              </p:nvSpPr>
              <p:spPr>
                <a:xfrm>
                  <a:off x="7848600" y="5253335"/>
                  <a:ext cx="990600" cy="46166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a</a:t>
                  </a:r>
                  <a:r>
                    <a:rPr lang="en-US" sz="2400" b="1" baseline="30000" dirty="0"/>
                    <a:t>&lt;Ty&gt;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7924800" y="3195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L</a:t>
                  </a:r>
                  <a:r>
                    <a:rPr lang="en-US" sz="2400" b="1" baseline="30000" dirty="0"/>
                    <a:t>&lt;Ty&gt;</a:t>
                  </a:r>
                  <a:endParaRPr lang="en-US" sz="2400" b="1" dirty="0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rot="5400000" flipH="1" flipV="1">
                  <a:off x="8156030" y="495037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rot="5400000" flipH="1" flipV="1">
                  <a:off x="8156030" y="39634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7239000" y="5486400"/>
                  <a:ext cx="533400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6682322" y="5177135"/>
                  <a:ext cx="4042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…</a:t>
                  </a: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057400" y="5867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rgbClr val="0000FF"/>
                    </a:solidFill>
                  </a:rPr>
                  <a:t>ax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057400" y="479613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ya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38200" y="55626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rgbClr val="00B050"/>
                    </a:solidFill>
                  </a:rPr>
                  <a:t>aa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733800" y="58718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rgbClr val="0000FF"/>
                    </a:solidFill>
                  </a:rPr>
                  <a:t>ax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733800" y="48006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ya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514600" y="55670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rgbClr val="00B050"/>
                    </a:solidFill>
                  </a:rPr>
                  <a:t>aa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410200" y="58718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rgbClr val="0000FF"/>
                    </a:solidFill>
                  </a:rPr>
                  <a:t>ax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410200" y="48006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ya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191000" y="55670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rgbClr val="00B050"/>
                    </a:solidFill>
                  </a:rPr>
                  <a:t>aa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382000" y="58718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rgbClr val="0000FF"/>
                    </a:solidFill>
                  </a:rPr>
                  <a:t>ax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382000" y="48006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ya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162800" y="55670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rgbClr val="00B050"/>
                    </a:solidFill>
                  </a:rPr>
                  <a:t>aa</a:t>
                </a:r>
              </a:p>
            </p:txBody>
          </p:sp>
        </p:grpSp>
        <p:cxnSp>
          <p:nvCxnSpPr>
            <p:cNvPr id="66" name="Straight Arrow Connector 65"/>
            <p:cNvCxnSpPr/>
            <p:nvPr/>
          </p:nvCxnSpPr>
          <p:spPr>
            <a:xfrm rot="5400000" flipH="1" flipV="1">
              <a:off x="1679030" y="40396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rot="5400000" flipH="1" flipV="1">
              <a:off x="1679030" y="50302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rot="5400000" flipH="1" flipV="1">
              <a:off x="1679030" y="60970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5400000" flipH="1" flipV="1">
              <a:off x="3353841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rot="5400000" flipH="1" flipV="1">
              <a:off x="3355430" y="50265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 flipH="1" flipV="1">
              <a:off x="3355430" y="40359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rot="5400000" flipH="1" flipV="1">
              <a:off x="5030241" y="40359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rot="5400000" flipH="1" flipV="1">
              <a:off x="5031830" y="50302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5400000" flipH="1" flipV="1">
              <a:off x="5031830" y="60970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rot="5400000" flipH="1" flipV="1">
              <a:off x="8002041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rot="5400000" flipH="1" flipV="1">
              <a:off x="8003630" y="50265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5400000" flipH="1" flipV="1">
              <a:off x="8003630" y="40359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914400" y="5408612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25908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4267200" y="5408612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59436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72390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 through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algn="just"/>
            <a:r>
              <a:rPr lang="en-US" dirty="0"/>
              <a:t>L</a:t>
            </a:r>
            <a:r>
              <a:rPr lang="cy-GB" dirty="0"/>
              <a:t>(ŷ</a:t>
            </a:r>
            <a:r>
              <a:rPr lang="en-US" dirty="0"/>
              <a:t>, y) = L</a:t>
            </a:r>
            <a:r>
              <a:rPr lang="en-US" baseline="30000" dirty="0"/>
              <a:t>&lt;1&gt;</a:t>
            </a:r>
            <a:r>
              <a:rPr lang="en-US" dirty="0"/>
              <a:t> + L</a:t>
            </a:r>
            <a:r>
              <a:rPr lang="en-US" baseline="30000" dirty="0"/>
              <a:t>&lt;2&gt;</a:t>
            </a:r>
            <a:r>
              <a:rPr lang="en-US" dirty="0"/>
              <a:t> + L</a:t>
            </a:r>
            <a:r>
              <a:rPr lang="en-US" baseline="30000" dirty="0"/>
              <a:t>&lt;3&gt;</a:t>
            </a:r>
            <a:r>
              <a:rPr lang="en-US" dirty="0"/>
              <a:t> + … + L</a:t>
            </a:r>
            <a:r>
              <a:rPr lang="en-US" baseline="30000" dirty="0"/>
              <a:t>&lt;Ty&gt;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pSp>
        <p:nvGrpSpPr>
          <p:cNvPr id="4" name="Group 84"/>
          <p:cNvGrpSpPr/>
          <p:nvPr/>
        </p:nvGrpSpPr>
        <p:grpSpPr>
          <a:xfrm>
            <a:off x="228600" y="3272135"/>
            <a:ext cx="8839200" cy="3509665"/>
            <a:chOff x="228600" y="3272135"/>
            <a:chExt cx="8839200" cy="3509665"/>
          </a:xfrm>
        </p:grpSpPr>
        <p:grpSp>
          <p:nvGrpSpPr>
            <p:cNvPr id="5" name="Group 65"/>
            <p:cNvGrpSpPr/>
            <p:nvPr/>
          </p:nvGrpSpPr>
          <p:grpSpPr>
            <a:xfrm>
              <a:off x="228600" y="3272135"/>
              <a:ext cx="8839200" cy="3509665"/>
              <a:chOff x="228600" y="3272135"/>
              <a:chExt cx="8839200" cy="3509665"/>
            </a:xfrm>
          </p:grpSpPr>
          <p:grpSp>
            <p:nvGrpSpPr>
              <p:cNvPr id="9" name="Group 53"/>
              <p:cNvGrpSpPr/>
              <p:nvPr/>
            </p:nvGrpSpPr>
            <p:grpSpPr>
              <a:xfrm>
                <a:off x="228600" y="3272135"/>
                <a:ext cx="8610600" cy="3509665"/>
                <a:chOff x="228600" y="3195935"/>
                <a:chExt cx="8610600" cy="3509665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1600200" y="6243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x</a:t>
                  </a:r>
                  <a:r>
                    <a:rPr lang="en-US" sz="2400" b="1" baseline="30000" dirty="0"/>
                    <a:t>&lt;1&gt;</a:t>
                  </a:r>
                  <a:endParaRPr lang="en-US" sz="2400" b="1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1600200" y="42627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ŷ</a:t>
                  </a:r>
                  <a:r>
                    <a:rPr lang="en-US" sz="2400" b="1" baseline="30000" dirty="0"/>
                    <a:t>&lt;1&gt;</a:t>
                  </a:r>
                  <a:endParaRPr lang="en-US" sz="2400" b="1" dirty="0"/>
                </a:p>
              </p:txBody>
            </p:sp>
            <p:cxnSp>
              <p:nvCxnSpPr>
                <p:cNvPr id="8" name="Straight Arrow Connector 7"/>
                <p:cNvCxnSpPr/>
                <p:nvPr/>
              </p:nvCxnSpPr>
              <p:spPr>
                <a:xfrm rot="5400000" flipH="1" flipV="1">
                  <a:off x="1830636" y="60208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1524000" y="5253335"/>
                  <a:ext cx="990600" cy="46166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a</a:t>
                  </a:r>
                  <a:r>
                    <a:rPr lang="en-US" sz="2400" b="1" baseline="30000" dirty="0"/>
                    <a:t>&lt;1&gt;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600200" y="3195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L</a:t>
                  </a:r>
                  <a:r>
                    <a:rPr lang="en-US" sz="2400" b="1" baseline="30000" dirty="0"/>
                    <a:t>&lt;1&gt;</a:t>
                  </a:r>
                  <a:endParaRPr lang="en-US" sz="2400" b="1" dirty="0"/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 rot="5400000" flipH="1" flipV="1">
                  <a:off x="1831430" y="495037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rot="5400000" flipH="1" flipV="1">
                  <a:off x="1831430" y="39634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590800" y="5486400"/>
                  <a:ext cx="533400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914400" y="5486400"/>
                  <a:ext cx="533400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228600" y="5257800"/>
                  <a:ext cx="685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a</a:t>
                  </a:r>
                  <a:r>
                    <a:rPr lang="en-US" sz="2400" b="1" baseline="30000" dirty="0"/>
                    <a:t>&lt;0&gt;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3276600" y="6243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x</a:t>
                  </a:r>
                  <a:r>
                    <a:rPr lang="en-US" sz="2400" b="1" baseline="30000" dirty="0"/>
                    <a:t>&lt;2&gt;</a:t>
                  </a:r>
                  <a:endParaRPr lang="en-US" sz="2400" b="1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276600" y="42627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ŷ</a:t>
                  </a:r>
                  <a:r>
                    <a:rPr lang="en-US" sz="2400" b="1" baseline="30000" dirty="0"/>
                    <a:t>&lt;2&gt;</a:t>
                  </a:r>
                  <a:endParaRPr lang="en-US" sz="2400" b="1" dirty="0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 rot="5400000" flipH="1" flipV="1">
                  <a:off x="3507036" y="60208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3200400" y="5253335"/>
                  <a:ext cx="990600" cy="46166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a</a:t>
                  </a:r>
                  <a:r>
                    <a:rPr lang="en-US" sz="2400" b="1" baseline="30000" dirty="0"/>
                    <a:t>&lt;2&gt;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276600" y="3195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L</a:t>
                  </a:r>
                  <a:r>
                    <a:rPr lang="en-US" sz="2400" b="1" baseline="30000" dirty="0"/>
                    <a:t>&lt;2&gt;</a:t>
                  </a:r>
                  <a:endParaRPr lang="en-US" sz="2400" b="1" dirty="0"/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 rot="5400000" flipH="1" flipV="1">
                  <a:off x="3507830" y="495037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 rot="5400000" flipH="1" flipV="1">
                  <a:off x="3507830" y="39634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4267200" y="5486400"/>
                  <a:ext cx="533400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/>
                <p:cNvSpPr txBox="1"/>
                <p:nvPr/>
              </p:nvSpPr>
              <p:spPr>
                <a:xfrm>
                  <a:off x="4953000" y="6243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x</a:t>
                  </a:r>
                  <a:r>
                    <a:rPr lang="en-US" sz="2400" b="1" baseline="30000" dirty="0"/>
                    <a:t>&lt;3&gt;</a:t>
                  </a:r>
                  <a:endParaRPr lang="en-US" sz="2400" b="1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4953000" y="42627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ŷ</a:t>
                  </a:r>
                  <a:r>
                    <a:rPr lang="en-US" sz="2400" b="1" baseline="30000" dirty="0"/>
                    <a:t>&lt;3&gt;</a:t>
                  </a:r>
                  <a:endParaRPr lang="en-US" sz="2400" b="1" dirty="0"/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 rot="5400000" flipH="1" flipV="1">
                  <a:off x="5183436" y="60208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4876800" y="5253335"/>
                  <a:ext cx="990600" cy="46166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a</a:t>
                  </a:r>
                  <a:r>
                    <a:rPr lang="en-US" sz="2400" b="1" baseline="30000" dirty="0"/>
                    <a:t>&lt;3&gt;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953000" y="3195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L</a:t>
                  </a:r>
                  <a:r>
                    <a:rPr lang="en-US" sz="2400" b="1" baseline="30000" dirty="0"/>
                    <a:t>&lt;3&gt;</a:t>
                  </a:r>
                  <a:endParaRPr lang="en-US" sz="2400" b="1" dirty="0"/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 rot="5400000" flipH="1" flipV="1">
                  <a:off x="5184230" y="495037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 rot="5400000" flipH="1" flipV="1">
                  <a:off x="5184230" y="39634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5943600" y="5486400"/>
                  <a:ext cx="533400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7924800" y="6243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x</a:t>
                  </a:r>
                  <a:r>
                    <a:rPr lang="en-US" sz="2400" b="1" baseline="30000" dirty="0"/>
                    <a:t>&lt;</a:t>
                  </a:r>
                  <a:r>
                    <a:rPr lang="en-US" sz="2400" b="1" baseline="30000" dirty="0" err="1"/>
                    <a:t>Tx</a:t>
                  </a:r>
                  <a:r>
                    <a:rPr lang="en-US" sz="2400" b="1" baseline="30000" dirty="0"/>
                    <a:t>&gt;</a:t>
                  </a:r>
                  <a:endParaRPr lang="en-US" sz="2400" b="1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924800" y="42627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ŷ</a:t>
                  </a:r>
                  <a:r>
                    <a:rPr lang="en-US" sz="2400" b="1" baseline="30000" dirty="0"/>
                    <a:t>&lt;Ty&gt;</a:t>
                  </a:r>
                  <a:endParaRPr lang="en-US" sz="2400" b="1" dirty="0"/>
                </a:p>
              </p:txBody>
            </p:sp>
            <p:cxnSp>
              <p:nvCxnSpPr>
                <p:cNvPr id="47" name="Straight Arrow Connector 46"/>
                <p:cNvCxnSpPr/>
                <p:nvPr/>
              </p:nvCxnSpPr>
              <p:spPr>
                <a:xfrm rot="5400000" flipH="1" flipV="1">
                  <a:off x="8155236" y="60208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/>
                <p:cNvSpPr txBox="1"/>
                <p:nvPr/>
              </p:nvSpPr>
              <p:spPr>
                <a:xfrm>
                  <a:off x="7848600" y="5253335"/>
                  <a:ext cx="990600" cy="46166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a</a:t>
                  </a:r>
                  <a:r>
                    <a:rPr lang="en-US" sz="2400" b="1" baseline="30000" dirty="0"/>
                    <a:t>&lt;Ty&gt;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7924800" y="3195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L</a:t>
                  </a:r>
                  <a:r>
                    <a:rPr lang="en-US" sz="2400" b="1" baseline="30000" dirty="0"/>
                    <a:t>&lt;Ty&gt;</a:t>
                  </a:r>
                  <a:endParaRPr lang="en-US" sz="2400" b="1" dirty="0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rot="5400000" flipH="1" flipV="1">
                  <a:off x="8156030" y="495037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rot="5400000" flipH="1" flipV="1">
                  <a:off x="8156030" y="39634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7239000" y="5486400"/>
                  <a:ext cx="533400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6682322" y="5177135"/>
                  <a:ext cx="4042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…</a:t>
                  </a: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057400" y="5867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rgbClr val="0000FF"/>
                    </a:solidFill>
                  </a:rPr>
                  <a:t>ax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057400" y="479613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ya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38200" y="55626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rgbClr val="00B050"/>
                    </a:solidFill>
                  </a:rPr>
                  <a:t>aa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733800" y="58718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rgbClr val="0000FF"/>
                    </a:solidFill>
                  </a:rPr>
                  <a:t>ax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733800" y="48006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ya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514600" y="55670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rgbClr val="00B050"/>
                    </a:solidFill>
                  </a:rPr>
                  <a:t>aa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410200" y="58718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rgbClr val="0000FF"/>
                    </a:solidFill>
                  </a:rPr>
                  <a:t>ax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410200" y="48006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ya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191000" y="55670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rgbClr val="00B050"/>
                    </a:solidFill>
                  </a:rPr>
                  <a:t>aa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382000" y="58718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rgbClr val="0000FF"/>
                    </a:solidFill>
                  </a:rPr>
                  <a:t>ax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382000" y="48006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ya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162800" y="55670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rgbClr val="00B050"/>
                    </a:solidFill>
                  </a:rPr>
                  <a:t>aa</a:t>
                </a:r>
              </a:p>
            </p:txBody>
          </p:sp>
        </p:grpSp>
        <p:cxnSp>
          <p:nvCxnSpPr>
            <p:cNvPr id="66" name="Straight Arrow Connector 65"/>
            <p:cNvCxnSpPr/>
            <p:nvPr/>
          </p:nvCxnSpPr>
          <p:spPr>
            <a:xfrm rot="5400000" flipH="1" flipV="1">
              <a:off x="1679030" y="40396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rot="5400000" flipH="1" flipV="1">
              <a:off x="1679030" y="50302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rot="5400000" flipH="1" flipV="1">
              <a:off x="1679030" y="60970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5400000" flipH="1" flipV="1">
              <a:off x="3353841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rot="5400000" flipH="1" flipV="1">
              <a:off x="3355430" y="50265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 flipH="1" flipV="1">
              <a:off x="3355430" y="40359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rot="5400000" flipH="1" flipV="1">
              <a:off x="5030241" y="40359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rot="5400000" flipH="1" flipV="1">
              <a:off x="5031830" y="50302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5400000" flipH="1" flipV="1">
              <a:off x="5031830" y="60970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rot="5400000" flipH="1" flipV="1">
              <a:off x="8002041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rot="5400000" flipH="1" flipV="1">
              <a:off x="8003630" y="50265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5400000" flipH="1" flipV="1">
              <a:off x="8003630" y="40359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914400" y="5408612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25908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4267200" y="5408612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59436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72390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 through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algn="just"/>
            <a:r>
              <a:rPr lang="en-US" dirty="0"/>
              <a:t>L</a:t>
            </a:r>
            <a:r>
              <a:rPr lang="cy-GB" dirty="0"/>
              <a:t>(ŷ</a:t>
            </a:r>
            <a:r>
              <a:rPr lang="en-US" dirty="0"/>
              <a:t>, y) = L</a:t>
            </a:r>
            <a:r>
              <a:rPr lang="en-US" baseline="30000" dirty="0"/>
              <a:t>&lt;1&gt;</a:t>
            </a:r>
            <a:r>
              <a:rPr lang="en-US" dirty="0"/>
              <a:t> + L</a:t>
            </a:r>
            <a:r>
              <a:rPr lang="en-US" baseline="30000" dirty="0"/>
              <a:t>&lt;2&gt;</a:t>
            </a:r>
            <a:r>
              <a:rPr lang="en-US" dirty="0"/>
              <a:t> + L</a:t>
            </a:r>
            <a:r>
              <a:rPr lang="en-US" baseline="30000" dirty="0"/>
              <a:t>&lt;3&gt;</a:t>
            </a:r>
            <a:r>
              <a:rPr lang="en-US" dirty="0"/>
              <a:t> + … + L</a:t>
            </a:r>
            <a:r>
              <a:rPr lang="en-US" baseline="30000" dirty="0"/>
              <a:t>&lt;Ty&gt;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228600" y="2286000"/>
            <a:ext cx="8839200" cy="4495800"/>
            <a:chOff x="228600" y="2286000"/>
            <a:chExt cx="8839200" cy="4495800"/>
          </a:xfrm>
        </p:grpSpPr>
        <p:grpSp>
          <p:nvGrpSpPr>
            <p:cNvPr id="5" name="Group 65"/>
            <p:cNvGrpSpPr/>
            <p:nvPr/>
          </p:nvGrpSpPr>
          <p:grpSpPr>
            <a:xfrm>
              <a:off x="228600" y="3272135"/>
              <a:ext cx="8839200" cy="3509665"/>
              <a:chOff x="228600" y="3272135"/>
              <a:chExt cx="8839200" cy="3509665"/>
            </a:xfrm>
          </p:grpSpPr>
          <p:grpSp>
            <p:nvGrpSpPr>
              <p:cNvPr id="9" name="Group 53"/>
              <p:cNvGrpSpPr/>
              <p:nvPr/>
            </p:nvGrpSpPr>
            <p:grpSpPr>
              <a:xfrm>
                <a:off x="228600" y="3272135"/>
                <a:ext cx="8610600" cy="3509665"/>
                <a:chOff x="228600" y="3195935"/>
                <a:chExt cx="8610600" cy="3509665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1600200" y="6243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x</a:t>
                  </a:r>
                  <a:r>
                    <a:rPr lang="en-US" sz="2400" b="1" baseline="30000" dirty="0"/>
                    <a:t>&lt;1&gt;</a:t>
                  </a:r>
                  <a:endParaRPr lang="en-US" sz="2400" b="1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1600200" y="42627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ŷ</a:t>
                  </a:r>
                  <a:r>
                    <a:rPr lang="en-US" sz="2400" b="1" baseline="30000" dirty="0"/>
                    <a:t>&lt;1&gt;</a:t>
                  </a:r>
                  <a:endParaRPr lang="en-US" sz="2400" b="1" dirty="0"/>
                </a:p>
              </p:txBody>
            </p:sp>
            <p:cxnSp>
              <p:nvCxnSpPr>
                <p:cNvPr id="8" name="Straight Arrow Connector 7"/>
                <p:cNvCxnSpPr/>
                <p:nvPr/>
              </p:nvCxnSpPr>
              <p:spPr>
                <a:xfrm rot="5400000" flipH="1" flipV="1">
                  <a:off x="1830636" y="60208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1524000" y="5253335"/>
                  <a:ext cx="990600" cy="46166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a</a:t>
                  </a:r>
                  <a:r>
                    <a:rPr lang="en-US" sz="2400" b="1" baseline="30000" dirty="0"/>
                    <a:t>&lt;1&gt;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600200" y="3195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L</a:t>
                  </a:r>
                  <a:r>
                    <a:rPr lang="en-US" sz="2400" b="1" baseline="30000" dirty="0"/>
                    <a:t>&lt;1&gt;</a:t>
                  </a:r>
                  <a:endParaRPr lang="en-US" sz="2400" b="1" dirty="0"/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 rot="5400000" flipH="1" flipV="1">
                  <a:off x="1831430" y="495037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rot="5400000" flipH="1" flipV="1">
                  <a:off x="1831430" y="39634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590800" y="5486400"/>
                  <a:ext cx="533400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914400" y="5486400"/>
                  <a:ext cx="533400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228600" y="5257800"/>
                  <a:ext cx="685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a</a:t>
                  </a:r>
                  <a:r>
                    <a:rPr lang="en-US" sz="2400" b="1" baseline="30000" dirty="0"/>
                    <a:t>&lt;0&gt;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3276600" y="6243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x</a:t>
                  </a:r>
                  <a:r>
                    <a:rPr lang="en-US" sz="2400" b="1" baseline="30000" dirty="0"/>
                    <a:t>&lt;2&gt;</a:t>
                  </a:r>
                  <a:endParaRPr lang="en-US" sz="2400" b="1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276600" y="42627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ŷ</a:t>
                  </a:r>
                  <a:r>
                    <a:rPr lang="en-US" sz="2400" b="1" baseline="30000" dirty="0"/>
                    <a:t>&lt;2&gt;</a:t>
                  </a:r>
                  <a:endParaRPr lang="en-US" sz="2400" b="1" dirty="0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 rot="5400000" flipH="1" flipV="1">
                  <a:off x="3507036" y="60208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3200400" y="5253335"/>
                  <a:ext cx="990600" cy="46166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a</a:t>
                  </a:r>
                  <a:r>
                    <a:rPr lang="en-US" sz="2400" b="1" baseline="30000" dirty="0"/>
                    <a:t>&lt;2&gt;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276600" y="3195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L</a:t>
                  </a:r>
                  <a:r>
                    <a:rPr lang="en-US" sz="2400" b="1" baseline="30000" dirty="0"/>
                    <a:t>&lt;2&gt;</a:t>
                  </a:r>
                  <a:endParaRPr lang="en-US" sz="2400" b="1" dirty="0"/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 rot="5400000" flipH="1" flipV="1">
                  <a:off x="3507830" y="495037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 rot="5400000" flipH="1" flipV="1">
                  <a:off x="3507830" y="39634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4267200" y="5486400"/>
                  <a:ext cx="533400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/>
                <p:cNvSpPr txBox="1"/>
                <p:nvPr/>
              </p:nvSpPr>
              <p:spPr>
                <a:xfrm>
                  <a:off x="4953000" y="6243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x</a:t>
                  </a:r>
                  <a:r>
                    <a:rPr lang="en-US" sz="2400" b="1" baseline="30000" dirty="0"/>
                    <a:t>&lt;3&gt;</a:t>
                  </a:r>
                  <a:endParaRPr lang="en-US" sz="2400" b="1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4953000" y="42627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ŷ</a:t>
                  </a:r>
                  <a:r>
                    <a:rPr lang="en-US" sz="2400" b="1" baseline="30000" dirty="0"/>
                    <a:t>&lt;3&gt;</a:t>
                  </a:r>
                  <a:endParaRPr lang="en-US" sz="2400" b="1" dirty="0"/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 rot="5400000" flipH="1" flipV="1">
                  <a:off x="5183436" y="60208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4876800" y="5253335"/>
                  <a:ext cx="990600" cy="46166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a</a:t>
                  </a:r>
                  <a:r>
                    <a:rPr lang="en-US" sz="2400" b="1" baseline="30000" dirty="0"/>
                    <a:t>&lt;3&gt;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953000" y="3195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L</a:t>
                  </a:r>
                  <a:r>
                    <a:rPr lang="en-US" sz="2400" b="1" baseline="30000" dirty="0"/>
                    <a:t>&lt;3&gt;</a:t>
                  </a:r>
                  <a:endParaRPr lang="en-US" sz="2400" b="1" dirty="0"/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 rot="5400000" flipH="1" flipV="1">
                  <a:off x="5184230" y="495037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 rot="5400000" flipH="1" flipV="1">
                  <a:off x="5184230" y="39634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5943600" y="5486400"/>
                  <a:ext cx="533400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7924800" y="6243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x</a:t>
                  </a:r>
                  <a:r>
                    <a:rPr lang="en-US" sz="2400" b="1" baseline="30000" dirty="0"/>
                    <a:t>&lt;</a:t>
                  </a:r>
                  <a:r>
                    <a:rPr lang="en-US" sz="2400" b="1" baseline="30000" dirty="0" err="1"/>
                    <a:t>Tx</a:t>
                  </a:r>
                  <a:r>
                    <a:rPr lang="en-US" sz="2400" b="1" baseline="30000" dirty="0"/>
                    <a:t>&gt;</a:t>
                  </a:r>
                  <a:endParaRPr lang="en-US" sz="2400" b="1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924800" y="42627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ŷ</a:t>
                  </a:r>
                  <a:r>
                    <a:rPr lang="en-US" sz="2400" b="1" baseline="30000" dirty="0"/>
                    <a:t>&lt;Ty&gt;</a:t>
                  </a:r>
                  <a:endParaRPr lang="en-US" sz="2400" b="1" dirty="0"/>
                </a:p>
              </p:txBody>
            </p:sp>
            <p:cxnSp>
              <p:nvCxnSpPr>
                <p:cNvPr id="47" name="Straight Arrow Connector 46"/>
                <p:cNvCxnSpPr/>
                <p:nvPr/>
              </p:nvCxnSpPr>
              <p:spPr>
                <a:xfrm rot="5400000" flipH="1" flipV="1">
                  <a:off x="8155236" y="60208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/>
                <p:cNvSpPr txBox="1"/>
                <p:nvPr/>
              </p:nvSpPr>
              <p:spPr>
                <a:xfrm>
                  <a:off x="7848600" y="5253335"/>
                  <a:ext cx="990600" cy="46166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a</a:t>
                  </a:r>
                  <a:r>
                    <a:rPr lang="en-US" sz="2400" b="1" baseline="30000" dirty="0"/>
                    <a:t>&lt;Ty&gt;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7924800" y="3195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L</a:t>
                  </a:r>
                  <a:r>
                    <a:rPr lang="en-US" sz="2400" b="1" baseline="30000" dirty="0"/>
                    <a:t>&lt;Ty&gt;</a:t>
                  </a:r>
                  <a:endParaRPr lang="en-US" sz="2400" b="1" dirty="0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rot="5400000" flipH="1" flipV="1">
                  <a:off x="8156030" y="495037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rot="5400000" flipH="1" flipV="1">
                  <a:off x="8156030" y="39634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7239000" y="5486400"/>
                  <a:ext cx="533400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6682322" y="5177135"/>
                  <a:ext cx="4042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…</a:t>
                  </a:r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057400" y="5867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rgbClr val="0000FF"/>
                    </a:solidFill>
                  </a:rPr>
                  <a:t>ax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057400" y="479613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ya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38200" y="55626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rgbClr val="00B050"/>
                    </a:solidFill>
                  </a:rPr>
                  <a:t>aa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733800" y="58718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rgbClr val="0000FF"/>
                    </a:solidFill>
                  </a:rPr>
                  <a:t>ax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733800" y="48006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ya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514600" y="55670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rgbClr val="00B050"/>
                    </a:solidFill>
                  </a:rPr>
                  <a:t>aa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410200" y="58718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rgbClr val="0000FF"/>
                    </a:solidFill>
                  </a:rPr>
                  <a:t>ax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410200" y="48006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ya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191000" y="55670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rgbClr val="00B050"/>
                    </a:solidFill>
                  </a:rPr>
                  <a:t>aa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382000" y="58718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rgbClr val="0000FF"/>
                    </a:solidFill>
                  </a:rPr>
                  <a:t>ax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382000" y="48006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ya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162800" y="55670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W</a:t>
                </a:r>
                <a:r>
                  <a:rPr lang="en-US" sz="2400" b="1" baseline="-25000" dirty="0">
                    <a:solidFill>
                      <a:srgbClr val="00B050"/>
                    </a:solidFill>
                  </a:rPr>
                  <a:t>aa</a:t>
                </a:r>
              </a:p>
            </p:txBody>
          </p:sp>
        </p:grpSp>
        <p:cxnSp>
          <p:nvCxnSpPr>
            <p:cNvPr id="70" name="Straight Arrow Connector 69"/>
            <p:cNvCxnSpPr/>
            <p:nvPr/>
          </p:nvCxnSpPr>
          <p:spPr>
            <a:xfrm rot="5400000" flipH="1" flipV="1">
              <a:off x="1679030" y="60970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5400000" flipH="1" flipV="1">
              <a:off x="3353841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8001000" y="22860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/>
                <a:t>L</a:t>
              </a:r>
              <a:endParaRPr lang="en-US" sz="2400" b="1" dirty="0"/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 rot="5400000">
              <a:off x="8153400" y="3048000"/>
              <a:ext cx="457198" cy="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rot="5400000">
              <a:off x="8001002" y="5029198"/>
              <a:ext cx="457198" cy="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rot="5400000">
              <a:off x="8001002" y="6172200"/>
              <a:ext cx="457198" cy="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rot="10800000" flipV="1">
              <a:off x="7162801" y="5410198"/>
              <a:ext cx="533401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 through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algn="just"/>
            <a:r>
              <a:rPr lang="en-US" dirty="0"/>
              <a:t>L</a:t>
            </a:r>
            <a:r>
              <a:rPr lang="cy-GB" dirty="0"/>
              <a:t>(ŷ</a:t>
            </a:r>
            <a:r>
              <a:rPr lang="en-US" dirty="0"/>
              <a:t>, y) = L</a:t>
            </a:r>
            <a:r>
              <a:rPr lang="en-US" baseline="30000" dirty="0"/>
              <a:t>&lt;1&gt;</a:t>
            </a:r>
            <a:r>
              <a:rPr lang="en-US" dirty="0"/>
              <a:t> + L</a:t>
            </a:r>
            <a:r>
              <a:rPr lang="en-US" baseline="30000" dirty="0"/>
              <a:t>&lt;2&gt;</a:t>
            </a:r>
            <a:r>
              <a:rPr lang="en-US" dirty="0"/>
              <a:t> + L</a:t>
            </a:r>
            <a:r>
              <a:rPr lang="en-US" baseline="30000" dirty="0"/>
              <a:t>&lt;3&gt;</a:t>
            </a:r>
            <a:r>
              <a:rPr lang="en-US" dirty="0"/>
              <a:t> + … + L</a:t>
            </a:r>
            <a:r>
              <a:rPr lang="en-US" baseline="30000" dirty="0"/>
              <a:t>&lt;Ty&gt;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pSp>
        <p:nvGrpSpPr>
          <p:cNvPr id="9" name="Group 65"/>
          <p:cNvGrpSpPr/>
          <p:nvPr/>
        </p:nvGrpSpPr>
        <p:grpSpPr>
          <a:xfrm>
            <a:off x="228600" y="3272135"/>
            <a:ext cx="8839200" cy="3509665"/>
            <a:chOff x="228600" y="3272135"/>
            <a:chExt cx="8839200" cy="3509665"/>
          </a:xfrm>
        </p:grpSpPr>
        <p:grpSp>
          <p:nvGrpSpPr>
            <p:cNvPr id="10" name="Group 53"/>
            <p:cNvGrpSpPr/>
            <p:nvPr/>
          </p:nvGrpSpPr>
          <p:grpSpPr>
            <a:xfrm>
              <a:off x="228600" y="3272135"/>
              <a:ext cx="8610600" cy="3509665"/>
              <a:chOff x="228600" y="3195935"/>
              <a:chExt cx="8610600" cy="350966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600200" y="6243935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y-GB" sz="2400" b="1" dirty="0"/>
                  <a:t>x</a:t>
                </a:r>
                <a:r>
                  <a:rPr lang="en-US" sz="2400" b="1" baseline="30000" dirty="0"/>
                  <a:t>&lt;1&gt;</a:t>
                </a:r>
                <a:endParaRPr lang="en-US" sz="2400" b="1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600200" y="4262735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y-GB" sz="2400" b="1" dirty="0"/>
                  <a:t>ŷ</a:t>
                </a:r>
                <a:r>
                  <a:rPr lang="en-US" sz="2400" b="1" baseline="30000" dirty="0"/>
                  <a:t>&lt;1&gt;</a:t>
                </a:r>
                <a:endParaRPr lang="en-US" sz="2400" b="1" dirty="0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rot="5400000" flipH="1" flipV="1">
                <a:off x="1830636" y="6020841"/>
                <a:ext cx="453529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524000" y="5253335"/>
                <a:ext cx="990600" cy="4616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a</a:t>
                </a:r>
                <a:r>
                  <a:rPr lang="en-US" sz="2400" b="1" baseline="30000" dirty="0"/>
                  <a:t>&lt;1&gt;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600200" y="3195935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y-GB" sz="2400" b="1" dirty="0"/>
                  <a:t>L</a:t>
                </a:r>
                <a:r>
                  <a:rPr lang="en-US" sz="2400" b="1" baseline="30000" dirty="0"/>
                  <a:t>&lt;1&gt;</a:t>
                </a:r>
                <a:endParaRPr lang="en-US" sz="2400" b="1" dirty="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rot="5400000" flipH="1" flipV="1">
                <a:off x="1831430" y="4950371"/>
                <a:ext cx="453529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rot="5400000" flipH="1" flipV="1">
                <a:off x="1831430" y="3963441"/>
                <a:ext cx="453529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2590800" y="5486400"/>
                <a:ext cx="5334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914400" y="5486400"/>
                <a:ext cx="5334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228600" y="52578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a</a:t>
                </a:r>
                <a:r>
                  <a:rPr lang="en-US" sz="2400" b="1" baseline="30000" dirty="0"/>
                  <a:t>&lt;0&gt;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276600" y="6243935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y-GB" sz="2400" b="1" dirty="0"/>
                  <a:t>x</a:t>
                </a:r>
                <a:r>
                  <a:rPr lang="en-US" sz="2400" b="1" baseline="30000" dirty="0"/>
                  <a:t>&lt;2&gt;</a:t>
                </a:r>
                <a:endParaRPr lang="en-US" sz="2400" b="1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76600" y="4262735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y-GB" sz="2400" b="1" dirty="0"/>
                  <a:t>ŷ</a:t>
                </a:r>
                <a:r>
                  <a:rPr lang="en-US" sz="2400" b="1" baseline="30000" dirty="0"/>
                  <a:t>&lt;2&gt;</a:t>
                </a:r>
                <a:endParaRPr lang="en-US" sz="2400" b="1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rot="5400000" flipH="1" flipV="1">
                <a:off x="3507036" y="6020841"/>
                <a:ext cx="453529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3200400" y="5253335"/>
                <a:ext cx="990600" cy="4616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a</a:t>
                </a:r>
                <a:r>
                  <a:rPr lang="en-US" sz="2400" b="1" baseline="30000" dirty="0"/>
                  <a:t>&lt;2&gt;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276600" y="3195935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y-GB" sz="2400" b="1" dirty="0"/>
                  <a:t>L</a:t>
                </a:r>
                <a:r>
                  <a:rPr lang="en-US" sz="2400" b="1" baseline="30000" dirty="0"/>
                  <a:t>&lt;2&gt;</a:t>
                </a:r>
                <a:endParaRPr lang="en-US" sz="2400" b="1" dirty="0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rot="5400000" flipH="1" flipV="1">
                <a:off x="3507830" y="4950371"/>
                <a:ext cx="453529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rot="5400000" flipH="1" flipV="1">
                <a:off x="3507830" y="3963441"/>
                <a:ext cx="453529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267200" y="5486400"/>
                <a:ext cx="5334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4953000" y="6243935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y-GB" sz="2400" b="1" dirty="0"/>
                  <a:t>x</a:t>
                </a:r>
                <a:r>
                  <a:rPr lang="en-US" sz="2400" b="1" baseline="30000" dirty="0"/>
                  <a:t>&lt;3&gt;</a:t>
                </a:r>
                <a:endParaRPr lang="en-US" sz="24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953000" y="4262735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y-GB" sz="2400" b="1" dirty="0"/>
                  <a:t>ŷ</a:t>
                </a:r>
                <a:r>
                  <a:rPr lang="en-US" sz="2400" b="1" baseline="30000" dirty="0"/>
                  <a:t>&lt;3&gt;</a:t>
                </a:r>
                <a:endParaRPr lang="en-US" sz="2400" b="1" dirty="0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 rot="5400000" flipH="1" flipV="1">
                <a:off x="5183436" y="6020841"/>
                <a:ext cx="453529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876800" y="5253335"/>
                <a:ext cx="990600" cy="4616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a</a:t>
                </a:r>
                <a:r>
                  <a:rPr lang="en-US" sz="2400" b="1" baseline="30000" dirty="0"/>
                  <a:t>&lt;3&gt;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953000" y="3195935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y-GB" sz="2400" b="1" dirty="0"/>
                  <a:t>L</a:t>
                </a:r>
                <a:r>
                  <a:rPr lang="en-US" sz="2400" b="1" baseline="30000" dirty="0"/>
                  <a:t>&lt;3&gt;</a:t>
                </a:r>
                <a:endParaRPr lang="en-US" sz="2400" b="1" dirty="0"/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 rot="5400000" flipH="1" flipV="1">
                <a:off x="5184230" y="4950371"/>
                <a:ext cx="453529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rot="5400000" flipH="1" flipV="1">
                <a:off x="5184230" y="3963441"/>
                <a:ext cx="453529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5943600" y="5486400"/>
                <a:ext cx="5334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7924800" y="6243935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y-GB" sz="2400" b="1" dirty="0"/>
                  <a:t>x</a:t>
                </a:r>
                <a:r>
                  <a:rPr lang="en-US" sz="2400" b="1" baseline="30000" dirty="0"/>
                  <a:t>&lt;</a:t>
                </a:r>
                <a:r>
                  <a:rPr lang="en-US" sz="2400" b="1" baseline="30000" dirty="0" err="1"/>
                  <a:t>Tx</a:t>
                </a:r>
                <a:r>
                  <a:rPr lang="en-US" sz="2400" b="1" baseline="30000" dirty="0"/>
                  <a:t>&gt;</a:t>
                </a:r>
                <a:endParaRPr lang="en-US" sz="2400" b="1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924800" y="4262735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y-GB" sz="2400" b="1" dirty="0"/>
                  <a:t>ŷ</a:t>
                </a:r>
                <a:r>
                  <a:rPr lang="en-US" sz="2400" b="1" baseline="30000" dirty="0"/>
                  <a:t>&lt;Ty&gt;</a:t>
                </a:r>
                <a:endParaRPr lang="en-US" sz="2400" b="1" dirty="0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rot="5400000" flipH="1" flipV="1">
                <a:off x="8155236" y="6020841"/>
                <a:ext cx="453529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7848600" y="5253335"/>
                <a:ext cx="990600" cy="4616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a</a:t>
                </a:r>
                <a:r>
                  <a:rPr lang="en-US" sz="2400" b="1" baseline="30000" dirty="0"/>
                  <a:t>&lt;Ty&gt;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924800" y="3195935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y-GB" sz="2400" b="1" dirty="0"/>
                  <a:t>L</a:t>
                </a:r>
                <a:r>
                  <a:rPr lang="en-US" sz="2400" b="1" baseline="30000" dirty="0"/>
                  <a:t>&lt;Ty&gt;</a:t>
                </a:r>
                <a:endParaRPr lang="en-US" sz="2400" b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rot="5400000" flipH="1" flipV="1">
                <a:off x="8156030" y="4950371"/>
                <a:ext cx="453529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rot="5400000" flipH="1" flipV="1">
                <a:off x="8156030" y="3963441"/>
                <a:ext cx="453529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7239000" y="5486400"/>
                <a:ext cx="5334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6682322" y="5177135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2057400" y="58674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00FF"/>
                  </a:solidFill>
                </a:rPr>
                <a:t>ax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57400" y="479613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</a:rPr>
                <a:t>ya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8200" y="5562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B050"/>
                  </a:solidFill>
                </a:rPr>
                <a:t>aa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38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00FF"/>
                  </a:solidFill>
                </a:rPr>
                <a:t>ax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33800" y="4800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</a:rPr>
                <a:t>ya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146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B050"/>
                  </a:solidFill>
                </a:rPr>
                <a:t>aa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102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00FF"/>
                  </a:solidFill>
                </a:rPr>
                <a:t>ax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10200" y="4800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</a:rPr>
                <a:t>ya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910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B050"/>
                  </a:solidFill>
                </a:rPr>
                <a:t>aa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3820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00FF"/>
                  </a:solidFill>
                </a:rPr>
                <a:t>ax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382000" y="4800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</a:rPr>
                <a:t>ya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1628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>
                  <a:solidFill>
                    <a:srgbClr val="00B050"/>
                  </a:solidFill>
                </a:rPr>
                <a:t>aa</a:t>
              </a: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8001000" y="2286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y-GB" sz="2400" b="1" dirty="0"/>
              <a:t>L</a:t>
            </a:r>
            <a:endParaRPr lang="en-US" sz="2400" b="1" dirty="0"/>
          </a:p>
        </p:txBody>
      </p:sp>
      <p:cxnSp>
        <p:nvCxnSpPr>
          <p:cNvPr id="87" name="Straight Arrow Connector 86"/>
          <p:cNvCxnSpPr/>
          <p:nvPr/>
        </p:nvCxnSpPr>
        <p:spPr>
          <a:xfrm rot="5400000">
            <a:off x="5029200" y="5029200"/>
            <a:ext cx="457198" cy="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0800000" flipV="1">
            <a:off x="4267201" y="5410198"/>
            <a:ext cx="533401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2590799" y="5410200"/>
            <a:ext cx="533401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10800000" flipV="1">
            <a:off x="838200" y="5410200"/>
            <a:ext cx="533401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10800000" flipV="1">
            <a:off x="5943599" y="5410200"/>
            <a:ext cx="533401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10800000" flipV="1">
            <a:off x="7162801" y="5410198"/>
            <a:ext cx="533401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5400000">
            <a:off x="5029202" y="6095998"/>
            <a:ext cx="457198" cy="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5400000">
            <a:off x="3352800" y="6095998"/>
            <a:ext cx="457198" cy="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rot="5400000">
            <a:off x="3352802" y="5029198"/>
            <a:ext cx="457198" cy="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>
            <a:off x="1676400" y="5029198"/>
            <a:ext cx="457198" cy="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5400000">
            <a:off x="1676402" y="6096000"/>
            <a:ext cx="457198" cy="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5400000">
            <a:off x="8001002" y="6095998"/>
            <a:ext cx="457198" cy="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5400000">
            <a:off x="8001002" y="5029198"/>
            <a:ext cx="457198" cy="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rot="5400000">
            <a:off x="8153402" y="3048000"/>
            <a:ext cx="457198" cy="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RNN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Many to one</a:t>
            </a:r>
          </a:p>
          <a:p>
            <a:pPr algn="just"/>
            <a:r>
              <a:rPr lang="en-US" dirty="0"/>
              <a:t>One to many</a:t>
            </a:r>
          </a:p>
          <a:p>
            <a:pPr algn="just"/>
            <a:r>
              <a:rPr lang="en-US" dirty="0"/>
              <a:t>Many to many ( T</a:t>
            </a:r>
            <a:r>
              <a:rPr lang="en-US" baseline="-25000" dirty="0"/>
              <a:t>x</a:t>
            </a:r>
            <a:r>
              <a:rPr lang="en-US" dirty="0"/>
              <a:t> = T</a:t>
            </a:r>
            <a:r>
              <a:rPr lang="en-US" baseline="-25000" dirty="0"/>
              <a:t>y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Many to many ( T</a:t>
            </a:r>
            <a:r>
              <a:rPr lang="en-US" baseline="-25000" dirty="0"/>
              <a:t>x</a:t>
            </a:r>
            <a:r>
              <a:rPr lang="en-US" dirty="0"/>
              <a:t> != T</a:t>
            </a:r>
            <a:r>
              <a:rPr lang="en-US" baseline="-25000" dirty="0"/>
              <a:t>y</a:t>
            </a:r>
            <a:r>
              <a:rPr lang="en-US" dirty="0"/>
              <a:t>)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types of RNN – Many to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Sentiment classification</a:t>
            </a:r>
          </a:p>
          <a:p>
            <a:pPr lvl="1" algn="just"/>
            <a:r>
              <a:rPr lang="en-US" dirty="0"/>
              <a:t>Input – Text – (x</a:t>
            </a:r>
            <a:r>
              <a:rPr lang="en-US" baseline="30000" dirty="0"/>
              <a:t>&lt;1&gt;</a:t>
            </a:r>
            <a:r>
              <a:rPr lang="en-US" dirty="0"/>
              <a:t>, x</a:t>
            </a:r>
            <a:r>
              <a:rPr lang="en-US" baseline="30000" dirty="0"/>
              <a:t>&lt;2&gt;</a:t>
            </a:r>
            <a:r>
              <a:rPr lang="en-US" dirty="0"/>
              <a:t>, … x</a:t>
            </a:r>
            <a:r>
              <a:rPr lang="en-US" baseline="30000" dirty="0"/>
              <a:t>&lt;</a:t>
            </a:r>
            <a:r>
              <a:rPr lang="en-US" baseline="30000" dirty="0" err="1"/>
              <a:t>Tx</a:t>
            </a:r>
            <a:r>
              <a:rPr lang="en-US" baseline="30000" dirty="0"/>
              <a:t>&gt;</a:t>
            </a:r>
            <a:r>
              <a:rPr lang="en-US" dirty="0"/>
              <a:t>) – Many</a:t>
            </a:r>
            <a:endParaRPr lang="en-US" baseline="30000" dirty="0"/>
          </a:p>
          <a:p>
            <a:pPr lvl="1" algn="just"/>
            <a:r>
              <a:rPr lang="en-US" dirty="0"/>
              <a:t>Output – Integer 1–5 – One  </a:t>
            </a:r>
          </a:p>
          <a:p>
            <a:pPr lvl="1" algn="just"/>
            <a:r>
              <a:rPr lang="en-US" dirty="0"/>
              <a:t>Example</a:t>
            </a:r>
          </a:p>
          <a:p>
            <a:pPr lvl="2" algn="just"/>
            <a:r>
              <a:rPr lang="en-US" dirty="0">
                <a:solidFill>
                  <a:srgbClr val="0000FF"/>
                </a:solidFill>
              </a:rPr>
              <a:t>This movie is excellent.</a:t>
            </a:r>
            <a:r>
              <a:rPr lang="en-US" dirty="0"/>
              <a:t> – </a:t>
            </a:r>
            <a:r>
              <a:rPr lang="en-US" dirty="0">
                <a:solidFill>
                  <a:srgbClr val="00B050"/>
                </a:solidFill>
              </a:rPr>
              <a:t>5 stars</a:t>
            </a:r>
            <a:r>
              <a:rPr lang="en-US" dirty="0"/>
              <a:t>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816114" y="3881735"/>
            <a:ext cx="4813286" cy="2747665"/>
            <a:chOff x="2654314" y="3733800"/>
            <a:chExt cx="4813286" cy="2747665"/>
          </a:xfrm>
        </p:grpSpPr>
        <p:grpSp>
          <p:nvGrpSpPr>
            <p:cNvPr id="5" name="Group 33"/>
            <p:cNvGrpSpPr/>
            <p:nvPr/>
          </p:nvGrpSpPr>
          <p:grpSpPr>
            <a:xfrm>
              <a:off x="2654314" y="4876800"/>
              <a:ext cx="838200" cy="1604665"/>
              <a:chOff x="1752600" y="3200400"/>
              <a:chExt cx="838200" cy="1604665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52600" y="3200400"/>
                <a:ext cx="838200" cy="533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rot="5400000" flipH="1" flipV="1">
                <a:off x="1866900" y="4076700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828800" y="4343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30000" dirty="0"/>
                  <a:t>&lt;1&gt;</a:t>
                </a:r>
                <a:endParaRPr lang="en-US" sz="2400" b="1" dirty="0"/>
              </a:p>
            </p:txBody>
          </p:sp>
        </p:grpSp>
        <p:grpSp>
          <p:nvGrpSpPr>
            <p:cNvPr id="6" name="Group 34"/>
            <p:cNvGrpSpPr/>
            <p:nvPr/>
          </p:nvGrpSpPr>
          <p:grpSpPr>
            <a:xfrm>
              <a:off x="3568714" y="4872335"/>
              <a:ext cx="1524000" cy="1604665"/>
              <a:chOff x="4267200" y="3195935"/>
              <a:chExt cx="1524000" cy="160466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953000" y="3195935"/>
                <a:ext cx="838200" cy="533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4267200" y="3424535"/>
                <a:ext cx="6096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rot="5400000" flipH="1" flipV="1">
                <a:off x="5067300" y="4072235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5029200" y="433893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30000" dirty="0"/>
                  <a:t>&lt;2&gt;</a:t>
                </a:r>
                <a:endParaRPr lang="en-US" sz="2400" b="1" dirty="0"/>
              </a:p>
            </p:txBody>
          </p:sp>
        </p:grpSp>
        <p:grpSp>
          <p:nvGrpSpPr>
            <p:cNvPr id="7" name="Group 48"/>
            <p:cNvGrpSpPr/>
            <p:nvPr/>
          </p:nvGrpSpPr>
          <p:grpSpPr>
            <a:xfrm>
              <a:off x="5168914" y="3733800"/>
              <a:ext cx="2298686" cy="2747665"/>
              <a:chOff x="6235714" y="2057400"/>
              <a:chExt cx="2298686" cy="2747665"/>
            </a:xfrm>
          </p:grpSpPr>
          <p:grpSp>
            <p:nvGrpSpPr>
              <p:cNvPr id="8" name="Group 46"/>
              <p:cNvGrpSpPr/>
              <p:nvPr/>
            </p:nvGrpSpPr>
            <p:grpSpPr>
              <a:xfrm>
                <a:off x="7010400" y="2057400"/>
                <a:ext cx="1524000" cy="2747665"/>
                <a:chOff x="7010400" y="2057400"/>
                <a:chExt cx="1524000" cy="2747665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7696200" y="3200400"/>
                  <a:ext cx="838200" cy="533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7010400" y="3429000"/>
                  <a:ext cx="6096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rot="5400000" flipH="1" flipV="1">
                  <a:off x="7809706" y="2856706"/>
                  <a:ext cx="534194" cy="79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rot="5400000" flipH="1" flipV="1">
                  <a:off x="7810500" y="4076700"/>
                  <a:ext cx="534194" cy="79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7696200" y="4343400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x</a:t>
                  </a:r>
                  <a:r>
                    <a:rPr lang="en-US" sz="2400" b="1" baseline="30000" dirty="0"/>
                    <a:t>&lt;</a:t>
                  </a:r>
                  <a:r>
                    <a:rPr lang="en-US" sz="2400" b="1" baseline="30000" dirty="0" err="1"/>
                    <a:t>Tx</a:t>
                  </a:r>
                  <a:r>
                    <a:rPr lang="en-US" sz="2400" b="1" baseline="30000" dirty="0"/>
                    <a:t>&gt;</a:t>
                  </a:r>
                  <a:endParaRPr lang="en-US" sz="2400" b="1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7696200" y="2057400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/>
                    <a:t>ŷ</a:t>
                  </a:r>
                  <a:endParaRPr lang="en-US" sz="2400" b="1" dirty="0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6235714" y="2895600"/>
                <a:ext cx="62228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/>
                  <a:t>…</a:t>
                </a:r>
              </a:p>
            </p:txBody>
          </p:sp>
        </p:grp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types of RNN – One to many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Music generation</a:t>
            </a:r>
          </a:p>
          <a:p>
            <a:pPr lvl="1" algn="just"/>
            <a:r>
              <a:rPr lang="en-US" dirty="0"/>
              <a:t>Input – Genre of music (integer) – One </a:t>
            </a:r>
          </a:p>
          <a:p>
            <a:pPr lvl="1" algn="just"/>
            <a:r>
              <a:rPr lang="en-US" dirty="0"/>
              <a:t>Output – Set of notes – Many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295400" y="3648670"/>
            <a:ext cx="6629400" cy="2752130"/>
            <a:chOff x="1752600" y="2052935"/>
            <a:chExt cx="6629400" cy="2752130"/>
          </a:xfrm>
        </p:grpSpPr>
        <p:grpSp>
          <p:nvGrpSpPr>
            <p:cNvPr id="24" name="Group 33"/>
            <p:cNvGrpSpPr/>
            <p:nvPr/>
          </p:nvGrpSpPr>
          <p:grpSpPr>
            <a:xfrm>
              <a:off x="1752600" y="2057400"/>
              <a:ext cx="838200" cy="2747665"/>
              <a:chOff x="1752600" y="2057400"/>
              <a:chExt cx="838200" cy="274766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752600" y="3200400"/>
                <a:ext cx="838200" cy="533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 rot="5400000" flipH="1" flipV="1">
                <a:off x="1866106" y="2856706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rot="5400000" flipH="1" flipV="1">
                <a:off x="1866900" y="4076700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1828800" y="4343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30000" dirty="0"/>
                  <a:t>&lt;1&gt;</a:t>
                </a:r>
                <a:endParaRPr lang="en-US" sz="2400" b="1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828800" y="2057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/>
                  <a:t>ŷ</a:t>
                </a:r>
                <a:r>
                  <a:rPr lang="en-US" sz="2400" b="1" baseline="30000" dirty="0"/>
                  <a:t>&lt;1&gt;</a:t>
                </a:r>
                <a:endParaRPr lang="en-US" sz="2400" b="1" dirty="0"/>
              </a:p>
            </p:txBody>
          </p:sp>
        </p:grpSp>
        <p:grpSp>
          <p:nvGrpSpPr>
            <p:cNvPr id="25" name="Group 57"/>
            <p:cNvGrpSpPr/>
            <p:nvPr/>
          </p:nvGrpSpPr>
          <p:grpSpPr>
            <a:xfrm>
              <a:off x="6083314" y="2057400"/>
              <a:ext cx="2298686" cy="1676400"/>
              <a:chOff x="4483114" y="2057400"/>
              <a:chExt cx="2298686" cy="16764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943600" y="3200400"/>
                <a:ext cx="838200" cy="533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>
                <a:off x="5257800" y="3429000"/>
                <a:ext cx="6096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rot="5400000" flipH="1" flipV="1">
                <a:off x="6057106" y="2856706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5943600" y="20574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/>
                  <a:t>ŷ</a:t>
                </a:r>
                <a:r>
                  <a:rPr lang="en-US" sz="2400" b="1" baseline="30000" dirty="0"/>
                  <a:t>&lt;Ty&gt;</a:t>
                </a:r>
                <a:endParaRPr lang="en-US" sz="2400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483114" y="2895600"/>
                <a:ext cx="62228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/>
                  <a:t>…</a:t>
                </a:r>
              </a:p>
            </p:txBody>
          </p:sp>
        </p:grpSp>
        <p:grpSp>
          <p:nvGrpSpPr>
            <p:cNvPr id="26" name="Group 34"/>
            <p:cNvGrpSpPr/>
            <p:nvPr/>
          </p:nvGrpSpPr>
          <p:grpSpPr>
            <a:xfrm>
              <a:off x="2895600" y="2052935"/>
              <a:ext cx="1447800" cy="1676400"/>
              <a:chOff x="2743200" y="2052935"/>
              <a:chExt cx="1447800" cy="16764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352800" y="3195935"/>
                <a:ext cx="838200" cy="533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2743200" y="3424535"/>
                <a:ext cx="6096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rot="5400000" flipH="1" flipV="1">
                <a:off x="3542506" y="2852241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3505200" y="205293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/>
                  <a:t>ŷ</a:t>
                </a:r>
                <a:r>
                  <a:rPr lang="en-US" sz="2400" b="1" baseline="30000" dirty="0"/>
                  <a:t>&lt;2&gt;</a:t>
                </a:r>
                <a:endParaRPr lang="en-US" sz="2400" b="1" dirty="0"/>
              </a:p>
            </p:txBody>
          </p:sp>
        </p:grpSp>
        <p:grpSp>
          <p:nvGrpSpPr>
            <p:cNvPr id="27" name="Group 72"/>
            <p:cNvGrpSpPr/>
            <p:nvPr/>
          </p:nvGrpSpPr>
          <p:grpSpPr>
            <a:xfrm>
              <a:off x="4572000" y="2057400"/>
              <a:ext cx="1524000" cy="1676400"/>
              <a:chOff x="2743200" y="2052935"/>
              <a:chExt cx="1524000" cy="16764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429000" y="3195935"/>
                <a:ext cx="838200" cy="533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2743200" y="3424535"/>
                <a:ext cx="6096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rot="5400000" flipH="1" flipV="1">
                <a:off x="3542506" y="2852241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3505200" y="205293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/>
                  <a:t>ŷ</a:t>
                </a:r>
                <a:r>
                  <a:rPr lang="en-US" sz="2400" b="1" baseline="30000" dirty="0"/>
                  <a:t>&lt;3&gt;</a:t>
                </a:r>
                <a:endParaRPr lang="en-US" sz="2400" b="1" dirty="0"/>
              </a:p>
            </p:txBody>
          </p:sp>
        </p:grp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Music generation</a:t>
            </a:r>
          </a:p>
          <a:p>
            <a:pPr lvl="1" algn="just"/>
            <a:r>
              <a:rPr lang="en-US" dirty="0"/>
              <a:t>Input – Genre of music (integer) – One </a:t>
            </a:r>
          </a:p>
          <a:p>
            <a:pPr lvl="1" algn="just"/>
            <a:r>
              <a:rPr lang="en-US" dirty="0"/>
              <a:t>Output – Set of notes – Many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types of RNN – One to many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1295400" y="3648670"/>
            <a:ext cx="6629400" cy="2752130"/>
            <a:chOff x="1295400" y="3648670"/>
            <a:chExt cx="6629400" cy="2752130"/>
          </a:xfrm>
        </p:grpSpPr>
        <p:grpSp>
          <p:nvGrpSpPr>
            <p:cNvPr id="46" name="Group 33"/>
            <p:cNvGrpSpPr/>
            <p:nvPr/>
          </p:nvGrpSpPr>
          <p:grpSpPr>
            <a:xfrm>
              <a:off x="1295400" y="3653135"/>
              <a:ext cx="838200" cy="2747665"/>
              <a:chOff x="1752600" y="2057400"/>
              <a:chExt cx="838200" cy="2747665"/>
            </a:xfrm>
          </p:grpSpPr>
          <p:sp>
            <p:nvSpPr>
              <p:cNvPr id="71" name="Rectangle 7"/>
              <p:cNvSpPr/>
              <p:nvPr/>
            </p:nvSpPr>
            <p:spPr>
              <a:xfrm>
                <a:off x="1752600" y="3200400"/>
                <a:ext cx="838200" cy="533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2" name="Straight Arrow Connector 14"/>
              <p:cNvCxnSpPr/>
              <p:nvPr/>
            </p:nvCxnSpPr>
            <p:spPr>
              <a:xfrm rot="5400000" flipH="1" flipV="1">
                <a:off x="1866106" y="2856706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rot="5400000" flipH="1" flipV="1">
                <a:off x="1866900" y="4076700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1828800" y="4343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30000" dirty="0"/>
                  <a:t>&lt;1&gt;</a:t>
                </a:r>
                <a:endParaRPr lang="en-US" sz="2400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828800" y="2057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/>
                  <a:t>ŷ</a:t>
                </a:r>
                <a:r>
                  <a:rPr lang="en-US" sz="2400" b="1" baseline="30000" dirty="0"/>
                  <a:t>&lt;1&gt;</a:t>
                </a:r>
                <a:endParaRPr lang="en-US" sz="2400" b="1" dirty="0"/>
              </a:p>
            </p:txBody>
          </p:sp>
        </p:grpSp>
        <p:grpSp>
          <p:nvGrpSpPr>
            <p:cNvPr id="47" name="Group 57"/>
            <p:cNvGrpSpPr/>
            <p:nvPr/>
          </p:nvGrpSpPr>
          <p:grpSpPr>
            <a:xfrm>
              <a:off x="5626114" y="3653135"/>
              <a:ext cx="2298686" cy="1676400"/>
              <a:chOff x="4483114" y="2057400"/>
              <a:chExt cx="2298686" cy="16764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5943600" y="3200400"/>
                <a:ext cx="838200" cy="533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>
                <a:off x="5257800" y="3429000"/>
                <a:ext cx="6096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rot="5400000" flipH="1" flipV="1">
                <a:off x="6057106" y="2856706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5943600" y="20574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/>
                  <a:t>ŷ</a:t>
                </a:r>
                <a:r>
                  <a:rPr lang="en-US" sz="2400" b="1" baseline="30000" dirty="0"/>
                  <a:t>&lt;Ty&gt;</a:t>
                </a:r>
                <a:endParaRPr lang="en-US" sz="2400" b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483114" y="2895600"/>
                <a:ext cx="62228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/>
                  <a:t>…</a:t>
                </a:r>
              </a:p>
            </p:txBody>
          </p:sp>
        </p:grpSp>
        <p:grpSp>
          <p:nvGrpSpPr>
            <p:cNvPr id="48" name="Group 81"/>
            <p:cNvGrpSpPr/>
            <p:nvPr/>
          </p:nvGrpSpPr>
          <p:grpSpPr>
            <a:xfrm>
              <a:off x="1752600" y="3648670"/>
              <a:ext cx="2133600" cy="2214265"/>
              <a:chOff x="2209800" y="2052935"/>
              <a:chExt cx="2133600" cy="2214265"/>
            </a:xfrm>
          </p:grpSpPr>
          <p:grpSp>
            <p:nvGrpSpPr>
              <p:cNvPr id="58" name="Group 34"/>
              <p:cNvGrpSpPr/>
              <p:nvPr/>
            </p:nvGrpSpPr>
            <p:grpSpPr>
              <a:xfrm>
                <a:off x="2895600" y="2052935"/>
                <a:ext cx="1447800" cy="1676400"/>
                <a:chOff x="2743200" y="2052935"/>
                <a:chExt cx="1447800" cy="1676400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3352800" y="3195935"/>
                  <a:ext cx="838200" cy="533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2743200" y="3424535"/>
                  <a:ext cx="6096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 rot="5400000" flipH="1" flipV="1">
                  <a:off x="3542506" y="2852241"/>
                  <a:ext cx="534194" cy="79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/>
                <p:cNvSpPr txBox="1"/>
                <p:nvPr/>
              </p:nvSpPr>
              <p:spPr>
                <a:xfrm>
                  <a:off x="3505200" y="2052935"/>
                  <a:ext cx="685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cy-GB" sz="2400" b="1" dirty="0"/>
                    <a:t>ŷ</a:t>
                  </a:r>
                  <a:r>
                    <a:rPr lang="en-US" sz="2400" b="1" baseline="30000" dirty="0"/>
                    <a:t>&lt;2&gt;</a:t>
                  </a:r>
                  <a:endParaRPr lang="en-US" sz="2400" b="1" dirty="0"/>
                </a:p>
              </p:txBody>
            </p:sp>
          </p:grpSp>
          <p:grpSp>
            <p:nvGrpSpPr>
              <p:cNvPr id="59" name="Group 71"/>
              <p:cNvGrpSpPr/>
              <p:nvPr/>
            </p:nvGrpSpPr>
            <p:grpSpPr>
              <a:xfrm>
                <a:off x="2209800" y="2667000"/>
                <a:ext cx="1677194" cy="1600200"/>
                <a:chOff x="2209800" y="2667000"/>
                <a:chExt cx="1677194" cy="1600200"/>
              </a:xfrm>
            </p:grpSpPr>
            <p:cxnSp>
              <p:nvCxnSpPr>
                <p:cNvPr id="60" name="Elbow Connector 59"/>
                <p:cNvCxnSpPr/>
                <p:nvPr/>
              </p:nvCxnSpPr>
              <p:spPr>
                <a:xfrm>
                  <a:off x="2209800" y="2667000"/>
                  <a:ext cx="1676400" cy="1600200"/>
                </a:xfrm>
                <a:prstGeom prst="bentConnector3">
                  <a:avLst>
                    <a:gd name="adj1" fmla="val 33117"/>
                  </a:avLst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/>
                <p:nvPr/>
              </p:nvCxnSpPr>
              <p:spPr>
                <a:xfrm rot="5400000" flipH="1" flipV="1">
                  <a:off x="3619500" y="3999706"/>
                  <a:ext cx="534194" cy="794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Group 72"/>
            <p:cNvGrpSpPr/>
            <p:nvPr/>
          </p:nvGrpSpPr>
          <p:grpSpPr>
            <a:xfrm>
              <a:off x="4114800" y="3653135"/>
              <a:ext cx="1524000" cy="1676400"/>
              <a:chOff x="2743200" y="2052935"/>
              <a:chExt cx="1524000" cy="16764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3429000" y="3195935"/>
                <a:ext cx="838200" cy="533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2743200" y="3424535"/>
                <a:ext cx="6096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rot="5400000" flipH="1" flipV="1">
                <a:off x="3542506" y="2852241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3505200" y="205293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/>
                  <a:t>ŷ</a:t>
                </a:r>
                <a:r>
                  <a:rPr lang="en-US" sz="2400" b="1" baseline="30000" dirty="0"/>
                  <a:t>&lt;3&gt;</a:t>
                </a:r>
                <a:endParaRPr lang="en-US" sz="2400" b="1" dirty="0"/>
              </a:p>
            </p:txBody>
          </p:sp>
        </p:grpSp>
        <p:grpSp>
          <p:nvGrpSpPr>
            <p:cNvPr id="51" name="Group 77"/>
            <p:cNvGrpSpPr/>
            <p:nvPr/>
          </p:nvGrpSpPr>
          <p:grpSpPr>
            <a:xfrm>
              <a:off x="3504406" y="4262735"/>
              <a:ext cx="1677194" cy="1600200"/>
              <a:chOff x="2209800" y="2667000"/>
              <a:chExt cx="1677194" cy="1600200"/>
            </a:xfrm>
          </p:grpSpPr>
          <p:cxnSp>
            <p:nvCxnSpPr>
              <p:cNvPr id="52" name="Elbow Connector 51"/>
              <p:cNvCxnSpPr/>
              <p:nvPr/>
            </p:nvCxnSpPr>
            <p:spPr>
              <a:xfrm>
                <a:off x="2209800" y="2667000"/>
                <a:ext cx="1676400" cy="1600200"/>
              </a:xfrm>
              <a:prstGeom prst="bentConnector3">
                <a:avLst>
                  <a:gd name="adj1" fmla="val 33117"/>
                </a:avLst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rot="5400000" flipH="1" flipV="1">
                <a:off x="3619500" y="3999706"/>
                <a:ext cx="534194" cy="79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7"/>
            <p:cNvGrpSpPr/>
            <p:nvPr/>
          </p:nvGrpSpPr>
          <p:grpSpPr>
            <a:xfrm>
              <a:off x="5791200" y="4267200"/>
              <a:ext cx="1677194" cy="1600200"/>
              <a:chOff x="2209800" y="2667000"/>
              <a:chExt cx="1677194" cy="1600200"/>
            </a:xfrm>
          </p:grpSpPr>
          <p:cxnSp>
            <p:nvCxnSpPr>
              <p:cNvPr id="77" name="Elbow Connector 76"/>
              <p:cNvCxnSpPr/>
              <p:nvPr/>
            </p:nvCxnSpPr>
            <p:spPr>
              <a:xfrm>
                <a:off x="2209800" y="2667000"/>
                <a:ext cx="1676400" cy="1600200"/>
              </a:xfrm>
              <a:prstGeom prst="bentConnector3">
                <a:avLst>
                  <a:gd name="adj1" fmla="val 33117"/>
                </a:avLst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rot="5400000" flipH="1" flipV="1">
                <a:off x="3619500" y="3999706"/>
                <a:ext cx="534194" cy="79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algn="just"/>
            <a:r>
              <a:rPr lang="en-US" dirty="0"/>
              <a:t>Name entity recognition (T</a:t>
            </a:r>
            <a:r>
              <a:rPr lang="en-US" baseline="-25000" dirty="0"/>
              <a:t>x</a:t>
            </a:r>
            <a:r>
              <a:rPr lang="en-US" dirty="0"/>
              <a:t> = T</a:t>
            </a:r>
            <a:r>
              <a:rPr lang="en-US" baseline="-25000" dirty="0"/>
              <a:t>y</a:t>
            </a:r>
            <a:r>
              <a:rPr lang="en-US" dirty="0"/>
              <a:t>)</a:t>
            </a:r>
          </a:p>
          <a:p>
            <a:pPr lvl="1" algn="just"/>
            <a:r>
              <a:rPr lang="en-US" dirty="0"/>
              <a:t>Input – Text – (x</a:t>
            </a:r>
            <a:r>
              <a:rPr lang="en-US" baseline="30000" dirty="0"/>
              <a:t>&lt;1&gt;</a:t>
            </a:r>
            <a:r>
              <a:rPr lang="en-US" dirty="0"/>
              <a:t>, x</a:t>
            </a:r>
            <a:r>
              <a:rPr lang="en-US" baseline="30000" dirty="0"/>
              <a:t>&lt;2&gt;</a:t>
            </a:r>
            <a:r>
              <a:rPr lang="en-US" dirty="0"/>
              <a:t>, … x</a:t>
            </a:r>
            <a:r>
              <a:rPr lang="en-US" baseline="30000" dirty="0"/>
              <a:t>&lt;Tx&gt;</a:t>
            </a:r>
            <a:r>
              <a:rPr lang="en-US" dirty="0"/>
              <a:t>) – Many</a:t>
            </a:r>
            <a:endParaRPr lang="en-US" baseline="30000" dirty="0"/>
          </a:p>
          <a:p>
            <a:pPr lvl="1" algn="just"/>
            <a:r>
              <a:rPr lang="en-US" dirty="0"/>
              <a:t>Output – Numbers – (y</a:t>
            </a:r>
            <a:r>
              <a:rPr lang="en-US" baseline="30000" dirty="0"/>
              <a:t>&lt;1&gt;</a:t>
            </a:r>
            <a:r>
              <a:rPr lang="en-US" dirty="0"/>
              <a:t>, y</a:t>
            </a:r>
            <a:r>
              <a:rPr lang="en-US" baseline="30000" dirty="0"/>
              <a:t>&lt;2&gt;</a:t>
            </a:r>
            <a:r>
              <a:rPr lang="en-US" dirty="0"/>
              <a:t>, … y</a:t>
            </a:r>
            <a:r>
              <a:rPr lang="en-US" baseline="30000" dirty="0"/>
              <a:t>&lt;Ty&gt;</a:t>
            </a:r>
            <a:r>
              <a:rPr lang="en-US" dirty="0"/>
              <a:t>)  – Many </a:t>
            </a:r>
          </a:p>
          <a:p>
            <a:pPr lvl="1" algn="just"/>
            <a:r>
              <a:rPr lang="en-US" dirty="0"/>
              <a:t> Example</a:t>
            </a:r>
          </a:p>
          <a:p>
            <a:pPr lvl="2" algn="just"/>
            <a:r>
              <a:rPr lang="en-US" dirty="0">
                <a:solidFill>
                  <a:srgbClr val="0000FF"/>
                </a:solidFill>
              </a:rPr>
              <a:t>Mumbai is capital of Maharashtra.</a:t>
            </a:r>
            <a:r>
              <a:rPr lang="en-US" dirty="0"/>
              <a:t> – </a:t>
            </a:r>
            <a:r>
              <a:rPr lang="en-US" dirty="0">
                <a:solidFill>
                  <a:srgbClr val="00B050"/>
                </a:solidFill>
              </a:rPr>
              <a:t>1 0 0 0 1</a:t>
            </a: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Different types of RNN – Many to many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219200" y="4029670"/>
            <a:ext cx="6781800" cy="2752130"/>
            <a:chOff x="1752600" y="3267670"/>
            <a:chExt cx="6781800" cy="2752130"/>
          </a:xfrm>
        </p:grpSpPr>
        <p:grpSp>
          <p:nvGrpSpPr>
            <p:cNvPr id="37" name="Group 36"/>
            <p:cNvGrpSpPr/>
            <p:nvPr/>
          </p:nvGrpSpPr>
          <p:grpSpPr>
            <a:xfrm>
              <a:off x="1752600" y="3272135"/>
              <a:ext cx="838200" cy="2747665"/>
              <a:chOff x="1752600" y="3272135"/>
              <a:chExt cx="838200" cy="274766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52600" y="4415135"/>
                <a:ext cx="838200" cy="533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rot="5400000" flipH="1" flipV="1">
                <a:off x="1866106" y="4071441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rot="5400000" flipH="1" flipV="1">
                <a:off x="1866900" y="5291435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1828800" y="555813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30000" dirty="0"/>
                  <a:t>&lt;1&gt;</a:t>
                </a:r>
                <a:endParaRPr lang="en-US" sz="24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828800" y="327213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/>
                  <a:t>ŷ</a:t>
                </a:r>
                <a:r>
                  <a:rPr lang="en-US" sz="2400" b="1" baseline="30000" dirty="0"/>
                  <a:t>&lt;1&gt;</a:t>
                </a:r>
                <a:endParaRPr lang="en-US" sz="2400" b="1" dirty="0"/>
              </a:p>
            </p:txBody>
          </p:sp>
        </p:grpSp>
        <p:grpSp>
          <p:nvGrpSpPr>
            <p:cNvPr id="6" name="Group 13"/>
            <p:cNvGrpSpPr/>
            <p:nvPr/>
          </p:nvGrpSpPr>
          <p:grpSpPr>
            <a:xfrm>
              <a:off x="2743200" y="3267670"/>
              <a:ext cx="1524000" cy="2747665"/>
              <a:chOff x="1905000" y="2057400"/>
              <a:chExt cx="1524000" cy="2747665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590800" y="3200400"/>
                <a:ext cx="838200" cy="533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1905000" y="3429000"/>
                <a:ext cx="6096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rot="5400000" flipH="1" flipV="1">
                <a:off x="2704306" y="2856706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rot="5400000" flipH="1" flipV="1">
                <a:off x="2705100" y="4076700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2667000" y="4343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30000" dirty="0"/>
                  <a:t>&lt;2&gt;</a:t>
                </a:r>
                <a:endParaRPr lang="en-US" sz="2400" b="1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667000" y="2057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/>
                  <a:t>ŷ</a:t>
                </a:r>
                <a:r>
                  <a:rPr lang="en-US" sz="2400" b="1" baseline="30000" dirty="0"/>
                  <a:t>&lt;2&gt;</a:t>
                </a:r>
                <a:endParaRPr lang="en-US" sz="2400" b="1" dirty="0"/>
              </a:p>
            </p:txBody>
          </p:sp>
        </p:grpSp>
        <p:grpSp>
          <p:nvGrpSpPr>
            <p:cNvPr id="7" name="Group 20"/>
            <p:cNvGrpSpPr/>
            <p:nvPr/>
          </p:nvGrpSpPr>
          <p:grpSpPr>
            <a:xfrm>
              <a:off x="4343400" y="3272135"/>
              <a:ext cx="1524000" cy="2747665"/>
              <a:chOff x="1905000" y="2057400"/>
              <a:chExt cx="1524000" cy="2747665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590800" y="3200400"/>
                <a:ext cx="838200" cy="533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1905000" y="3429000"/>
                <a:ext cx="6096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rot="5400000" flipH="1" flipV="1">
                <a:off x="2704306" y="2856706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rot="5400000" flipH="1" flipV="1">
                <a:off x="2705100" y="4076700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2667000" y="4343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30000" dirty="0"/>
                  <a:t>&lt;3&gt;</a:t>
                </a:r>
                <a:endParaRPr lang="en-US" sz="2400" b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667000" y="2057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/>
                  <a:t>ŷ</a:t>
                </a:r>
                <a:r>
                  <a:rPr lang="en-US" sz="2400" b="1" baseline="30000" dirty="0"/>
                  <a:t>&lt;3&gt;</a:t>
                </a:r>
                <a:endParaRPr lang="en-US" sz="2400" b="1" dirty="0"/>
              </a:p>
            </p:txBody>
          </p:sp>
        </p:grpSp>
        <p:grpSp>
          <p:nvGrpSpPr>
            <p:cNvPr id="8" name="Group 27"/>
            <p:cNvGrpSpPr/>
            <p:nvPr/>
          </p:nvGrpSpPr>
          <p:grpSpPr>
            <a:xfrm>
              <a:off x="6235714" y="3272135"/>
              <a:ext cx="2298686" cy="2747665"/>
              <a:chOff x="6235714" y="2057400"/>
              <a:chExt cx="2298686" cy="2747665"/>
            </a:xfrm>
          </p:grpSpPr>
          <p:grpSp>
            <p:nvGrpSpPr>
              <p:cNvPr id="9" name="Group 46"/>
              <p:cNvGrpSpPr/>
              <p:nvPr/>
            </p:nvGrpSpPr>
            <p:grpSpPr>
              <a:xfrm>
                <a:off x="7010400" y="2057400"/>
                <a:ext cx="1524000" cy="2747665"/>
                <a:chOff x="7010400" y="2057400"/>
                <a:chExt cx="1524000" cy="2747665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7696200" y="3200400"/>
                  <a:ext cx="838200" cy="533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7010400" y="3429000"/>
                  <a:ext cx="6096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rot="5400000" flipH="1" flipV="1">
                  <a:off x="7809706" y="2856706"/>
                  <a:ext cx="534194" cy="79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 rot="5400000" flipH="1" flipV="1">
                  <a:off x="7810500" y="4076700"/>
                  <a:ext cx="534194" cy="79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7696200" y="4343400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x</a:t>
                  </a:r>
                  <a:r>
                    <a:rPr lang="en-US" sz="2400" b="1" baseline="30000" dirty="0"/>
                    <a:t>&lt;</a:t>
                  </a:r>
                  <a:r>
                    <a:rPr lang="en-US" sz="2400" b="1" baseline="30000" dirty="0" err="1"/>
                    <a:t>Tx</a:t>
                  </a:r>
                  <a:r>
                    <a:rPr lang="en-US" sz="2400" b="1" baseline="30000" dirty="0"/>
                    <a:t>&gt;</a:t>
                  </a:r>
                  <a:endParaRPr lang="en-US" sz="2400" b="1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7696200" y="2057400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cy-GB" sz="2400" b="1" dirty="0"/>
                    <a:t>ŷ</a:t>
                  </a:r>
                  <a:r>
                    <a:rPr lang="en-US" sz="2400" b="1" baseline="30000" dirty="0"/>
                    <a:t>&lt;Ty&gt;</a:t>
                  </a:r>
                  <a:endParaRPr lang="en-US" sz="2400" b="1" dirty="0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6235714" y="2895600"/>
                <a:ext cx="62228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/>
                  <a:t>…</a:t>
                </a: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Applications – Name entity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Text – Sequence data </a:t>
            </a:r>
          </a:p>
          <a:p>
            <a:r>
              <a:rPr lang="en-US" dirty="0"/>
              <a:t>Output</a:t>
            </a:r>
          </a:p>
          <a:p>
            <a:pPr lvl="1"/>
            <a:r>
              <a:rPr lang="en-US" dirty="0"/>
              <a:t>Numbers 0 or 1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Input – </a:t>
            </a:r>
            <a:r>
              <a:rPr lang="en-US" dirty="0">
                <a:solidFill>
                  <a:srgbClr val="0000FF"/>
                </a:solidFill>
              </a:rPr>
              <a:t>Mumbai is capital of Maharashtra.</a:t>
            </a:r>
          </a:p>
          <a:p>
            <a:pPr lvl="1"/>
            <a:r>
              <a:rPr lang="en-US" dirty="0"/>
              <a:t>Output – </a:t>
            </a:r>
            <a:r>
              <a:rPr lang="en-US" dirty="0">
                <a:solidFill>
                  <a:srgbClr val="00B050"/>
                </a:solidFill>
              </a:rPr>
              <a:t>1 0 0 0 1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algn="just"/>
            <a:r>
              <a:rPr lang="en-US" dirty="0"/>
              <a:t>Machine translation (T</a:t>
            </a:r>
            <a:r>
              <a:rPr lang="en-US" baseline="-25000" dirty="0"/>
              <a:t>x</a:t>
            </a:r>
            <a:r>
              <a:rPr lang="en-US" dirty="0"/>
              <a:t> != T</a:t>
            </a:r>
            <a:r>
              <a:rPr lang="en-US" baseline="-25000" dirty="0"/>
              <a:t>y</a:t>
            </a:r>
            <a:r>
              <a:rPr lang="en-US" dirty="0"/>
              <a:t>)</a:t>
            </a:r>
          </a:p>
          <a:p>
            <a:pPr lvl="1" algn="just"/>
            <a:r>
              <a:rPr lang="en-US" dirty="0"/>
              <a:t>Input – Text – (x</a:t>
            </a:r>
            <a:r>
              <a:rPr lang="en-US" baseline="30000" dirty="0"/>
              <a:t>&lt;1&gt;</a:t>
            </a:r>
            <a:r>
              <a:rPr lang="en-US" dirty="0"/>
              <a:t>, x</a:t>
            </a:r>
            <a:r>
              <a:rPr lang="en-US" baseline="30000" dirty="0"/>
              <a:t>&lt;2&gt;</a:t>
            </a:r>
            <a:r>
              <a:rPr lang="en-US" dirty="0"/>
              <a:t>, … x</a:t>
            </a:r>
            <a:r>
              <a:rPr lang="en-US" baseline="30000" dirty="0"/>
              <a:t>&lt;Tx&gt;</a:t>
            </a:r>
            <a:r>
              <a:rPr lang="en-US" dirty="0"/>
              <a:t>) – Many</a:t>
            </a:r>
            <a:endParaRPr lang="en-US" baseline="30000" dirty="0"/>
          </a:p>
          <a:p>
            <a:pPr lvl="1" algn="just"/>
            <a:r>
              <a:rPr lang="en-US" dirty="0"/>
              <a:t>Output – Text – (y</a:t>
            </a:r>
            <a:r>
              <a:rPr lang="en-US" baseline="30000" dirty="0"/>
              <a:t>&lt;1&gt;</a:t>
            </a:r>
            <a:r>
              <a:rPr lang="en-US" dirty="0"/>
              <a:t>, y</a:t>
            </a:r>
            <a:r>
              <a:rPr lang="en-US" baseline="30000" dirty="0"/>
              <a:t>&lt;2&gt;</a:t>
            </a:r>
            <a:r>
              <a:rPr lang="en-US" dirty="0"/>
              <a:t>, … y</a:t>
            </a:r>
            <a:r>
              <a:rPr lang="en-US" baseline="30000" dirty="0"/>
              <a:t>&lt;Ty&gt;</a:t>
            </a:r>
            <a:r>
              <a:rPr lang="en-US" dirty="0"/>
              <a:t>)  – Many </a:t>
            </a:r>
          </a:p>
          <a:p>
            <a:pPr lvl="1" algn="just"/>
            <a:r>
              <a:rPr lang="en-US" dirty="0"/>
              <a:t> Example</a:t>
            </a:r>
          </a:p>
          <a:p>
            <a:pPr lvl="2" algn="just"/>
            <a:r>
              <a:rPr lang="hi-IN" dirty="0">
                <a:solidFill>
                  <a:srgbClr val="0000FF"/>
                </a:solidFill>
              </a:rPr>
              <a:t>तू कसा आहेस?</a:t>
            </a:r>
            <a:r>
              <a:rPr lang="en-US" dirty="0"/>
              <a:t> – </a:t>
            </a:r>
            <a:r>
              <a:rPr lang="en-US" dirty="0">
                <a:solidFill>
                  <a:srgbClr val="00B050"/>
                </a:solidFill>
              </a:rPr>
              <a:t>How are you?</a:t>
            </a: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Different types of RNN – Many to many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977914" y="4038600"/>
            <a:ext cx="7251686" cy="2747665"/>
            <a:chOff x="673114" y="2057400"/>
            <a:chExt cx="7251686" cy="2747665"/>
          </a:xfrm>
        </p:grpSpPr>
        <p:grpSp>
          <p:nvGrpSpPr>
            <p:cNvPr id="38" name="Group 33"/>
            <p:cNvGrpSpPr/>
            <p:nvPr/>
          </p:nvGrpSpPr>
          <p:grpSpPr>
            <a:xfrm>
              <a:off x="673114" y="3200400"/>
              <a:ext cx="838200" cy="1604665"/>
              <a:chOff x="1752600" y="3200400"/>
              <a:chExt cx="838200" cy="1604665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752600" y="3200400"/>
                <a:ext cx="838200" cy="533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>
              <a:xfrm rot="5400000" flipH="1" flipV="1">
                <a:off x="1866900" y="4076700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1828800" y="4343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30000" dirty="0"/>
                  <a:t>&lt;1&gt;</a:t>
                </a:r>
                <a:endParaRPr lang="en-US" sz="2400" b="1" dirty="0"/>
              </a:p>
            </p:txBody>
          </p:sp>
        </p:grpSp>
        <p:grpSp>
          <p:nvGrpSpPr>
            <p:cNvPr id="39" name="Group 48"/>
            <p:cNvGrpSpPr/>
            <p:nvPr/>
          </p:nvGrpSpPr>
          <p:grpSpPr>
            <a:xfrm>
              <a:off x="5626114" y="2057400"/>
              <a:ext cx="2298686" cy="1676400"/>
              <a:chOff x="6019800" y="2057400"/>
              <a:chExt cx="2298686" cy="16764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7480286" y="3200400"/>
                <a:ext cx="838200" cy="533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6794486" y="3429000"/>
                <a:ext cx="6096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rot="5400000" flipH="1" flipV="1">
                <a:off x="7593792" y="2856706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7480286" y="20574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/>
                  <a:t>ŷ</a:t>
                </a:r>
                <a:r>
                  <a:rPr lang="en-US" sz="2400" b="1" baseline="30000" dirty="0"/>
                  <a:t>&lt;Ty&gt;</a:t>
                </a:r>
                <a:endParaRPr lang="en-US" sz="24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019800" y="2895600"/>
                <a:ext cx="62228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/>
                  <a:t>…</a:t>
                </a:r>
              </a:p>
            </p:txBody>
          </p:sp>
        </p:grpSp>
        <p:grpSp>
          <p:nvGrpSpPr>
            <p:cNvPr id="40" name="Group 46"/>
            <p:cNvGrpSpPr/>
            <p:nvPr/>
          </p:nvGrpSpPr>
          <p:grpSpPr>
            <a:xfrm>
              <a:off x="4025914" y="2057400"/>
              <a:ext cx="1524000" cy="1676400"/>
              <a:chOff x="4419600" y="2057400"/>
              <a:chExt cx="1524000" cy="16764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105400" y="3200400"/>
                <a:ext cx="838200" cy="533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4419600" y="3429000"/>
                <a:ext cx="6096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rot="5400000" flipH="1" flipV="1">
                <a:off x="5218906" y="2856706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5181600" y="2057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/>
                  <a:t>ŷ</a:t>
                </a:r>
                <a:r>
                  <a:rPr lang="en-US" sz="2400" b="1" baseline="30000" dirty="0"/>
                  <a:t>&lt;1&gt;</a:t>
                </a:r>
                <a:endParaRPr lang="en-US" sz="2400" b="1" dirty="0"/>
              </a:p>
            </p:txBody>
          </p:sp>
        </p:grpSp>
        <p:grpSp>
          <p:nvGrpSpPr>
            <p:cNvPr id="41" name="Group 47"/>
            <p:cNvGrpSpPr/>
            <p:nvPr/>
          </p:nvGrpSpPr>
          <p:grpSpPr>
            <a:xfrm>
              <a:off x="1587514" y="2895600"/>
              <a:ext cx="2133600" cy="1905000"/>
              <a:chOff x="1447800" y="2895600"/>
              <a:chExt cx="2133600" cy="19050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2743200" y="3195935"/>
                <a:ext cx="838200" cy="533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2057400" y="3424535"/>
                <a:ext cx="6096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rot="5400000" flipH="1" flipV="1">
                <a:off x="2857500" y="4072235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19400" y="4338935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x</a:t>
                </a:r>
                <a:r>
                  <a:rPr lang="en-US" sz="2400" b="1" baseline="30000" dirty="0"/>
                  <a:t>&lt;Tx&gt;</a:t>
                </a:r>
                <a:endParaRPr lang="en-US" sz="2400" b="1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447800" y="2895600"/>
                <a:ext cx="62228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/>
                  <a:t>…</a:t>
                </a:r>
              </a:p>
            </p:txBody>
          </p:sp>
        </p:grp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algn="just"/>
            <a:r>
              <a:rPr lang="en-US" dirty="0"/>
              <a:t>Machine translation (T</a:t>
            </a:r>
            <a:r>
              <a:rPr lang="en-US" baseline="-25000" dirty="0"/>
              <a:t>x</a:t>
            </a:r>
            <a:r>
              <a:rPr lang="en-US" dirty="0"/>
              <a:t> != T</a:t>
            </a:r>
            <a:r>
              <a:rPr lang="en-US" baseline="-25000" dirty="0"/>
              <a:t>y</a:t>
            </a:r>
            <a:r>
              <a:rPr lang="en-US" dirty="0"/>
              <a:t>)</a:t>
            </a:r>
          </a:p>
          <a:p>
            <a:pPr lvl="1" algn="just"/>
            <a:r>
              <a:rPr lang="en-US" dirty="0"/>
              <a:t>Input – Text – (x</a:t>
            </a:r>
            <a:r>
              <a:rPr lang="en-US" baseline="30000" dirty="0"/>
              <a:t>&lt;1&gt;</a:t>
            </a:r>
            <a:r>
              <a:rPr lang="en-US" dirty="0"/>
              <a:t>, x</a:t>
            </a:r>
            <a:r>
              <a:rPr lang="en-US" baseline="30000" dirty="0"/>
              <a:t>&lt;2&gt;</a:t>
            </a:r>
            <a:r>
              <a:rPr lang="en-US" dirty="0"/>
              <a:t>, … x</a:t>
            </a:r>
            <a:r>
              <a:rPr lang="en-US" baseline="30000" dirty="0"/>
              <a:t>&lt;Tx&gt;</a:t>
            </a:r>
            <a:r>
              <a:rPr lang="en-US" dirty="0"/>
              <a:t>) – Many</a:t>
            </a:r>
            <a:endParaRPr lang="en-US" baseline="30000" dirty="0"/>
          </a:p>
          <a:p>
            <a:pPr lvl="1" algn="just"/>
            <a:r>
              <a:rPr lang="en-US" dirty="0"/>
              <a:t>Output – Text – (y</a:t>
            </a:r>
            <a:r>
              <a:rPr lang="en-US" baseline="30000" dirty="0"/>
              <a:t>&lt;1&gt;</a:t>
            </a:r>
            <a:r>
              <a:rPr lang="en-US" dirty="0"/>
              <a:t>, y</a:t>
            </a:r>
            <a:r>
              <a:rPr lang="en-US" baseline="30000" dirty="0"/>
              <a:t>&lt;2&gt;</a:t>
            </a:r>
            <a:r>
              <a:rPr lang="en-US" dirty="0"/>
              <a:t>, … y</a:t>
            </a:r>
            <a:r>
              <a:rPr lang="en-US" baseline="30000" dirty="0"/>
              <a:t>&lt;Ty&gt;</a:t>
            </a:r>
            <a:r>
              <a:rPr lang="en-US" dirty="0"/>
              <a:t>)  – Many </a:t>
            </a:r>
          </a:p>
          <a:p>
            <a:pPr lvl="1" algn="just"/>
            <a:r>
              <a:rPr lang="en-US" dirty="0"/>
              <a:t> Example</a:t>
            </a:r>
          </a:p>
          <a:p>
            <a:pPr lvl="2" algn="just"/>
            <a:r>
              <a:rPr lang="hi-IN" dirty="0">
                <a:solidFill>
                  <a:srgbClr val="0000FF"/>
                </a:solidFill>
              </a:rPr>
              <a:t>तू कसा आहेस?</a:t>
            </a:r>
            <a:r>
              <a:rPr lang="en-US" dirty="0"/>
              <a:t> – </a:t>
            </a:r>
            <a:r>
              <a:rPr lang="en-US" dirty="0">
                <a:solidFill>
                  <a:srgbClr val="00B050"/>
                </a:solidFill>
              </a:rPr>
              <a:t>How are you?</a:t>
            </a: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Different types of RNN – Many to many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85800" y="4038600"/>
            <a:ext cx="7696200" cy="2769989"/>
            <a:chOff x="381000" y="2057400"/>
            <a:chExt cx="7696200" cy="2769989"/>
          </a:xfrm>
        </p:grpSpPr>
        <p:grpSp>
          <p:nvGrpSpPr>
            <p:cNvPr id="27" name="Group 55"/>
            <p:cNvGrpSpPr/>
            <p:nvPr/>
          </p:nvGrpSpPr>
          <p:grpSpPr>
            <a:xfrm>
              <a:off x="673114" y="2057400"/>
              <a:ext cx="7251686" cy="2747665"/>
              <a:chOff x="673114" y="2057400"/>
              <a:chExt cx="7251686" cy="2747665"/>
            </a:xfrm>
          </p:grpSpPr>
          <p:grpSp>
            <p:nvGrpSpPr>
              <p:cNvPr id="30" name="Group 33"/>
              <p:cNvGrpSpPr/>
              <p:nvPr/>
            </p:nvGrpSpPr>
            <p:grpSpPr>
              <a:xfrm>
                <a:off x="673114" y="3200400"/>
                <a:ext cx="838200" cy="1604665"/>
                <a:chOff x="1752600" y="3200400"/>
                <a:chExt cx="838200" cy="1604665"/>
              </a:xfrm>
            </p:grpSpPr>
            <p:sp>
              <p:nvSpPr>
                <p:cNvPr id="65" name="Rectangle 7"/>
                <p:cNvSpPr/>
                <p:nvPr/>
              </p:nvSpPr>
              <p:spPr>
                <a:xfrm>
                  <a:off x="1752600" y="3200400"/>
                  <a:ext cx="838200" cy="533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6" name="Straight Arrow Connector 65"/>
                <p:cNvCxnSpPr/>
                <p:nvPr/>
              </p:nvCxnSpPr>
              <p:spPr>
                <a:xfrm rot="5400000" flipH="1" flipV="1">
                  <a:off x="1866900" y="4076700"/>
                  <a:ext cx="534194" cy="79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/>
                <p:cNvSpPr txBox="1"/>
                <p:nvPr/>
              </p:nvSpPr>
              <p:spPr>
                <a:xfrm>
                  <a:off x="1828800" y="4343400"/>
                  <a:ext cx="685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x</a:t>
                  </a:r>
                  <a:r>
                    <a:rPr lang="en-US" sz="2400" b="1" baseline="30000" dirty="0"/>
                    <a:t>&lt;1&gt;</a:t>
                  </a:r>
                  <a:endParaRPr lang="en-US" sz="2400" b="1" dirty="0"/>
                </a:p>
              </p:txBody>
            </p:sp>
          </p:grpSp>
          <p:grpSp>
            <p:nvGrpSpPr>
              <p:cNvPr id="31" name="Group 48"/>
              <p:cNvGrpSpPr/>
              <p:nvPr/>
            </p:nvGrpSpPr>
            <p:grpSpPr>
              <a:xfrm>
                <a:off x="5626114" y="2057400"/>
                <a:ext cx="2298686" cy="1676400"/>
                <a:chOff x="6019800" y="2057400"/>
                <a:chExt cx="2298686" cy="1676400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7480286" y="3200400"/>
                  <a:ext cx="838200" cy="533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6794486" y="3429000"/>
                  <a:ext cx="6096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 rot="5400000" flipH="1" flipV="1">
                  <a:off x="7593792" y="2856706"/>
                  <a:ext cx="534194" cy="79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7480286" y="2057400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cy-GB" sz="2400" b="1" dirty="0"/>
                    <a:t>ŷ</a:t>
                  </a:r>
                  <a:r>
                    <a:rPr lang="en-US" sz="2400" b="1" baseline="30000" dirty="0"/>
                    <a:t>&lt;Ty&gt;</a:t>
                  </a:r>
                  <a:endParaRPr lang="en-US" sz="2400" b="1" dirty="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6019800" y="2895600"/>
                  <a:ext cx="62228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800" b="1" dirty="0"/>
                    <a:t>…</a:t>
                  </a:r>
                </a:p>
              </p:txBody>
            </p:sp>
          </p:grpSp>
          <p:grpSp>
            <p:nvGrpSpPr>
              <p:cNvPr id="32" name="Group 46"/>
              <p:cNvGrpSpPr/>
              <p:nvPr/>
            </p:nvGrpSpPr>
            <p:grpSpPr>
              <a:xfrm>
                <a:off x="4025914" y="2057400"/>
                <a:ext cx="1524000" cy="1676400"/>
                <a:chOff x="4419600" y="2057400"/>
                <a:chExt cx="1524000" cy="1676400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5105400" y="3200400"/>
                  <a:ext cx="838200" cy="533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4419600" y="3429000"/>
                  <a:ext cx="6096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 rot="5400000" flipH="1" flipV="1">
                  <a:off x="5218906" y="2856706"/>
                  <a:ext cx="534194" cy="79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/>
                <p:cNvSpPr txBox="1"/>
                <p:nvPr/>
              </p:nvSpPr>
              <p:spPr>
                <a:xfrm>
                  <a:off x="5181600" y="2057400"/>
                  <a:ext cx="685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cy-GB" sz="2400" b="1" dirty="0"/>
                    <a:t>ŷ</a:t>
                  </a:r>
                  <a:r>
                    <a:rPr lang="en-US" sz="2400" b="1" baseline="30000" dirty="0"/>
                    <a:t>&lt;1&gt;</a:t>
                  </a:r>
                  <a:endParaRPr lang="en-US" sz="2400" b="1" dirty="0"/>
                </a:p>
              </p:txBody>
            </p:sp>
          </p:grpSp>
          <p:grpSp>
            <p:nvGrpSpPr>
              <p:cNvPr id="33" name="Group 47"/>
              <p:cNvGrpSpPr/>
              <p:nvPr/>
            </p:nvGrpSpPr>
            <p:grpSpPr>
              <a:xfrm>
                <a:off x="1587514" y="2895600"/>
                <a:ext cx="2133600" cy="1905000"/>
                <a:chOff x="1447800" y="2895600"/>
                <a:chExt cx="2133600" cy="19050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743200" y="3195935"/>
                  <a:ext cx="838200" cy="533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2057400" y="3424535"/>
                  <a:ext cx="6096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rot="5400000" flipH="1" flipV="1">
                  <a:off x="2857500" y="4072235"/>
                  <a:ext cx="534194" cy="79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/>
                <p:cNvSpPr txBox="1"/>
                <p:nvPr/>
              </p:nvSpPr>
              <p:spPr>
                <a:xfrm>
                  <a:off x="2819400" y="4338935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x</a:t>
                  </a:r>
                  <a:r>
                    <a:rPr lang="en-US" sz="2400" b="1" baseline="30000" dirty="0"/>
                    <a:t>&lt;Tx&gt;</a:t>
                  </a:r>
                  <a:endParaRPr lang="en-US" sz="2400" b="1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447800" y="2895600"/>
                  <a:ext cx="62228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800" b="1" dirty="0"/>
                    <a:t>…</a:t>
                  </a:r>
                </a:p>
              </p:txBody>
            </p:sp>
          </p:grpSp>
        </p:grpSp>
        <p:sp>
          <p:nvSpPr>
            <p:cNvPr id="28" name="TextBox 27"/>
            <p:cNvSpPr txBox="1"/>
            <p:nvPr/>
          </p:nvSpPr>
          <p:spPr>
            <a:xfrm>
              <a:off x="381000" y="2057400"/>
              <a:ext cx="3429000" cy="2677656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Encoder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48200" y="2057400"/>
              <a:ext cx="3429000" cy="2769989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b="1" dirty="0">
                <a:solidFill>
                  <a:srgbClr val="0000FF"/>
                </a:solidFill>
              </a:endParaRP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pPr algn="r"/>
              <a:r>
                <a:rPr lang="en-US" sz="2400" b="1" dirty="0">
                  <a:solidFill>
                    <a:srgbClr val="00B050"/>
                  </a:solidFill>
                </a:rPr>
                <a:t>Decoder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– Machine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Sentence in one language  – Sequence data </a:t>
            </a:r>
          </a:p>
          <a:p>
            <a:r>
              <a:rPr lang="en-US" dirty="0"/>
              <a:t>Output</a:t>
            </a:r>
          </a:p>
          <a:p>
            <a:pPr lvl="1"/>
            <a:r>
              <a:rPr lang="en-US" dirty="0"/>
              <a:t>Translation in another language – Sequence data 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Input – </a:t>
            </a:r>
            <a:r>
              <a:rPr lang="hi-IN" dirty="0"/>
              <a:t>तू </a:t>
            </a:r>
            <a:r>
              <a:rPr lang="hi-IN" i="1" dirty="0"/>
              <a:t>कसा आहेस</a:t>
            </a:r>
            <a:r>
              <a:rPr lang="en-US" i="1" dirty="0"/>
              <a:t> ?</a:t>
            </a:r>
            <a:endParaRPr lang="en-US" dirty="0"/>
          </a:p>
          <a:p>
            <a:pPr lvl="1"/>
            <a:r>
              <a:rPr lang="en-US" dirty="0"/>
              <a:t>Output – How are you?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– Music generation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</a:t>
            </a:r>
          </a:p>
          <a:p>
            <a:pPr lvl="1"/>
            <a:r>
              <a:rPr lang="en-US" dirty="0"/>
              <a:t>Genre of music (integer) </a:t>
            </a:r>
          </a:p>
          <a:p>
            <a:pPr lvl="1"/>
            <a:r>
              <a:rPr lang="en-US" dirty="0"/>
              <a:t>First few notes of music</a:t>
            </a:r>
          </a:p>
          <a:p>
            <a:r>
              <a:rPr lang="en-US" dirty="0"/>
              <a:t>Output</a:t>
            </a:r>
          </a:p>
          <a:p>
            <a:pPr lvl="1"/>
            <a:r>
              <a:rPr lang="en-US" dirty="0"/>
              <a:t>Music – Sequence data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– Image captioning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Image – Image features – Sequence data</a:t>
            </a:r>
          </a:p>
          <a:p>
            <a:r>
              <a:rPr lang="en-US" dirty="0"/>
              <a:t>Output</a:t>
            </a:r>
          </a:p>
          <a:p>
            <a:pPr lvl="1"/>
            <a:r>
              <a:rPr lang="en-US" dirty="0"/>
              <a:t>Caption – Sequence data</a:t>
            </a:r>
          </a:p>
          <a:p>
            <a:endParaRPr lang="en-US" dirty="0"/>
          </a:p>
        </p:txBody>
      </p:sp>
      <p:pic>
        <p:nvPicPr>
          <p:cNvPr id="4" name="Picture 3" descr="ImageCaptioning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475" y="3810000"/>
            <a:ext cx="2446525" cy="289560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– Action recognition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Video – Sequence data</a:t>
            </a:r>
          </a:p>
          <a:p>
            <a:r>
              <a:rPr lang="en-US" dirty="0"/>
              <a:t>Output</a:t>
            </a:r>
          </a:p>
          <a:p>
            <a:pPr lvl="1"/>
            <a:r>
              <a:rPr lang="en-US" dirty="0"/>
              <a:t>Caption – Sequence data</a:t>
            </a:r>
          </a:p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Input – </a:t>
            </a:r>
            <a:r>
              <a:rPr lang="en-US" dirty="0">
                <a:hlinkClick r:id="rId2" action="ppaction://hlinkfile"/>
              </a:rPr>
              <a:t>Video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Output – Reading a book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905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Video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</a:t>
            </a:r>
            <a:r>
              <a:rPr lang="en-US" sz="1600" b="1" dirty="0" err="1">
                <a:solidFill>
                  <a:srgbClr val="FF0000"/>
                </a:solidFill>
              </a:rPr>
              <a:t>Youtube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3144</Words>
  <Application>Microsoft Office PowerPoint</Application>
  <PresentationFormat>On-screen Show (4:3)</PresentationFormat>
  <Paragraphs>935</Paragraphs>
  <Slides>52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Arial</vt:lpstr>
      <vt:lpstr>Calibri</vt:lpstr>
      <vt:lpstr>Office Theme</vt:lpstr>
      <vt:lpstr>Recurrent Neural Network Introduction</vt:lpstr>
      <vt:lpstr>Topics</vt:lpstr>
      <vt:lpstr>Applications – Speech recognition </vt:lpstr>
      <vt:lpstr>Applications – Sentiment classification</vt:lpstr>
      <vt:lpstr>Applications – Name entity recognition</vt:lpstr>
      <vt:lpstr>Applications – Machine translation</vt:lpstr>
      <vt:lpstr>Applications – Music generation </vt:lpstr>
      <vt:lpstr>Applications – Image captioning </vt:lpstr>
      <vt:lpstr>Applications – Action recognition </vt:lpstr>
      <vt:lpstr>Recurrent neural network – Example</vt:lpstr>
      <vt:lpstr>Recurrent neural network – Example</vt:lpstr>
      <vt:lpstr>Recurrent neural network – Vocabulary</vt:lpstr>
      <vt:lpstr>Recurrent neural network – Vocabulary</vt:lpstr>
      <vt:lpstr>Recurrent neural network – Vocabulary</vt:lpstr>
      <vt:lpstr>Recurrent neural network – Vocabulary</vt:lpstr>
      <vt:lpstr>Recurrent neural network – Why?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Back propagation through time</vt:lpstr>
      <vt:lpstr>Back propagation through time</vt:lpstr>
      <vt:lpstr>Back propagation through time</vt:lpstr>
      <vt:lpstr>Back propagation through time</vt:lpstr>
      <vt:lpstr>Back propagation through time</vt:lpstr>
      <vt:lpstr>Back propagation through time</vt:lpstr>
      <vt:lpstr>Back propagation through time</vt:lpstr>
      <vt:lpstr>Back propagation through time</vt:lpstr>
      <vt:lpstr>Back propagation through time</vt:lpstr>
      <vt:lpstr>Back propagation through time</vt:lpstr>
      <vt:lpstr>Back propagation through time</vt:lpstr>
      <vt:lpstr>Back propagation through time</vt:lpstr>
      <vt:lpstr>Back propagation through time</vt:lpstr>
      <vt:lpstr>Different types of RNN</vt:lpstr>
      <vt:lpstr>Different types of RNN – Many to one</vt:lpstr>
      <vt:lpstr>Different types of RNN – One to many</vt:lpstr>
      <vt:lpstr>Different types of RNN – One to many</vt:lpstr>
      <vt:lpstr>Different types of RNN – Many to many</vt:lpstr>
      <vt:lpstr>Different types of RNN – Many to many</vt:lpstr>
      <vt:lpstr>Different types of RNN – Many to many</vt:lpstr>
      <vt:lpstr>Questions?</vt:lpstr>
    </vt:vector>
  </TitlesOfParts>
  <Company>BARC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416</cp:revision>
  <dcterms:created xsi:type="dcterms:W3CDTF">2019-02-01T20:19:40Z</dcterms:created>
  <dcterms:modified xsi:type="dcterms:W3CDTF">2025-03-26T05:00:36Z</dcterms:modified>
</cp:coreProperties>
</file>