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36cc9960f_2_71: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f36cc9960f_2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4" name="Google Shape;124;g1f36cc9960f_2_71:notes"/>
          <p:cNvSpPr txBox="1"/>
          <p:nvPr>
            <p:ph idx="12" type="sldNum"/>
          </p:nvPr>
        </p:nvSpPr>
        <p:spPr>
          <a:xfrm>
            <a:off x="3885009" y="868468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None/>
            </a:pPr>
            <a:fld id="{00000000-1234-1234-1234-123412341234}" type="slidenum">
              <a:rPr lang="en" sz="1200"/>
              <a:t>‹#›</a:t>
            </a:fld>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36cc9960f_2_132: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36cc9960f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f36cc9960f_2_132: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36cc9960f_2_140: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36cc9960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f36cc9960f_2_140: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36cc9960f_2_147: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36cc9960f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f36cc9960f_2_147: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36cc9960f_2_154: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36cc9960f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f36cc9960f_2_154: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36cc9960f_2_161: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36cc9960f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f36cc9960f_2_161: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36cc9960f_2_168: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36cc9960f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f36cc9960f_2_168: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36cc9960f_2_175: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36cc9960f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f36cc9960f_2_175: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36cc9960f_2_182: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36cc9960f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f36cc9960f_2_182: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f36cc9960f_2_189: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f36cc9960f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f36cc9960f_2_189: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36cc9960f_2_196: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36cc9960f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f36cc9960f_2_196: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36cc9960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f36cc9960f_2_80: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36cc9960f_2_203: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36cc9960f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f36cc9960f_2_203: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36cc9960f_2_210: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36cc9960f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f36cc9960f_2_210: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36cc9960f_2_219: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36cc9960f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f36cc9960f_2_219: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36cc9960f_2_226: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36cc9960f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f36cc9960f_2_226: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36cc9960f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f36cc9960f_2_86: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36cc9960f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f36cc9960f_2_92: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36cc9960f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f36cc9960f_2_98: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36cc9960f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f36cc9960f_2_104: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36cc9960f_2_110: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36cc9960f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f36cc9960f_2_110: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36cc9960f_2_118: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36cc9960f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f36cc9960f_2_118: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36cc9960f_2_125:notes"/>
          <p:cNvSpPr/>
          <p:nvPr>
            <p:ph idx="2" type="sldImg"/>
          </p:nvPr>
        </p:nvSpPr>
        <p:spPr>
          <a:xfrm>
            <a:off x="1714500" y="685800"/>
            <a:ext cx="3429000" cy="34292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36cc9960f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f36cc9960f_2_125:notes"/>
          <p:cNvSpPr txBox="1"/>
          <p:nvPr>
            <p:ph idx="12" type="sldNum"/>
          </p:nvPr>
        </p:nvSpPr>
        <p:spPr>
          <a:xfrm>
            <a:off x="3885009" y="868468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20"/>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2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8" name="Google Shape;98;p20"/>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9" name="Google Shape;99;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4" name="Google Shape;104;p21"/>
          <p:cNvSpPr/>
          <p:nvPr>
            <p:ph idx="2" type="pic"/>
          </p:nvPr>
        </p:nvSpPr>
        <p:spPr>
          <a:xfrm>
            <a:off x="1792288" y="459581"/>
            <a:ext cx="5486400" cy="3086100"/>
          </a:xfrm>
          <a:prstGeom prst="rect">
            <a:avLst/>
          </a:prstGeom>
          <a:noFill/>
          <a:ln>
            <a:noFill/>
          </a:ln>
        </p:spPr>
      </p:sp>
      <p:sp>
        <p:nvSpPr>
          <p:cNvPr id="105" name="Google Shape;105;p2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22"/>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23"/>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lvl="1"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lvl="2"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lvl="3"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lvl="4"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reactjs.org/docs/getting-started.html" TargetMode="External"/><Relationship Id="rId4" Type="http://schemas.openxmlformats.org/officeDocument/2006/relationships/hyperlink" Target="https://www.npmjs.com/" TargetMode="External"/><Relationship Id="rId5" Type="http://schemas.openxmlformats.org/officeDocument/2006/relationships/hyperlink" Target="https://reactrouter.com/en/main/start/tutorial" TargetMode="External"/><Relationship Id="rId6" Type="http://schemas.openxmlformats.org/officeDocument/2006/relationships/hyperlink" Target="https://youtube.com" TargetMode="External"/><Relationship Id="rId7" Type="http://schemas.openxmlformats.org/officeDocument/2006/relationships/hyperlink" Target="https://www.apachefriends.org/" TargetMode="External"/><Relationship Id="rId8" Type="http://schemas.openxmlformats.org/officeDocument/2006/relationships/hyperlink" Target="https://www.w3schools.com/nodejs/nodejs_mysql.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ctrTitle"/>
          </p:nvPr>
        </p:nvSpPr>
        <p:spPr>
          <a:xfrm>
            <a:off x="642910" y="160717"/>
            <a:ext cx="7772400" cy="857255"/>
          </a:xfrm>
          <a:prstGeom prst="rect">
            <a:avLst/>
          </a:prstGeom>
          <a:noFill/>
          <a:ln>
            <a:noFill/>
          </a:ln>
        </p:spPr>
        <p:txBody>
          <a:bodyPr anchorCtr="0" anchor="ctr" bIns="45700" lIns="91425" spcFirstLastPara="1" rIns="91425" wrap="square" tIns="45700">
            <a:noAutofit/>
          </a:bodyPr>
          <a:lstStyle/>
          <a:p>
            <a:pPr indent="0" lvl="0" marL="0" marR="0" rtl="0" algn="ctr">
              <a:lnSpc>
                <a:spcPct val="113125"/>
              </a:lnSpc>
              <a:spcBef>
                <a:spcPts val="0"/>
              </a:spcBef>
              <a:spcAft>
                <a:spcPts val="0"/>
              </a:spcAft>
              <a:buNone/>
            </a:pPr>
            <a:r>
              <a:rPr b="1" i="0" lang="en" sz="4000" u="none" cap="none" strike="noStrike">
                <a:solidFill>
                  <a:schemeClr val="dk1"/>
                </a:solidFill>
                <a:latin typeface="Times New Roman"/>
                <a:ea typeface="Times New Roman"/>
                <a:cs typeface="Times New Roman"/>
                <a:sym typeface="Times New Roman"/>
              </a:rPr>
              <a:t>Full Stack Blog App</a:t>
            </a:r>
            <a:endParaRPr/>
          </a:p>
        </p:txBody>
      </p:sp>
      <p:sp>
        <p:nvSpPr>
          <p:cNvPr id="127" name="Google Shape;127;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
        <p:nvSpPr>
          <p:cNvPr id="128" name="Google Shape;128;p24"/>
          <p:cNvSpPr txBox="1"/>
          <p:nvPr>
            <p:ph idx="1" type="subTitle"/>
          </p:nvPr>
        </p:nvSpPr>
        <p:spPr>
          <a:xfrm>
            <a:off x="185695" y="3039882"/>
            <a:ext cx="8501100" cy="1880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b="1" lang="en" sz="2000">
                <a:solidFill>
                  <a:schemeClr val="dk1"/>
                </a:solidFill>
                <a:latin typeface="Times New Roman"/>
                <a:ea typeface="Times New Roman"/>
                <a:cs typeface="Times New Roman"/>
                <a:sym typeface="Times New Roman"/>
              </a:rPr>
              <a:t>Raghav Aggarwal </a:t>
            </a:r>
            <a:endParaRPr/>
          </a:p>
          <a:p>
            <a:pPr indent="0" lvl="0" marL="0" rtl="0" algn="l">
              <a:spcBef>
                <a:spcPts val="400"/>
              </a:spcBef>
              <a:spcAft>
                <a:spcPts val="0"/>
              </a:spcAft>
              <a:buClr>
                <a:schemeClr val="dk1"/>
              </a:buClr>
              <a:buSzPts val="2000"/>
              <a:buNone/>
            </a:pPr>
            <a:r>
              <a:rPr b="1" lang="en" sz="2000">
                <a:solidFill>
                  <a:schemeClr val="dk1"/>
                </a:solidFill>
                <a:latin typeface="Times New Roman"/>
                <a:ea typeface="Times New Roman"/>
                <a:cs typeface="Times New Roman"/>
                <a:sym typeface="Times New Roman"/>
              </a:rPr>
              <a:t>Aditi Aggarwal </a:t>
            </a:r>
            <a:endParaRPr/>
          </a:p>
          <a:p>
            <a:pPr indent="0" lvl="0" marL="0" rtl="0" algn="l">
              <a:spcBef>
                <a:spcPts val="400"/>
              </a:spcBef>
              <a:spcAft>
                <a:spcPts val="0"/>
              </a:spcAft>
              <a:buClr>
                <a:srgbClr val="888888"/>
              </a:buClr>
              <a:buSzPts val="2000"/>
              <a:buNone/>
            </a:pPr>
            <a:r>
              <a:t/>
            </a:r>
            <a:endParaRPr b="1" sz="2000">
              <a:solidFill>
                <a:schemeClr val="dk1"/>
              </a:solidFill>
              <a:latin typeface="Times New Roman"/>
              <a:ea typeface="Times New Roman"/>
              <a:cs typeface="Times New Roman"/>
              <a:sym typeface="Times New Roman"/>
            </a:endParaRPr>
          </a:p>
          <a:p>
            <a:pPr indent="0" lvl="0" marL="0" rtl="0" algn="ctr">
              <a:spcBef>
                <a:spcPts val="400"/>
              </a:spcBef>
              <a:spcAft>
                <a:spcPts val="0"/>
              </a:spcAft>
              <a:buClr>
                <a:srgbClr val="888888"/>
              </a:buClr>
              <a:buSzPts val="2000"/>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57200" y="2"/>
            <a:ext cx="8229600" cy="675675"/>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IMPLEMENTATION &amp; RESULTS</a:t>
            </a:r>
            <a:endParaRPr/>
          </a:p>
        </p:txBody>
      </p:sp>
      <p:sp>
        <p:nvSpPr>
          <p:cNvPr id="195" name="Google Shape;195;p33"/>
          <p:cNvSpPr txBox="1"/>
          <p:nvPr>
            <p:ph idx="1" type="body"/>
          </p:nvPr>
        </p:nvSpPr>
        <p:spPr>
          <a:xfrm>
            <a:off x="269825" y="675675"/>
            <a:ext cx="8229600" cy="40792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REGISTRATION PAGE :</a:t>
            </a:r>
            <a:endParaRPr/>
          </a:p>
        </p:txBody>
      </p:sp>
      <p:sp>
        <p:nvSpPr>
          <p:cNvPr id="196" name="Google Shape;196;p33"/>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197" name="Google Shape;197;p33"/>
          <p:cNvPicPr preferRelativeResize="0"/>
          <p:nvPr/>
        </p:nvPicPr>
        <p:blipFill>
          <a:blip r:embed="rId3">
            <a:alphaModFix/>
          </a:blip>
          <a:stretch>
            <a:fillRect/>
          </a:stretch>
        </p:blipFill>
        <p:spPr>
          <a:xfrm>
            <a:off x="-841564" y="1278094"/>
            <a:ext cx="10452374" cy="35378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119925" y="121653"/>
            <a:ext cx="8229600" cy="60457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LOGIN PAGE:</a:t>
            </a:r>
            <a:endParaRPr/>
          </a:p>
        </p:txBody>
      </p:sp>
      <p:sp>
        <p:nvSpPr>
          <p:cNvPr id="204" name="Google Shape;204;p34"/>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05" name="Google Shape;205;p34"/>
          <p:cNvPicPr preferRelativeResize="0"/>
          <p:nvPr/>
        </p:nvPicPr>
        <p:blipFill>
          <a:blip r:embed="rId3">
            <a:alphaModFix/>
          </a:blip>
          <a:stretch>
            <a:fillRect/>
          </a:stretch>
        </p:blipFill>
        <p:spPr>
          <a:xfrm>
            <a:off x="-989313" y="935344"/>
            <a:ext cx="11122627" cy="3723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142425" y="104778"/>
            <a:ext cx="8229600" cy="57082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HOME PAGE:</a:t>
            </a:r>
            <a:endParaRPr/>
          </a:p>
        </p:txBody>
      </p:sp>
      <p:sp>
        <p:nvSpPr>
          <p:cNvPr id="212" name="Google Shape;212;p35"/>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13" name="Google Shape;213;p35"/>
          <p:cNvPicPr preferRelativeResize="0"/>
          <p:nvPr/>
        </p:nvPicPr>
        <p:blipFill>
          <a:blip r:embed="rId3">
            <a:alphaModFix/>
          </a:blip>
          <a:stretch>
            <a:fillRect/>
          </a:stretch>
        </p:blipFill>
        <p:spPr>
          <a:xfrm>
            <a:off x="-480588" y="746494"/>
            <a:ext cx="10105176" cy="3949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142400" y="104794"/>
            <a:ext cx="8229600" cy="50332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6"/>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21" name="Google Shape;221;p36"/>
          <p:cNvPicPr preferRelativeResize="0"/>
          <p:nvPr/>
        </p:nvPicPr>
        <p:blipFill>
          <a:blip r:embed="rId3">
            <a:alphaModFix/>
          </a:blip>
          <a:stretch>
            <a:fillRect/>
          </a:stretch>
        </p:blipFill>
        <p:spPr>
          <a:xfrm>
            <a:off x="-766400" y="104794"/>
            <a:ext cx="10676798" cy="39986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142400" y="70990"/>
            <a:ext cx="8229600" cy="65767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Browsing via c</a:t>
            </a:r>
            <a:r>
              <a:rPr lang="en"/>
              <a:t>ategories:</a:t>
            </a:r>
            <a:endParaRPr/>
          </a:p>
        </p:txBody>
      </p:sp>
      <p:sp>
        <p:nvSpPr>
          <p:cNvPr id="228" name="Google Shape;228;p37"/>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29" name="Google Shape;229;p37"/>
          <p:cNvPicPr preferRelativeResize="0"/>
          <p:nvPr/>
        </p:nvPicPr>
        <p:blipFill>
          <a:blip r:embed="rId3">
            <a:alphaModFix/>
          </a:blip>
          <a:stretch>
            <a:fillRect/>
          </a:stretch>
        </p:blipFill>
        <p:spPr>
          <a:xfrm>
            <a:off x="0" y="808009"/>
            <a:ext cx="9144000" cy="38799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119900" y="87923"/>
            <a:ext cx="8229600" cy="52267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WRITE PAGE :</a:t>
            </a:r>
            <a:endParaRPr/>
          </a:p>
        </p:txBody>
      </p:sp>
      <p:sp>
        <p:nvSpPr>
          <p:cNvPr id="236" name="Google Shape;236;p38"/>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37" name="Google Shape;237;p38"/>
          <p:cNvPicPr preferRelativeResize="0"/>
          <p:nvPr/>
        </p:nvPicPr>
        <p:blipFill>
          <a:blip r:embed="rId3">
            <a:alphaModFix/>
          </a:blip>
          <a:stretch>
            <a:fillRect/>
          </a:stretch>
        </p:blipFill>
        <p:spPr>
          <a:xfrm>
            <a:off x="0" y="610594"/>
            <a:ext cx="9144000" cy="41815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119925" y="87923"/>
            <a:ext cx="8229600" cy="4360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READ POST :</a:t>
            </a:r>
            <a:endParaRPr/>
          </a:p>
        </p:txBody>
      </p:sp>
      <p:sp>
        <p:nvSpPr>
          <p:cNvPr id="244" name="Google Shape;244;p39"/>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45" name="Google Shape;245;p39"/>
          <p:cNvPicPr preferRelativeResize="0"/>
          <p:nvPr/>
        </p:nvPicPr>
        <p:blipFill>
          <a:blip r:embed="rId3">
            <a:alphaModFix/>
          </a:blip>
          <a:stretch>
            <a:fillRect/>
          </a:stretch>
        </p:blipFill>
        <p:spPr>
          <a:xfrm>
            <a:off x="0" y="628869"/>
            <a:ext cx="9144000" cy="41383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97425" y="87942"/>
            <a:ext cx="8229600" cy="43605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UPDATE :</a:t>
            </a:r>
            <a:endParaRPr/>
          </a:p>
        </p:txBody>
      </p:sp>
      <p:sp>
        <p:nvSpPr>
          <p:cNvPr id="252" name="Google Shape;252;p40"/>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53" name="Google Shape;253;p40"/>
          <p:cNvPicPr preferRelativeResize="0"/>
          <p:nvPr/>
        </p:nvPicPr>
        <p:blipFill>
          <a:blip r:embed="rId3">
            <a:alphaModFix/>
          </a:blip>
          <a:stretch>
            <a:fillRect/>
          </a:stretch>
        </p:blipFill>
        <p:spPr>
          <a:xfrm>
            <a:off x="0" y="760804"/>
            <a:ext cx="9144000" cy="4006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152400" y="71063"/>
            <a:ext cx="8229600" cy="53707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PHP MY ADMIN :</a:t>
            </a:r>
            <a:endParaRPr/>
          </a:p>
        </p:txBody>
      </p:sp>
      <p:sp>
        <p:nvSpPr>
          <p:cNvPr id="260" name="Google Shape;260;p41"/>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61" name="Google Shape;261;p41"/>
          <p:cNvPicPr preferRelativeResize="0"/>
          <p:nvPr/>
        </p:nvPicPr>
        <p:blipFill>
          <a:blip r:embed="rId3">
            <a:alphaModFix/>
          </a:blip>
          <a:stretch>
            <a:fillRect/>
          </a:stretch>
        </p:blipFill>
        <p:spPr>
          <a:xfrm>
            <a:off x="0" y="631688"/>
            <a:ext cx="9144000" cy="4112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142400" y="71047"/>
            <a:ext cx="8229600" cy="52267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POSTS TABLE:</a:t>
            </a:r>
            <a:endParaRPr/>
          </a:p>
        </p:txBody>
      </p:sp>
      <p:sp>
        <p:nvSpPr>
          <p:cNvPr id="268" name="Google Shape;268;p42"/>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69" name="Google Shape;269;p42"/>
          <p:cNvPicPr preferRelativeResize="0"/>
          <p:nvPr/>
        </p:nvPicPr>
        <p:blipFill>
          <a:blip r:embed="rId3">
            <a:alphaModFix/>
          </a:blip>
          <a:stretch>
            <a:fillRect/>
          </a:stretch>
        </p:blipFill>
        <p:spPr>
          <a:xfrm>
            <a:off x="-103562" y="649491"/>
            <a:ext cx="9351125" cy="40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Abstract</a:t>
            </a:r>
            <a:endParaRPr/>
          </a:p>
        </p:txBody>
      </p:sp>
      <p:sp>
        <p:nvSpPr>
          <p:cNvPr id="134" name="Google Shape;134;p2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02124"/>
              </a:buClr>
              <a:buSzPts val="1800"/>
              <a:buChar char="•"/>
            </a:pPr>
            <a:r>
              <a:rPr lang="en" sz="1800">
                <a:solidFill>
                  <a:srgbClr val="202124"/>
                </a:solidFill>
                <a:latin typeface="Times New Roman"/>
                <a:ea typeface="Times New Roman"/>
                <a:cs typeface="Times New Roman"/>
                <a:sym typeface="Times New Roman"/>
              </a:rPr>
              <a:t>B</a:t>
            </a:r>
            <a:r>
              <a:rPr b="0" i="0" lang="en" sz="1800">
                <a:solidFill>
                  <a:srgbClr val="202124"/>
                </a:solidFill>
                <a:latin typeface="Times New Roman"/>
                <a:ea typeface="Times New Roman"/>
                <a:cs typeface="Times New Roman"/>
                <a:sym typeface="Times New Roman"/>
              </a:rPr>
              <a:t>log, in full Web log or Weblog, </a:t>
            </a:r>
            <a:r>
              <a:rPr b="1" i="0" lang="en" sz="1800">
                <a:solidFill>
                  <a:srgbClr val="202124"/>
                </a:solidFill>
                <a:latin typeface="Times New Roman"/>
                <a:ea typeface="Times New Roman"/>
                <a:cs typeface="Times New Roman"/>
                <a:sym typeface="Times New Roman"/>
              </a:rPr>
              <a:t>online journal where an individual, group, or corporation presents a record of activities, thoughts, or beliefs</a:t>
            </a:r>
            <a:r>
              <a:rPr b="0" i="0" lang="en" sz="1800">
                <a:solidFill>
                  <a:srgbClr val="202124"/>
                </a:solidFill>
                <a:latin typeface="Times New Roman"/>
                <a:ea typeface="Times New Roman"/>
                <a:cs typeface="Times New Roman"/>
                <a:sym typeface="Times New Roman"/>
              </a:rPr>
              <a:t>. Some blogs operate mainly as news filters, collecting various online sources and adding short comments and Internet links.</a:t>
            </a:r>
            <a:endParaRPr/>
          </a:p>
          <a:p>
            <a:pPr indent="-342900" lvl="0" marL="342900" rtl="0" algn="just">
              <a:spcBef>
                <a:spcPts val="360"/>
              </a:spcBef>
              <a:spcAft>
                <a:spcPts val="0"/>
              </a:spcAft>
              <a:buClr>
                <a:schemeClr val="dk1"/>
              </a:buClr>
              <a:buSzPts val="1800"/>
              <a:buChar char="•"/>
            </a:pPr>
            <a:r>
              <a:rPr lang="en" sz="1800">
                <a:latin typeface="Times New Roman"/>
                <a:ea typeface="Times New Roman"/>
                <a:cs typeface="Times New Roman"/>
                <a:sym typeface="Times New Roman"/>
              </a:rPr>
              <a:t>Blog is a communication tool that plays a key role in a web application. Use of blogs has resulted in a paradigm shift in the way a web application interacts with the customer.</a:t>
            </a:r>
            <a:endParaRPr b="0" i="0" sz="1800">
              <a:solidFill>
                <a:srgbClr val="202124"/>
              </a:solidFill>
              <a:latin typeface="Times New Roman"/>
              <a:ea typeface="Times New Roman"/>
              <a:cs typeface="Times New Roman"/>
              <a:sym typeface="Times New Roman"/>
            </a:endParaRPr>
          </a:p>
          <a:p>
            <a:pPr indent="-342900" lvl="0" marL="342900" rtl="0" algn="just">
              <a:spcBef>
                <a:spcPts val="360"/>
              </a:spcBef>
              <a:spcAft>
                <a:spcPts val="0"/>
              </a:spcAft>
              <a:buClr>
                <a:srgbClr val="202124"/>
              </a:buClr>
              <a:buSzPts val="1800"/>
              <a:buChar char="•"/>
            </a:pPr>
            <a:r>
              <a:rPr b="0" i="0" lang="en" sz="1800">
                <a:solidFill>
                  <a:srgbClr val="202124"/>
                </a:solidFill>
                <a:latin typeface="Times New Roman"/>
                <a:ea typeface="Times New Roman"/>
                <a:cs typeface="Times New Roman"/>
                <a:sym typeface="Times New Roman"/>
              </a:rPr>
              <a:t>A blog app can </a:t>
            </a:r>
            <a:r>
              <a:rPr b="1" i="0" lang="en" sz="1800">
                <a:solidFill>
                  <a:srgbClr val="202124"/>
                </a:solidFill>
                <a:latin typeface="Times New Roman"/>
                <a:ea typeface="Times New Roman"/>
                <a:cs typeface="Times New Roman"/>
                <a:sym typeface="Times New Roman"/>
              </a:rPr>
              <a:t>make your posts more easily accessible</a:t>
            </a:r>
            <a:r>
              <a:rPr b="0" i="0" lang="en" sz="1800">
                <a:solidFill>
                  <a:srgbClr val="202124"/>
                </a:solidFill>
                <a:latin typeface="Times New Roman"/>
                <a:ea typeface="Times New Roman"/>
                <a:cs typeface="Times New Roman"/>
                <a:sym typeface="Times New Roman"/>
              </a:rPr>
              <a:t>. Instead of loading your blog URL, users can simply find your latest content on the app. An app will also make it easier for users to share your content with others.</a:t>
            </a:r>
            <a:endParaRPr/>
          </a:p>
          <a:p>
            <a:pPr indent="-342900" lvl="0" marL="342900" rtl="0" algn="just">
              <a:spcBef>
                <a:spcPts val="360"/>
              </a:spcBef>
              <a:spcAft>
                <a:spcPts val="0"/>
              </a:spcAft>
              <a:buClr>
                <a:schemeClr val="dk1"/>
              </a:buClr>
              <a:buSzPts val="1800"/>
              <a:buChar char="•"/>
            </a:pPr>
            <a:r>
              <a:rPr lang="en" sz="1800">
                <a:latin typeface="Times New Roman"/>
                <a:ea typeface="Times New Roman"/>
                <a:cs typeface="Times New Roman"/>
                <a:sym typeface="Times New Roman"/>
              </a:rPr>
              <a:t>During the development of web application, there is a need to elicit and specify the requirements for the blogging functionality. </a:t>
            </a:r>
            <a:endParaRPr/>
          </a:p>
          <a:p>
            <a:pPr indent="-342900" lvl="0" marL="342900" rtl="0" algn="just">
              <a:spcBef>
                <a:spcPts val="360"/>
              </a:spcBef>
              <a:spcAft>
                <a:spcPts val="0"/>
              </a:spcAft>
              <a:buClr>
                <a:schemeClr val="dk1"/>
              </a:buClr>
              <a:buSzPts val="1800"/>
              <a:buChar char="•"/>
            </a:pPr>
            <a:r>
              <a:rPr lang="en" sz="1800">
                <a:latin typeface="Times New Roman"/>
                <a:ea typeface="Times New Roman"/>
                <a:cs typeface="Times New Roman"/>
                <a:sym typeface="Times New Roman"/>
              </a:rPr>
              <a:t>In this we present a some requirements for the blog, from the perspective of integrating the blog in a web application.</a:t>
            </a:r>
            <a:endParaRPr b="0" i="0" sz="1800">
              <a:solidFill>
                <a:srgbClr val="202124"/>
              </a:solidFill>
              <a:latin typeface="Times New Roman"/>
              <a:ea typeface="Times New Roman"/>
              <a:cs typeface="Times New Roman"/>
              <a:sym typeface="Times New Roman"/>
            </a:endParaRPr>
          </a:p>
        </p:txBody>
      </p:sp>
      <p:sp>
        <p:nvSpPr>
          <p:cNvPr id="135" name="Google Shape;135;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0" y="0"/>
            <a:ext cx="8229600" cy="574425"/>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USERS TABLE :</a:t>
            </a:r>
            <a:endParaRPr/>
          </a:p>
        </p:txBody>
      </p:sp>
      <p:sp>
        <p:nvSpPr>
          <p:cNvPr id="276" name="Google Shape;276;p43"/>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77" name="Google Shape;277;p43"/>
          <p:cNvPicPr preferRelativeResize="0"/>
          <p:nvPr/>
        </p:nvPicPr>
        <p:blipFill>
          <a:blip r:embed="rId3">
            <a:alphaModFix/>
          </a:blip>
          <a:stretch>
            <a:fillRect/>
          </a:stretch>
        </p:blipFill>
        <p:spPr>
          <a:xfrm>
            <a:off x="0" y="574425"/>
            <a:ext cx="9144000" cy="41235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App Directory</a:t>
            </a:r>
            <a:endParaRPr sz="3000"/>
          </a:p>
        </p:txBody>
      </p:sp>
      <p:sp>
        <p:nvSpPr>
          <p:cNvPr id="284" name="Google Shape;284;p44"/>
          <p:cNvSpPr txBox="1"/>
          <p:nvPr>
            <p:ph idx="1" type="body"/>
          </p:nvPr>
        </p:nvSpPr>
        <p:spPr>
          <a:xfrm>
            <a:off x="457200" y="1200150"/>
            <a:ext cx="8229600" cy="33945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 </a:t>
            </a:r>
            <a:r>
              <a:rPr b="1" lang="en" sz="1800"/>
              <a:t>api</a:t>
            </a:r>
            <a:r>
              <a:rPr lang="en" sz="1800"/>
              <a:t> - contains all files that work at</a:t>
            </a:r>
            <a:endParaRPr sz="1800"/>
          </a:p>
          <a:p>
            <a:pPr indent="0" lvl="0" marL="0" rtl="0" algn="l">
              <a:spcBef>
                <a:spcPts val="360"/>
              </a:spcBef>
              <a:spcAft>
                <a:spcPts val="0"/>
              </a:spcAft>
              <a:buNone/>
            </a:pPr>
            <a:r>
              <a:rPr lang="en" sz="1800"/>
              <a:t>the backend i.e. CRUD operations</a:t>
            </a:r>
            <a:endParaRPr sz="1800"/>
          </a:p>
          <a:p>
            <a:pPr indent="0" lvl="0" marL="0" rtl="0" algn="l">
              <a:spcBef>
                <a:spcPts val="360"/>
              </a:spcBef>
              <a:spcAft>
                <a:spcPts val="0"/>
              </a:spcAft>
              <a:buNone/>
            </a:pPr>
            <a:r>
              <a:rPr lang="en" sz="1800"/>
              <a:t>on individual blog posts.</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rPr b="1" lang="en" sz="1800"/>
              <a:t>client</a:t>
            </a:r>
            <a:r>
              <a:rPr lang="en" sz="1800"/>
              <a:t> - contains all files that make </a:t>
            </a:r>
            <a:endParaRPr sz="1800"/>
          </a:p>
          <a:p>
            <a:pPr indent="0" lvl="0" marL="0" rtl="0" algn="l">
              <a:spcBef>
                <a:spcPts val="360"/>
              </a:spcBef>
              <a:spcAft>
                <a:spcPts val="0"/>
              </a:spcAft>
              <a:buNone/>
            </a:pPr>
            <a:r>
              <a:rPr lang="en" sz="1800"/>
              <a:t>up the front-end of the project.</a:t>
            </a:r>
            <a:endParaRPr sz="1800"/>
          </a:p>
        </p:txBody>
      </p:sp>
      <p:sp>
        <p:nvSpPr>
          <p:cNvPr id="285" name="Google Shape;285;p44"/>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pic>
        <p:nvPicPr>
          <p:cNvPr id="286" name="Google Shape;286;p44"/>
          <p:cNvPicPr preferRelativeResize="0"/>
          <p:nvPr/>
        </p:nvPicPr>
        <p:blipFill>
          <a:blip r:embed="rId3">
            <a:alphaModFix/>
          </a:blip>
          <a:stretch>
            <a:fillRect/>
          </a:stretch>
        </p:blipFill>
        <p:spPr>
          <a:xfrm>
            <a:off x="4126448" y="965211"/>
            <a:ext cx="1723575" cy="3864468"/>
          </a:xfrm>
          <a:prstGeom prst="rect">
            <a:avLst/>
          </a:prstGeom>
          <a:noFill/>
          <a:ln>
            <a:noFill/>
          </a:ln>
        </p:spPr>
      </p:pic>
      <p:pic>
        <p:nvPicPr>
          <p:cNvPr id="287" name="Google Shape;287;p44"/>
          <p:cNvPicPr preferRelativeResize="0"/>
          <p:nvPr/>
        </p:nvPicPr>
        <p:blipFill>
          <a:blip r:embed="rId4">
            <a:alphaModFix/>
          </a:blip>
          <a:stretch>
            <a:fillRect/>
          </a:stretch>
        </p:blipFill>
        <p:spPr>
          <a:xfrm>
            <a:off x="6553200" y="954736"/>
            <a:ext cx="1600200" cy="38853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List of Features</a:t>
            </a:r>
            <a:endParaRPr sz="3600"/>
          </a:p>
        </p:txBody>
      </p:sp>
      <p:sp>
        <p:nvSpPr>
          <p:cNvPr id="294" name="Google Shape;294;p45"/>
          <p:cNvSpPr txBox="1"/>
          <p:nvPr>
            <p:ph idx="1" type="body"/>
          </p:nvPr>
        </p:nvSpPr>
        <p:spPr>
          <a:xfrm>
            <a:off x="457200" y="1200150"/>
            <a:ext cx="8229600" cy="3394575"/>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Fetch all posts and user info from database.</a:t>
            </a:r>
            <a:endParaRPr sz="2400"/>
          </a:p>
          <a:p>
            <a:pPr indent="-381000" lvl="0" marL="457200" rtl="0" algn="l">
              <a:spcBef>
                <a:spcPts val="0"/>
              </a:spcBef>
              <a:spcAft>
                <a:spcPts val="0"/>
              </a:spcAft>
              <a:buSzPts val="2400"/>
              <a:buChar char="•"/>
            </a:pPr>
            <a:r>
              <a:rPr lang="en" sz="2400"/>
              <a:t>Show preview of each post on home page.</a:t>
            </a:r>
            <a:endParaRPr sz="2400"/>
          </a:p>
          <a:p>
            <a:pPr indent="-381000" lvl="0" marL="457200" rtl="0" algn="l">
              <a:spcBef>
                <a:spcPts val="0"/>
              </a:spcBef>
              <a:spcAft>
                <a:spcPts val="0"/>
              </a:spcAft>
              <a:buSzPts val="2400"/>
              <a:buChar char="•"/>
            </a:pPr>
            <a:r>
              <a:rPr lang="en" sz="2400"/>
              <a:t>login or register to read, create, update or delete posts.</a:t>
            </a:r>
            <a:endParaRPr sz="2400"/>
          </a:p>
          <a:p>
            <a:pPr indent="-381000" lvl="0" marL="457200" rtl="0" algn="l">
              <a:spcBef>
                <a:spcPts val="0"/>
              </a:spcBef>
              <a:spcAft>
                <a:spcPts val="0"/>
              </a:spcAft>
              <a:buSzPts val="2400"/>
              <a:buChar char="•"/>
            </a:pPr>
            <a:r>
              <a:rPr lang="en" sz="2400"/>
              <a:t>Show similar posts in a sidebar when reading a post.</a:t>
            </a:r>
            <a:endParaRPr sz="2400"/>
          </a:p>
          <a:p>
            <a:pPr indent="-381000" lvl="0" marL="457200" rtl="0" algn="l">
              <a:spcBef>
                <a:spcPts val="0"/>
              </a:spcBef>
              <a:spcAft>
                <a:spcPts val="0"/>
              </a:spcAft>
              <a:buSzPts val="2400"/>
              <a:buChar char="•"/>
            </a:pPr>
            <a:r>
              <a:rPr lang="en" sz="2400"/>
              <a:t>categorize posts when publishing or editing posts.</a:t>
            </a:r>
            <a:endParaRPr sz="2400"/>
          </a:p>
          <a:p>
            <a:pPr indent="-381000" lvl="0" marL="457200" rtl="0" algn="l">
              <a:spcBef>
                <a:spcPts val="0"/>
              </a:spcBef>
              <a:spcAft>
                <a:spcPts val="0"/>
              </a:spcAft>
              <a:buSzPts val="2400"/>
              <a:buChar char="•"/>
            </a:pPr>
            <a:r>
              <a:rPr lang="en" sz="2400"/>
              <a:t>Author security on all posts i.e. a user cannot edit or delete any post that they are not an author of.</a:t>
            </a:r>
            <a:endParaRPr sz="2400"/>
          </a:p>
        </p:txBody>
      </p:sp>
      <p:sp>
        <p:nvSpPr>
          <p:cNvPr id="295" name="Google Shape;295;p45"/>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References:</a:t>
            </a:r>
            <a:endParaRPr sz="3600"/>
          </a:p>
        </p:txBody>
      </p:sp>
      <p:sp>
        <p:nvSpPr>
          <p:cNvPr id="302" name="Google Shape;302;p46"/>
          <p:cNvSpPr txBox="1"/>
          <p:nvPr>
            <p:ph idx="1" type="body"/>
          </p:nvPr>
        </p:nvSpPr>
        <p:spPr>
          <a:xfrm>
            <a:off x="457200" y="1063219"/>
            <a:ext cx="8229600" cy="3394575"/>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u="sng">
                <a:solidFill>
                  <a:schemeClr val="hlink"/>
                </a:solidFill>
                <a:hlinkClick r:id="rId3"/>
              </a:rPr>
              <a:t>https://reactjs.org/docs/getting-started.html</a:t>
            </a:r>
            <a:endParaRPr/>
          </a:p>
          <a:p>
            <a:pPr indent="-342900" lvl="0" marL="457200" rtl="0" algn="l">
              <a:spcBef>
                <a:spcPts val="0"/>
              </a:spcBef>
              <a:spcAft>
                <a:spcPts val="0"/>
              </a:spcAft>
              <a:buSzPts val="1800"/>
              <a:buChar char="•"/>
            </a:pPr>
            <a:r>
              <a:rPr lang="en" u="sng">
                <a:solidFill>
                  <a:schemeClr val="hlink"/>
                </a:solidFill>
                <a:hlinkClick r:id="rId4"/>
              </a:rPr>
              <a:t>https://www.npmjs.com/</a:t>
            </a:r>
            <a:endParaRPr/>
          </a:p>
          <a:p>
            <a:pPr indent="-342900" lvl="0" marL="457200" rtl="0" algn="l">
              <a:spcBef>
                <a:spcPts val="0"/>
              </a:spcBef>
              <a:spcAft>
                <a:spcPts val="0"/>
              </a:spcAft>
              <a:buSzPts val="1800"/>
              <a:buChar char="•"/>
            </a:pPr>
            <a:r>
              <a:rPr lang="en" u="sng">
                <a:solidFill>
                  <a:schemeClr val="hlink"/>
                </a:solidFill>
                <a:hlinkClick r:id="rId5"/>
              </a:rPr>
              <a:t>https://reactrouter.com/en/main/start/tutorial</a:t>
            </a:r>
            <a:endParaRPr/>
          </a:p>
          <a:p>
            <a:pPr indent="-342900" lvl="0" marL="457200" rtl="0" algn="l">
              <a:spcBef>
                <a:spcPts val="0"/>
              </a:spcBef>
              <a:spcAft>
                <a:spcPts val="0"/>
              </a:spcAft>
              <a:buSzPts val="1800"/>
              <a:buChar char="•"/>
            </a:pPr>
            <a:r>
              <a:rPr lang="en" u="sng">
                <a:solidFill>
                  <a:schemeClr val="hlink"/>
                </a:solidFill>
                <a:hlinkClick r:id="rId6"/>
              </a:rPr>
              <a:t>https://youtube.com</a:t>
            </a:r>
            <a:endParaRPr/>
          </a:p>
          <a:p>
            <a:pPr indent="-342900" lvl="0" marL="457200" rtl="0" algn="l">
              <a:spcBef>
                <a:spcPts val="0"/>
              </a:spcBef>
              <a:spcAft>
                <a:spcPts val="0"/>
              </a:spcAft>
              <a:buSzPts val="1800"/>
              <a:buChar char="•"/>
            </a:pPr>
            <a:r>
              <a:rPr lang="en" u="sng">
                <a:solidFill>
                  <a:schemeClr val="hlink"/>
                </a:solidFill>
                <a:hlinkClick r:id="rId7"/>
              </a:rPr>
              <a:t>https://www.apachefriends.org/</a:t>
            </a:r>
            <a:endParaRPr/>
          </a:p>
          <a:p>
            <a:pPr indent="-342900" lvl="0" marL="457200" rtl="0" algn="l">
              <a:spcBef>
                <a:spcPts val="0"/>
              </a:spcBef>
              <a:spcAft>
                <a:spcPts val="0"/>
              </a:spcAft>
              <a:buSzPts val="1800"/>
              <a:buChar char="•"/>
            </a:pPr>
            <a:r>
              <a:rPr lang="en" u="sng">
                <a:solidFill>
                  <a:schemeClr val="hlink"/>
                </a:solidFill>
                <a:hlinkClick r:id="rId8"/>
              </a:rPr>
              <a:t>https://www.w3schools.com/nodejs/nodejs_mysql.asp</a:t>
            </a:r>
            <a:endParaRPr/>
          </a:p>
          <a:p>
            <a:pPr indent="0" lvl="0" marL="0" rtl="0" algn="l">
              <a:spcBef>
                <a:spcPts val="360"/>
              </a:spcBef>
              <a:spcAft>
                <a:spcPts val="0"/>
              </a:spcAft>
              <a:buNone/>
            </a:pPr>
            <a:r>
              <a:t/>
            </a:r>
            <a:endParaRPr/>
          </a:p>
        </p:txBody>
      </p:sp>
      <p:sp>
        <p:nvSpPr>
          <p:cNvPr id="303" name="Google Shape;303;p46"/>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Scope of the Project</a:t>
            </a:r>
            <a:endParaRPr sz="4000">
              <a:latin typeface="Times New Roman"/>
              <a:ea typeface="Times New Roman"/>
              <a:cs typeface="Times New Roman"/>
              <a:sym typeface="Times New Roman"/>
            </a:endParaRPr>
          </a:p>
        </p:txBody>
      </p:sp>
      <p:sp>
        <p:nvSpPr>
          <p:cNvPr id="141" name="Google Shape;141;p2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Functional Requirements </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Blogs should be categorized.</a:t>
            </a:r>
            <a:endParaRPr/>
          </a:p>
          <a:p>
            <a:pPr indent="-342900" lvl="0" marL="342900" rtl="0" algn="l">
              <a:spcBef>
                <a:spcPts val="360"/>
              </a:spcBef>
              <a:spcAft>
                <a:spcPts val="0"/>
              </a:spcAft>
              <a:buSzPts val="1800"/>
              <a:buChar char="•"/>
            </a:pPr>
            <a:r>
              <a:rPr lang="en" sz="1800">
                <a:latin typeface="Times New Roman"/>
                <a:ea typeface="Times New Roman"/>
                <a:cs typeface="Times New Roman"/>
                <a:sym typeface="Times New Roman"/>
              </a:rPr>
              <a:t>Post their own blogs.</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Supports publishing </a:t>
            </a:r>
            <a:r>
              <a:rPr lang="en" sz="1800">
                <a:latin typeface="Times New Roman"/>
                <a:ea typeface="Times New Roman"/>
                <a:cs typeface="Times New Roman"/>
                <a:sym typeface="Times New Roman"/>
              </a:rPr>
              <a:t>in different Languages.</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Authentication</a:t>
            </a:r>
            <a:r>
              <a:rPr lang="en" sz="1800">
                <a:latin typeface="Times New Roman"/>
                <a:ea typeface="Times New Roman"/>
                <a:cs typeface="Times New Roman"/>
                <a:sym typeface="Times New Roman"/>
              </a:rPr>
              <a:t> s</a:t>
            </a:r>
            <a:r>
              <a:rPr lang="en" sz="1800">
                <a:latin typeface="Times New Roman"/>
                <a:ea typeface="Times New Roman"/>
                <a:cs typeface="Times New Roman"/>
                <a:sym typeface="Times New Roman"/>
              </a:rPr>
              <a:t>ecurity for editing or deleting blogs.</a:t>
            </a:r>
            <a:endParaRPr/>
          </a:p>
          <a:p>
            <a:pPr indent="-228600" lvl="0" marL="3429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142" name="Google Shape;142;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Scope of the Project</a:t>
            </a:r>
            <a:endParaRPr sz="4000">
              <a:latin typeface="Times New Roman"/>
              <a:ea typeface="Times New Roman"/>
              <a:cs typeface="Times New Roman"/>
              <a:sym typeface="Times New Roman"/>
            </a:endParaRPr>
          </a:p>
        </p:txBody>
      </p:sp>
      <p:sp>
        <p:nvSpPr>
          <p:cNvPr id="148" name="Google Shape;148;p2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 sz="2400">
                <a:latin typeface="Times New Roman"/>
                <a:ea typeface="Times New Roman"/>
                <a:cs typeface="Times New Roman"/>
                <a:sym typeface="Times New Roman"/>
              </a:rPr>
              <a:t> Non-Functional Requirements </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Performance</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Speed</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Scalability</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Security</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Block abusive content</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Reusability</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Flexibility</a:t>
            </a:r>
            <a:endParaRPr/>
          </a:p>
          <a:p>
            <a:pPr indent="-228600" lvl="0" marL="3429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149" name="Google Shape;149;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Scope of the Project</a:t>
            </a:r>
            <a:endParaRPr sz="4000">
              <a:latin typeface="Times New Roman"/>
              <a:ea typeface="Times New Roman"/>
              <a:cs typeface="Times New Roman"/>
              <a:sym typeface="Times New Roman"/>
            </a:endParaRPr>
          </a:p>
        </p:txBody>
      </p:sp>
      <p:sp>
        <p:nvSpPr>
          <p:cNvPr id="155" name="Google Shape;155;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
        <p:nvSpPr>
          <p:cNvPr id="156" name="Google Shape;156;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List</a:t>
            </a:r>
            <a:r>
              <a:rPr b="1" lang="en" sz="2400">
                <a:latin typeface="Times New Roman"/>
                <a:ea typeface="Times New Roman"/>
                <a:cs typeface="Times New Roman"/>
                <a:sym typeface="Times New Roman"/>
              </a:rPr>
              <a:t> of Modules </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Authentication module</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Reading Module</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Writing Module</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Filter Module</a:t>
            </a:r>
            <a:endParaRPr sz="1800">
              <a:latin typeface="Times New Roman"/>
              <a:ea typeface="Times New Roman"/>
              <a:cs typeface="Times New Roman"/>
              <a:sym typeface="Times New Roman"/>
            </a:endParaRPr>
          </a:p>
          <a:p>
            <a:pPr indent="-342900" lvl="0" marL="342900" rtl="0" algn="l">
              <a:spcBef>
                <a:spcPts val="360"/>
              </a:spcBef>
              <a:spcAft>
                <a:spcPts val="0"/>
              </a:spcAft>
              <a:buSzPts val="1800"/>
              <a:buChar char="•"/>
            </a:pPr>
            <a:r>
              <a:rPr lang="en" sz="1800">
                <a:latin typeface="Times New Roman"/>
                <a:ea typeface="Times New Roman"/>
                <a:cs typeface="Times New Roman"/>
                <a:sym typeface="Times New Roman"/>
              </a:rPr>
              <a:t>Context (React) </a:t>
            </a:r>
            <a:r>
              <a:rPr lang="en" sz="1800">
                <a:latin typeface="Times New Roman"/>
                <a:ea typeface="Times New Roman"/>
                <a:cs typeface="Times New Roman"/>
                <a:sym typeface="Times New Roman"/>
              </a:rPr>
              <a:t>Module</a:t>
            </a:r>
            <a:endParaRPr/>
          </a:p>
          <a:p>
            <a:pPr indent="-342900" lvl="0" marL="342900" rtl="0" algn="l">
              <a:spcBef>
                <a:spcPts val="360"/>
              </a:spcBef>
              <a:spcAft>
                <a:spcPts val="0"/>
              </a:spcAft>
              <a:buSzPts val="1800"/>
              <a:buFont typeface="Times New Roman"/>
              <a:buChar char="•"/>
            </a:pPr>
            <a:r>
              <a:rPr lang="en" sz="1800">
                <a:latin typeface="Times New Roman"/>
                <a:ea typeface="Times New Roman"/>
                <a:cs typeface="Times New Roman"/>
                <a:sym typeface="Times New Roman"/>
              </a:rPr>
              <a:t>Database connection Module</a:t>
            </a:r>
            <a:endParaRPr sz="1800">
              <a:latin typeface="Times New Roman"/>
              <a:ea typeface="Times New Roman"/>
              <a:cs typeface="Times New Roman"/>
              <a:sym typeface="Times New Roman"/>
            </a:endParaRPr>
          </a:p>
          <a:p>
            <a:pPr indent="-342900" lvl="0" marL="342900" rtl="0" algn="l">
              <a:spcBef>
                <a:spcPts val="360"/>
              </a:spcBef>
              <a:spcAft>
                <a:spcPts val="0"/>
              </a:spcAft>
              <a:buSzPts val="1800"/>
              <a:buFont typeface="Times New Roman"/>
              <a:buChar char="•"/>
            </a:pPr>
            <a:r>
              <a:rPr lang="en" sz="1800">
                <a:latin typeface="Times New Roman"/>
                <a:ea typeface="Times New Roman"/>
                <a:cs typeface="Times New Roman"/>
                <a:sym typeface="Times New Roman"/>
              </a:rPr>
              <a:t>NavBar &amp; Footer Modules</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Tools and Technologies Used</a:t>
            </a:r>
            <a:endParaRPr sz="4000">
              <a:latin typeface="Times New Roman"/>
              <a:ea typeface="Times New Roman"/>
              <a:cs typeface="Times New Roman"/>
              <a:sym typeface="Times New Roman"/>
            </a:endParaRPr>
          </a:p>
        </p:txBody>
      </p:sp>
      <p:sp>
        <p:nvSpPr>
          <p:cNvPr id="162" name="Google Shape;162;p2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Front-End</a:t>
            </a:r>
            <a:r>
              <a:rPr b="1" lang="en" sz="2400">
                <a:latin typeface="Times New Roman"/>
                <a:ea typeface="Times New Roman"/>
                <a:cs typeface="Times New Roman"/>
                <a:sym typeface="Times New Roman"/>
              </a:rPr>
              <a:t> </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HTML</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CSS</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JavaSctipt</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React</a:t>
            </a:r>
            <a:endParaRPr/>
          </a:p>
          <a:p>
            <a:pPr indent="-342900" lvl="0" marL="342900" rtl="0" algn="l">
              <a:spcBef>
                <a:spcPts val="360"/>
              </a:spcBef>
              <a:spcAft>
                <a:spcPts val="0"/>
              </a:spcAft>
              <a:buClr>
                <a:schemeClr val="dk1"/>
              </a:buClr>
              <a:buSzPts val="1800"/>
              <a:buFont typeface="Arial"/>
              <a:buChar char="•"/>
            </a:pPr>
            <a:r>
              <a:rPr lang="en" sz="1800">
                <a:latin typeface="Times New Roman"/>
                <a:ea typeface="Times New Roman"/>
                <a:cs typeface="Times New Roman"/>
                <a:sym typeface="Times New Roman"/>
              </a:rPr>
              <a:t>NodeJs</a:t>
            </a:r>
            <a:endParaRPr sz="1800">
              <a:latin typeface="Times New Roman"/>
              <a:ea typeface="Times New Roman"/>
              <a:cs typeface="Times New Roman"/>
              <a:sym typeface="Times New Roman"/>
            </a:endParaRPr>
          </a:p>
          <a:p>
            <a:pPr indent="0" lvl="0" marL="1143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Back-End </a:t>
            </a:r>
            <a:endParaRPr/>
          </a:p>
          <a:p>
            <a:pPr indent="-342900" lvl="0" marL="342900" rtl="0" algn="l">
              <a:spcBef>
                <a:spcPts val="360"/>
              </a:spcBef>
              <a:spcAft>
                <a:spcPts val="0"/>
              </a:spcAft>
              <a:buSzPts val="1800"/>
              <a:buChar char="•"/>
            </a:pPr>
            <a:r>
              <a:rPr lang="en" sz="1800">
                <a:latin typeface="Times New Roman"/>
                <a:ea typeface="Times New Roman"/>
                <a:cs typeface="Times New Roman"/>
                <a:sym typeface="Times New Roman"/>
              </a:rPr>
              <a:t>NodeJs</a:t>
            </a:r>
            <a:endParaRPr/>
          </a:p>
          <a:p>
            <a:pPr indent="-342900" lvl="0" marL="342900" rtl="0" algn="l">
              <a:spcBef>
                <a:spcPts val="360"/>
              </a:spcBef>
              <a:spcAft>
                <a:spcPts val="0"/>
              </a:spcAft>
              <a:buSzPts val="1800"/>
              <a:buChar char="•"/>
            </a:pPr>
            <a:r>
              <a:rPr lang="en" sz="1800">
                <a:latin typeface="Times New Roman"/>
                <a:ea typeface="Times New Roman"/>
                <a:cs typeface="Times New Roman"/>
                <a:sym typeface="Times New Roman"/>
              </a:rPr>
              <a:t>MySQL</a:t>
            </a:r>
            <a:endParaRPr/>
          </a:p>
          <a:p>
            <a:pPr indent="-342900" lvl="0" marL="342900" rtl="0" algn="l">
              <a:spcBef>
                <a:spcPts val="360"/>
              </a:spcBef>
              <a:spcAft>
                <a:spcPts val="0"/>
              </a:spcAft>
              <a:buSzPts val="1800"/>
              <a:buChar char="•"/>
            </a:pPr>
            <a:r>
              <a:rPr lang="en" sz="1800">
                <a:latin typeface="Times New Roman"/>
                <a:ea typeface="Times New Roman"/>
                <a:cs typeface="Times New Roman"/>
                <a:sym typeface="Times New Roman"/>
              </a:rPr>
              <a:t>XAMPP</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163" name="Google Shape;163;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None/>
            </a:pPr>
            <a:fld id="{00000000-1234-1234-1234-123412341234}" type="slidenum">
              <a:rPr lang="en" sz="1200">
                <a:solidFill>
                  <a:srgbClr val="898989"/>
                </a:solidFill>
              </a:rPr>
              <a:t>‹#›</a:t>
            </a:fld>
            <a:endParaRPr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External Packages Used</a:t>
            </a:r>
            <a:endParaRPr sz="3000">
              <a:latin typeface="Times New Roman"/>
              <a:ea typeface="Times New Roman"/>
              <a:cs typeface="Times New Roman"/>
              <a:sym typeface="Times New Roman"/>
            </a:endParaRPr>
          </a:p>
        </p:txBody>
      </p:sp>
      <p:sp>
        <p:nvSpPr>
          <p:cNvPr id="170" name="Google Shape;170;p30"/>
          <p:cNvSpPr txBox="1"/>
          <p:nvPr>
            <p:ph idx="1" type="body"/>
          </p:nvPr>
        </p:nvSpPr>
        <p:spPr>
          <a:xfrm>
            <a:off x="457200" y="1200150"/>
            <a:ext cx="3387000" cy="3394575"/>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 sz="1800"/>
              <a:t>server-side (npm) -</a:t>
            </a:r>
            <a:endParaRPr b="1" sz="1800"/>
          </a:p>
          <a:p>
            <a:pPr indent="0" lvl="0" marL="457200" rtl="0" algn="l">
              <a:spcBef>
                <a:spcPts val="360"/>
              </a:spcBef>
              <a:spcAft>
                <a:spcPts val="0"/>
              </a:spcAft>
              <a:buNone/>
            </a:pPr>
            <a:r>
              <a:rPr lang="en" sz="1800"/>
              <a:t>"bcryptjs": "^2.4.3",</a:t>
            </a:r>
            <a:endParaRPr sz="1800"/>
          </a:p>
          <a:p>
            <a:pPr indent="0" lvl="0" marL="457200" rtl="0" algn="l">
              <a:spcBef>
                <a:spcPts val="360"/>
              </a:spcBef>
              <a:spcAft>
                <a:spcPts val="0"/>
              </a:spcAft>
              <a:buNone/>
            </a:pPr>
            <a:r>
              <a:rPr lang="en" sz="1800"/>
              <a:t>"cookie-parser": "^1.4.6",</a:t>
            </a:r>
            <a:endParaRPr sz="1800"/>
          </a:p>
          <a:p>
            <a:pPr indent="0" lvl="0" marL="457200" rtl="0" algn="l">
              <a:spcBef>
                <a:spcPts val="360"/>
              </a:spcBef>
              <a:spcAft>
                <a:spcPts val="0"/>
              </a:spcAft>
              <a:buNone/>
            </a:pPr>
            <a:r>
              <a:rPr lang="en" sz="1800"/>
              <a:t>"express": "^4.18.2",</a:t>
            </a:r>
            <a:endParaRPr sz="1800"/>
          </a:p>
          <a:p>
            <a:pPr indent="0" lvl="0" marL="457200" rtl="0" algn="l">
              <a:spcBef>
                <a:spcPts val="360"/>
              </a:spcBef>
              <a:spcAft>
                <a:spcPts val="0"/>
              </a:spcAft>
              <a:buNone/>
            </a:pPr>
            <a:r>
              <a:rPr lang="en" sz="1800"/>
              <a:t>"jsonwebtoken": "^8.5.1",</a:t>
            </a:r>
            <a:endParaRPr sz="1800"/>
          </a:p>
          <a:p>
            <a:pPr indent="0" lvl="0" marL="457200" rtl="0" algn="l">
              <a:spcBef>
                <a:spcPts val="360"/>
              </a:spcBef>
              <a:spcAft>
                <a:spcPts val="0"/>
              </a:spcAft>
              <a:buNone/>
            </a:pPr>
            <a:r>
              <a:rPr lang="en" sz="1800"/>
              <a:t>"multer": "^1.4.5-lts.1",</a:t>
            </a:r>
            <a:endParaRPr sz="1800"/>
          </a:p>
          <a:p>
            <a:pPr indent="0" lvl="0" marL="457200" rtl="0" algn="l">
              <a:spcBef>
                <a:spcPts val="360"/>
              </a:spcBef>
              <a:spcAft>
                <a:spcPts val="0"/>
              </a:spcAft>
              <a:buNone/>
            </a:pPr>
            <a:r>
              <a:rPr lang="en" sz="1800"/>
              <a:t>"mysql": "^2.18.1",</a:t>
            </a:r>
            <a:endParaRPr sz="1800"/>
          </a:p>
          <a:p>
            <a:pPr indent="0" lvl="0" marL="457200" rtl="0" algn="l">
              <a:spcBef>
                <a:spcPts val="360"/>
              </a:spcBef>
              <a:spcAft>
                <a:spcPts val="0"/>
              </a:spcAft>
              <a:buNone/>
            </a:pPr>
            <a:r>
              <a:rPr lang="en" sz="1800"/>
              <a:t>"mysql2": "^2.3.3",</a:t>
            </a:r>
            <a:endParaRPr sz="1800"/>
          </a:p>
          <a:p>
            <a:pPr indent="0" lvl="0" marL="457200" rtl="0" algn="l">
              <a:spcBef>
                <a:spcPts val="360"/>
              </a:spcBef>
              <a:spcAft>
                <a:spcPts val="0"/>
              </a:spcAft>
              <a:buNone/>
            </a:pPr>
            <a:r>
              <a:rPr lang="en" sz="1800"/>
              <a:t>"nodemon": "^2.0.20"</a:t>
            </a:r>
            <a:endParaRPr sz="1800"/>
          </a:p>
          <a:p>
            <a:pPr indent="0" lvl="0" marL="457200" rtl="0" algn="l">
              <a:spcBef>
                <a:spcPts val="360"/>
              </a:spcBef>
              <a:spcAft>
                <a:spcPts val="0"/>
              </a:spcAft>
              <a:buNone/>
            </a:pPr>
            <a:r>
              <a:t/>
            </a:r>
            <a:endParaRPr sz="1800"/>
          </a:p>
          <a:p>
            <a:pPr indent="0" lvl="0" marL="457200" rtl="0" algn="l">
              <a:spcBef>
                <a:spcPts val="360"/>
              </a:spcBef>
              <a:spcAft>
                <a:spcPts val="0"/>
              </a:spcAft>
              <a:buNone/>
            </a:pPr>
            <a:r>
              <a:t/>
            </a:r>
            <a:endParaRPr sz="1800"/>
          </a:p>
        </p:txBody>
      </p:sp>
      <p:sp>
        <p:nvSpPr>
          <p:cNvPr id="171" name="Google Shape;171;p30"/>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sp>
        <p:nvSpPr>
          <p:cNvPr id="172" name="Google Shape;172;p30"/>
          <p:cNvSpPr txBox="1"/>
          <p:nvPr/>
        </p:nvSpPr>
        <p:spPr>
          <a:xfrm>
            <a:off x="4761450" y="1201631"/>
            <a:ext cx="3925200" cy="339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b="1" lang="en" sz="1800">
                <a:latin typeface="Calibri"/>
                <a:ea typeface="Calibri"/>
                <a:cs typeface="Calibri"/>
                <a:sym typeface="Calibri"/>
              </a:rPr>
              <a:t>client-side (react) -</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"axios": "^1.1.3",</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"dompurify": "^2.4.0",</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"moment": "^2.29.4",</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"react": "^18.2.0",</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"react-dom": "^18.2.0",</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"react-quill": "^2.0.0",</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"react-router-dom": "^6.4.3",</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"react-scripts": "5.0.1",</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latin typeface="Calibri"/>
                <a:ea typeface="Calibri"/>
                <a:cs typeface="Calibri"/>
                <a:sym typeface="Calibri"/>
              </a:rPr>
              <a:t>"sass": "^1.56.0"</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Design Of the Project</a:t>
            </a:r>
            <a:endParaRPr/>
          </a:p>
        </p:txBody>
      </p:sp>
      <p:sp>
        <p:nvSpPr>
          <p:cNvPr id="179" name="Google Shape;179;p31"/>
          <p:cNvSpPr txBox="1"/>
          <p:nvPr>
            <p:ph idx="1" type="body"/>
          </p:nvPr>
        </p:nvSpPr>
        <p:spPr>
          <a:xfrm>
            <a:off x="115200" y="1063219"/>
            <a:ext cx="8913600" cy="40425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Goal :  </a:t>
            </a:r>
            <a:endParaRPr/>
          </a:p>
          <a:p>
            <a:pPr indent="0" lvl="0" marL="0" rtl="0" algn="l">
              <a:spcBef>
                <a:spcPts val="360"/>
              </a:spcBef>
              <a:spcAft>
                <a:spcPts val="0"/>
              </a:spcAft>
              <a:buNone/>
            </a:pPr>
            <a:r>
              <a:t/>
            </a:r>
            <a:endParaRPr sz="2400">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rPr lang="en" sz="2400">
                <a:solidFill>
                  <a:srgbClr val="202124"/>
                </a:solidFill>
                <a:highlight>
                  <a:srgbClr val="FFFFFF"/>
                </a:highlight>
                <a:latin typeface="Arial"/>
                <a:ea typeface="Arial"/>
                <a:cs typeface="Arial"/>
                <a:sym typeface="Arial"/>
              </a:rPr>
              <a:t>The purpose of a blog is </a:t>
            </a:r>
            <a:r>
              <a:rPr b="1" lang="en" sz="2400">
                <a:solidFill>
                  <a:srgbClr val="202124"/>
                </a:solidFill>
                <a:highlight>
                  <a:srgbClr val="FFFFFF"/>
                </a:highlight>
                <a:latin typeface="Arial"/>
                <a:ea typeface="Arial"/>
                <a:cs typeface="Arial"/>
                <a:sym typeface="Arial"/>
              </a:rPr>
              <a:t>to create a more engaging website for your brand</a:t>
            </a:r>
            <a:r>
              <a:rPr lang="en" sz="2400">
                <a:solidFill>
                  <a:srgbClr val="202124"/>
                </a:solidFill>
                <a:highlight>
                  <a:srgbClr val="FFFFFF"/>
                </a:highlight>
                <a:latin typeface="Arial"/>
                <a:ea typeface="Arial"/>
                <a:cs typeface="Arial"/>
                <a:sym typeface="Arial"/>
              </a:rPr>
              <a:t>. Along with using your website to teach users about your products and services, you can also include a blog section to teach consumers about topics that are relevant to your field. We used ReactJs to design frontend because of its fast user interface.</a:t>
            </a:r>
            <a:endParaRPr sz="2400">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t/>
            </a:r>
            <a:endParaRPr sz="3000">
              <a:solidFill>
                <a:srgbClr val="202124"/>
              </a:solidFill>
              <a:highlight>
                <a:srgbClr val="FFFFFF"/>
              </a:highlight>
              <a:latin typeface="Arial"/>
              <a:ea typeface="Arial"/>
              <a:cs typeface="Arial"/>
              <a:sym typeface="Arial"/>
            </a:endParaRPr>
          </a:p>
        </p:txBody>
      </p:sp>
      <p:sp>
        <p:nvSpPr>
          <p:cNvPr id="180" name="Google Shape;180;p31"/>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05978"/>
            <a:ext cx="8229600" cy="85725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WHY did we choose this project?</a:t>
            </a:r>
            <a:endParaRPr/>
          </a:p>
        </p:txBody>
      </p:sp>
      <p:sp>
        <p:nvSpPr>
          <p:cNvPr id="187" name="Google Shape;187;p32"/>
          <p:cNvSpPr txBox="1"/>
          <p:nvPr>
            <p:ph idx="1" type="body"/>
          </p:nvPr>
        </p:nvSpPr>
        <p:spPr>
          <a:xfrm>
            <a:off x="457200" y="1200150"/>
            <a:ext cx="8229600" cy="33945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The project is a real world case and would be helpful for further projects to be taken up from customers who wish to use it for their </a:t>
            </a:r>
            <a:r>
              <a:rPr lang="en"/>
              <a:t>marketing purpose and increase the reach of their brand.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The database connected to it would help the servicemen to better analyze their customer’s behaviour and enhance and improve their shop on the basis of that conclusion.</a:t>
            </a:r>
            <a:endParaRPr/>
          </a:p>
        </p:txBody>
      </p:sp>
      <p:sp>
        <p:nvSpPr>
          <p:cNvPr id="188" name="Google Shape;188;p32"/>
          <p:cNvSpPr txBox="1"/>
          <p:nvPr>
            <p:ph idx="12" type="sldNum"/>
          </p:nvPr>
        </p:nvSpPr>
        <p:spPr>
          <a:xfrm>
            <a:off x="6553200" y="4767263"/>
            <a:ext cx="2133600" cy="273825"/>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