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58" r:id="rId10"/>
    <p:sldId id="259" r:id="rId11"/>
    <p:sldId id="260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62" autoAdjust="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66E94-F374-4523-8D9E-7DA127AF64A6}" type="datetimeFigureOut">
              <a:rPr lang="en-US" smtClean="0"/>
              <a:t>02-Sep-21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19EB5-1323-4B14-9369-14A91C145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613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66E94-F374-4523-8D9E-7DA127AF64A6}" type="datetimeFigureOut">
              <a:rPr lang="en-US" smtClean="0"/>
              <a:t>02-Sep-21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19EB5-1323-4B14-9369-14A91C145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556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66E94-F374-4523-8D9E-7DA127AF64A6}" type="datetimeFigureOut">
              <a:rPr lang="en-US" smtClean="0"/>
              <a:t>02-Sep-21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19EB5-1323-4B14-9369-14A91C145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807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66E94-F374-4523-8D9E-7DA127AF64A6}" type="datetimeFigureOut">
              <a:rPr lang="en-US" smtClean="0"/>
              <a:t>02-Sep-21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19EB5-1323-4B14-9369-14A91C145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709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66E94-F374-4523-8D9E-7DA127AF64A6}" type="datetimeFigureOut">
              <a:rPr lang="en-US" smtClean="0"/>
              <a:t>02-Sep-21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19EB5-1323-4B14-9369-14A91C145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089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66E94-F374-4523-8D9E-7DA127AF64A6}" type="datetimeFigureOut">
              <a:rPr lang="en-US" smtClean="0"/>
              <a:t>02-Sep-21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19EB5-1323-4B14-9369-14A91C145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181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66E94-F374-4523-8D9E-7DA127AF64A6}" type="datetimeFigureOut">
              <a:rPr lang="en-US" smtClean="0"/>
              <a:t>02-Sep-21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19EB5-1323-4B14-9369-14A91C145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544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66E94-F374-4523-8D9E-7DA127AF64A6}" type="datetimeFigureOut">
              <a:rPr lang="en-US" smtClean="0"/>
              <a:t>02-Sep-21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19EB5-1323-4B14-9369-14A91C145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160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66E94-F374-4523-8D9E-7DA127AF64A6}" type="datetimeFigureOut">
              <a:rPr lang="en-US" smtClean="0"/>
              <a:t>02-Sep-21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19EB5-1323-4B14-9369-14A91C145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488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66E94-F374-4523-8D9E-7DA127AF64A6}" type="datetimeFigureOut">
              <a:rPr lang="en-US" smtClean="0"/>
              <a:t>02-Sep-21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19EB5-1323-4B14-9369-14A91C145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352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66E94-F374-4523-8D9E-7DA127AF64A6}" type="datetimeFigureOut">
              <a:rPr lang="en-US" smtClean="0"/>
              <a:t>02-Sep-21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19EB5-1323-4B14-9369-14A91C145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008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766E94-F374-4523-8D9E-7DA127AF64A6}" type="datetimeFigureOut">
              <a:rPr lang="en-US" smtClean="0"/>
              <a:t>02-Sep-21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E19EB5-1323-4B14-9369-14A91C145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002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Statistical Plot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Pattabiraman</a:t>
            </a:r>
            <a:r>
              <a:rPr lang="en-US" smtClean="0"/>
              <a:t> 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736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1470025"/>
          </a:xfrm>
        </p:spPr>
        <p:txBody>
          <a:bodyPr/>
          <a:lstStyle/>
          <a:p>
            <a:r>
              <a:rPr lang="en-US" b="1" dirty="0"/>
              <a:t>R- Statistic code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1295400"/>
            <a:ext cx="8382000" cy="5334000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b="1" dirty="0">
                <a:solidFill>
                  <a:schemeClr val="tx1"/>
                </a:solidFill>
              </a:rPr>
              <a:t>Details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min(</a:t>
            </a:r>
            <a:r>
              <a:rPr lang="en-US" dirty="0" err="1">
                <a:solidFill>
                  <a:schemeClr val="tx1"/>
                </a:solidFill>
              </a:rPr>
              <a:t>iris$Sepal.Length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max(</a:t>
            </a:r>
            <a:r>
              <a:rPr lang="en-US" dirty="0" err="1">
                <a:solidFill>
                  <a:schemeClr val="tx1"/>
                </a:solidFill>
              </a:rPr>
              <a:t>iris$Sepal.Length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max(</a:t>
            </a:r>
            <a:r>
              <a:rPr lang="en-US" dirty="0" err="1">
                <a:solidFill>
                  <a:schemeClr val="tx1"/>
                </a:solidFill>
              </a:rPr>
              <a:t>iris$Sepal.Length</a:t>
            </a:r>
            <a:r>
              <a:rPr lang="en-US" dirty="0">
                <a:solidFill>
                  <a:schemeClr val="tx1"/>
                </a:solidFill>
              </a:rPr>
              <a:t>) - min(</a:t>
            </a:r>
            <a:r>
              <a:rPr lang="en-US" dirty="0" err="1">
                <a:solidFill>
                  <a:schemeClr val="tx1"/>
                </a:solidFill>
              </a:rPr>
              <a:t>iris$Sepal.Length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 algn="l"/>
            <a:r>
              <a:rPr lang="en-US" dirty="0" err="1">
                <a:solidFill>
                  <a:schemeClr val="tx1"/>
                </a:solidFill>
              </a:rPr>
              <a:t>quantile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iris$Sepal.Length</a:t>
            </a:r>
            <a:r>
              <a:rPr lang="en-US" dirty="0">
                <a:solidFill>
                  <a:schemeClr val="tx1"/>
                </a:solidFill>
              </a:rPr>
              <a:t>, c(0.25, 0.5, 0.75))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IQR(</a:t>
            </a:r>
            <a:r>
              <a:rPr lang="en-US" dirty="0" err="1">
                <a:solidFill>
                  <a:schemeClr val="tx1"/>
                </a:solidFill>
              </a:rPr>
              <a:t>iris$Sepal.Length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 algn="l"/>
            <a:r>
              <a:rPr lang="en-US" dirty="0" err="1">
                <a:solidFill>
                  <a:schemeClr val="tx1"/>
                </a:solidFill>
              </a:rPr>
              <a:t>cor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iris$Sepal.Length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iris$Sepal.Width</a:t>
            </a:r>
            <a:r>
              <a:rPr lang="en-US" dirty="0">
                <a:solidFill>
                  <a:schemeClr val="tx1"/>
                </a:solidFill>
              </a:rPr>
              <a:t>, method = "</a:t>
            </a:r>
            <a:r>
              <a:rPr lang="en-US" dirty="0" err="1">
                <a:solidFill>
                  <a:schemeClr val="tx1"/>
                </a:solidFill>
              </a:rPr>
              <a:t>pearson</a:t>
            </a:r>
            <a:r>
              <a:rPr lang="en-US" dirty="0">
                <a:solidFill>
                  <a:schemeClr val="tx1"/>
                </a:solidFill>
              </a:rPr>
              <a:t>")</a:t>
            </a:r>
          </a:p>
          <a:p>
            <a:pPr algn="l"/>
            <a:r>
              <a:rPr lang="en-US" dirty="0" err="1">
                <a:solidFill>
                  <a:schemeClr val="tx1"/>
                </a:solidFill>
              </a:rPr>
              <a:t>cor.test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iris$Sepal.Length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iris$Sepal.Width</a:t>
            </a:r>
            <a:r>
              <a:rPr lang="en-US" dirty="0">
                <a:solidFill>
                  <a:schemeClr val="tx1"/>
                </a:solidFill>
              </a:rPr>
              <a:t>, method = "</a:t>
            </a:r>
            <a:r>
              <a:rPr lang="en-US" dirty="0" err="1">
                <a:solidFill>
                  <a:schemeClr val="tx1"/>
                </a:solidFill>
              </a:rPr>
              <a:t>pearson</a:t>
            </a:r>
            <a:r>
              <a:rPr lang="en-US" dirty="0">
                <a:solidFill>
                  <a:schemeClr val="tx1"/>
                </a:solidFill>
              </a:rPr>
              <a:t>")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lm(</a:t>
            </a:r>
            <a:r>
              <a:rPr lang="en-US" dirty="0" err="1">
                <a:solidFill>
                  <a:schemeClr val="tx1"/>
                </a:solidFill>
              </a:rPr>
              <a:t>Sepal.Length</a:t>
            </a:r>
            <a:r>
              <a:rPr lang="en-US" dirty="0">
                <a:solidFill>
                  <a:schemeClr val="tx1"/>
                </a:solidFill>
              </a:rPr>
              <a:t> ~ Species, data = iris)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model &lt;- lm(</a:t>
            </a:r>
            <a:r>
              <a:rPr lang="en-US" dirty="0" err="1">
                <a:solidFill>
                  <a:schemeClr val="tx1"/>
                </a:solidFill>
              </a:rPr>
              <a:t>Sepal.Length</a:t>
            </a:r>
            <a:r>
              <a:rPr lang="en-US" dirty="0">
                <a:solidFill>
                  <a:schemeClr val="tx1"/>
                </a:solidFill>
              </a:rPr>
              <a:t> ~ Species, data = iris)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anova(model)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model &lt;- lm(</a:t>
            </a:r>
            <a:r>
              <a:rPr lang="en-US" dirty="0" err="1">
                <a:solidFill>
                  <a:schemeClr val="tx1"/>
                </a:solidFill>
              </a:rPr>
              <a:t>Sepal.Length</a:t>
            </a:r>
            <a:r>
              <a:rPr lang="en-US" dirty="0">
                <a:solidFill>
                  <a:schemeClr val="tx1"/>
                </a:solidFill>
              </a:rPr>
              <a:t> ~ Species, iris)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summary(model)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1101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04800"/>
            <a:ext cx="7772400" cy="1470025"/>
          </a:xfrm>
        </p:spPr>
        <p:txBody>
          <a:bodyPr/>
          <a:lstStyle/>
          <a:p>
            <a:r>
              <a:rPr lang="en-US" b="1" smtClean="0"/>
              <a:t>Example Plot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1295400"/>
            <a:ext cx="8382000" cy="5334000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000" dirty="0" smtClean="0">
                <a:solidFill>
                  <a:schemeClr val="tx1"/>
                </a:solidFill>
              </a:rPr>
              <a:t>Consider the</a:t>
            </a:r>
            <a:r>
              <a:rPr lang="en-US" sz="2000" dirty="0">
                <a:solidFill>
                  <a:schemeClr val="tx1"/>
                </a:solidFill>
              </a:rPr>
              <a:t> Orange dataset, which is automatically included in R. Note that the O is capitalized!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Look at Orange using either head or </a:t>
            </a:r>
            <a:r>
              <a:rPr lang="en-US" sz="2000" dirty="0" err="1">
                <a:solidFill>
                  <a:schemeClr val="tx1"/>
                </a:solidFill>
              </a:rPr>
              <a:t>as.tibble</a:t>
            </a:r>
            <a:r>
              <a:rPr lang="en-US" sz="2000" dirty="0">
                <a:solidFill>
                  <a:schemeClr val="tx1"/>
                </a:solidFill>
              </a:rPr>
              <a:t>() (you’ll have to run library(</a:t>
            </a:r>
            <a:r>
              <a:rPr lang="en-US" sz="2000" dirty="0" err="1">
                <a:solidFill>
                  <a:schemeClr val="tx1"/>
                </a:solidFill>
              </a:rPr>
              <a:t>tidyverse</a:t>
            </a:r>
            <a:r>
              <a:rPr lang="en-US" sz="2000" dirty="0">
                <a:solidFill>
                  <a:schemeClr val="tx1"/>
                </a:solidFill>
              </a:rPr>
              <a:t>) for that second option). What type of data are each of the columns?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Find the mean, standard deviation, and standard error of tree circumference.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Make a linear model which describes circumference (the response) as a function of age (the predictor). Save it as an object with &lt;-, then print the object out by typing its name. What do those coefficients mean?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Make another linear model describing age as a function of circumference. Save this as a different object.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Call summary() on both of your model objects. What do you notice?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Does this mean that trees growing makes them get older? Does a tree getting older make it grow larger? Or are these just correlations?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Does the significant p value prove that trees growing makes them get older? Why not?</a:t>
            </a:r>
          </a:p>
        </p:txBody>
      </p:sp>
    </p:spTree>
    <p:extLst>
      <p:ext uri="{BB962C8B-B14F-4D97-AF65-F5344CB8AC3E}">
        <p14:creationId xmlns:p14="http://schemas.microsoft.com/office/powerpoint/2010/main" val="187277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600" b="1" dirty="0" smtClean="0">
                <a:latin typeface="+mj-lt"/>
              </a:rPr>
              <a:t>Thank you</a:t>
            </a:r>
            <a:endParaRPr lang="en-US" sz="66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58320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04800"/>
            <a:ext cx="7467600" cy="762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Data Concepts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914400"/>
            <a:ext cx="8458200" cy="5715000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b="1" dirty="0" smtClean="0">
                <a:solidFill>
                  <a:schemeClr val="tx1"/>
                </a:solidFill>
              </a:rPr>
              <a:t>Vector: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Sequence </a:t>
            </a:r>
            <a:r>
              <a:rPr lang="en-US" dirty="0">
                <a:solidFill>
                  <a:schemeClr val="tx1"/>
                </a:solidFill>
              </a:rPr>
              <a:t>of data elements of the same type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Each element of the vector are also called components, members, or values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Created in R using c()</a:t>
            </a:r>
          </a:p>
          <a:p>
            <a:pPr algn="l"/>
            <a:r>
              <a:rPr lang="en-US" b="1" dirty="0" err="1" smtClean="0">
                <a:solidFill>
                  <a:schemeClr val="tx1"/>
                </a:solidFill>
              </a:rPr>
              <a:t>Dataframe</a:t>
            </a:r>
            <a:r>
              <a:rPr lang="en-US" b="1" dirty="0" smtClean="0">
                <a:solidFill>
                  <a:schemeClr val="tx1"/>
                </a:solidFill>
              </a:rPr>
              <a:t>: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A </a:t>
            </a:r>
            <a:r>
              <a:rPr lang="en-US" dirty="0">
                <a:solidFill>
                  <a:schemeClr val="tx1"/>
                </a:solidFill>
              </a:rPr>
              <a:t>list of vectors of identical lengths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Example: </a:t>
            </a:r>
            <a:r>
              <a:rPr lang="en-US" dirty="0" smtClean="0">
                <a:solidFill>
                  <a:schemeClr val="tx1"/>
                </a:solidFill>
              </a:rPr>
              <a:t>iris</a:t>
            </a:r>
          </a:p>
          <a:p>
            <a:pPr algn="l"/>
            <a:r>
              <a:rPr lang="en-US" b="1" dirty="0" smtClean="0">
                <a:solidFill>
                  <a:schemeClr val="tx1"/>
                </a:solidFill>
              </a:rPr>
              <a:t>Variable: 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A </a:t>
            </a:r>
            <a:r>
              <a:rPr lang="en-US" dirty="0">
                <a:solidFill>
                  <a:schemeClr val="tx1"/>
                </a:solidFill>
              </a:rPr>
              <a:t>trait or condition that can exist in different quantities or types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We measure the impacts of </a:t>
            </a:r>
            <a:r>
              <a:rPr lang="en-US" i="1" dirty="0">
                <a:solidFill>
                  <a:schemeClr val="tx1"/>
                </a:solidFill>
              </a:rPr>
              <a:t>independent</a:t>
            </a:r>
            <a:r>
              <a:rPr lang="en-US" dirty="0">
                <a:solidFill>
                  <a:schemeClr val="tx1"/>
                </a:solidFill>
              </a:rPr>
              <a:t> predictor variables on </a:t>
            </a:r>
            <a:r>
              <a:rPr lang="en-US" i="1" dirty="0">
                <a:solidFill>
                  <a:schemeClr val="tx1"/>
                </a:solidFill>
              </a:rPr>
              <a:t>dependent</a:t>
            </a:r>
            <a:r>
              <a:rPr lang="en-US" dirty="0">
                <a:solidFill>
                  <a:schemeClr val="tx1"/>
                </a:solidFill>
              </a:rPr>
              <a:t> response variables</a:t>
            </a:r>
          </a:p>
          <a:p>
            <a:pPr algn="l"/>
            <a:endParaRPr lang="en-US" dirty="0"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92221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04800"/>
            <a:ext cx="7467600" cy="762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Data Concepts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914400"/>
            <a:ext cx="8458200" cy="5715000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b="1" dirty="0">
                <a:solidFill>
                  <a:schemeClr val="tx1"/>
                </a:solidFill>
              </a:rPr>
              <a:t>Continuous </a:t>
            </a:r>
            <a:r>
              <a:rPr lang="en-US" b="1" dirty="0" smtClean="0">
                <a:solidFill>
                  <a:schemeClr val="tx1"/>
                </a:solidFill>
              </a:rPr>
              <a:t>Data: 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Numeric </a:t>
            </a:r>
            <a:r>
              <a:rPr lang="en-US" dirty="0">
                <a:solidFill>
                  <a:schemeClr val="tx1"/>
                </a:solidFill>
              </a:rPr>
              <a:t>data which is not restricted to certain values - there are an infinite number of possible values</a:t>
            </a:r>
          </a:p>
          <a:p>
            <a:pPr algn="l"/>
            <a:r>
              <a:rPr lang="en-US" b="1" dirty="0">
                <a:solidFill>
                  <a:schemeClr val="tx1"/>
                </a:solidFill>
              </a:rPr>
              <a:t>Discrete </a:t>
            </a:r>
            <a:r>
              <a:rPr lang="en-US" b="1" dirty="0" smtClean="0">
                <a:solidFill>
                  <a:schemeClr val="tx1"/>
                </a:solidFill>
              </a:rPr>
              <a:t>Data: </a:t>
            </a:r>
            <a:r>
              <a:rPr lang="en-US" dirty="0" smtClean="0">
                <a:solidFill>
                  <a:schemeClr val="tx1"/>
                </a:solidFill>
              </a:rPr>
              <a:t>Numeric </a:t>
            </a:r>
            <a:r>
              <a:rPr lang="en-US" dirty="0">
                <a:solidFill>
                  <a:schemeClr val="tx1"/>
                </a:solidFill>
              </a:rPr>
              <a:t>data which is restricted to certain values - for example, number of kids (or trees, or animals) has to be a whole integer</a:t>
            </a:r>
          </a:p>
          <a:p>
            <a:pPr algn="l"/>
            <a:r>
              <a:rPr lang="en-US" b="1" dirty="0">
                <a:solidFill>
                  <a:schemeClr val="tx1"/>
                </a:solidFill>
              </a:rPr>
              <a:t>Categorical </a:t>
            </a:r>
            <a:r>
              <a:rPr lang="en-US" b="1" dirty="0" smtClean="0">
                <a:solidFill>
                  <a:schemeClr val="tx1"/>
                </a:solidFill>
              </a:rPr>
              <a:t>Data: </a:t>
            </a:r>
            <a:r>
              <a:rPr lang="en-US" dirty="0" smtClean="0">
                <a:solidFill>
                  <a:schemeClr val="tx1"/>
                </a:solidFill>
              </a:rPr>
              <a:t>Data </a:t>
            </a:r>
            <a:r>
              <a:rPr lang="en-US" dirty="0">
                <a:solidFill>
                  <a:schemeClr val="tx1"/>
                </a:solidFill>
              </a:rPr>
              <a:t>which can only exist as one of a specific set of values - for example, house color or zip code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Binned numeric data (e.g. “between 1 and 2 inches”) is typically categorical</a:t>
            </a:r>
          </a:p>
          <a:p>
            <a:pPr algn="l"/>
            <a:r>
              <a:rPr lang="en-US" b="1" dirty="0">
                <a:solidFill>
                  <a:schemeClr val="tx1"/>
                </a:solidFill>
              </a:rPr>
              <a:t>Binary </a:t>
            </a:r>
            <a:r>
              <a:rPr lang="en-US" b="1" dirty="0" smtClean="0">
                <a:solidFill>
                  <a:schemeClr val="tx1"/>
                </a:solidFill>
              </a:rPr>
              <a:t>Data: </a:t>
            </a:r>
            <a:r>
              <a:rPr lang="en-US" dirty="0" smtClean="0">
                <a:solidFill>
                  <a:schemeClr val="tx1"/>
                </a:solidFill>
              </a:rPr>
              <a:t>Categorical </a:t>
            </a:r>
            <a:r>
              <a:rPr lang="en-US" dirty="0">
                <a:solidFill>
                  <a:schemeClr val="tx1"/>
                </a:solidFill>
              </a:rPr>
              <a:t>data where the only values are 0 and 1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Often used in situations where a “hit” - an animal getting trapped, a customer clicking a link, </a:t>
            </a:r>
            <a:r>
              <a:rPr lang="en-US" dirty="0" err="1">
                <a:solidFill>
                  <a:schemeClr val="tx1"/>
                </a:solidFill>
              </a:rPr>
              <a:t>etc</a:t>
            </a:r>
            <a:r>
              <a:rPr lang="en-US" dirty="0">
                <a:solidFill>
                  <a:schemeClr val="tx1"/>
                </a:solidFill>
              </a:rPr>
              <a:t> - is a 1, and no hit is a 0</a:t>
            </a:r>
          </a:p>
          <a:p>
            <a:pPr algn="l"/>
            <a:r>
              <a:rPr lang="en-US" b="1" dirty="0">
                <a:solidFill>
                  <a:schemeClr val="tx1"/>
                </a:solidFill>
              </a:rPr>
              <a:t>Ordinal </a:t>
            </a:r>
            <a:r>
              <a:rPr lang="en-US" b="1" dirty="0" smtClean="0">
                <a:solidFill>
                  <a:schemeClr val="tx1"/>
                </a:solidFill>
              </a:rPr>
              <a:t>Data: </a:t>
            </a:r>
            <a:r>
              <a:rPr lang="en-US" dirty="0" smtClean="0">
                <a:solidFill>
                  <a:schemeClr val="tx1"/>
                </a:solidFill>
              </a:rPr>
              <a:t>A </a:t>
            </a:r>
            <a:r>
              <a:rPr lang="en-US" dirty="0">
                <a:solidFill>
                  <a:schemeClr val="tx1"/>
                </a:solidFill>
              </a:rPr>
              <a:t>type of categorical data where each value is assigned a level or rank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Useful with binned data, but also in graphing to rearrange the order categories are drawn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Referred to in R as “factors”</a:t>
            </a:r>
          </a:p>
          <a:p>
            <a:pPr algn="l"/>
            <a:endParaRPr lang="en-US" dirty="0"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82345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04800"/>
            <a:ext cx="7467600" cy="762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Data Concepts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914400"/>
            <a:ext cx="8458200" cy="5715000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b="1" dirty="0">
                <a:solidFill>
                  <a:schemeClr val="tx1"/>
                </a:solidFill>
              </a:rPr>
              <a:t>Unstructured </a:t>
            </a:r>
            <a:r>
              <a:rPr lang="en-US" b="1" dirty="0" smtClean="0">
                <a:solidFill>
                  <a:schemeClr val="tx1"/>
                </a:solidFill>
              </a:rPr>
              <a:t>Data: </a:t>
            </a:r>
            <a:r>
              <a:rPr lang="en-US" dirty="0" smtClean="0">
                <a:solidFill>
                  <a:schemeClr val="tx1"/>
                </a:solidFill>
              </a:rPr>
              <a:t>Data </a:t>
            </a:r>
            <a:r>
              <a:rPr lang="en-US" dirty="0">
                <a:solidFill>
                  <a:schemeClr val="tx1"/>
                </a:solidFill>
              </a:rPr>
              <a:t>without a strict format, typically composed of text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R used to deal with unstructured data by converting it to factors; while this isn’t necessary anymore, some functions still require text data to be in factor form</a:t>
            </a:r>
          </a:p>
          <a:p>
            <a:pPr algn="l"/>
            <a:r>
              <a:rPr lang="en-US" b="1" dirty="0">
                <a:solidFill>
                  <a:schemeClr val="tx1"/>
                </a:solidFill>
              </a:rPr>
              <a:t>Data </a:t>
            </a:r>
            <a:r>
              <a:rPr lang="en-US" b="1" dirty="0" smtClean="0">
                <a:solidFill>
                  <a:schemeClr val="tx1"/>
                </a:solidFill>
              </a:rPr>
              <a:t>Distribution: </a:t>
            </a:r>
            <a:r>
              <a:rPr lang="en-US" dirty="0" smtClean="0">
                <a:solidFill>
                  <a:schemeClr val="tx1"/>
                </a:solidFill>
              </a:rPr>
              <a:t>How </a:t>
            </a:r>
            <a:r>
              <a:rPr lang="en-US" dirty="0">
                <a:solidFill>
                  <a:schemeClr val="tx1"/>
                </a:solidFill>
              </a:rPr>
              <a:t>often every possible value occurs in a dataset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Usually shown as a curved line on a graph, or a histogram</a:t>
            </a:r>
          </a:p>
          <a:p>
            <a:pPr algn="l"/>
            <a:r>
              <a:rPr lang="en-US" b="1" dirty="0">
                <a:solidFill>
                  <a:schemeClr val="tx1"/>
                </a:solidFill>
              </a:rPr>
              <a:t>Normal </a:t>
            </a:r>
            <a:r>
              <a:rPr lang="en-US" b="1" dirty="0" smtClean="0">
                <a:solidFill>
                  <a:schemeClr val="tx1"/>
                </a:solidFill>
              </a:rPr>
              <a:t>Distribution: </a:t>
            </a:r>
            <a:r>
              <a:rPr lang="en-US" dirty="0" smtClean="0">
                <a:solidFill>
                  <a:schemeClr val="tx1"/>
                </a:solidFill>
              </a:rPr>
              <a:t>Data </a:t>
            </a:r>
            <a:r>
              <a:rPr lang="en-US" dirty="0">
                <a:solidFill>
                  <a:schemeClr val="tx1"/>
                </a:solidFill>
              </a:rPr>
              <a:t>where mean = median, 2/3 of the data are within one standard deviation of the mean, 95% of the data are within two SD and 97% are within 3.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Many statistical analyses assume your data are normally distributed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Many datasets - especially in nature - aren’t</a:t>
            </a:r>
          </a:p>
          <a:p>
            <a:pPr algn="l"/>
            <a:endParaRPr lang="en-US" dirty="0"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35453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04800"/>
            <a:ext cx="7467600" cy="762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Data Concepts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914400"/>
            <a:ext cx="8458200" cy="5715000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b="1" dirty="0">
                <a:solidFill>
                  <a:schemeClr val="tx1"/>
                </a:solidFill>
              </a:rPr>
              <a:t>Unstructured </a:t>
            </a:r>
            <a:r>
              <a:rPr lang="en-US" b="1" dirty="0" smtClean="0">
                <a:solidFill>
                  <a:schemeClr val="tx1"/>
                </a:solidFill>
              </a:rPr>
              <a:t>Data: </a:t>
            </a:r>
            <a:r>
              <a:rPr lang="en-US" dirty="0" smtClean="0">
                <a:solidFill>
                  <a:schemeClr val="tx1"/>
                </a:solidFill>
              </a:rPr>
              <a:t>Data </a:t>
            </a:r>
            <a:r>
              <a:rPr lang="en-US" dirty="0">
                <a:solidFill>
                  <a:schemeClr val="tx1"/>
                </a:solidFill>
              </a:rPr>
              <a:t>without a strict format, typically composed of text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R used to deal with unstructured data by converting it to factors; while this isn’t necessary anymore, some functions still require text data to be in factor form</a:t>
            </a:r>
          </a:p>
          <a:p>
            <a:pPr algn="l"/>
            <a:r>
              <a:rPr lang="en-US" b="1" dirty="0">
                <a:solidFill>
                  <a:schemeClr val="tx1"/>
                </a:solidFill>
              </a:rPr>
              <a:t>Data </a:t>
            </a:r>
            <a:r>
              <a:rPr lang="en-US" b="1" dirty="0" smtClean="0">
                <a:solidFill>
                  <a:schemeClr val="tx1"/>
                </a:solidFill>
              </a:rPr>
              <a:t>Distribution: </a:t>
            </a:r>
            <a:r>
              <a:rPr lang="en-US" dirty="0" smtClean="0">
                <a:solidFill>
                  <a:schemeClr val="tx1"/>
                </a:solidFill>
              </a:rPr>
              <a:t>How </a:t>
            </a:r>
            <a:r>
              <a:rPr lang="en-US" dirty="0">
                <a:solidFill>
                  <a:schemeClr val="tx1"/>
                </a:solidFill>
              </a:rPr>
              <a:t>often every possible value occurs in a dataset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Usually shown as a curved line on a graph, or a histogram</a:t>
            </a:r>
          </a:p>
          <a:p>
            <a:pPr algn="l"/>
            <a:r>
              <a:rPr lang="en-US" b="1" dirty="0">
                <a:solidFill>
                  <a:schemeClr val="tx1"/>
                </a:solidFill>
              </a:rPr>
              <a:t>Normal </a:t>
            </a:r>
            <a:r>
              <a:rPr lang="en-US" b="1" dirty="0" smtClean="0">
                <a:solidFill>
                  <a:schemeClr val="tx1"/>
                </a:solidFill>
              </a:rPr>
              <a:t>Distribution: </a:t>
            </a:r>
            <a:r>
              <a:rPr lang="en-US" dirty="0" smtClean="0">
                <a:solidFill>
                  <a:schemeClr val="tx1"/>
                </a:solidFill>
              </a:rPr>
              <a:t>Data </a:t>
            </a:r>
            <a:r>
              <a:rPr lang="en-US" dirty="0">
                <a:solidFill>
                  <a:schemeClr val="tx1"/>
                </a:solidFill>
              </a:rPr>
              <a:t>where mean = median, 2/3 of the data are within one standard deviation of the mean, 95% of the data are within two SD and 97% are within 3.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Many statistical analyses assume your data are normally distributed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Many datasets - especially in nature - </a:t>
            </a:r>
            <a:r>
              <a:rPr lang="en-US" dirty="0" smtClean="0">
                <a:solidFill>
                  <a:schemeClr val="tx1"/>
                </a:solidFill>
              </a:rPr>
              <a:t>aren’t</a:t>
            </a:r>
          </a:p>
          <a:p>
            <a:pPr algn="l"/>
            <a:r>
              <a:rPr lang="en-US" b="1" dirty="0">
                <a:solidFill>
                  <a:schemeClr val="tx1"/>
                </a:solidFill>
              </a:rPr>
              <a:t>Skewed </a:t>
            </a:r>
            <a:r>
              <a:rPr lang="en-US" b="1" dirty="0" smtClean="0">
                <a:solidFill>
                  <a:schemeClr val="tx1"/>
                </a:solidFill>
              </a:rPr>
              <a:t>Distribution: </a:t>
            </a:r>
            <a:r>
              <a:rPr lang="en-US" dirty="0" smtClean="0">
                <a:solidFill>
                  <a:schemeClr val="tx1"/>
                </a:solidFill>
              </a:rPr>
              <a:t>Data </a:t>
            </a:r>
            <a:r>
              <a:rPr lang="en-US" dirty="0">
                <a:solidFill>
                  <a:schemeClr val="tx1"/>
                </a:solidFill>
              </a:rPr>
              <a:t>where the median does not equal the mean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A left-skewed distribution has a long tail on the left side of the graph, while a right-skewed distribution has a long tail to the right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Named after the tail and not the peak of the graph, as values in that tail occur more often than would be expected with a normal distribution</a:t>
            </a:r>
          </a:p>
          <a:p>
            <a:pPr algn="l"/>
            <a:endParaRPr lang="en-US" dirty="0">
              <a:solidFill>
                <a:schemeClr val="tx1"/>
              </a:solidFill>
            </a:endParaRPr>
          </a:p>
          <a:p>
            <a:pPr algn="l"/>
            <a:endParaRPr lang="en-US" dirty="0"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44105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04800"/>
            <a:ext cx="7467600" cy="762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Statistical </a:t>
            </a:r>
            <a:r>
              <a:rPr lang="en-US" b="1" dirty="0"/>
              <a:t>Terms</a:t>
            </a:r>
            <a:br>
              <a:rPr lang="en-US" b="1" dirty="0"/>
            </a:b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914400"/>
            <a:ext cx="8458200" cy="5715000"/>
          </a:xfrm>
        </p:spPr>
        <p:txBody>
          <a:bodyPr>
            <a:normAutofit fontScale="47500" lnSpcReduction="20000"/>
          </a:bodyPr>
          <a:lstStyle/>
          <a:p>
            <a:pPr algn="l"/>
            <a:r>
              <a:rPr lang="en-US" sz="3400" b="1" dirty="0" smtClean="0">
                <a:solidFill>
                  <a:schemeClr val="tx1"/>
                </a:solidFill>
              </a:rPr>
              <a:t>Estimate: </a:t>
            </a:r>
            <a:r>
              <a:rPr lang="en-US" sz="3400" dirty="0" smtClean="0">
                <a:solidFill>
                  <a:schemeClr val="tx1"/>
                </a:solidFill>
              </a:rPr>
              <a:t>A </a:t>
            </a:r>
            <a:r>
              <a:rPr lang="en-US" sz="3400" dirty="0">
                <a:solidFill>
                  <a:schemeClr val="tx1"/>
                </a:solidFill>
              </a:rPr>
              <a:t>statistic calculated from your data</a:t>
            </a:r>
          </a:p>
          <a:p>
            <a:pPr algn="l"/>
            <a:r>
              <a:rPr lang="en-US" sz="3400" dirty="0">
                <a:solidFill>
                  <a:schemeClr val="tx1"/>
                </a:solidFill>
              </a:rPr>
              <a:t>Called an estimate as we are approximating population-level values from sample data</a:t>
            </a:r>
          </a:p>
          <a:p>
            <a:pPr algn="l"/>
            <a:r>
              <a:rPr lang="en-US" sz="3400" dirty="0" err="1">
                <a:solidFill>
                  <a:schemeClr val="tx1"/>
                </a:solidFill>
              </a:rPr>
              <a:t>Synonynm</a:t>
            </a:r>
            <a:r>
              <a:rPr lang="en-US" sz="3400" dirty="0">
                <a:solidFill>
                  <a:schemeClr val="tx1"/>
                </a:solidFill>
              </a:rPr>
              <a:t>: metric</a:t>
            </a:r>
          </a:p>
          <a:p>
            <a:pPr algn="l"/>
            <a:r>
              <a:rPr lang="en-US" sz="3400" b="1" dirty="0">
                <a:solidFill>
                  <a:schemeClr val="tx1"/>
                </a:solidFill>
              </a:rPr>
              <a:t>Hypothesis </a:t>
            </a:r>
            <a:r>
              <a:rPr lang="en-US" sz="3400" b="1" dirty="0" smtClean="0">
                <a:solidFill>
                  <a:schemeClr val="tx1"/>
                </a:solidFill>
              </a:rPr>
              <a:t>Testing: </a:t>
            </a:r>
            <a:r>
              <a:rPr lang="en-US" sz="3400" dirty="0" smtClean="0">
                <a:solidFill>
                  <a:schemeClr val="tx1"/>
                </a:solidFill>
              </a:rPr>
              <a:t>Comparing </a:t>
            </a:r>
            <a:r>
              <a:rPr lang="en-US" sz="3400" dirty="0">
                <a:solidFill>
                  <a:schemeClr val="tx1"/>
                </a:solidFill>
              </a:rPr>
              <a:t>the null hypothesis (typically, that two quantities are equivalent) to an alternative hypothesis</a:t>
            </a:r>
          </a:p>
          <a:p>
            <a:pPr algn="l"/>
            <a:r>
              <a:rPr lang="en-US" sz="3400" dirty="0">
                <a:solidFill>
                  <a:schemeClr val="tx1"/>
                </a:solidFill>
              </a:rPr>
              <a:t>The alternative hypothesis in a two-tailed test is that the quantities are different, while the alternative hypothesis in a one-tailed test is that one quantity is larger or smaller than the other</a:t>
            </a:r>
          </a:p>
          <a:p>
            <a:pPr algn="l"/>
            <a:r>
              <a:rPr lang="en-US" sz="3400" dirty="0">
                <a:solidFill>
                  <a:schemeClr val="tx1"/>
                </a:solidFill>
              </a:rPr>
              <a:t>Almost never used in business, as the important question is usually not </a:t>
            </a:r>
            <a:r>
              <a:rPr lang="en-US" sz="3400" i="1" dirty="0">
                <a:solidFill>
                  <a:schemeClr val="tx1"/>
                </a:solidFill>
              </a:rPr>
              <a:t>does x cause y</a:t>
            </a:r>
            <a:r>
              <a:rPr lang="en-US" sz="3400" dirty="0">
                <a:solidFill>
                  <a:schemeClr val="tx1"/>
                </a:solidFill>
              </a:rPr>
              <a:t> but </a:t>
            </a:r>
            <a:r>
              <a:rPr lang="en-US" sz="3400" i="1" dirty="0">
                <a:solidFill>
                  <a:schemeClr val="tx1"/>
                </a:solidFill>
              </a:rPr>
              <a:t>can x predict y</a:t>
            </a:r>
            <a:endParaRPr lang="en-US" sz="3400" dirty="0">
              <a:solidFill>
                <a:schemeClr val="tx1"/>
              </a:solidFill>
            </a:endParaRPr>
          </a:p>
          <a:p>
            <a:pPr algn="l"/>
            <a:r>
              <a:rPr lang="en-US" sz="3400" b="1" dirty="0">
                <a:solidFill>
                  <a:schemeClr val="tx1"/>
                </a:solidFill>
              </a:rPr>
              <a:t>p Value</a:t>
            </a:r>
            <a:r>
              <a:rPr lang="en-US" sz="3400" b="1" dirty="0" smtClean="0">
                <a:solidFill>
                  <a:schemeClr val="tx1"/>
                </a:solidFill>
              </a:rPr>
              <a:t>: </a:t>
            </a:r>
            <a:r>
              <a:rPr lang="en-US" sz="3400" dirty="0" smtClean="0">
                <a:solidFill>
                  <a:schemeClr val="tx1"/>
                </a:solidFill>
              </a:rPr>
              <a:t>The </a:t>
            </a:r>
            <a:r>
              <a:rPr lang="en-US" sz="3400" dirty="0">
                <a:solidFill>
                  <a:schemeClr val="tx1"/>
                </a:solidFill>
              </a:rPr>
              <a:t>probability of seeing an effect of the same size as our results given a random model</a:t>
            </a:r>
          </a:p>
          <a:p>
            <a:pPr algn="l"/>
            <a:r>
              <a:rPr lang="en-US" sz="3400" dirty="0">
                <a:solidFill>
                  <a:schemeClr val="tx1"/>
                </a:solidFill>
              </a:rPr>
              <a:t>High p values often mean your independent variables are irrelevant, but low p values don’t mean they’re important - that </a:t>
            </a:r>
            <a:r>
              <a:rPr lang="en-US" sz="3400" dirty="0" err="1">
                <a:solidFill>
                  <a:schemeClr val="tx1"/>
                </a:solidFill>
              </a:rPr>
              <a:t>judgement</a:t>
            </a:r>
            <a:r>
              <a:rPr lang="en-US" sz="3400" dirty="0">
                <a:solidFill>
                  <a:schemeClr val="tx1"/>
                </a:solidFill>
              </a:rPr>
              <a:t> requires a rational justification, and examining the effect size and importance. Otherwise you’re just equating correlation and causation.</a:t>
            </a:r>
          </a:p>
          <a:p>
            <a:pPr algn="l"/>
            <a:r>
              <a:rPr lang="en-US" sz="3400" dirty="0">
                <a:solidFill>
                  <a:schemeClr val="tx1"/>
                </a:solidFill>
              </a:rPr>
              <a:t>The 0.05 thing is from a single sentence, taken out of context, from a book published in 1925. There’s no reason to set a line in the sand for “significance” - 0.05 means that there’s a 1 in 20 probability your result could be random chance, and 0.056 means it’s 1 in 18. Those are almost identical odds.</a:t>
            </a:r>
          </a:p>
          <a:p>
            <a:pPr algn="l"/>
            <a:r>
              <a:rPr lang="en-US" sz="3400" dirty="0">
                <a:solidFill>
                  <a:schemeClr val="tx1"/>
                </a:solidFill>
              </a:rPr>
              <a:t>Some journals have banned their use altogether, but others still will only accept “significant” results</a:t>
            </a:r>
          </a:p>
          <a:p>
            <a:pPr algn="l"/>
            <a:r>
              <a:rPr lang="en-US" sz="3400" dirty="0">
                <a:solidFill>
                  <a:schemeClr val="tx1"/>
                </a:solidFill>
              </a:rPr>
              <a:t>Statement from the American Statistical Association:</a:t>
            </a:r>
          </a:p>
          <a:p>
            <a:pPr algn="l"/>
            <a:r>
              <a:rPr lang="en-US" sz="3400" dirty="0">
                <a:solidFill>
                  <a:schemeClr val="tx1"/>
                </a:solidFill>
              </a:rPr>
              <a:t>A p value, or statistical significance, does not measure the size of an effect or the importance of a result. By itself, a p value does not provide a good measure of evidence about a model or a hypothesis.</a:t>
            </a:r>
          </a:p>
          <a:p>
            <a:pPr algn="l"/>
            <a:r>
              <a:rPr lang="en-US" sz="3400" b="1" dirty="0">
                <a:solidFill>
                  <a:schemeClr val="tx1"/>
                </a:solidFill>
              </a:rPr>
              <a:t>“Robust</a:t>
            </a:r>
            <a:r>
              <a:rPr lang="en-US" sz="3400" b="1" dirty="0" smtClean="0">
                <a:solidFill>
                  <a:schemeClr val="tx1"/>
                </a:solidFill>
              </a:rPr>
              <a:t>” </a:t>
            </a:r>
            <a:r>
              <a:rPr lang="en-US" sz="3400" dirty="0" smtClean="0">
                <a:solidFill>
                  <a:schemeClr val="tx1"/>
                </a:solidFill>
              </a:rPr>
              <a:t>A </a:t>
            </a:r>
            <a:r>
              <a:rPr lang="en-US" sz="3400" dirty="0">
                <a:solidFill>
                  <a:schemeClr val="tx1"/>
                </a:solidFill>
              </a:rPr>
              <a:t>term meaning an estimate is less susceptible to outliers</a:t>
            </a:r>
          </a:p>
          <a:p>
            <a:pPr algn="l"/>
            <a:r>
              <a:rPr lang="en-US" sz="3400" dirty="0">
                <a:solidFill>
                  <a:schemeClr val="tx1"/>
                </a:solidFill>
              </a:rPr>
              <a:t>Means are not robust, while medians are, for instance.</a:t>
            </a:r>
          </a:p>
          <a:p>
            <a:pPr algn="l"/>
            <a:endParaRPr lang="en-US" dirty="0"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65041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04800"/>
            <a:ext cx="7467600" cy="762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Statistical </a:t>
            </a:r>
            <a:r>
              <a:rPr lang="en-US" b="1" dirty="0"/>
              <a:t>Terms</a:t>
            </a:r>
            <a:br>
              <a:rPr lang="en-US" b="1" dirty="0"/>
            </a:b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914400"/>
            <a:ext cx="8458200" cy="5715000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 smtClean="0">
                <a:solidFill>
                  <a:schemeClr val="tx1"/>
                </a:solidFill>
              </a:rPr>
              <a:t>Regression: </a:t>
            </a:r>
          </a:p>
          <a:p>
            <a:pPr algn="l"/>
            <a:r>
              <a:rPr lang="en-US" sz="2000" dirty="0" smtClean="0">
                <a:solidFill>
                  <a:schemeClr val="tx1"/>
                </a:solidFill>
              </a:rPr>
              <a:t>A </a:t>
            </a:r>
            <a:r>
              <a:rPr lang="en-US" sz="2000" dirty="0">
                <a:solidFill>
                  <a:schemeClr val="tx1"/>
                </a:solidFill>
              </a:rPr>
              <a:t>method to analyze the impacts of independent variables on a dependent variable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</a:rPr>
              <a:t>ANOVA and models are both types of regression analyses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</a:rPr>
              <a:t>General Linear </a:t>
            </a:r>
            <a:r>
              <a:rPr lang="en-US" sz="2000" b="1" dirty="0" smtClean="0">
                <a:solidFill>
                  <a:schemeClr val="tx1"/>
                </a:solidFill>
              </a:rPr>
              <a:t>Model: </a:t>
            </a:r>
          </a:p>
          <a:p>
            <a:pPr algn="l"/>
            <a:r>
              <a:rPr lang="en-US" sz="2000" dirty="0" smtClean="0">
                <a:solidFill>
                  <a:schemeClr val="tx1"/>
                </a:solidFill>
              </a:rPr>
              <a:t>Formulas </a:t>
            </a:r>
            <a:r>
              <a:rPr lang="en-US" sz="2000" dirty="0">
                <a:solidFill>
                  <a:schemeClr val="tx1"/>
                </a:solidFill>
              </a:rPr>
              <a:t>representing the expected value of a response variable for given values of one or more predictors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</a:rPr>
              <a:t>The typical y = mx + b format of model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</a:rPr>
              <a:t>Sometimes abbreviated GLM; R uses lm() to construct these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</a:rPr>
              <a:t>Generalized Linear </a:t>
            </a:r>
            <a:r>
              <a:rPr lang="en-US" sz="2000" b="1" dirty="0" smtClean="0">
                <a:solidFill>
                  <a:schemeClr val="tx1"/>
                </a:solidFill>
              </a:rPr>
              <a:t>Model: </a:t>
            </a:r>
          </a:p>
          <a:p>
            <a:pPr algn="l"/>
            <a:r>
              <a:rPr lang="en-US" sz="2000" dirty="0" smtClean="0">
                <a:solidFill>
                  <a:schemeClr val="tx1"/>
                </a:solidFill>
              </a:rPr>
              <a:t>Depending </a:t>
            </a:r>
            <a:r>
              <a:rPr lang="en-US" sz="2000" dirty="0">
                <a:solidFill>
                  <a:schemeClr val="tx1"/>
                </a:solidFill>
              </a:rPr>
              <a:t>who you ask, these may or may not be linear models - they tweak the normal formula in one way or another to measure outcomes that general linear models can’t address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</a:rPr>
              <a:t>In this course, we’ll only be using </a:t>
            </a:r>
            <a:r>
              <a:rPr lang="en-US" sz="2000" b="1" dirty="0">
                <a:solidFill>
                  <a:schemeClr val="tx1"/>
                </a:solidFill>
              </a:rPr>
              <a:t>logistic models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</a:rPr>
              <a:t>Sometimes abbreviated GLM; R uses </a:t>
            </a:r>
            <a:r>
              <a:rPr lang="en-US" sz="2000" dirty="0" err="1">
                <a:solidFill>
                  <a:schemeClr val="tx1"/>
                </a:solidFill>
              </a:rPr>
              <a:t>glm</a:t>
            </a:r>
            <a:r>
              <a:rPr lang="en-US" sz="2000" dirty="0">
                <a:solidFill>
                  <a:schemeClr val="tx1"/>
                </a:solidFill>
              </a:rPr>
              <a:t>() to construct these</a:t>
            </a:r>
          </a:p>
          <a:p>
            <a:pPr algn="l"/>
            <a:endParaRPr lang="en-US" dirty="0"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36713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04800"/>
            <a:ext cx="7467600" cy="762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/>
              <a:t>Estimates and Statistics</a:t>
            </a:r>
            <a:br>
              <a:rPr lang="en-US" b="1" dirty="0"/>
            </a:b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914400"/>
            <a:ext cx="8458200" cy="5715000"/>
          </a:xfrm>
        </p:spPr>
        <p:txBody>
          <a:bodyPr>
            <a:normAutofit fontScale="85000" lnSpcReduction="10000"/>
          </a:bodyPr>
          <a:lstStyle/>
          <a:p>
            <a:pPr algn="l"/>
            <a:r>
              <a:rPr lang="en-US" sz="2000" b="1" dirty="0" smtClean="0">
                <a:solidFill>
                  <a:schemeClr val="tx1"/>
                </a:solidFill>
              </a:rPr>
              <a:t>N</a:t>
            </a:r>
          </a:p>
          <a:p>
            <a:pPr algn="l"/>
            <a:r>
              <a:rPr lang="en-US" sz="2000" dirty="0" smtClean="0">
                <a:solidFill>
                  <a:schemeClr val="tx1"/>
                </a:solidFill>
              </a:rPr>
              <a:t>The </a:t>
            </a:r>
            <a:r>
              <a:rPr lang="en-US" sz="2000" dirty="0">
                <a:solidFill>
                  <a:schemeClr val="tx1"/>
                </a:solidFill>
              </a:rPr>
              <a:t>number of observations of a dataset or level of a categorical.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</a:rPr>
              <a:t>In R, run </a:t>
            </a:r>
            <a:r>
              <a:rPr lang="en-US" sz="2000" dirty="0" err="1">
                <a:solidFill>
                  <a:schemeClr val="tx1"/>
                </a:solidFill>
              </a:rPr>
              <a:t>nrow</a:t>
            </a:r>
            <a:r>
              <a:rPr lang="en-US" sz="2000" dirty="0">
                <a:solidFill>
                  <a:schemeClr val="tx1"/>
                </a:solidFill>
              </a:rPr>
              <a:t>(</a:t>
            </a:r>
            <a:r>
              <a:rPr lang="en-US" sz="2000" dirty="0" err="1">
                <a:solidFill>
                  <a:schemeClr val="tx1"/>
                </a:solidFill>
              </a:rPr>
              <a:t>dataframe</a:t>
            </a:r>
            <a:r>
              <a:rPr lang="en-US" sz="2000" dirty="0">
                <a:solidFill>
                  <a:schemeClr val="tx1"/>
                </a:solidFill>
              </a:rPr>
              <a:t>) or length(Vector) to calculate.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</a:rPr>
              <a:t>To calculate by group, run count(Data, </a:t>
            </a:r>
            <a:r>
              <a:rPr lang="en-US" sz="2000" dirty="0" err="1">
                <a:solidFill>
                  <a:schemeClr val="tx1"/>
                </a:solidFill>
              </a:rPr>
              <a:t>GroupingVariable</a:t>
            </a:r>
            <a:r>
              <a:rPr lang="en-US" sz="2000" dirty="0">
                <a:solidFill>
                  <a:schemeClr val="tx1"/>
                </a:solidFill>
              </a:rPr>
              <a:t>)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</a:rPr>
              <a:t>Examples: </a:t>
            </a:r>
            <a:r>
              <a:rPr lang="en-US" sz="2000" dirty="0" err="1">
                <a:solidFill>
                  <a:schemeClr val="tx1"/>
                </a:solidFill>
              </a:rPr>
              <a:t>nrow</a:t>
            </a:r>
            <a:r>
              <a:rPr lang="en-US" sz="2000" dirty="0">
                <a:solidFill>
                  <a:schemeClr val="tx1"/>
                </a:solidFill>
              </a:rPr>
              <a:t>(iris), length(</a:t>
            </a:r>
            <a:r>
              <a:rPr lang="en-US" sz="2000" dirty="0" err="1">
                <a:solidFill>
                  <a:schemeClr val="tx1"/>
                </a:solidFill>
              </a:rPr>
              <a:t>iris$Sepal.Length</a:t>
            </a:r>
            <a:r>
              <a:rPr lang="en-US" sz="2000" dirty="0">
                <a:solidFill>
                  <a:schemeClr val="tx1"/>
                </a:solidFill>
              </a:rPr>
              <a:t>), count(iris, Species)</a:t>
            </a:r>
          </a:p>
          <a:p>
            <a:pPr algn="l"/>
            <a:r>
              <a:rPr lang="en-US" sz="2000" b="1" dirty="0" smtClean="0">
                <a:solidFill>
                  <a:schemeClr val="tx1"/>
                </a:solidFill>
              </a:rPr>
              <a:t>Mean: </a:t>
            </a:r>
            <a:r>
              <a:rPr lang="en-US" sz="2000" dirty="0" smtClean="0">
                <a:solidFill>
                  <a:schemeClr val="tx1"/>
                </a:solidFill>
              </a:rPr>
              <a:t>The </a:t>
            </a:r>
            <a:r>
              <a:rPr lang="en-US" sz="2000" dirty="0">
                <a:solidFill>
                  <a:schemeClr val="tx1"/>
                </a:solidFill>
              </a:rPr>
              <a:t>average of a dataset, defined as the sum of all observations divided by the number of observations.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</a:rPr>
              <a:t>In R, run mean(Vector) to calculate.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</a:rPr>
              <a:t>Example: mean(</a:t>
            </a:r>
            <a:r>
              <a:rPr lang="en-US" sz="2000" dirty="0" err="1">
                <a:solidFill>
                  <a:schemeClr val="tx1"/>
                </a:solidFill>
              </a:rPr>
              <a:t>iris$Sepal.Length</a:t>
            </a:r>
            <a:r>
              <a:rPr lang="en-US" sz="2000" dirty="0">
                <a:solidFill>
                  <a:schemeClr val="tx1"/>
                </a:solidFill>
              </a:rPr>
              <a:t>)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</a:rPr>
              <a:t>Trimmed </a:t>
            </a:r>
            <a:r>
              <a:rPr lang="en-US" sz="2000" b="1" dirty="0" smtClean="0">
                <a:solidFill>
                  <a:schemeClr val="tx1"/>
                </a:solidFill>
              </a:rPr>
              <a:t>Mean: </a:t>
            </a:r>
            <a:r>
              <a:rPr lang="en-US" sz="2000" dirty="0" smtClean="0">
                <a:solidFill>
                  <a:schemeClr val="tx1"/>
                </a:solidFill>
              </a:rPr>
              <a:t>The </a:t>
            </a:r>
            <a:r>
              <a:rPr lang="en-US" sz="2000" dirty="0">
                <a:solidFill>
                  <a:schemeClr val="tx1"/>
                </a:solidFill>
              </a:rPr>
              <a:t>mean of a dataset with a certain proportion of data not included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</a:rPr>
              <a:t>The highest and lowest values are trimmed - for instance, the 10% trimmed mean will use the middle 80% of your data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</a:rPr>
              <a:t>mean(Vector, trim = 0.##)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</a:rPr>
              <a:t>mean(</a:t>
            </a:r>
            <a:r>
              <a:rPr lang="en-US" sz="2000" dirty="0" err="1">
                <a:solidFill>
                  <a:schemeClr val="tx1"/>
                </a:solidFill>
              </a:rPr>
              <a:t>iris$Sepal.Length</a:t>
            </a:r>
            <a:r>
              <a:rPr lang="en-US" sz="2000" dirty="0">
                <a:solidFill>
                  <a:schemeClr val="tx1"/>
                </a:solidFill>
              </a:rPr>
              <a:t>, trim = 0.10)</a:t>
            </a:r>
          </a:p>
          <a:p>
            <a:pPr algn="l"/>
            <a:r>
              <a:rPr lang="en-US" sz="2000" b="1" dirty="0" smtClean="0">
                <a:solidFill>
                  <a:schemeClr val="tx1"/>
                </a:solidFill>
              </a:rPr>
              <a:t>Variance: </a:t>
            </a:r>
            <a:r>
              <a:rPr lang="en-US" sz="2000" dirty="0" smtClean="0">
                <a:solidFill>
                  <a:schemeClr val="tx1"/>
                </a:solidFill>
              </a:rPr>
              <a:t>A </a:t>
            </a:r>
            <a:r>
              <a:rPr lang="en-US" sz="2000" dirty="0">
                <a:solidFill>
                  <a:schemeClr val="tx1"/>
                </a:solidFill>
              </a:rPr>
              <a:t>measure of the spread of your data.</a:t>
            </a:r>
          </a:p>
          <a:p>
            <a:pPr algn="l"/>
            <a:r>
              <a:rPr lang="en-US" sz="2000" dirty="0" err="1">
                <a:solidFill>
                  <a:schemeClr val="tx1"/>
                </a:solidFill>
              </a:rPr>
              <a:t>var</a:t>
            </a:r>
            <a:r>
              <a:rPr lang="en-US" sz="2000" dirty="0">
                <a:solidFill>
                  <a:schemeClr val="tx1"/>
                </a:solidFill>
              </a:rPr>
              <a:t>(Vector)</a:t>
            </a:r>
          </a:p>
          <a:p>
            <a:pPr algn="l"/>
            <a:r>
              <a:rPr lang="en-US" sz="2000" dirty="0" err="1">
                <a:solidFill>
                  <a:schemeClr val="tx1"/>
                </a:solidFill>
              </a:rPr>
              <a:t>var</a:t>
            </a:r>
            <a:r>
              <a:rPr lang="en-US" sz="2000" dirty="0">
                <a:solidFill>
                  <a:schemeClr val="tx1"/>
                </a:solidFill>
              </a:rPr>
              <a:t>(</a:t>
            </a:r>
            <a:r>
              <a:rPr lang="en-US" sz="2000" dirty="0" err="1">
                <a:solidFill>
                  <a:schemeClr val="tx1"/>
                </a:solidFill>
              </a:rPr>
              <a:t>iris$Sepal.Length</a:t>
            </a:r>
            <a:r>
              <a:rPr lang="en-US" sz="2000" dirty="0">
                <a:solidFill>
                  <a:schemeClr val="tx1"/>
                </a:solidFill>
              </a:rPr>
              <a:t>)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</a:rPr>
              <a:t>Standard </a:t>
            </a:r>
            <a:r>
              <a:rPr lang="en-US" sz="2000" b="1" dirty="0" smtClean="0">
                <a:solidFill>
                  <a:schemeClr val="tx1"/>
                </a:solidFill>
              </a:rPr>
              <a:t>Deviation: </a:t>
            </a:r>
            <a:r>
              <a:rPr lang="en-US" sz="2000" dirty="0" smtClean="0">
                <a:solidFill>
                  <a:schemeClr val="tx1"/>
                </a:solidFill>
              </a:rPr>
              <a:t>The </a:t>
            </a:r>
            <a:r>
              <a:rPr lang="en-US" sz="2000" dirty="0">
                <a:solidFill>
                  <a:schemeClr val="tx1"/>
                </a:solidFill>
              </a:rPr>
              <a:t>amount any observation can be expected to differ from the mean.</a:t>
            </a:r>
          </a:p>
          <a:p>
            <a:pPr algn="l"/>
            <a:r>
              <a:rPr lang="en-US" sz="2000" dirty="0" err="1">
                <a:solidFill>
                  <a:schemeClr val="tx1"/>
                </a:solidFill>
              </a:rPr>
              <a:t>sd</a:t>
            </a:r>
            <a:r>
              <a:rPr lang="en-US" sz="2000" dirty="0">
                <a:solidFill>
                  <a:schemeClr val="tx1"/>
                </a:solidFill>
              </a:rPr>
              <a:t>(Vector)</a:t>
            </a:r>
          </a:p>
          <a:p>
            <a:pPr algn="l"/>
            <a:r>
              <a:rPr lang="en-US" sz="2000" dirty="0" err="1">
                <a:solidFill>
                  <a:schemeClr val="tx1"/>
                </a:solidFill>
              </a:rPr>
              <a:t>sd</a:t>
            </a:r>
            <a:r>
              <a:rPr lang="en-US" sz="2000" dirty="0">
                <a:solidFill>
                  <a:schemeClr val="tx1"/>
                </a:solidFill>
              </a:rPr>
              <a:t>(</a:t>
            </a:r>
            <a:r>
              <a:rPr lang="en-US" sz="2000" dirty="0" err="1">
                <a:solidFill>
                  <a:schemeClr val="tx1"/>
                </a:solidFill>
              </a:rPr>
              <a:t>iris$Sepal.Length</a:t>
            </a:r>
            <a:r>
              <a:rPr lang="en-US" sz="2000" dirty="0">
                <a:solidFill>
                  <a:schemeClr val="tx1"/>
                </a:solidFill>
              </a:rPr>
              <a:t>)</a:t>
            </a:r>
          </a:p>
          <a:p>
            <a:pPr algn="l"/>
            <a:endParaRPr lang="en-US" dirty="0"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64906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76200"/>
            <a:ext cx="7772400" cy="1470025"/>
          </a:xfrm>
        </p:spPr>
        <p:txBody>
          <a:bodyPr/>
          <a:lstStyle/>
          <a:p>
            <a:r>
              <a:rPr lang="en-US" b="1" dirty="0" smtClean="0"/>
              <a:t>R- Statistic code 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1295400"/>
            <a:ext cx="8382000" cy="5334000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 err="1">
                <a:solidFill>
                  <a:schemeClr val="tx1"/>
                </a:solidFill>
              </a:rPr>
              <a:t>nrow</a:t>
            </a:r>
            <a:r>
              <a:rPr lang="en-US" dirty="0">
                <a:solidFill>
                  <a:schemeClr val="tx1"/>
                </a:solidFill>
              </a:rPr>
              <a:t>(iris)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length(</a:t>
            </a:r>
            <a:r>
              <a:rPr lang="en-US" dirty="0" err="1">
                <a:solidFill>
                  <a:schemeClr val="tx1"/>
                </a:solidFill>
              </a:rPr>
              <a:t>iris$Sepal.Length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mean(</a:t>
            </a:r>
            <a:r>
              <a:rPr lang="en-US" dirty="0" err="1">
                <a:solidFill>
                  <a:schemeClr val="tx1"/>
                </a:solidFill>
              </a:rPr>
              <a:t>iris$Sepal.Length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mean(</a:t>
            </a:r>
            <a:r>
              <a:rPr lang="en-US" dirty="0" err="1">
                <a:solidFill>
                  <a:schemeClr val="tx1"/>
                </a:solidFill>
              </a:rPr>
              <a:t>iris$Sepal.Length</a:t>
            </a:r>
            <a:r>
              <a:rPr lang="en-US" dirty="0">
                <a:solidFill>
                  <a:schemeClr val="tx1"/>
                </a:solidFill>
              </a:rPr>
              <a:t>, trim = 0.10)</a:t>
            </a:r>
          </a:p>
          <a:p>
            <a:pPr algn="l"/>
            <a:r>
              <a:rPr lang="en-US" dirty="0" err="1">
                <a:solidFill>
                  <a:schemeClr val="tx1"/>
                </a:solidFill>
              </a:rPr>
              <a:t>var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iris$Sepal.Length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 algn="l"/>
            <a:r>
              <a:rPr lang="en-US" dirty="0" err="1">
                <a:solidFill>
                  <a:schemeClr val="tx1"/>
                </a:solidFill>
              </a:rPr>
              <a:t>sd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iris$Sepal.Length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 algn="l"/>
            <a:r>
              <a:rPr lang="en-US" dirty="0" err="1">
                <a:solidFill>
                  <a:schemeClr val="tx1"/>
                </a:solidFill>
              </a:rPr>
              <a:t>sd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iris$Sepal.Length</a:t>
            </a:r>
            <a:r>
              <a:rPr lang="en-US" dirty="0">
                <a:solidFill>
                  <a:schemeClr val="tx1"/>
                </a:solidFill>
              </a:rPr>
              <a:t>)/</a:t>
            </a:r>
            <a:r>
              <a:rPr lang="en-US" dirty="0" err="1">
                <a:solidFill>
                  <a:schemeClr val="tx1"/>
                </a:solidFill>
              </a:rPr>
              <a:t>sqrt</a:t>
            </a:r>
            <a:r>
              <a:rPr lang="en-US" dirty="0">
                <a:solidFill>
                  <a:schemeClr val="tx1"/>
                </a:solidFill>
              </a:rPr>
              <a:t>(length(</a:t>
            </a:r>
            <a:r>
              <a:rPr lang="en-US" dirty="0" err="1">
                <a:solidFill>
                  <a:schemeClr val="tx1"/>
                </a:solidFill>
              </a:rPr>
              <a:t>iris$Sepal.Length</a:t>
            </a:r>
            <a:r>
              <a:rPr lang="en-US" dirty="0">
                <a:solidFill>
                  <a:schemeClr val="tx1"/>
                </a:solidFill>
              </a:rPr>
              <a:t>))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mad(</a:t>
            </a:r>
            <a:r>
              <a:rPr lang="en-US" dirty="0" err="1">
                <a:solidFill>
                  <a:schemeClr val="tx1"/>
                </a:solidFill>
              </a:rPr>
              <a:t>iris$Sepal.Length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median(</a:t>
            </a:r>
            <a:r>
              <a:rPr lang="en-US" dirty="0" err="1">
                <a:solidFill>
                  <a:schemeClr val="tx1"/>
                </a:solidFill>
              </a:rPr>
              <a:t>iris$Sepal.Length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 algn="l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0313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B0CAE9734EDA143B968FCA2967354D4" ma:contentTypeVersion="2" ma:contentTypeDescription="Create a new document." ma:contentTypeScope="" ma:versionID="18ad1304829ba05e09e17004f71c110e">
  <xsd:schema xmlns:xsd="http://www.w3.org/2001/XMLSchema" xmlns:xs="http://www.w3.org/2001/XMLSchema" xmlns:p="http://schemas.microsoft.com/office/2006/metadata/properties" xmlns:ns2="adb920ab-e238-4b96-837a-69b15b349ed6" targetNamespace="http://schemas.microsoft.com/office/2006/metadata/properties" ma:root="true" ma:fieldsID="68df8b2e22ec2391fc130a54ef7d654c" ns2:_="">
    <xsd:import namespace="adb920ab-e238-4b96-837a-69b15b349ed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b920ab-e238-4b96-837a-69b15b349ed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BF0E412-5C18-4E83-990A-3666A3FFE675}"/>
</file>

<file path=customXml/itemProps2.xml><?xml version="1.0" encoding="utf-8"?>
<ds:datastoreItem xmlns:ds="http://schemas.openxmlformats.org/officeDocument/2006/customXml" ds:itemID="{529AA622-4794-4A94-A9DA-CB66625E6067}"/>
</file>

<file path=customXml/itemProps3.xml><?xml version="1.0" encoding="utf-8"?>
<ds:datastoreItem xmlns:ds="http://schemas.openxmlformats.org/officeDocument/2006/customXml" ds:itemID="{D917B28C-7828-4662-8CAF-B7E7F8C29430}"/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804</Words>
  <Application>Microsoft Office PowerPoint</Application>
  <PresentationFormat>On-screen Show (4:3)</PresentationFormat>
  <Paragraphs>123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Statistical Plot</vt:lpstr>
      <vt:lpstr>Data Concepts </vt:lpstr>
      <vt:lpstr>Data Concepts </vt:lpstr>
      <vt:lpstr>Data Concepts </vt:lpstr>
      <vt:lpstr>Data Concepts </vt:lpstr>
      <vt:lpstr> Statistical Terms  </vt:lpstr>
      <vt:lpstr> Statistical Terms  </vt:lpstr>
      <vt:lpstr> Estimates and Statistics  </vt:lpstr>
      <vt:lpstr>R- Statistic code  </vt:lpstr>
      <vt:lpstr>R- Statistic code</vt:lpstr>
      <vt:lpstr>Example Plot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plot</dc:title>
  <dc:creator>admin</dc:creator>
  <cp:lastModifiedBy>admin</cp:lastModifiedBy>
  <cp:revision>9</cp:revision>
  <dcterms:created xsi:type="dcterms:W3CDTF">2019-12-03T10:01:20Z</dcterms:created>
  <dcterms:modified xsi:type="dcterms:W3CDTF">2021-09-02T09:35:38Z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0x010100EB0CAE9734EDA143B968FCA2967354D4</vt:lpwstr>
  </property>
</Properties>
</file>