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9" r:id="rId3"/>
    <p:sldId id="257" r:id="rId4"/>
    <p:sldId id="268" r:id="rId5"/>
    <p:sldId id="269" r:id="rId6"/>
    <p:sldId id="277" r:id="rId7"/>
    <p:sldId id="276" r:id="rId8"/>
    <p:sldId id="265" r:id="rId9"/>
    <p:sldId id="271" r:id="rId10"/>
    <p:sldId id="270" r:id="rId11"/>
    <p:sldId id="272" r:id="rId12"/>
    <p:sldId id="274" r:id="rId13"/>
    <p:sldId id="291" r:id="rId14"/>
    <p:sldId id="318" r:id="rId15"/>
    <p:sldId id="320" r:id="rId16"/>
    <p:sldId id="317" r:id="rId17"/>
    <p:sldId id="292" r:id="rId18"/>
    <p:sldId id="293" r:id="rId19"/>
    <p:sldId id="294" r:id="rId20"/>
    <p:sldId id="278" r:id="rId21"/>
    <p:sldId id="280" r:id="rId22"/>
    <p:sldId id="281" r:id="rId23"/>
    <p:sldId id="282" r:id="rId24"/>
    <p:sldId id="283" r:id="rId25"/>
    <p:sldId id="285" r:id="rId26"/>
    <p:sldId id="287" r:id="rId27"/>
    <p:sldId id="288" r:id="rId28"/>
    <p:sldId id="316" r:id="rId29"/>
    <p:sldId id="289" r:id="rId30"/>
    <p:sldId id="315" r:id="rId31"/>
    <p:sldId id="260" r:id="rId32"/>
    <p:sldId id="261" r:id="rId33"/>
    <p:sldId id="290" r:id="rId34"/>
    <p:sldId id="314" r:id="rId35"/>
    <p:sldId id="313" r:id="rId36"/>
    <p:sldId id="321" r:id="rId37"/>
    <p:sldId id="322" r:id="rId38"/>
    <p:sldId id="312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5203B49-3E9B-4B2D-B84B-48363767149E}">
          <p14:sldIdLst>
            <p14:sldId id="256"/>
            <p14:sldId id="259"/>
            <p14:sldId id="257"/>
            <p14:sldId id="268"/>
            <p14:sldId id="269"/>
            <p14:sldId id="277"/>
            <p14:sldId id="276"/>
            <p14:sldId id="265"/>
            <p14:sldId id="271"/>
            <p14:sldId id="270"/>
            <p14:sldId id="272"/>
            <p14:sldId id="274"/>
            <p14:sldId id="291"/>
            <p14:sldId id="318"/>
            <p14:sldId id="320"/>
            <p14:sldId id="317"/>
            <p14:sldId id="292"/>
            <p14:sldId id="293"/>
            <p14:sldId id="294"/>
            <p14:sldId id="278"/>
            <p14:sldId id="280"/>
            <p14:sldId id="281"/>
            <p14:sldId id="282"/>
            <p14:sldId id="283"/>
            <p14:sldId id="285"/>
            <p14:sldId id="287"/>
            <p14:sldId id="288"/>
            <p14:sldId id="316"/>
            <p14:sldId id="289"/>
            <p14:sldId id="315"/>
            <p14:sldId id="260"/>
            <p14:sldId id="261"/>
            <p14:sldId id="290"/>
            <p14:sldId id="314"/>
            <p14:sldId id="313"/>
            <p14:sldId id="321"/>
            <p14:sldId id="322"/>
            <p14:sldId id="312"/>
          </p14:sldIdLst>
        </p14:section>
        <p14:section name="appendix" id="{C905DC88-F2B8-4498-B835-EB8ADA54502C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90D4B5"/>
    <a:srgbClr val="2F5597"/>
    <a:srgbClr val="9E91DC"/>
    <a:srgbClr val="E0E3D9"/>
    <a:srgbClr val="595959"/>
    <a:srgbClr val="FFFFFF"/>
    <a:srgbClr val="0D0D0D"/>
    <a:srgbClr val="3B383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86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90" y="46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zzi\OneDrive\&#48148;&#53461;%20&#54868;&#47732;\&#46373;&#47084;&#45789;\PBL%20&#44208;&#44284;&#51200;&#51109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zzi\OneDrive\&#48148;&#53461;%20&#54868;&#47732;\&#46373;&#47084;&#45789;\PBL%20&#44208;&#44284;&#51200;&#5110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zzi\OneDrive\&#48148;&#53461;%20&#54868;&#47732;\&#46373;&#47084;&#45789;\PBL%20&#44208;&#44284;&#51200;&#5110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zzi\OneDrive\&#48148;&#53461;%20&#54868;&#47732;\&#46373;&#47084;&#45789;\PBL%20&#44208;&#44284;&#51200;&#5110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  <a:cs typeface="+mn-cs"/>
              </a:defRPr>
            </a:pPr>
            <a:r>
              <a:rPr lang="en-US"/>
              <a:t>JOG, JUM, LYI, SIT, STD, WAL(1</a:t>
            </a:r>
            <a:r>
              <a:rPr lang="ko-KR"/>
              <a:t>초</a:t>
            </a:r>
            <a:r>
              <a:rPr lang="en-US"/>
              <a:t>, </a:t>
            </a:r>
            <a:r>
              <a:rPr lang="ko-KR"/>
              <a:t>가속도</a:t>
            </a:r>
            <a:r>
              <a:rPr lang="en-US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1초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BD-4794-A49A-CB8F164509B4}"/>
              </c:ext>
            </c:extLst>
          </c:dPt>
          <c:cat>
            <c:strRef>
              <c:f>Sheet1!$B$17:$C$17</c:f>
              <c:strCache>
                <c:ptCount val="2"/>
                <c:pt idx="0">
                  <c:v>25타점</c:v>
                </c:pt>
                <c:pt idx="1">
                  <c:v>100타점</c:v>
                </c:pt>
              </c:strCache>
            </c:strRef>
          </c:cat>
          <c:val>
            <c:numRef>
              <c:f>Sheet1!$B$18:$C$18</c:f>
              <c:numCache>
                <c:formatCode>General</c:formatCode>
                <c:ptCount val="2"/>
                <c:pt idx="0">
                  <c:v>0.87</c:v>
                </c:pt>
                <c:pt idx="1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BD-4794-A49A-CB8F164509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9517792"/>
        <c:axId val="2029514880"/>
      </c:barChart>
      <c:catAx>
        <c:axId val="202951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  <a:cs typeface="+mn-cs"/>
              </a:defRPr>
            </a:pPr>
            <a:endParaRPr lang="ko-KR"/>
          </a:p>
        </c:txPr>
        <c:crossAx val="2029514880"/>
        <c:crosses val="autoZero"/>
        <c:auto val="1"/>
        <c:lblAlgn val="ctr"/>
        <c:lblOffset val="100"/>
        <c:noMultiLvlLbl val="0"/>
      </c:catAx>
      <c:valAx>
        <c:axId val="2029514880"/>
        <c:scaling>
          <c:orientation val="minMax"/>
          <c:min val="0.7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  <a:cs typeface="+mn-cs"/>
              </a:defRPr>
            </a:pPr>
            <a:endParaRPr lang="ko-KR"/>
          </a:p>
        </c:txPr>
        <c:crossAx val="2029517792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고딕10" panose="02020600000000000000" pitchFamily="18" charset="-127"/>
          <a:ea typeface="a고딕10" panose="02020600000000000000" pitchFamily="18" charset="-127"/>
        </a:defRPr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  <a:cs typeface="+mn-cs"/>
              </a:defRPr>
            </a:pPr>
            <a:r>
              <a:rPr lang="en-US"/>
              <a:t>JOG, JUM, LYI, SIT, STD, WAL(2.5</a:t>
            </a:r>
            <a:r>
              <a:rPr lang="ko-KR"/>
              <a:t>초</a:t>
            </a:r>
            <a:r>
              <a:rPr lang="en-US"/>
              <a:t>, </a:t>
            </a:r>
            <a:r>
              <a:rPr lang="ko-KR"/>
              <a:t>가속도</a:t>
            </a:r>
            <a:r>
              <a:rPr lang="en-US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Sheet1!$A$22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0A-4529-B3BF-BDB64FB2F945}"/>
              </c:ext>
            </c:extLst>
          </c:dPt>
          <c:cat>
            <c:strRef>
              <c:f>Sheet1!$B$21:$C$21</c:f>
              <c:strCache>
                <c:ptCount val="2"/>
                <c:pt idx="0">
                  <c:v>100타점</c:v>
                </c:pt>
                <c:pt idx="1">
                  <c:v>250타점</c:v>
                </c:pt>
              </c:strCache>
            </c:strRef>
          </c:cat>
          <c:val>
            <c:numRef>
              <c:f>Sheet1!$B$22:$C$22</c:f>
              <c:numCache>
                <c:formatCode>General</c:formatCode>
                <c:ptCount val="2"/>
                <c:pt idx="0">
                  <c:v>0.92</c:v>
                </c:pt>
                <c:pt idx="1">
                  <c:v>0.92302891616392801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0A-4529-B3BF-BDB64FB2F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69872"/>
        <c:axId val="200180688"/>
      </c:barChart>
      <c:catAx>
        <c:axId val="20016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  <a:cs typeface="+mn-cs"/>
              </a:defRPr>
            </a:pPr>
            <a:endParaRPr lang="ko-KR"/>
          </a:p>
        </c:txPr>
        <c:crossAx val="200180688"/>
        <c:crosses val="autoZero"/>
        <c:auto val="1"/>
        <c:lblAlgn val="ctr"/>
        <c:lblOffset val="100"/>
        <c:noMultiLvlLbl val="0"/>
      </c:catAx>
      <c:valAx>
        <c:axId val="200180688"/>
        <c:scaling>
          <c:orientation val="minMax"/>
          <c:max val="0.94000000000000006"/>
          <c:min val="0.8400000000000000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  <a:cs typeface="+mn-cs"/>
              </a:defRPr>
            </a:pPr>
            <a:endParaRPr lang="ko-KR"/>
          </a:p>
        </c:txPr>
        <c:crossAx val="20016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고딕10" panose="02020600000000000000" pitchFamily="18" charset="-127"/>
          <a:ea typeface="a고딕10" panose="02020600000000000000" pitchFamily="18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1초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Sheet1!$B$24:$D$24</c:f>
              <c:strCache>
                <c:ptCount val="3"/>
                <c:pt idx="0">
                  <c:v>6라벨</c:v>
                </c:pt>
                <c:pt idx="1">
                  <c:v>JUG</c:v>
                </c:pt>
                <c:pt idx="2">
                  <c:v>STP</c:v>
                </c:pt>
              </c:strCache>
            </c:strRef>
          </c:cat>
          <c:val>
            <c:numRef>
              <c:f>Sheet1!$B$25:$D$25</c:f>
              <c:numCache>
                <c:formatCode>General</c:formatCode>
                <c:ptCount val="3"/>
                <c:pt idx="0">
                  <c:v>0.87</c:v>
                </c:pt>
                <c:pt idx="1">
                  <c:v>0.86478247062559499</c:v>
                </c:pt>
                <c:pt idx="2">
                  <c:v>0.88497935852651599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FF-47BB-B8BB-865A69984AB9}"/>
            </c:ext>
          </c:extLst>
        </c:ser>
        <c:ser>
          <c:idx val="1"/>
          <c:order val="1"/>
          <c:tx>
            <c:strRef>
              <c:f>Sheet1!$A$26</c:f>
              <c:strCache>
                <c:ptCount val="1"/>
                <c:pt idx="0">
                  <c:v>2.5초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Sheet1!$B$24:$D$24</c:f>
              <c:strCache>
                <c:ptCount val="3"/>
                <c:pt idx="0">
                  <c:v>6라벨</c:v>
                </c:pt>
                <c:pt idx="1">
                  <c:v>JUG</c:v>
                </c:pt>
                <c:pt idx="2">
                  <c:v>STP</c:v>
                </c:pt>
              </c:strCache>
            </c:strRef>
          </c:cat>
          <c:val>
            <c:numRef>
              <c:f>Sheet1!$B$26:$D$26</c:f>
              <c:numCache>
                <c:formatCode>General</c:formatCode>
                <c:ptCount val="3"/>
                <c:pt idx="0">
                  <c:v>0.93163423450000005</c:v>
                </c:pt>
                <c:pt idx="1">
                  <c:v>0.91613569828999997</c:v>
                </c:pt>
                <c:pt idx="2">
                  <c:v>0.94782159460000004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FF-47BB-B8BB-865A69984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4992048"/>
        <c:axId val="2024992464"/>
      </c:barChart>
      <c:catAx>
        <c:axId val="202499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  <a:cs typeface="+mn-cs"/>
              </a:defRPr>
            </a:pPr>
            <a:endParaRPr lang="ko-KR"/>
          </a:p>
        </c:txPr>
        <c:crossAx val="2024992464"/>
        <c:crosses val="autoZero"/>
        <c:auto val="1"/>
        <c:lblAlgn val="ctr"/>
        <c:lblOffset val="100"/>
        <c:noMultiLvlLbl val="0"/>
      </c:catAx>
      <c:valAx>
        <c:axId val="2024992464"/>
        <c:scaling>
          <c:orientation val="minMax"/>
          <c:max val="0.98"/>
          <c:min val="0.8400000000000000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  <a:cs typeface="+mn-cs"/>
              </a:defRPr>
            </a:pPr>
            <a:endParaRPr lang="ko-KR"/>
          </a:p>
        </c:txPr>
        <c:crossAx val="202499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고딕10" panose="02020600000000000000" pitchFamily="18" charset="-127"/>
          <a:ea typeface="a고딕10" panose="02020600000000000000" pitchFamily="18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Sheet1!$A$32</c:f>
              <c:strCache>
                <c:ptCount val="1"/>
                <c:pt idx="0">
                  <c:v>1초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Sheet1!$B$31:$E$31</c:f>
              <c:strCache>
                <c:ptCount val="4"/>
                <c:pt idx="0">
                  <c:v>원래</c:v>
                </c:pt>
                <c:pt idx="1">
                  <c:v>대각만</c:v>
                </c:pt>
                <c:pt idx="2">
                  <c:v>위,아래만</c:v>
                </c:pt>
                <c:pt idx="3">
                  <c:v>위,아래두개</c:v>
                </c:pt>
              </c:strCache>
            </c:strRef>
          </c:cat>
          <c:val>
            <c:numRef>
              <c:f>Sheet1!$B$32:$E$32</c:f>
              <c:numCache>
                <c:formatCode>General</c:formatCode>
                <c:ptCount val="4"/>
                <c:pt idx="0">
                  <c:v>0.86699999999999999</c:v>
                </c:pt>
                <c:pt idx="1">
                  <c:v>0.88500000000000001</c:v>
                </c:pt>
                <c:pt idx="2">
                  <c:v>0.87871853546910705</c:v>
                </c:pt>
                <c:pt idx="3">
                  <c:v>0.87851050551279397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2B-43B2-B708-8AEB38DA14BD}"/>
            </c:ext>
          </c:extLst>
        </c:ser>
        <c:ser>
          <c:idx val="1"/>
          <c:order val="1"/>
          <c:tx>
            <c:strRef>
              <c:f>Sheet1!$A$33</c:f>
              <c:strCache>
                <c:ptCount val="1"/>
                <c:pt idx="0">
                  <c:v>2.5초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Sheet1!$B$31:$E$31</c:f>
              <c:strCache>
                <c:ptCount val="4"/>
                <c:pt idx="0">
                  <c:v>원래</c:v>
                </c:pt>
                <c:pt idx="1">
                  <c:v>대각만</c:v>
                </c:pt>
                <c:pt idx="2">
                  <c:v>위,아래만</c:v>
                </c:pt>
                <c:pt idx="3">
                  <c:v>위,아래두개</c:v>
                </c:pt>
              </c:strCache>
            </c:strRef>
          </c:cat>
          <c:val>
            <c:numRef>
              <c:f>Sheet1!$B$33:$E$33</c:f>
              <c:numCache>
                <c:formatCode>General</c:formatCode>
                <c:ptCount val="4"/>
                <c:pt idx="0">
                  <c:v>0.92</c:v>
                </c:pt>
                <c:pt idx="1">
                  <c:v>0.93200000000000005</c:v>
                </c:pt>
                <c:pt idx="2">
                  <c:v>0.89806532140628204</c:v>
                </c:pt>
                <c:pt idx="3">
                  <c:v>0.905554399833576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2B-43B2-B708-8AEB38DA14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69456"/>
        <c:axId val="200170288"/>
      </c:barChart>
      <c:catAx>
        <c:axId val="20016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  <a:cs typeface="+mn-cs"/>
              </a:defRPr>
            </a:pPr>
            <a:endParaRPr lang="ko-KR"/>
          </a:p>
        </c:txPr>
        <c:crossAx val="200170288"/>
        <c:crosses val="autoZero"/>
        <c:auto val="1"/>
        <c:lblAlgn val="ctr"/>
        <c:lblOffset val="100"/>
        <c:noMultiLvlLbl val="0"/>
      </c:catAx>
      <c:valAx>
        <c:axId val="20017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  <a:cs typeface="+mn-cs"/>
              </a:defRPr>
            </a:pPr>
            <a:endParaRPr lang="ko-KR"/>
          </a:p>
        </c:txPr>
        <c:crossAx val="20016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고딕10" panose="02020600000000000000" pitchFamily="18" charset="-127"/>
          <a:ea typeface="a고딕10" panose="02020600000000000000" pitchFamily="18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1</cdr:x>
      <cdr:y>0.02818</cdr:y>
    </cdr:from>
    <cdr:to>
      <cdr:x>1</cdr:x>
      <cdr:y>0.9608</cdr:y>
    </cdr:to>
    <cdr:cxnSp macro="">
      <cdr:nvCxnSpPr>
        <cdr:cNvPr id="3" name="직선 연결선 2">
          <a:extLst xmlns:a="http://schemas.openxmlformats.org/drawingml/2006/main">
            <a:ext uri="{FF2B5EF4-FFF2-40B4-BE49-F238E27FC236}">
              <a16:creationId xmlns:a16="http://schemas.microsoft.com/office/drawing/2014/main" id="{18F4AA1E-EAC7-06D0-EE4A-CFDC59C8DC60}"/>
            </a:ext>
          </a:extLst>
        </cdr:cNvPr>
        <cdr:cNvCxnSpPr/>
      </cdr:nvCxnSpPr>
      <cdr:spPr>
        <a:xfrm xmlns:a="http://schemas.openxmlformats.org/drawingml/2006/main">
          <a:off x="4238451" y="71655"/>
          <a:ext cx="0" cy="237172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bg2">
              <a:lumMod val="7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F795-5FAA-4419-988D-889E731FF548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27DB9-8123-4DB2-A9BD-2618CC03C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4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AE7FF-A34C-148F-7D43-65A58235B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302D1C-9176-5DA1-3EE3-6312663BE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B1EFB-26D7-1136-BAAF-2C535E7C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AB34E7-072A-44ED-993D-7C3F3546FF29}" type="datetime1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38CBB-F353-D34E-C038-225F479D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A08A0-DC4D-6F27-1852-454F68A5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latin typeface="a고딕10" panose="02020600000000000000" pitchFamily="18" charset="-127"/>
                <a:ea typeface="a고딕10" panose="02020600000000000000" pitchFamily="18" charset="-127"/>
              </a:defRPr>
            </a:lvl1pPr>
          </a:lstStyle>
          <a:p>
            <a:r>
              <a:rPr lang="en-US" altLang="ko-KR"/>
              <a:t>Page</a:t>
            </a:r>
            <a:fld id="{5E9735F3-7258-4481-B0F5-071E82F7216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58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992F2-F1B1-29EC-0C6B-4F1167C9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622275-4E70-73F2-342D-D2F7A31F9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EAA6E-A7C0-408A-843E-D945509D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54CBC2-A405-468E-B935-ADAB9BDED31D}" type="datetime1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B9633-0A23-74DC-8729-80E4FDAF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5E40A-7A77-DBBB-F355-E5ACACBD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3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EBA720-E1DC-0C4F-56E2-BB1997F38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B70E07-9D28-326D-D483-A43BB5B0A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BBDD7-2081-A83B-CD8F-2E627057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946DD-6425-4B74-955F-C9753BF5FE4A}" type="datetime1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4BCE8-83B5-B49B-A917-33D1D344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C0B7F-ADDE-C463-EE08-C219E8C4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8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BEBBE-1674-0A24-DEA8-E5EC9DDC1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4EBE1-2A2C-6165-A59F-74BD284E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8D72EB-1F17-46A4-977E-8B1C92713308}" type="datetime1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4F0B3-6AE9-6D0B-49FF-DC4BEEE5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137AE-FC9C-8785-6DDE-1BD1E431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9735F3-7258-4481-B0F5-071E82F721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3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9A571-0B0A-8B25-88A5-066E062D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6456E-6988-B629-80C4-D30DF6826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2A0D3-3815-41CC-EF2C-00DADB3D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B09A2F-1AF8-4BCE-AEB7-F004189093FF}" type="datetime1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DA74B-0D3E-14F7-6747-64EFF2BE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2335B-6755-0A99-275B-E794C601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78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EE6ED-71E0-D26B-F86F-607FDB5C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60BBA7-997A-4080-8A9F-4CEAC4495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8935D3-CB20-8999-6607-90A6DD82A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54A6A-6BAF-4DB9-60FC-E3377ECA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D68A41-6380-4E46-A75C-80BE1F3EED17}" type="datetime1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6DA3DB-0D32-14B2-70C3-56AA3630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832B61-938C-82C7-156F-A74869B3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2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809C1-9B59-3AEC-B160-0444E614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8B1897-0D19-EBD5-8520-5F5EED6CB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27CCCB-3477-449C-8847-2854F8A4C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7CBF97-090A-A3D0-5311-F9745B7C7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A6743F-FB73-FA7F-1BDF-4FB4937B6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8A3916-D435-D4EE-DE84-62B520B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B02B61-3445-4214-A88E-EB30F81F29E8}" type="datetime1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970E16-2F80-374A-A62E-5E9FFD8B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729CD0-8147-1F8B-B246-7735A973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3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D5E22-4D79-1EE3-3478-6DC10042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3F56D8-9DBB-AAE6-762C-1D3F8E2F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56395-3735-4861-830B-79F37AF284FA}" type="datetime1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2BD9E2-D5D4-D5D6-C932-3D8CAEC8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CA319F-99F9-A4F0-9DF1-1DF2E486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9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010300-B4A8-D55F-7D5C-02D6D64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B93861-EB75-4AA1-9B26-6795FD5EFAEA}" type="datetime1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268E74-AB01-970B-1131-363B3937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DE5A0B-DB25-16D6-5C53-EFE7A8A0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48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3E788-E85F-B930-B2B2-3BA03D2C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0402A-2194-15AE-7EEC-29EA71000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33B5AA-C3A9-564E-A157-8794F0599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A26162-F1E1-DF60-9EED-109F3C4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6A44D6-AF4C-45B9-9430-E0EE1B5785AA}" type="datetime1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858856-E45C-61CC-47B4-2A4DDBF6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97A631-A06C-846F-241C-9767562C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8DBCA-A327-D6EF-E01C-AB40E482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A37AB8-92D0-5761-ECDB-1190600FA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4AD84F-BC2B-2FF8-FA4C-B32B658FF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E68EE4-63C1-621A-19D3-D9DFADBF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9889C-A496-442E-9A38-5ADE652FB592}" type="datetime1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F3E4-F87A-1002-9C72-03D2F1FE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21B-12FF-69BF-5B2E-519B9CD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2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72007-B3A7-5F09-5679-AD0756327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9735F3-7258-4481-B0F5-071E82F721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1FA34-2C68-B61E-90D7-D2C18E6872A7}"/>
              </a:ext>
            </a:extLst>
          </p:cNvPr>
          <p:cNvSpPr txBox="1"/>
          <p:nvPr/>
        </p:nvSpPr>
        <p:spPr>
          <a:xfrm>
            <a:off x="1928526" y="1674674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a고딕17" panose="02020600000000000000" pitchFamily="18" charset="-127"/>
                <a:ea typeface="a고딕17" panose="02020600000000000000" pitchFamily="18" charset="-127"/>
              </a:rPr>
              <a:t>PBL Project</a:t>
            </a:r>
          </a:p>
          <a:p>
            <a:r>
              <a:rPr lang="ko-KR" altLang="en-US" sz="5400" dirty="0">
                <a:latin typeface="a고딕17" panose="02020600000000000000" pitchFamily="18" charset="-127"/>
                <a:ea typeface="a고딕17" panose="02020600000000000000" pitchFamily="18" charset="-127"/>
              </a:rPr>
              <a:t>최종 발표 </a:t>
            </a:r>
            <a:endParaRPr lang="en-US" altLang="ko-KR" sz="5400" dirty="0"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F02F73-ED1D-D57B-1CA3-42846157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E6239-EFD5-1067-46DC-9F434122F19C}"/>
              </a:ext>
            </a:extLst>
          </p:cNvPr>
          <p:cNvSpPr txBox="1"/>
          <p:nvPr/>
        </p:nvSpPr>
        <p:spPr>
          <a:xfrm>
            <a:off x="1928526" y="4028731"/>
            <a:ext cx="708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0" panose="02020600000000000000" pitchFamily="18" charset="-127"/>
                <a:ea typeface="a고딕10" panose="02020600000000000000" pitchFamily="18" charset="-127"/>
              </a:rPr>
              <a:t>정준호</a:t>
            </a:r>
            <a:r>
              <a:rPr lang="en-US" altLang="ko-KR" sz="1400" dirty="0"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r>
              <a:rPr lang="ko-KR" altLang="en-US" sz="140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강진구</a:t>
            </a:r>
            <a:r>
              <a:rPr lang="ko-KR" altLang="en-US" sz="1400" dirty="0">
                <a:latin typeface="a고딕10" panose="02020600000000000000" pitchFamily="18" charset="-127"/>
                <a:ea typeface="a고딕10" panose="02020600000000000000" pitchFamily="18" charset="-127"/>
              </a:rPr>
              <a:t> 김미경 </a:t>
            </a:r>
            <a:r>
              <a:rPr lang="ko-KR" altLang="en-US" sz="140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안다연</a:t>
            </a:r>
            <a:r>
              <a:rPr lang="ko-KR" altLang="en-US" sz="1400" dirty="0"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r>
              <a:rPr lang="ko-KR" altLang="en-US" sz="140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송수찬</a:t>
            </a:r>
            <a:endParaRPr lang="en-US" altLang="ko-KR" sz="14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70A17E-7951-90C4-4B98-9E86C29A5200}"/>
              </a:ext>
            </a:extLst>
          </p:cNvPr>
          <p:cNvSpPr txBox="1"/>
          <p:nvPr/>
        </p:nvSpPr>
        <p:spPr>
          <a:xfrm>
            <a:off x="1928526" y="3574977"/>
            <a:ext cx="708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0" panose="02020600000000000000" pitchFamily="18" charset="-127"/>
                <a:ea typeface="a고딕10" panose="02020600000000000000" pitchFamily="18" charset="-127"/>
              </a:rPr>
              <a:t>걸음 걸이 데이터 분석 및 예측 알고리즘</a:t>
            </a:r>
            <a:endParaRPr lang="en-US" altLang="ko-KR" sz="14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95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506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871755" y="2700566"/>
            <a:ext cx="8448489" cy="1494175"/>
            <a:chOff x="1871755" y="2690199"/>
            <a:chExt cx="8448489" cy="14941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74B748-7404-4FC4-741E-FE4D4A4F8C62}"/>
                </a:ext>
              </a:extLst>
            </p:cNvPr>
            <p:cNvSpPr txBox="1"/>
            <p:nvPr/>
          </p:nvSpPr>
          <p:spPr>
            <a:xfrm>
              <a:off x="4401588" y="2690199"/>
              <a:ext cx="3388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2. GAF</a:t>
              </a:r>
              <a:endParaRPr lang="ko-KR" altLang="en-US" sz="36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5DFCBD-8E46-9368-FF64-13E87ABC8AEC}"/>
                </a:ext>
              </a:extLst>
            </p:cNvPr>
            <p:cNvSpPr txBox="1"/>
            <p:nvPr/>
          </p:nvSpPr>
          <p:spPr>
            <a:xfrm>
              <a:off x="3709987" y="3538043"/>
              <a:ext cx="4772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Imaging Time-Series to Improve Classification and Imputation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7169EE-5E06-DC9E-3B85-B23D2FCB87A6}"/>
                </a:ext>
              </a:extLst>
            </p:cNvPr>
            <p:cNvSpPr txBox="1"/>
            <p:nvPr/>
          </p:nvSpPr>
          <p:spPr>
            <a:xfrm>
              <a:off x="1871755" y="3885458"/>
              <a:ext cx="84484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1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497E8C-B0A0-EC76-477F-10DA521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96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4B748-7404-4FC4-741E-FE4D4A4F8C62}"/>
              </a:ext>
            </a:extLst>
          </p:cNvPr>
          <p:cNvSpPr txBox="1"/>
          <p:nvPr/>
        </p:nvSpPr>
        <p:spPr>
          <a:xfrm>
            <a:off x="436880" y="1248303"/>
            <a:ext cx="255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GAF</a:t>
            </a:r>
          </a:p>
          <a:p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Step 1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4443-A255-4CC1-9607-75DFD30529BF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02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배경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62F4E7-338F-7DAC-09D4-F18E111AF487}"/>
              </a:ext>
            </a:extLst>
          </p:cNvPr>
          <p:cNvSpPr/>
          <p:nvPr/>
        </p:nvSpPr>
        <p:spPr>
          <a:xfrm>
            <a:off x="3206496" y="528320"/>
            <a:ext cx="4088384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A5E5D7-58D9-3423-B5F5-9E63F5CBBB4B}"/>
              </a:ext>
            </a:extLst>
          </p:cNvPr>
          <p:cNvSpPr txBox="1"/>
          <p:nvPr/>
        </p:nvSpPr>
        <p:spPr>
          <a:xfrm>
            <a:off x="1264815" y="4416272"/>
            <a:ext cx="6934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Time Series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데이터를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Polar Coordinate(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극좌표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로 변환 시킨 후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삼각함수를 활용해 새로운 행렬을 만들어 이미지로 변환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F26CBD-E54C-893B-7B74-A4D463B1A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419" y="1816956"/>
            <a:ext cx="3656058" cy="2350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685E82-D1C1-ECCF-57E2-8590E23458E7}"/>
              </a:ext>
            </a:extLst>
          </p:cNvPr>
          <p:cNvSpPr txBox="1"/>
          <p:nvPr/>
        </p:nvSpPr>
        <p:spPr>
          <a:xfrm>
            <a:off x="3187161" y="597570"/>
            <a:ext cx="5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Imaging Time-Series to Improve Classification and Imputation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C3E11FF-34FB-CC6B-ECC5-B3582C759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523" y="2311383"/>
            <a:ext cx="3656057" cy="585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BDC5E2-0110-287E-FC86-7328725FF65D}"/>
                  </a:ext>
                </a:extLst>
              </p:cNvPr>
              <p:cNvSpPr txBox="1"/>
              <p:nvPr/>
            </p:nvSpPr>
            <p:spPr>
              <a:xfrm>
                <a:off x="7022600" y="3035968"/>
                <a:ext cx="4732520" cy="464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2. </a:t>
                </a:r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아래 식을 통해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2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a고딕13" panose="02020600000000000000" pitchFamily="18" charset="-127"/>
                          </a:rPr>
                        </m:ctrlPr>
                      </m:accPr>
                      <m:e>
                        <m:r>
                          <a:rPr lang="en-US" altLang="ko-KR" sz="1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a고딕13" panose="02020600000000000000" pitchFamily="18" charset="-127"/>
                          </a:rPr>
                          <m:t>𝑋</m:t>
                        </m:r>
                      </m:e>
                    </m:acc>
                    <m:r>
                      <a:rPr lang="ko-KR" altLang="en-US" sz="12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a고딕13" panose="02020600000000000000" pitchFamily="18" charset="-127"/>
                      </a:rPr>
                      <m:t>를</m:t>
                    </m:r>
                  </m:oMath>
                </a14:m>
                <a:r>
                  <a:rPr lang="en-US" altLang="ko-KR" sz="12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 Cartesian coordinates</a:t>
                </a:r>
                <a:r>
                  <a:rPr lang="ko-KR" altLang="en-US" sz="12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에서 </a:t>
                </a:r>
                <a:r>
                  <a:rPr lang="en-US" altLang="ko-KR" sz="12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Polar coordinate</a:t>
                </a:r>
                <a:r>
                  <a:rPr lang="ko-KR" altLang="en-US" sz="1200" dirty="0">
                    <a:latin typeface="a고딕12" panose="02020600000000000000" pitchFamily="18" charset="-127"/>
                    <a:ea typeface="a고딕12" panose="02020600000000000000" pitchFamily="18" charset="-127"/>
                  </a:rPr>
                  <a:t>로 변환</a:t>
                </a:r>
                <a:endParaRPr lang="ko-KR" altLang="en-US" sz="1200" dirty="0">
                  <a:solidFill>
                    <a:schemeClr val="bg2">
                      <a:lumMod val="25000"/>
                    </a:schemeClr>
                  </a:solidFill>
                  <a:latin typeface="a고딕12" panose="02020600000000000000" pitchFamily="18" charset="-127"/>
                  <a:ea typeface="a고딕12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BDC5E2-0110-287E-FC86-7328725F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600" y="3035968"/>
                <a:ext cx="4732520" cy="464999"/>
              </a:xfrm>
              <a:prstGeom prst="rect">
                <a:avLst/>
              </a:prstGeom>
              <a:blipFill>
                <a:blip r:embed="rId4"/>
                <a:stretch>
                  <a:fillRect t="-5263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E9C3D5E5-D791-97F9-1BCB-73B9A306F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8523" y="3527234"/>
            <a:ext cx="3927032" cy="77464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9D6E26-A551-A665-09BC-413CB1C9B623}"/>
              </a:ext>
            </a:extLst>
          </p:cNvPr>
          <p:cNvSpPr txBox="1"/>
          <p:nvPr/>
        </p:nvSpPr>
        <p:spPr>
          <a:xfrm>
            <a:off x="7044844" y="1815304"/>
            <a:ext cx="4240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1. X = {x1,x2, … ,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xn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}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인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n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개의 시계열 데이터에 대해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[-1, 1]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로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rescale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진행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C8CD5E-30C0-5A99-9586-2BCD6F5ED4CE}"/>
                  </a:ext>
                </a:extLst>
              </p:cNvPr>
              <p:cNvSpPr txBox="1"/>
              <p:nvPr/>
            </p:nvSpPr>
            <p:spPr>
              <a:xfrm>
                <a:off x="9336551" y="4754458"/>
                <a:ext cx="194982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a고딕13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a고딕13" panose="02020600000000000000" pitchFamily="18" charset="-127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a고딕13" panose="02020600000000000000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 = </a:t>
                </a:r>
                <a:r>
                  <a:rPr lang="ko-KR" altLang="en-US" sz="11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각 시점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a고딕13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a고딕13" panose="02020600000000000000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a고딕13" panose="02020600000000000000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a고딕13" panose="02020600000000000000" pitchFamily="18" charset="-127"/>
                      </a:rPr>
                      <m:t> </m:t>
                    </m:r>
                  </m:oMath>
                </a14:m>
                <a:r>
                  <a:rPr lang="ko-KR" altLang="en-US" sz="11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별 극좌표의 원점으로 부터 반지름 값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C8CD5E-30C0-5A99-9586-2BCD6F5ED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551" y="4754458"/>
                <a:ext cx="1949828" cy="430887"/>
              </a:xfrm>
              <a:prstGeom prst="rect">
                <a:avLst/>
              </a:prstGeom>
              <a:blipFill>
                <a:blip r:embed="rId6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그림 23">
            <a:extLst>
              <a:ext uri="{FF2B5EF4-FFF2-40B4-BE49-F238E27FC236}">
                <a16:creationId xmlns:a16="http://schemas.microsoft.com/office/drawing/2014/main" id="{3B3B9DA9-E2AC-90F3-99C4-0979D556DF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8372" y="4347948"/>
            <a:ext cx="1238179" cy="115563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62AD71-B8DC-2D23-DD2D-6FD5770E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3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4443-A255-4CC1-9607-75DFD30529BF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02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배경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62F4E7-338F-7DAC-09D4-F18E111AF487}"/>
              </a:ext>
            </a:extLst>
          </p:cNvPr>
          <p:cNvSpPr/>
          <p:nvPr/>
        </p:nvSpPr>
        <p:spPr>
          <a:xfrm>
            <a:off x="3206496" y="528320"/>
            <a:ext cx="4088384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A797FA-2238-A5EF-4810-E59EF561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66" y="1960281"/>
            <a:ext cx="2531160" cy="13128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BA2B83-6569-8E3E-9D20-EE838371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86" y="3911405"/>
            <a:ext cx="2106015" cy="18748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D90FA5-ED56-DAEC-E7E6-8FDAF77D1B37}"/>
                  </a:ext>
                </a:extLst>
              </p:cNvPr>
              <p:cNvSpPr txBox="1"/>
              <p:nvPr/>
            </p:nvSpPr>
            <p:spPr>
              <a:xfrm>
                <a:off x="3206496" y="1539990"/>
                <a:ext cx="78262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3.  </a:t>
                </a:r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얻어진 </a:t>
                </a:r>
                <a:r>
                  <a:rPr lang="en-US" altLang="ko-KR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n</a:t>
                </a:r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개의 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a고딕13" panose="02020600000000000000" pitchFamily="18" charset="-127"/>
                      </a:rPr>
                      <m:t>𝜑</m:t>
                    </m:r>
                    <m:r>
                      <a:rPr lang="ko-KR" altLang="en-US" sz="12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a고딕13" panose="02020600000000000000" pitchFamily="18" charset="-127"/>
                      </a:rPr>
                      <m:t>에</m:t>
                    </m:r>
                  </m:oMath>
                </a14:m>
                <a:r>
                  <a:rPr lang="en-US" altLang="ko-KR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 </a:t>
                </a:r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대한 </a:t>
                </a:r>
                <a:r>
                  <a:rPr lang="en-US" altLang="ko-KR" sz="1200" dirty="0" err="1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Gramian</a:t>
                </a:r>
                <a:r>
                  <a:rPr lang="en-US" altLang="ko-KR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 matrix </a:t>
                </a:r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생성 </a:t>
                </a:r>
                <a:endParaRPr lang="en-US" altLang="ko-KR" sz="1200" dirty="0">
                  <a:solidFill>
                    <a:schemeClr val="bg2">
                      <a:lumMod val="25000"/>
                    </a:schemeClr>
                  </a:solidFill>
                  <a:latin typeface="a고딕12" panose="02020600000000000000" pitchFamily="18" charset="-127"/>
                  <a:ea typeface="a고딕12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D90FA5-ED56-DAEC-E7E6-8FDAF77D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496" y="1539990"/>
                <a:ext cx="7826264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FA2CB1C-E3F8-489E-0DB5-1B5BD308553B}"/>
              </a:ext>
            </a:extLst>
          </p:cNvPr>
          <p:cNvSpPr txBox="1"/>
          <p:nvPr/>
        </p:nvSpPr>
        <p:spPr>
          <a:xfrm>
            <a:off x="3206496" y="3486103"/>
            <a:ext cx="796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4.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Gramian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matrix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를 이미지로 변환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8E1061-C4D8-337A-2AFD-A59BA80DBDCF}"/>
              </a:ext>
            </a:extLst>
          </p:cNvPr>
          <p:cNvSpPr txBox="1"/>
          <p:nvPr/>
        </p:nvSpPr>
        <p:spPr>
          <a:xfrm>
            <a:off x="3187161" y="597570"/>
            <a:ext cx="543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Imaging Time-Series to Improve Classification and Imputation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30F03-B6B6-062C-1796-B5C17294D912}"/>
              </a:ext>
            </a:extLst>
          </p:cNvPr>
          <p:cNvSpPr txBox="1"/>
          <p:nvPr/>
        </p:nvSpPr>
        <p:spPr>
          <a:xfrm>
            <a:off x="436880" y="1248303"/>
            <a:ext cx="2559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a고딕16" panose="02020600000000000000" pitchFamily="18" charset="-127"/>
                <a:ea typeface="a고딕16" panose="02020600000000000000" pitchFamily="18" charset="-127"/>
              </a:rPr>
              <a:t>GAF</a:t>
            </a:r>
            <a:endParaRPr lang="ko-KR" altLang="en-US" sz="32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8E18D1-F8BB-E3AE-E24C-2617881DDF62}"/>
              </a:ext>
            </a:extLst>
          </p:cNvPr>
          <p:cNvSpPr txBox="1"/>
          <p:nvPr/>
        </p:nvSpPr>
        <p:spPr>
          <a:xfrm>
            <a:off x="6610079" y="1539990"/>
            <a:ext cx="5127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생성된 각 이미지를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CNN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의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input data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로 사용하여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segmentation model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생성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345609-5461-89F7-40BA-D892CE95E41F}"/>
              </a:ext>
            </a:extLst>
          </p:cNvPr>
          <p:cNvSpPr/>
          <p:nvPr/>
        </p:nvSpPr>
        <p:spPr>
          <a:xfrm>
            <a:off x="10940669" y="2607381"/>
            <a:ext cx="604337" cy="5126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WAL</a:t>
            </a:r>
            <a:endParaRPr lang="ko-KR" altLang="en-US" sz="1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E6E55A6-369E-0060-4A7A-41E5FD93DEF4}"/>
              </a:ext>
            </a:extLst>
          </p:cNvPr>
          <p:cNvSpPr/>
          <p:nvPr/>
        </p:nvSpPr>
        <p:spPr>
          <a:xfrm>
            <a:off x="10911045" y="4863793"/>
            <a:ext cx="604337" cy="5126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SIT</a:t>
            </a:r>
            <a:endParaRPr lang="ko-KR" altLang="en-US" sz="1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B4FCDF4-F591-9028-7FFB-130257FAC3DC}"/>
              </a:ext>
            </a:extLst>
          </p:cNvPr>
          <p:cNvSpPr/>
          <p:nvPr/>
        </p:nvSpPr>
        <p:spPr>
          <a:xfrm>
            <a:off x="6804863" y="2406775"/>
            <a:ext cx="700171" cy="93814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X,Y,Z</a:t>
            </a:r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축 가속도</a:t>
            </a:r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데이터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4D64A94-AEB8-6B5B-80B4-E9DECD0728BD}"/>
              </a:ext>
            </a:extLst>
          </p:cNvPr>
          <p:cNvSpPr/>
          <p:nvPr/>
        </p:nvSpPr>
        <p:spPr>
          <a:xfrm>
            <a:off x="6804863" y="4577757"/>
            <a:ext cx="700172" cy="93814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X,Y,Z</a:t>
            </a:r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축 가속도</a:t>
            </a:r>
            <a:endParaRPr lang="en-US" altLang="ko-KR" sz="1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ctr"/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데이터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B45DE36-E3BD-CCD4-E1CD-091B22472B18}"/>
              </a:ext>
            </a:extLst>
          </p:cNvPr>
          <p:cNvSpPr/>
          <p:nvPr/>
        </p:nvSpPr>
        <p:spPr>
          <a:xfrm>
            <a:off x="7656415" y="2680117"/>
            <a:ext cx="288835" cy="35430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F99BFA3-1884-0E9D-A57B-D06C94D2EB9A}"/>
              </a:ext>
            </a:extLst>
          </p:cNvPr>
          <p:cNvSpPr/>
          <p:nvPr/>
        </p:nvSpPr>
        <p:spPr>
          <a:xfrm>
            <a:off x="7656416" y="4869673"/>
            <a:ext cx="288835" cy="35430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F5FEC78-D849-4537-E6A7-B634D83C3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623" y="2922142"/>
            <a:ext cx="836282" cy="79145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4D6FCF7-9855-315F-A249-55E58BC9D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9450" y="2109176"/>
            <a:ext cx="803136" cy="77390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75400C3-9EC2-BFA2-DE66-63F60F8EB3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7012" y="2929095"/>
            <a:ext cx="803136" cy="79145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F50F2E2-7ABE-493E-56B8-C8C8CB0F31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1581" y="4995648"/>
            <a:ext cx="836281" cy="76154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4CF6B9C-45F3-66A1-F864-E0BA76A605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5429" y="4155033"/>
            <a:ext cx="848123" cy="78564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FF25AF-7754-0557-4854-D44C56ABDD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1377" y="4966568"/>
            <a:ext cx="866153" cy="819703"/>
          </a:xfrm>
          <a:prstGeom prst="rect">
            <a:avLst/>
          </a:prstGeom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160F845E-7C40-6E10-F354-740E7BC32511}"/>
              </a:ext>
            </a:extLst>
          </p:cNvPr>
          <p:cNvSpPr/>
          <p:nvPr/>
        </p:nvSpPr>
        <p:spPr>
          <a:xfrm>
            <a:off x="10492763" y="2680117"/>
            <a:ext cx="288835" cy="35430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B0AB21F5-7929-6308-244C-A39093F41C42}"/>
              </a:ext>
            </a:extLst>
          </p:cNvPr>
          <p:cNvSpPr/>
          <p:nvPr/>
        </p:nvSpPr>
        <p:spPr>
          <a:xfrm>
            <a:off x="10492764" y="4869673"/>
            <a:ext cx="288835" cy="35430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9C2C7E9-F602-E93B-C922-E9062AF7EE05}"/>
              </a:ext>
            </a:extLst>
          </p:cNvPr>
          <p:cNvCxnSpPr/>
          <p:nvPr/>
        </p:nvCxnSpPr>
        <p:spPr>
          <a:xfrm>
            <a:off x="6438900" y="1417033"/>
            <a:ext cx="0" cy="47381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CE59F6-BDBF-407E-A6C3-6495A9BE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7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506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74B748-7404-4FC4-741E-FE4D4A4F8C62}"/>
              </a:ext>
            </a:extLst>
          </p:cNvPr>
          <p:cNvSpPr txBox="1"/>
          <p:nvPr/>
        </p:nvSpPr>
        <p:spPr>
          <a:xfrm>
            <a:off x="4401588" y="2700566"/>
            <a:ext cx="338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Situation/Data</a:t>
            </a:r>
            <a:endParaRPr lang="ko-KR" altLang="en-US" sz="36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06357A-968F-17F0-473A-758C9414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4443-A255-4CC1-9607-75DFD30529BF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02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 방법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62F4E7-338F-7DAC-09D4-F18E111AF487}"/>
              </a:ext>
            </a:extLst>
          </p:cNvPr>
          <p:cNvSpPr/>
          <p:nvPr/>
        </p:nvSpPr>
        <p:spPr>
          <a:xfrm>
            <a:off x="3206496" y="528320"/>
            <a:ext cx="4088384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30F03-B6B6-062C-1796-B5C17294D912}"/>
              </a:ext>
            </a:extLst>
          </p:cNvPr>
          <p:cNvSpPr txBox="1"/>
          <p:nvPr/>
        </p:nvSpPr>
        <p:spPr>
          <a:xfrm>
            <a:off x="436880" y="1248303"/>
            <a:ext cx="255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Situation</a:t>
            </a:r>
          </a:p>
          <a:p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data</a:t>
            </a:r>
            <a:endParaRPr lang="ko-KR" altLang="en-US" sz="32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CE59F6-BDBF-407E-A6C3-6495A9BE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FE5EC7-D321-E5CE-DDA2-B426656F506C}"/>
              </a:ext>
            </a:extLst>
          </p:cNvPr>
          <p:cNvSpPr txBox="1"/>
          <p:nvPr/>
        </p:nvSpPr>
        <p:spPr>
          <a:xfrm>
            <a:off x="3262254" y="1248303"/>
            <a:ext cx="225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Multivariate time series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수면 데이터 분류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313D6-8192-0E4E-5742-ABD4D90F15CD}"/>
              </a:ext>
            </a:extLst>
          </p:cNvPr>
          <p:cNvSpPr txBox="1"/>
          <p:nvPr/>
        </p:nvSpPr>
        <p:spPr>
          <a:xfrm>
            <a:off x="3314129" y="1903323"/>
            <a:ext cx="281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noise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가 많음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Data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분석의 효용이 적음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884B2C-BD3F-67DC-880A-6D78D21917A6}"/>
              </a:ext>
            </a:extLst>
          </p:cNvPr>
          <p:cNvSpPr txBox="1"/>
          <p:nvPr/>
        </p:nvSpPr>
        <p:spPr>
          <a:xfrm>
            <a:off x="8319879" y="1371960"/>
            <a:ext cx="2257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걸음걸이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data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974E12-EA0F-C67D-85DE-AFDC3A2BC697}"/>
              </a:ext>
            </a:extLst>
          </p:cNvPr>
          <p:cNvSpPr txBox="1"/>
          <p:nvPr/>
        </p:nvSpPr>
        <p:spPr>
          <a:xfrm>
            <a:off x="8371754" y="1903323"/>
            <a:ext cx="2818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Noise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가 거의 적음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Wearable devise, health care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등의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Data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분석의 효용이 큼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B4564A3-4E18-5070-E2A5-F680DC7B83A0}"/>
              </a:ext>
            </a:extLst>
          </p:cNvPr>
          <p:cNvSpPr/>
          <p:nvPr/>
        </p:nvSpPr>
        <p:spPr>
          <a:xfrm>
            <a:off x="6360723" y="1215747"/>
            <a:ext cx="2223879" cy="1182318"/>
          </a:xfrm>
          <a:prstGeom prst="rightArrow">
            <a:avLst/>
          </a:prstGeom>
          <a:gradFill flip="none" rotWithShape="1">
            <a:gsLst>
              <a:gs pos="59000">
                <a:schemeClr val="accent1">
                  <a:lumMod val="5000"/>
                  <a:lumOff val="95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541305-9330-BD5D-B689-F61B85492004}"/>
              </a:ext>
            </a:extLst>
          </p:cNvPr>
          <p:cNvSpPr txBox="1"/>
          <p:nvPr/>
        </p:nvSpPr>
        <p:spPr>
          <a:xfrm>
            <a:off x="-20463" y="3121223"/>
            <a:ext cx="2257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걸음걸이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data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B64DA63-16DC-5578-4428-F4F1FA264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3" t="12446" r="48364" b="71380"/>
          <a:stretch/>
        </p:blipFill>
        <p:spPr>
          <a:xfrm>
            <a:off x="930799" y="3692999"/>
            <a:ext cx="3137122" cy="115204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2C8342E-DCFF-8DC0-77B3-BF8FB13FA4F4}"/>
              </a:ext>
            </a:extLst>
          </p:cNvPr>
          <p:cNvSpPr txBox="1"/>
          <p:nvPr/>
        </p:nvSpPr>
        <p:spPr>
          <a:xfrm>
            <a:off x="492535" y="4929359"/>
            <a:ext cx="3902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기존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label : (6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개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) STD, SIT, WAL, JUM, JOG, LYI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각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label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별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train data folder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존재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0.25sec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별 각속도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각가속도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각으로 이루어진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개의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feature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존재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E849F6-5470-7B7F-6D15-3F4C270A9FC5}"/>
              </a:ext>
            </a:extLst>
          </p:cNvPr>
          <p:cNvSpPr txBox="1"/>
          <p:nvPr/>
        </p:nvSpPr>
        <p:spPr>
          <a:xfrm>
            <a:off x="4394546" y="3692999"/>
            <a:ext cx="3902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유사한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label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합체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STP = SIT + LYI</a:t>
            </a:r>
          </a:p>
          <a:p>
            <a:pPr marL="800100" lvl="1" indent="-342900">
              <a:buAutoNum type="arabicPeriod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JUG = JUM+JOG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개의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feature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를 하나의 세트로 보고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3,6,9 feature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로 나누어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train/validation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실시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U-Time/ GAF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적용을 위해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완전히 동일한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label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로 이루어진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1sec/2.5sec/5sec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으로   합체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CB70AE-B1B9-BA6C-614A-9FB31F38B51C}"/>
              </a:ext>
            </a:extLst>
          </p:cNvPr>
          <p:cNvSpPr txBox="1"/>
          <p:nvPr/>
        </p:nvSpPr>
        <p:spPr>
          <a:xfrm>
            <a:off x="4394546" y="3121223"/>
            <a:ext cx="2257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주요 과정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FF3065-E76F-BBF7-ECF8-A430B939E034}"/>
              </a:ext>
            </a:extLst>
          </p:cNvPr>
          <p:cNvSpPr txBox="1"/>
          <p:nvPr/>
        </p:nvSpPr>
        <p:spPr>
          <a:xfrm>
            <a:off x="5833828" y="1562294"/>
            <a:ext cx="225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U-TIME</a:t>
            </a:r>
            <a:r>
              <a:rPr lang="ko-KR" altLang="en-US" sz="1400" dirty="0">
                <a:solidFill>
                  <a:srgbClr val="FF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 다른 </a:t>
            </a:r>
            <a:r>
              <a:rPr lang="en-US" altLang="ko-KR" sz="1400" dirty="0">
                <a:solidFill>
                  <a:srgbClr val="FF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DATA</a:t>
            </a:r>
            <a:r>
              <a:rPr lang="ko-KR" altLang="en-US" sz="1400" dirty="0">
                <a:solidFill>
                  <a:srgbClr val="FF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에도 잘 적용될까</a:t>
            </a:r>
            <a:r>
              <a:rPr lang="en-US" altLang="ko-KR" sz="1400" dirty="0">
                <a:solidFill>
                  <a:srgbClr val="FF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?</a:t>
            </a:r>
            <a:endParaRPr lang="ko-KR" altLang="en-US" sz="1400" dirty="0">
              <a:solidFill>
                <a:srgbClr val="FF0000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9504D97A-5A75-2379-F3E9-4923655BFD15}"/>
              </a:ext>
            </a:extLst>
          </p:cNvPr>
          <p:cNvSpPr/>
          <p:nvPr/>
        </p:nvSpPr>
        <p:spPr>
          <a:xfrm>
            <a:off x="8292427" y="3496020"/>
            <a:ext cx="1156372" cy="47909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1DD25847-0BC1-4145-D655-D17EA0DC0592}"/>
              </a:ext>
            </a:extLst>
          </p:cNvPr>
          <p:cNvSpPr/>
          <p:nvPr/>
        </p:nvSpPr>
        <p:spPr>
          <a:xfrm>
            <a:off x="8292427" y="4688762"/>
            <a:ext cx="1156372" cy="47909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95FCFF-B37D-2E55-822C-9903A8A80BD5}"/>
              </a:ext>
            </a:extLst>
          </p:cNvPr>
          <p:cNvSpPr txBox="1"/>
          <p:nvPr/>
        </p:nvSpPr>
        <p:spPr>
          <a:xfrm>
            <a:off x="9238153" y="3441475"/>
            <a:ext cx="2257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고딕19" panose="02020600000000000000" pitchFamily="18" charset="-127"/>
                <a:ea typeface="a고딕19" panose="02020600000000000000" pitchFamily="18" charset="-127"/>
              </a:rPr>
              <a:t>U-time</a:t>
            </a:r>
            <a:endParaRPr lang="ko-KR" altLang="en-US" sz="3200" dirty="0"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F33087-B991-C9C6-A52C-BF7892C8F833}"/>
              </a:ext>
            </a:extLst>
          </p:cNvPr>
          <p:cNvSpPr txBox="1"/>
          <p:nvPr/>
        </p:nvSpPr>
        <p:spPr>
          <a:xfrm>
            <a:off x="9238153" y="4635919"/>
            <a:ext cx="2257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고딕19" panose="02020600000000000000" pitchFamily="18" charset="-127"/>
                <a:ea typeface="a고딕19" panose="02020600000000000000" pitchFamily="18" charset="-127"/>
              </a:rPr>
              <a:t>GAF</a:t>
            </a:r>
            <a:endParaRPr lang="ko-KR" altLang="en-US" sz="3200" dirty="0"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D5DD96-AAC0-534D-F04C-70FCF2343813}"/>
              </a:ext>
            </a:extLst>
          </p:cNvPr>
          <p:cNvSpPr txBox="1"/>
          <p:nvPr/>
        </p:nvSpPr>
        <p:spPr>
          <a:xfrm>
            <a:off x="9238153" y="3121223"/>
            <a:ext cx="2257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최종 적용 모델</a:t>
            </a:r>
          </a:p>
        </p:txBody>
      </p:sp>
    </p:spTree>
    <p:extLst>
      <p:ext uri="{BB962C8B-B14F-4D97-AF65-F5344CB8AC3E}">
        <p14:creationId xmlns:p14="http://schemas.microsoft.com/office/powerpoint/2010/main" val="117102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4443-A255-4CC1-9607-75DFD30529BF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02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 방법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62F4E7-338F-7DAC-09D4-F18E111AF487}"/>
              </a:ext>
            </a:extLst>
          </p:cNvPr>
          <p:cNvSpPr/>
          <p:nvPr/>
        </p:nvSpPr>
        <p:spPr>
          <a:xfrm>
            <a:off x="3206496" y="528320"/>
            <a:ext cx="4088384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30F03-B6B6-062C-1796-B5C17294D912}"/>
              </a:ext>
            </a:extLst>
          </p:cNvPr>
          <p:cNvSpPr txBox="1"/>
          <p:nvPr/>
        </p:nvSpPr>
        <p:spPr>
          <a:xfrm>
            <a:off x="436880" y="1248303"/>
            <a:ext cx="255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Situation</a:t>
            </a:r>
          </a:p>
          <a:p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data</a:t>
            </a:r>
            <a:endParaRPr lang="ko-KR" altLang="en-US" sz="32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CE59F6-BDBF-407E-A6C3-6495A9BE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FE5EC7-D321-E5CE-DDA2-B426656F506C}"/>
              </a:ext>
            </a:extLst>
          </p:cNvPr>
          <p:cNvSpPr txBox="1"/>
          <p:nvPr/>
        </p:nvSpPr>
        <p:spPr>
          <a:xfrm>
            <a:off x="3262254" y="1248303"/>
            <a:ext cx="225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Multivariate time series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수면 데이터 분류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313D6-8192-0E4E-5742-ABD4D90F15CD}"/>
              </a:ext>
            </a:extLst>
          </p:cNvPr>
          <p:cNvSpPr txBox="1"/>
          <p:nvPr/>
        </p:nvSpPr>
        <p:spPr>
          <a:xfrm>
            <a:off x="3314129" y="1903323"/>
            <a:ext cx="281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noise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가 많음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Data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분석의 효용이 적음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884B2C-BD3F-67DC-880A-6D78D21917A6}"/>
              </a:ext>
            </a:extLst>
          </p:cNvPr>
          <p:cNvSpPr txBox="1"/>
          <p:nvPr/>
        </p:nvSpPr>
        <p:spPr>
          <a:xfrm>
            <a:off x="8319879" y="1371960"/>
            <a:ext cx="2257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걸음걸이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data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974E12-EA0F-C67D-85DE-AFDC3A2BC697}"/>
              </a:ext>
            </a:extLst>
          </p:cNvPr>
          <p:cNvSpPr txBox="1"/>
          <p:nvPr/>
        </p:nvSpPr>
        <p:spPr>
          <a:xfrm>
            <a:off x="8371754" y="1903323"/>
            <a:ext cx="2818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Noise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가 거의 적음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Wearable devise, health care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등의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Data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분석의 효용이 큼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B4564A3-4E18-5070-E2A5-F680DC7B83A0}"/>
              </a:ext>
            </a:extLst>
          </p:cNvPr>
          <p:cNvSpPr/>
          <p:nvPr/>
        </p:nvSpPr>
        <p:spPr>
          <a:xfrm>
            <a:off x="6550920" y="2120331"/>
            <a:ext cx="1156372" cy="47909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541305-9330-BD5D-B689-F61B85492004}"/>
              </a:ext>
            </a:extLst>
          </p:cNvPr>
          <p:cNvSpPr txBox="1"/>
          <p:nvPr/>
        </p:nvSpPr>
        <p:spPr>
          <a:xfrm>
            <a:off x="2812124" y="3121223"/>
            <a:ext cx="2257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걸음걸이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data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B64DA63-16DC-5578-4428-F4F1FA264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3" t="12446" r="48364" b="71380"/>
          <a:stretch/>
        </p:blipFill>
        <p:spPr>
          <a:xfrm>
            <a:off x="3763386" y="3692999"/>
            <a:ext cx="3137122" cy="115204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2C8342E-DCFF-8DC0-77B3-BF8FB13FA4F4}"/>
              </a:ext>
            </a:extLst>
          </p:cNvPr>
          <p:cNvSpPr txBox="1"/>
          <p:nvPr/>
        </p:nvSpPr>
        <p:spPr>
          <a:xfrm>
            <a:off x="3325122" y="4929359"/>
            <a:ext cx="3902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기존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label : (6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개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) STD, SIT, WAL, JUM, JOG, LYI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각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label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별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train data folder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존재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0.25sec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별 각속도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각가속도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각으로 이루어진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개의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feature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존재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E849F6-5470-7B7F-6D15-3F4C270A9FC5}"/>
              </a:ext>
            </a:extLst>
          </p:cNvPr>
          <p:cNvSpPr txBox="1"/>
          <p:nvPr/>
        </p:nvSpPr>
        <p:spPr>
          <a:xfrm>
            <a:off x="7829940" y="3692999"/>
            <a:ext cx="3902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유사한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label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합체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STP = SIT + LYI</a:t>
            </a:r>
          </a:p>
          <a:p>
            <a:pPr marL="800100" lvl="1" indent="-342900">
              <a:buAutoNum type="arabicPeriod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JUG = JUM+JOG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개의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feature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를 하나의 세트로 보고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3,6,9 feature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로 나누어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train/validation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실시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U-Time/ GAF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적용을 위해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완전히 동일한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label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로 이루어진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1sec/2.5sec/5sec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으로   합체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CB70AE-B1B9-BA6C-614A-9FB31F38B51C}"/>
              </a:ext>
            </a:extLst>
          </p:cNvPr>
          <p:cNvSpPr txBox="1"/>
          <p:nvPr/>
        </p:nvSpPr>
        <p:spPr>
          <a:xfrm>
            <a:off x="7829940" y="3121223"/>
            <a:ext cx="2257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주요 과정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FF3065-E76F-BBF7-ECF8-A430B939E034}"/>
              </a:ext>
            </a:extLst>
          </p:cNvPr>
          <p:cNvSpPr txBox="1"/>
          <p:nvPr/>
        </p:nvSpPr>
        <p:spPr>
          <a:xfrm>
            <a:off x="6000185" y="1509913"/>
            <a:ext cx="225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U-TIME</a:t>
            </a:r>
            <a:r>
              <a:rPr lang="ko-KR" altLang="en-US" sz="1400" dirty="0">
                <a:solidFill>
                  <a:srgbClr val="FF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 다른 </a:t>
            </a:r>
            <a:r>
              <a:rPr lang="en-US" altLang="ko-KR" sz="1400" dirty="0">
                <a:solidFill>
                  <a:srgbClr val="FF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DATA</a:t>
            </a:r>
            <a:r>
              <a:rPr lang="ko-KR" altLang="en-US" sz="1400" dirty="0">
                <a:solidFill>
                  <a:srgbClr val="FF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에도 잘 적용될까</a:t>
            </a:r>
            <a:r>
              <a:rPr lang="en-US" altLang="ko-KR" sz="1400" dirty="0">
                <a:solidFill>
                  <a:srgbClr val="FF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?</a:t>
            </a:r>
            <a:endParaRPr lang="ko-KR" altLang="en-US" sz="1400" dirty="0">
              <a:solidFill>
                <a:srgbClr val="FF0000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84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506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74B748-7404-4FC4-741E-FE4D4A4F8C62}"/>
              </a:ext>
            </a:extLst>
          </p:cNvPr>
          <p:cNvSpPr txBox="1"/>
          <p:nvPr/>
        </p:nvSpPr>
        <p:spPr>
          <a:xfrm>
            <a:off x="4401588" y="2700566"/>
            <a:ext cx="338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U-time code</a:t>
            </a:r>
            <a:endParaRPr lang="ko-KR" altLang="en-US" sz="36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06357A-968F-17F0-473A-758C9414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58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4443-A255-4CC1-9607-75DFD30529BF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02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방법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CCE00-6504-0D0D-3307-989831C7AF80}"/>
              </a:ext>
            </a:extLst>
          </p:cNvPr>
          <p:cNvSpPr txBox="1"/>
          <p:nvPr/>
        </p:nvSpPr>
        <p:spPr>
          <a:xfrm>
            <a:off x="3133895" y="5599219"/>
            <a:ext cx="676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논문에서 발췌한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U-time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알고리즘의 개괄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우리 팀에 맞게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parameter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및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shape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변경이 필요함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99C223-8FE5-8756-9B66-9462DFBC2D48}"/>
              </a:ext>
            </a:extLst>
          </p:cNvPr>
          <p:cNvSpPr txBox="1"/>
          <p:nvPr/>
        </p:nvSpPr>
        <p:spPr>
          <a:xfrm>
            <a:off x="436880" y="1248303"/>
            <a:ext cx="255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</a:t>
            </a:r>
          </a:p>
          <a:p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5A4FAC-D819-3C0D-7CD2-608304C9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1A587C-449E-F531-9FFE-B02D2603E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9" t="1637"/>
          <a:stretch/>
        </p:blipFill>
        <p:spPr>
          <a:xfrm>
            <a:off x="3208712" y="771305"/>
            <a:ext cx="4421177" cy="478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9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4443-A255-4CC1-9607-75DFD30529BF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02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방법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CCE00-6504-0D0D-3307-989831C7AF80}"/>
              </a:ext>
            </a:extLst>
          </p:cNvPr>
          <p:cNvSpPr txBox="1"/>
          <p:nvPr/>
        </p:nvSpPr>
        <p:spPr>
          <a:xfrm>
            <a:off x="3133895" y="1597984"/>
            <a:ext cx="6761901" cy="28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- 2.5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초와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초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train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시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input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의 두번째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shape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을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로 설정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. 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99C223-8FE5-8756-9B66-9462DFBC2D48}"/>
              </a:ext>
            </a:extLst>
          </p:cNvPr>
          <p:cNvSpPr txBox="1"/>
          <p:nvPr/>
        </p:nvSpPr>
        <p:spPr>
          <a:xfrm>
            <a:off x="436880" y="1248303"/>
            <a:ext cx="255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</a:t>
            </a:r>
          </a:p>
          <a:p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5A4FAC-D819-3C0D-7CD2-608304C9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B6688A-5708-F988-8792-7ADDC864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053" y="689437"/>
            <a:ext cx="5746692" cy="8262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0FF157-184C-4B48-A63A-7962D0082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053" y="2053725"/>
            <a:ext cx="5924550" cy="1171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D4307D-CE4C-1442-351F-BAD3E82EC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053" y="3945566"/>
            <a:ext cx="8601075" cy="1314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989768-C2A8-DB25-7A34-85864DC1EA3C}"/>
              </a:ext>
            </a:extLst>
          </p:cNvPr>
          <p:cNvSpPr txBox="1"/>
          <p:nvPr/>
        </p:nvSpPr>
        <p:spPr>
          <a:xfrm>
            <a:off x="3133895" y="3360283"/>
            <a:ext cx="6761901" cy="28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초 단위로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data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의 크기가 달라지므로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train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과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val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에 들어갈 크기를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data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의 크기에 비례하여 설정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F66EF8-BE78-7CC0-9D69-A2CE8BA6F1AD}"/>
              </a:ext>
            </a:extLst>
          </p:cNvPr>
          <p:cNvSpPr txBox="1"/>
          <p:nvPr/>
        </p:nvSpPr>
        <p:spPr>
          <a:xfrm>
            <a:off x="3133895" y="5406922"/>
            <a:ext cx="6761901" cy="28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- 200 epochs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로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train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실시</a:t>
            </a:r>
          </a:p>
        </p:txBody>
      </p:sp>
    </p:spTree>
    <p:extLst>
      <p:ext uri="{BB962C8B-B14F-4D97-AF65-F5344CB8AC3E}">
        <p14:creationId xmlns:p14="http://schemas.microsoft.com/office/powerpoint/2010/main" val="82998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4443-A255-4CC1-9607-75DFD30529BF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02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방법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CCE00-6504-0D0D-3307-989831C7AF80}"/>
              </a:ext>
            </a:extLst>
          </p:cNvPr>
          <p:cNvSpPr txBox="1"/>
          <p:nvPr/>
        </p:nvSpPr>
        <p:spPr>
          <a:xfrm>
            <a:off x="2435626" y="2876674"/>
            <a:ext cx="6761901" cy="28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논문에서 발췌한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U-time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알고리즘의 개괄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99C223-8FE5-8756-9B66-9462DFBC2D48}"/>
              </a:ext>
            </a:extLst>
          </p:cNvPr>
          <p:cNvSpPr txBox="1"/>
          <p:nvPr/>
        </p:nvSpPr>
        <p:spPr>
          <a:xfrm>
            <a:off x="436880" y="1248303"/>
            <a:ext cx="255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</a:t>
            </a:r>
          </a:p>
          <a:p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5A4FAC-D819-3C0D-7CD2-608304C9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96E65F-5058-5434-66D0-DA64F2EB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846512"/>
            <a:ext cx="7162800" cy="1962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C9BB36-8CCE-181D-0423-E4C5DE8EA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687609"/>
            <a:ext cx="4429125" cy="1333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9E4A0E-7437-A696-AE30-94AA7EDC3E28}"/>
              </a:ext>
            </a:extLst>
          </p:cNvPr>
          <p:cNvSpPr txBox="1"/>
          <p:nvPr/>
        </p:nvSpPr>
        <p:spPr>
          <a:xfrm>
            <a:off x="2435626" y="5179300"/>
            <a:ext cx="676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예측 결과 값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flatten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실시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각 설정 별 비교를 위해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txt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파일로 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A9F2F1-217E-CEDF-C874-505B4B00111D}"/>
              </a:ext>
            </a:extLst>
          </p:cNvPr>
          <p:cNvSpPr txBox="1"/>
          <p:nvPr/>
        </p:nvSpPr>
        <p:spPr>
          <a:xfrm>
            <a:off x="2435626" y="5799156"/>
            <a:ext cx="676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본 코딩 전문을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appendix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에 첨부함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. 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71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5475EA-AEC6-EB69-EBAA-63E10097CF88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A727AC-A1FB-EC7B-ECF2-7204A60599A8}"/>
              </a:ext>
            </a:extLst>
          </p:cNvPr>
          <p:cNvSpPr/>
          <p:nvPr/>
        </p:nvSpPr>
        <p:spPr>
          <a:xfrm>
            <a:off x="3206496" y="528320"/>
            <a:ext cx="4088384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C44DA-95DB-AEBE-3424-BC3C9AEFC7CA}"/>
              </a:ext>
            </a:extLst>
          </p:cNvPr>
          <p:cNvSpPr txBox="1"/>
          <p:nvPr/>
        </p:nvSpPr>
        <p:spPr>
          <a:xfrm>
            <a:off x="436880" y="617417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목차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0365280-79EC-0092-3D14-4A74BE5698EF}"/>
              </a:ext>
            </a:extLst>
          </p:cNvPr>
          <p:cNvGrpSpPr/>
          <p:nvPr/>
        </p:nvGrpSpPr>
        <p:grpSpPr>
          <a:xfrm>
            <a:off x="2936240" y="975994"/>
            <a:ext cx="1849120" cy="990165"/>
            <a:chOff x="3901440" y="1188720"/>
            <a:chExt cx="1849120" cy="9901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E8F04B8-621C-C65D-4D31-D3E96CAC23C6}"/>
                </a:ext>
              </a:extLst>
            </p:cNvPr>
            <p:cNvSpPr txBox="1"/>
            <p:nvPr/>
          </p:nvSpPr>
          <p:spPr>
            <a:xfrm>
              <a:off x="4155440" y="1188720"/>
              <a:ext cx="1595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bg2">
                      <a:lumMod val="25000"/>
                    </a:schemeClr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01</a:t>
              </a:r>
              <a:endParaRPr lang="ko-KR" altLang="en-US" sz="4400" dirty="0">
                <a:solidFill>
                  <a:schemeClr val="bg2">
                    <a:lumMod val="25000"/>
                  </a:schemeClr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7BED2E2-5B91-AD28-3E9B-C9294715C97E}"/>
                </a:ext>
              </a:extLst>
            </p:cNvPr>
            <p:cNvSpPr/>
            <p:nvPr/>
          </p:nvSpPr>
          <p:spPr>
            <a:xfrm>
              <a:off x="3901440" y="1716604"/>
              <a:ext cx="1565910" cy="462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312A466-5949-A3D8-5B68-E3BDEF7E63CD}"/>
                </a:ext>
              </a:extLst>
            </p:cNvPr>
            <p:cNvCxnSpPr/>
            <p:nvPr/>
          </p:nvCxnSpPr>
          <p:spPr>
            <a:xfrm>
              <a:off x="4187190" y="1731844"/>
              <a:ext cx="695943" cy="0"/>
            </a:xfrm>
            <a:prstGeom prst="line">
              <a:avLst/>
            </a:prstGeom>
            <a:ln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95BE19-93D9-54B5-3464-4E8E12A0F801}"/>
              </a:ext>
            </a:extLst>
          </p:cNvPr>
          <p:cNvGrpSpPr/>
          <p:nvPr/>
        </p:nvGrpSpPr>
        <p:grpSpPr>
          <a:xfrm>
            <a:off x="2936240" y="2225490"/>
            <a:ext cx="1849120" cy="990165"/>
            <a:chOff x="3901440" y="2593823"/>
            <a:chExt cx="1849120" cy="9901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9E05F1-90EA-E300-7134-C409313FDE5C}"/>
                </a:ext>
              </a:extLst>
            </p:cNvPr>
            <p:cNvSpPr txBox="1"/>
            <p:nvPr/>
          </p:nvSpPr>
          <p:spPr>
            <a:xfrm>
              <a:off x="4155440" y="2593823"/>
              <a:ext cx="1595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bg2">
                      <a:lumMod val="25000"/>
                    </a:schemeClr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02</a:t>
              </a:r>
              <a:endParaRPr lang="ko-KR" altLang="en-US" sz="4400" dirty="0">
                <a:solidFill>
                  <a:schemeClr val="bg2">
                    <a:lumMod val="25000"/>
                  </a:schemeClr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85BA342-E40B-53F6-538A-441321863192}"/>
                </a:ext>
              </a:extLst>
            </p:cNvPr>
            <p:cNvSpPr/>
            <p:nvPr/>
          </p:nvSpPr>
          <p:spPr>
            <a:xfrm>
              <a:off x="3901440" y="3121707"/>
              <a:ext cx="1565910" cy="462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EAE316B-9BD1-C763-4D08-EFA3C4BCEE19}"/>
                </a:ext>
              </a:extLst>
            </p:cNvPr>
            <p:cNvCxnSpPr/>
            <p:nvPr/>
          </p:nvCxnSpPr>
          <p:spPr>
            <a:xfrm>
              <a:off x="4187190" y="3136947"/>
              <a:ext cx="695943" cy="0"/>
            </a:xfrm>
            <a:prstGeom prst="line">
              <a:avLst/>
            </a:prstGeom>
            <a:ln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727EAD2-C581-2BB3-BF00-23762BE2ACAC}"/>
              </a:ext>
            </a:extLst>
          </p:cNvPr>
          <p:cNvGrpSpPr/>
          <p:nvPr/>
        </p:nvGrpSpPr>
        <p:grpSpPr>
          <a:xfrm>
            <a:off x="2936240" y="3474986"/>
            <a:ext cx="1849120" cy="990165"/>
            <a:chOff x="3901440" y="3847514"/>
            <a:chExt cx="1849120" cy="9901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DB62D6-7788-4052-E418-D1993E130B24}"/>
                </a:ext>
              </a:extLst>
            </p:cNvPr>
            <p:cNvSpPr txBox="1"/>
            <p:nvPr/>
          </p:nvSpPr>
          <p:spPr>
            <a:xfrm>
              <a:off x="4155440" y="3847514"/>
              <a:ext cx="1595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bg2">
                      <a:lumMod val="25000"/>
                    </a:schemeClr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03</a:t>
              </a:r>
              <a:endParaRPr lang="ko-KR" altLang="en-US" sz="4400" dirty="0">
                <a:solidFill>
                  <a:schemeClr val="bg2">
                    <a:lumMod val="25000"/>
                  </a:schemeClr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D2230B1-3403-9F62-066B-DD8116C660C6}"/>
                </a:ext>
              </a:extLst>
            </p:cNvPr>
            <p:cNvSpPr/>
            <p:nvPr/>
          </p:nvSpPr>
          <p:spPr>
            <a:xfrm>
              <a:off x="3901440" y="4375398"/>
              <a:ext cx="1565910" cy="462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4F14EAA-716B-0D18-2069-8CBE6AFF0560}"/>
                </a:ext>
              </a:extLst>
            </p:cNvPr>
            <p:cNvCxnSpPr/>
            <p:nvPr/>
          </p:nvCxnSpPr>
          <p:spPr>
            <a:xfrm>
              <a:off x="4187190" y="4390638"/>
              <a:ext cx="695943" cy="0"/>
            </a:xfrm>
            <a:prstGeom prst="line">
              <a:avLst/>
            </a:prstGeom>
            <a:ln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18BA499-B345-28AB-F01B-6CC70CE54D49}"/>
              </a:ext>
            </a:extLst>
          </p:cNvPr>
          <p:cNvGrpSpPr/>
          <p:nvPr/>
        </p:nvGrpSpPr>
        <p:grpSpPr>
          <a:xfrm>
            <a:off x="2936240" y="4724482"/>
            <a:ext cx="1849120" cy="990165"/>
            <a:chOff x="3901440" y="4937208"/>
            <a:chExt cx="1849120" cy="9901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595691-12D7-A8D5-8EA8-C768A9A85FCA}"/>
                </a:ext>
              </a:extLst>
            </p:cNvPr>
            <p:cNvSpPr txBox="1"/>
            <p:nvPr/>
          </p:nvSpPr>
          <p:spPr>
            <a:xfrm>
              <a:off x="4155440" y="4937208"/>
              <a:ext cx="1595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bg2">
                      <a:lumMod val="25000"/>
                    </a:schemeClr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04</a:t>
              </a:r>
              <a:endParaRPr lang="ko-KR" altLang="en-US" sz="4400" dirty="0">
                <a:solidFill>
                  <a:schemeClr val="bg2">
                    <a:lumMod val="25000"/>
                  </a:schemeClr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18008B2-0688-6ADD-DDAC-C5645CC0F293}"/>
                </a:ext>
              </a:extLst>
            </p:cNvPr>
            <p:cNvSpPr/>
            <p:nvPr/>
          </p:nvSpPr>
          <p:spPr>
            <a:xfrm>
              <a:off x="3901440" y="5465092"/>
              <a:ext cx="1565910" cy="462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E531838-708E-385A-B4B6-588511301ED4}"/>
                </a:ext>
              </a:extLst>
            </p:cNvPr>
            <p:cNvCxnSpPr/>
            <p:nvPr/>
          </p:nvCxnSpPr>
          <p:spPr>
            <a:xfrm>
              <a:off x="4187190" y="5480332"/>
              <a:ext cx="695943" cy="0"/>
            </a:xfrm>
            <a:prstGeom prst="line">
              <a:avLst/>
            </a:prstGeom>
            <a:ln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5A85E14-C7D3-8D99-DA1C-54D30BB1C424}"/>
              </a:ext>
            </a:extLst>
          </p:cNvPr>
          <p:cNvSpPr txBox="1"/>
          <p:nvPr/>
        </p:nvSpPr>
        <p:spPr>
          <a:xfrm>
            <a:off x="3987800" y="1147592"/>
            <a:ext cx="4320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연구 배경 및 목적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58AC80-D856-B93F-3081-952B402CE987}"/>
              </a:ext>
            </a:extLst>
          </p:cNvPr>
          <p:cNvSpPr txBox="1"/>
          <p:nvPr/>
        </p:nvSpPr>
        <p:spPr>
          <a:xfrm>
            <a:off x="3987800" y="2378128"/>
            <a:ext cx="4320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연구 방법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E566BA-C0CF-23C1-B4AB-7788FE4DE9E7}"/>
              </a:ext>
            </a:extLst>
          </p:cNvPr>
          <p:cNvSpPr txBox="1"/>
          <p:nvPr/>
        </p:nvSpPr>
        <p:spPr>
          <a:xfrm>
            <a:off x="3987800" y="3614871"/>
            <a:ext cx="4320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연구 결과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1E49CE-B901-CF91-3B6B-5E3B323FDCBD}"/>
              </a:ext>
            </a:extLst>
          </p:cNvPr>
          <p:cNvSpPr txBox="1"/>
          <p:nvPr/>
        </p:nvSpPr>
        <p:spPr>
          <a:xfrm>
            <a:off x="3987800" y="4864367"/>
            <a:ext cx="4320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APPENDIX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9C065F-71C2-329B-65F2-8094D283D6D1}"/>
              </a:ext>
            </a:extLst>
          </p:cNvPr>
          <p:cNvSpPr txBox="1"/>
          <p:nvPr/>
        </p:nvSpPr>
        <p:spPr>
          <a:xfrm>
            <a:off x="3987800" y="1572285"/>
            <a:ext cx="432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 범위 설정 과정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 배경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E2552A-2129-3732-0C63-518E381E1810}"/>
              </a:ext>
            </a:extLst>
          </p:cNvPr>
          <p:cNvSpPr txBox="1"/>
          <p:nvPr/>
        </p:nvSpPr>
        <p:spPr>
          <a:xfrm>
            <a:off x="3987800" y="2750800"/>
            <a:ext cx="432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U-Time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GAF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5F87D3-C901-C4D9-399A-18A6D64DC34B}"/>
              </a:ext>
            </a:extLst>
          </p:cNvPr>
          <p:cNvSpPr txBox="1"/>
          <p:nvPr/>
        </p:nvSpPr>
        <p:spPr>
          <a:xfrm>
            <a:off x="3987800" y="3960427"/>
            <a:ext cx="432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U-Time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 결과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GAF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 결과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725F9-BFF8-7A3E-A0F5-86DB3215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26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506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74B748-7404-4FC4-741E-FE4D4A4F8C62}"/>
              </a:ext>
            </a:extLst>
          </p:cNvPr>
          <p:cNvSpPr txBox="1"/>
          <p:nvPr/>
        </p:nvSpPr>
        <p:spPr>
          <a:xfrm>
            <a:off x="4401588" y="2700566"/>
            <a:ext cx="338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GAF code</a:t>
            </a:r>
            <a:endParaRPr lang="ko-KR" altLang="en-US" sz="36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06357A-968F-17F0-473A-758C9414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5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4443-A255-4CC1-9607-75DFD30529BF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02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방법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222C05-8F23-E69A-015A-201D3CBD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669" y="1439436"/>
            <a:ext cx="4343181" cy="4294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34FFDF-86EF-A0A6-B0CA-20E21FA8BFC5}"/>
              </a:ext>
            </a:extLst>
          </p:cNvPr>
          <p:cNvSpPr txBox="1"/>
          <p:nvPr/>
        </p:nvSpPr>
        <p:spPr>
          <a:xfrm>
            <a:off x="3198762" y="1958177"/>
            <a:ext cx="367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GAF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구현을 위한 패키지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import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C6245-AFEB-11F6-6FD0-C078B8DEF269}"/>
              </a:ext>
            </a:extLst>
          </p:cNvPr>
          <p:cNvSpPr txBox="1"/>
          <p:nvPr/>
        </p:nvSpPr>
        <p:spPr>
          <a:xfrm>
            <a:off x="3196415" y="4618152"/>
            <a:ext cx="6323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시계열 데이터는 너무 많은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timestamp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로 이루어져 있기 때문에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widow_size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의 크기만큼 데이터를 압축하여 모델링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ACCE00-6504-0D0D-3307-989831C7AF80}"/>
                  </a:ext>
                </a:extLst>
              </p:cNvPr>
              <p:cNvSpPr txBox="1"/>
              <p:nvPr/>
            </p:nvSpPr>
            <p:spPr>
              <a:xfrm>
                <a:off x="3194069" y="5137397"/>
                <a:ext cx="6761901" cy="28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- GAF</a:t>
                </a:r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는 특히 </a:t>
                </a:r>
                <a:r>
                  <a:rPr lang="en-US" altLang="ko-KR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n</a:t>
                </a:r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개의 데이터를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sz="12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12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a고딕12" panose="02020600000000000000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의 데이터로 만드므로 적당한 크기의 </a:t>
                </a:r>
                <a:r>
                  <a:rPr lang="en-US" altLang="ko-KR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n</a:t>
                </a:r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으로 데이터를 가공할 필요가 존재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ACCE00-6504-0D0D-3307-989831C7A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069" y="5137397"/>
                <a:ext cx="6761901" cy="281167"/>
              </a:xfrm>
              <a:prstGeom prst="rect">
                <a:avLst/>
              </a:prstGeom>
              <a:blipFill>
                <a:blip r:embed="rId3"/>
                <a:stretch>
                  <a:fillRect l="-90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428A9309-5209-D2D7-CA26-D028559C6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669" y="2703197"/>
            <a:ext cx="5600700" cy="18573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99C223-8FE5-8756-9B66-9462DFBC2D48}"/>
              </a:ext>
            </a:extLst>
          </p:cNvPr>
          <p:cNvSpPr txBox="1"/>
          <p:nvPr/>
        </p:nvSpPr>
        <p:spPr>
          <a:xfrm>
            <a:off x="436880" y="1248303"/>
            <a:ext cx="255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GAF</a:t>
            </a:r>
          </a:p>
          <a:p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5A4FAC-D819-3C0D-7CD2-608304C9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708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4443-A255-4CC1-9607-75DFD30529BF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02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방법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C6245-AFEB-11F6-6FD0-C078B8DEF269}"/>
              </a:ext>
            </a:extLst>
          </p:cNvPr>
          <p:cNvSpPr txBox="1"/>
          <p:nvPr/>
        </p:nvSpPr>
        <p:spPr>
          <a:xfrm>
            <a:off x="3224990" y="5027329"/>
            <a:ext cx="6323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GramianAngularField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의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method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를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‘summation’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으로 지정하여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GASF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방법을 적용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CCE00-6504-0D0D-3307-989831C7AF80}"/>
              </a:ext>
            </a:extLst>
          </p:cNvPr>
          <p:cNvSpPr txBox="1"/>
          <p:nvPr/>
        </p:nvSpPr>
        <p:spPr>
          <a:xfrm>
            <a:off x="3222644" y="3668429"/>
            <a:ext cx="676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- 1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초 데이터에는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window_size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를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로 하여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25*25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의 이미지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449E8E-5C63-477F-03B9-84573A52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43" y="1608138"/>
            <a:ext cx="5600700" cy="18573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A15743-D9F0-9233-8846-0A9DCA8513CD}"/>
              </a:ext>
            </a:extLst>
          </p:cNvPr>
          <p:cNvSpPr txBox="1"/>
          <p:nvPr/>
        </p:nvSpPr>
        <p:spPr>
          <a:xfrm>
            <a:off x="3222643" y="4121396"/>
            <a:ext cx="691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- 2.5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초 데이터에는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window_size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를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로 하여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72*72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의 이미지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3D32C7-9CDA-E2A3-57E8-94F35A1FAF22}"/>
              </a:ext>
            </a:extLst>
          </p:cNvPr>
          <p:cNvSpPr txBox="1"/>
          <p:nvPr/>
        </p:nvSpPr>
        <p:spPr>
          <a:xfrm>
            <a:off x="3222644" y="4574363"/>
            <a:ext cx="70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GramianAngularField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는 기본적으로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[-1,1]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범위의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min-max scaling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을 제공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5742E6-4D40-E6BB-CD04-49818AA3E433}"/>
              </a:ext>
            </a:extLst>
          </p:cNvPr>
          <p:cNvSpPr txBox="1"/>
          <p:nvPr/>
        </p:nvSpPr>
        <p:spPr>
          <a:xfrm>
            <a:off x="436880" y="1248303"/>
            <a:ext cx="255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GAF</a:t>
            </a:r>
          </a:p>
          <a:p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6D9409-1DF5-3A60-68AC-E896F057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999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4443-A255-4CC1-9607-75DFD30529BF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02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방법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CCE00-6504-0D0D-3307-989831C7AF80}"/>
              </a:ext>
            </a:extLst>
          </p:cNvPr>
          <p:cNvSpPr txBox="1"/>
          <p:nvPr/>
        </p:nvSpPr>
        <p:spPr>
          <a:xfrm>
            <a:off x="3232169" y="4473111"/>
            <a:ext cx="676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생성된 이미지에 각각의 상태를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라벨링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한 후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CNN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에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input data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로 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83FAEC-ABCD-C0A1-CFB6-8F8BE03F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69" y="1248303"/>
            <a:ext cx="6525504" cy="30373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B3D9DD-2745-96A2-4362-066399C04E6F}"/>
              </a:ext>
            </a:extLst>
          </p:cNvPr>
          <p:cNvSpPr txBox="1"/>
          <p:nvPr/>
        </p:nvSpPr>
        <p:spPr>
          <a:xfrm>
            <a:off x="3232169" y="4871110"/>
            <a:ext cx="676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이미지의 크기가 크지 않아 간단한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Sequential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한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CNN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모델을 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E7B95-1ECD-5838-A6CD-17D8B4C875FD}"/>
              </a:ext>
            </a:extLst>
          </p:cNvPr>
          <p:cNvSpPr txBox="1"/>
          <p:nvPr/>
        </p:nvSpPr>
        <p:spPr>
          <a:xfrm>
            <a:off x="436880" y="1248303"/>
            <a:ext cx="255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GAF</a:t>
            </a:r>
          </a:p>
          <a:p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63F2F8-F5D4-C397-0DB9-8677B4C4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44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4443-A255-4CC1-9607-75DFD30529BF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02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방법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CCE00-6504-0D0D-3307-989831C7AF80}"/>
              </a:ext>
            </a:extLst>
          </p:cNvPr>
          <p:cNvSpPr txBox="1"/>
          <p:nvPr/>
        </p:nvSpPr>
        <p:spPr>
          <a:xfrm>
            <a:off x="3222644" y="3620651"/>
            <a:ext cx="676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사용한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model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의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summary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6C7147-3DDA-CC6D-4D32-3690FBB6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44" y="847758"/>
            <a:ext cx="4056004" cy="26860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9F5DB9-DBAD-756B-98D5-CBCA1FBCA65B}"/>
              </a:ext>
            </a:extLst>
          </p:cNvPr>
          <p:cNvSpPr txBox="1"/>
          <p:nvPr/>
        </p:nvSpPr>
        <p:spPr>
          <a:xfrm>
            <a:off x="436880" y="1248303"/>
            <a:ext cx="255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GAF</a:t>
            </a:r>
          </a:p>
          <a:p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DF46B-D538-E2C9-BEAD-62F8C7943FB5}"/>
              </a:ext>
            </a:extLst>
          </p:cNvPr>
          <p:cNvSpPr txBox="1"/>
          <p:nvPr/>
        </p:nvSpPr>
        <p:spPr>
          <a:xfrm>
            <a:off x="3222644" y="5476184"/>
            <a:ext cx="6761901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loss function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으로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‘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categorical_crossentropy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’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를 이용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28F80A-6498-6DC3-119F-4FA7971AAB1F}"/>
              </a:ext>
            </a:extLst>
          </p:cNvPr>
          <p:cNvSpPr txBox="1"/>
          <p:nvPr/>
        </p:nvSpPr>
        <p:spPr>
          <a:xfrm>
            <a:off x="3222644" y="5753183"/>
            <a:ext cx="6761901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optimizer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로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Adm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이용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3AE9CA7-1CF2-5A9F-EF6E-2CAB596C6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43" y="3984450"/>
            <a:ext cx="3302593" cy="124713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EBCB26-A257-EA42-BD4D-5007EC70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33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4443-A255-4CC1-9607-75DFD30529BF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02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방법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CCE00-6504-0D0D-3307-989831C7AF80}"/>
              </a:ext>
            </a:extLst>
          </p:cNvPr>
          <p:cNvSpPr txBox="1"/>
          <p:nvPr/>
        </p:nvSpPr>
        <p:spPr>
          <a:xfrm>
            <a:off x="3229320" y="3608436"/>
            <a:ext cx="676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GAF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행렬을 몇 개의 대각행렬만 남기고 나머지는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으로 채워 모델링을 진행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B3D9DD-2745-96A2-4362-066399C04E6F}"/>
              </a:ext>
            </a:extLst>
          </p:cNvPr>
          <p:cNvSpPr txBox="1"/>
          <p:nvPr/>
        </p:nvSpPr>
        <p:spPr>
          <a:xfrm>
            <a:off x="3229320" y="3941727"/>
            <a:ext cx="676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이는 각 시점에서 몇 개의 전후 데이터와의 상관관계만을 고려하는 것을 의미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BDAAEE-211C-2AD8-9056-CFF072C7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0" y="1022977"/>
            <a:ext cx="5467673" cy="24425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C664A3-C7B9-3742-78A2-D808FEC2FF1B}"/>
              </a:ext>
            </a:extLst>
          </p:cNvPr>
          <p:cNvSpPr txBox="1"/>
          <p:nvPr/>
        </p:nvSpPr>
        <p:spPr>
          <a:xfrm>
            <a:off x="436880" y="2173656"/>
            <a:ext cx="676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추가 연구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1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A9125-23B3-57F2-D336-E82FA42FFDA1}"/>
              </a:ext>
            </a:extLst>
          </p:cNvPr>
          <p:cNvSpPr txBox="1"/>
          <p:nvPr/>
        </p:nvSpPr>
        <p:spPr>
          <a:xfrm>
            <a:off x="436880" y="1248303"/>
            <a:ext cx="255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GAF</a:t>
            </a:r>
          </a:p>
          <a:p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7801E31-0497-1A00-5E3C-D147D036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A7FA95-1D98-764C-0407-A780B89F0926}"/>
              </a:ext>
            </a:extLst>
          </p:cNvPr>
          <p:cNvSpPr txBox="1"/>
          <p:nvPr/>
        </p:nvSpPr>
        <p:spPr>
          <a:xfrm>
            <a:off x="3222644" y="4699784"/>
            <a:ext cx="676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주대각행렬값만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존재하고 다른 값은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인 경우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(abs(j-k)&gt;=1)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BF40FE-6BDE-DB23-C6C4-B1A7A03EB2A0}"/>
              </a:ext>
            </a:extLst>
          </p:cNvPr>
          <p:cNvSpPr txBox="1"/>
          <p:nvPr/>
        </p:nvSpPr>
        <p:spPr>
          <a:xfrm>
            <a:off x="3222643" y="5057372"/>
            <a:ext cx="676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주대각행렬과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주대각행렬로부터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좌우로 한 개의 값 외의 값은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인 경우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(abs(j-k)&gt;=2)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721A8E-641E-9E01-AEA3-F2FCA4703221}"/>
              </a:ext>
            </a:extLst>
          </p:cNvPr>
          <p:cNvSpPr txBox="1"/>
          <p:nvPr/>
        </p:nvSpPr>
        <p:spPr>
          <a:xfrm>
            <a:off x="3222642" y="5414961"/>
            <a:ext cx="676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주대각행렬과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주대각행렬로부터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좌우로 두 개의 값 외의 값은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인 경우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(abs(j-k)&gt;=3)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678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4443-A255-4CC1-9607-75DFD30529BF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02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방법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ACCE00-6504-0D0D-3307-989831C7AF80}"/>
                  </a:ext>
                </a:extLst>
              </p:cNvPr>
              <p:cNvSpPr txBox="1"/>
              <p:nvPr/>
            </p:nvSpPr>
            <p:spPr>
              <a:xfrm>
                <a:off x="3232169" y="4293326"/>
                <a:ext cx="67619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-</a:t>
                </a:r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 </a:t>
                </a:r>
                <a:r>
                  <a:rPr lang="ko-KR" altLang="en-US" sz="1200" dirty="0" err="1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대각행렬값을</a:t>
                </a:r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 </a:t>
                </a:r>
                <a:r>
                  <a:rPr lang="en-US" altLang="ko-KR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cos2</a:t>
                </a:r>
                <a14:m>
                  <m:oMath xmlns:m="http://schemas.openxmlformats.org/officeDocument/2006/math">
                    <m:r>
                      <a: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a고딕12" panose="02020600000000000000" pitchFamily="18" charset="-127"/>
                      </a:rPr>
                      <m:t>𝜑</m:t>
                    </m:r>
                    <m:r>
                      <a: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a고딕12" panose="02020600000000000000" pitchFamily="18" charset="-127"/>
                      </a:rPr>
                      <m:t>가</m:t>
                    </m:r>
                  </m:oMath>
                </a14:m>
                <a:r>
                  <a:rPr lang="en-US" altLang="ko-KR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 </a:t>
                </a:r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아닌 </a:t>
                </a:r>
                <a:r>
                  <a:rPr lang="en-US" altLang="ko-KR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cos</a:t>
                </a:r>
                <a14:m>
                  <m:oMath xmlns:m="http://schemas.openxmlformats.org/officeDocument/2006/math">
                    <m:r>
                      <a:rPr lang="ko-KR" altLang="en-US" sz="120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a고딕12" panose="02020600000000000000" pitchFamily="18" charset="-127"/>
                      </a:rPr>
                      <m:t>𝜑</m:t>
                    </m:r>
                  </m:oMath>
                </a14:m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  <a:latin typeface="a고딕12" panose="02020600000000000000" pitchFamily="18" charset="-127"/>
                    <a:ea typeface="a고딕12" panose="02020600000000000000" pitchFamily="18" charset="-127"/>
                  </a:rPr>
                  <a:t>로 계산하여 모델링</a:t>
                </a:r>
                <a:endParaRPr lang="en-US" altLang="ko-KR" sz="1200" dirty="0">
                  <a:solidFill>
                    <a:schemeClr val="bg2">
                      <a:lumMod val="25000"/>
                    </a:schemeClr>
                  </a:solidFill>
                  <a:latin typeface="a고딕12" panose="02020600000000000000" pitchFamily="18" charset="-127"/>
                  <a:ea typeface="a고딕12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ACCE00-6504-0D0D-3307-989831C7A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69" y="4293326"/>
                <a:ext cx="6761901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1BDAAEE-211C-2AD8-9056-CFF072C7F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69" y="1733294"/>
            <a:ext cx="5467673" cy="24425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492640-1CD5-C736-EFE2-27EBF2788496}"/>
              </a:ext>
            </a:extLst>
          </p:cNvPr>
          <p:cNvSpPr txBox="1"/>
          <p:nvPr/>
        </p:nvSpPr>
        <p:spPr>
          <a:xfrm>
            <a:off x="3232168" y="4599313"/>
            <a:ext cx="676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원래 데이터의 변형을 최소화 하는 것에 의미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40877-082F-9286-CA96-B41614585B50}"/>
              </a:ext>
            </a:extLst>
          </p:cNvPr>
          <p:cNvSpPr txBox="1"/>
          <p:nvPr/>
        </p:nvSpPr>
        <p:spPr>
          <a:xfrm>
            <a:off x="436880" y="1248303"/>
            <a:ext cx="255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GAF</a:t>
            </a:r>
          </a:p>
          <a:p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3A9C4-1320-C86C-7303-D26BEE727175}"/>
              </a:ext>
            </a:extLst>
          </p:cNvPr>
          <p:cNvSpPr txBox="1"/>
          <p:nvPr/>
        </p:nvSpPr>
        <p:spPr>
          <a:xfrm>
            <a:off x="436880" y="2173656"/>
            <a:ext cx="676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추가 연구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2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574CD7-C857-16AF-3A0F-F09132AF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31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5129"/>
            <a:ext cx="12192000" cy="6506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74B748-7404-4FC4-741E-FE4D4A4F8C62}"/>
              </a:ext>
            </a:extLst>
          </p:cNvPr>
          <p:cNvSpPr txBox="1"/>
          <p:nvPr/>
        </p:nvSpPr>
        <p:spPr>
          <a:xfrm>
            <a:off x="3725313" y="3105834"/>
            <a:ext cx="476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Results and Insights</a:t>
            </a:r>
            <a:endParaRPr lang="ko-KR" altLang="en-US" sz="36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8C51EA-5941-7494-F92E-BEA7DBF0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88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4443-A255-4CC1-9607-75DFD30529BF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03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 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3230032" y="1207467"/>
                <a:ext cx="11413149" cy="661639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</a:rPr>
                  <a:t>Feature(label)(</a:t>
                </a:r>
                <a:r>
                  <a:rPr lang="ko-KR" altLang="en-US" dirty="0">
                    <a:solidFill>
                      <a:schemeClr val="tx1"/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</a:rPr>
                  <a:t>열</a:t>
                </a:r>
                <a:r>
                  <a:rPr lang="en-US" altLang="ko-KR" dirty="0">
                    <a:solidFill>
                      <a:schemeClr val="tx1"/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</a:rPr>
                  <a:t>이 바뀜에 따라 결과값에 차이가 없었음 </a:t>
                </a:r>
                <a:r>
                  <a:rPr lang="en-US" altLang="ko-KR" dirty="0">
                    <a:solidFill>
                      <a:schemeClr val="tx1"/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</a:rPr>
                  <a:t>2~3</a:t>
                </a:r>
                <a:r>
                  <a:rPr lang="ko-KR" altLang="en-US" dirty="0">
                    <a:solidFill>
                      <a:schemeClr val="tx1"/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</a:rPr>
                  <a:t>차이</a:t>
                </a:r>
                <a:r>
                  <a:rPr lang="en-US" altLang="ko-KR" dirty="0">
                    <a:solidFill>
                      <a:schemeClr val="tx1"/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032" y="1207467"/>
                <a:ext cx="11413149" cy="661639"/>
              </a:xfrm>
              <a:prstGeom prst="rect">
                <a:avLst/>
              </a:prstGeom>
              <a:blipFill>
                <a:blip r:embed="rId2"/>
                <a:stretch>
                  <a:fillRect l="-48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921AE3B3-01BD-DBFA-19A1-07035FCA0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496" y="2151380"/>
            <a:ext cx="8690229" cy="31287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321495-2456-0F88-8520-D25BB3D93AD5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  </a:t>
            </a:r>
          </a:p>
          <a:p>
            <a:r>
              <a:rPr lang="ko-KR" altLang="en-US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결과 분석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B7AB7-A6B1-A2AB-8BCE-907DA28A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C9C15B-E837-68CD-7BA7-8D737A0FB402}"/>
              </a:ext>
            </a:extLst>
          </p:cNvPr>
          <p:cNvSpPr/>
          <p:nvPr/>
        </p:nvSpPr>
        <p:spPr>
          <a:xfrm>
            <a:off x="3925824" y="4504944"/>
            <a:ext cx="193243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A5A7120-A892-22F3-AB58-B31B73B3CEB7}"/>
              </a:ext>
            </a:extLst>
          </p:cNvPr>
          <p:cNvSpPr/>
          <p:nvPr/>
        </p:nvSpPr>
        <p:spPr>
          <a:xfrm>
            <a:off x="3925824" y="4721845"/>
            <a:ext cx="193243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334DBD-0974-7AC3-955C-1CF78B5EE874}"/>
              </a:ext>
            </a:extLst>
          </p:cNvPr>
          <p:cNvSpPr/>
          <p:nvPr/>
        </p:nvSpPr>
        <p:spPr>
          <a:xfrm>
            <a:off x="3925824" y="4970098"/>
            <a:ext cx="193243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15C860-F8DA-4BB1-90E2-6F40DFBD9166}"/>
              </a:ext>
            </a:extLst>
          </p:cNvPr>
          <p:cNvSpPr/>
          <p:nvPr/>
        </p:nvSpPr>
        <p:spPr>
          <a:xfrm>
            <a:off x="6894576" y="4504944"/>
            <a:ext cx="193243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7F5471-D357-9B00-94EE-91B1CEABF4D3}"/>
              </a:ext>
            </a:extLst>
          </p:cNvPr>
          <p:cNvSpPr/>
          <p:nvPr/>
        </p:nvSpPr>
        <p:spPr>
          <a:xfrm>
            <a:off x="6894576" y="4721845"/>
            <a:ext cx="193243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1CB27B-6A3F-C63E-21EE-2307A75EEAF2}"/>
              </a:ext>
            </a:extLst>
          </p:cNvPr>
          <p:cNvSpPr/>
          <p:nvPr/>
        </p:nvSpPr>
        <p:spPr>
          <a:xfrm>
            <a:off x="6894576" y="4970098"/>
            <a:ext cx="193243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70B6EC-C4BA-37D6-C5D1-D1F259A31DDF}"/>
              </a:ext>
            </a:extLst>
          </p:cNvPr>
          <p:cNvSpPr/>
          <p:nvPr/>
        </p:nvSpPr>
        <p:spPr>
          <a:xfrm>
            <a:off x="9863328" y="4504944"/>
            <a:ext cx="193243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93B702-A0ED-BE05-E590-D12E8F425FB9}"/>
              </a:ext>
            </a:extLst>
          </p:cNvPr>
          <p:cNvSpPr/>
          <p:nvPr/>
        </p:nvSpPr>
        <p:spPr>
          <a:xfrm>
            <a:off x="9863328" y="4721845"/>
            <a:ext cx="193243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3DF1B20-F2E6-787A-9494-2954CCF50AEE}"/>
              </a:ext>
            </a:extLst>
          </p:cNvPr>
          <p:cNvSpPr/>
          <p:nvPr/>
        </p:nvSpPr>
        <p:spPr>
          <a:xfrm>
            <a:off x="9863328" y="4970098"/>
            <a:ext cx="193243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753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4443-A255-4CC1-9607-75DFD30529BF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03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 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230032" y="1207467"/>
            <a:ext cx="11413149" cy="6616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1AE3B3-01BD-DBFA-19A1-07035FCA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496" y="2151380"/>
            <a:ext cx="8690229" cy="31287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321495-2456-0F88-8520-D25BB3D93AD5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  </a:t>
            </a:r>
          </a:p>
          <a:p>
            <a:r>
              <a:rPr lang="ko-KR" altLang="en-US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결과 분석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B7AB7-A6B1-A2AB-8BCE-907DA28A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1C2170-BEEA-7C87-25C9-53D95EC1BA0E}"/>
              </a:ext>
            </a:extLst>
          </p:cNvPr>
          <p:cNvSpPr/>
          <p:nvPr/>
        </p:nvSpPr>
        <p:spPr>
          <a:xfrm>
            <a:off x="3940007" y="4142792"/>
            <a:ext cx="581193" cy="1137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30030E-B173-9FEF-EDB8-1BE7442E52A7}"/>
              </a:ext>
            </a:extLst>
          </p:cNvPr>
          <p:cNvSpPr/>
          <p:nvPr/>
        </p:nvSpPr>
        <p:spPr>
          <a:xfrm>
            <a:off x="4595327" y="4142792"/>
            <a:ext cx="581193" cy="1137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A5054A-AE72-B4C4-C65C-44387004F7B4}"/>
              </a:ext>
            </a:extLst>
          </p:cNvPr>
          <p:cNvSpPr/>
          <p:nvPr/>
        </p:nvSpPr>
        <p:spPr>
          <a:xfrm>
            <a:off x="5260807" y="4142792"/>
            <a:ext cx="581193" cy="1137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856954-90DD-B740-6169-9004BD2096CD}"/>
              </a:ext>
            </a:extLst>
          </p:cNvPr>
          <p:cNvSpPr/>
          <p:nvPr/>
        </p:nvSpPr>
        <p:spPr>
          <a:xfrm>
            <a:off x="6907142" y="4142792"/>
            <a:ext cx="581193" cy="1137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8A8ADE-6FD8-2B87-4573-AD185B50C3B3}"/>
              </a:ext>
            </a:extLst>
          </p:cNvPr>
          <p:cNvSpPr/>
          <p:nvPr/>
        </p:nvSpPr>
        <p:spPr>
          <a:xfrm>
            <a:off x="7603102" y="4142792"/>
            <a:ext cx="581193" cy="1137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BCF1E3-1AFF-3D1E-116B-CCC967956987}"/>
              </a:ext>
            </a:extLst>
          </p:cNvPr>
          <p:cNvSpPr/>
          <p:nvPr/>
        </p:nvSpPr>
        <p:spPr>
          <a:xfrm>
            <a:off x="8283822" y="4142792"/>
            <a:ext cx="581193" cy="1137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628F97-4E99-879C-3BFF-78A444A146EC}"/>
              </a:ext>
            </a:extLst>
          </p:cNvPr>
          <p:cNvSpPr/>
          <p:nvPr/>
        </p:nvSpPr>
        <p:spPr>
          <a:xfrm>
            <a:off x="9873638" y="4142792"/>
            <a:ext cx="581193" cy="1137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6439C8-5CFD-C518-CD5D-B68AC635C769}"/>
              </a:ext>
            </a:extLst>
          </p:cNvPr>
          <p:cNvSpPr/>
          <p:nvPr/>
        </p:nvSpPr>
        <p:spPr>
          <a:xfrm>
            <a:off x="10569598" y="4142792"/>
            <a:ext cx="581193" cy="1137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066F049-50CE-163B-6B1C-E103B209409F}"/>
              </a:ext>
            </a:extLst>
          </p:cNvPr>
          <p:cNvSpPr/>
          <p:nvPr/>
        </p:nvSpPr>
        <p:spPr>
          <a:xfrm>
            <a:off x="11250318" y="4142792"/>
            <a:ext cx="581193" cy="1137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79AE1D-95CB-E6F1-93E4-79094AD9DCE2}"/>
              </a:ext>
            </a:extLst>
          </p:cNvPr>
          <p:cNvSpPr/>
          <p:nvPr/>
        </p:nvSpPr>
        <p:spPr>
          <a:xfrm>
            <a:off x="3382432" y="1359867"/>
            <a:ext cx="11413149" cy="6616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Second(</a:t>
            </a:r>
            <a:r>
              <a:rPr lang="ko-KR" altLang="en-US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행</a:t>
            </a:r>
            <a:r>
              <a:rPr lang="en-US" altLang="ko-KR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이 바뀜에 따라 결과값에 차이가 생김</a:t>
            </a:r>
            <a:endParaRPr lang="en-US" altLang="ko-KR" dirty="0">
              <a:solidFill>
                <a:schemeClr val="tx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대체로 초가 증가함에 따라 결과값이 향상됨</a:t>
            </a:r>
            <a:r>
              <a:rPr lang="en-US" altLang="ko-KR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(+5~10)</a:t>
            </a:r>
            <a:endParaRPr lang="ko-KR" altLang="en-US" dirty="0">
              <a:solidFill>
                <a:schemeClr val="tx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32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91593" y="3041535"/>
            <a:ext cx="6251171" cy="30372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4443-A255-4CC1-9607-75DFD30529BF}"/>
              </a:ext>
            </a:extLst>
          </p:cNvPr>
          <p:cNvSpPr txBox="1"/>
          <p:nvPr/>
        </p:nvSpPr>
        <p:spPr>
          <a:xfrm>
            <a:off x="436880" y="617417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 배경 및 목적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62F4E7-338F-7DAC-09D4-F18E111AF487}"/>
              </a:ext>
            </a:extLst>
          </p:cNvPr>
          <p:cNvSpPr/>
          <p:nvPr/>
        </p:nvSpPr>
        <p:spPr>
          <a:xfrm>
            <a:off x="3206496" y="528320"/>
            <a:ext cx="4088384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9D568D-99A4-13B8-ACCD-ADEE173A029A}"/>
              </a:ext>
            </a:extLst>
          </p:cNvPr>
          <p:cNvSpPr txBox="1"/>
          <p:nvPr/>
        </p:nvSpPr>
        <p:spPr>
          <a:xfrm>
            <a:off x="436880" y="1158656"/>
            <a:ext cx="1737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연구 범위</a:t>
            </a:r>
            <a:endParaRPr lang="en-US" altLang="ko-KR" sz="32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설정 과정</a:t>
            </a:r>
            <a:endParaRPr lang="en-US" altLang="ko-KR" sz="32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74B748-7404-4FC4-741E-FE4D4A4F8C62}"/>
              </a:ext>
            </a:extLst>
          </p:cNvPr>
          <p:cNvSpPr txBox="1"/>
          <p:nvPr/>
        </p:nvSpPr>
        <p:spPr>
          <a:xfrm>
            <a:off x="4076005" y="3617440"/>
            <a:ext cx="1698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1. U-Time</a:t>
            </a:r>
            <a:endParaRPr lang="ko-KR" altLang="en-US" sz="20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74B748-7404-4FC4-741E-FE4D4A4F8C62}"/>
              </a:ext>
            </a:extLst>
          </p:cNvPr>
          <p:cNvSpPr txBox="1"/>
          <p:nvPr/>
        </p:nvSpPr>
        <p:spPr>
          <a:xfrm>
            <a:off x="7745244" y="3617440"/>
            <a:ext cx="1698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2. GAF</a:t>
            </a:r>
            <a:endParaRPr lang="ko-KR" altLang="en-US" sz="20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900117" y="1167028"/>
            <a:ext cx="2468880" cy="49045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Time series</a:t>
            </a:r>
            <a:endParaRPr lang="ko-KR" altLang="en-US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752108" y="1888226"/>
            <a:ext cx="2468880" cy="4904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Uni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-variate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157853" y="1888226"/>
            <a:ext cx="2468880" cy="49045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Multi-variates</a:t>
            </a:r>
            <a:endParaRPr lang="ko-KR" altLang="en-US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7" name="직선 연결선 6"/>
          <p:cNvCxnSpPr>
            <a:stCxn id="34" idx="0"/>
            <a:endCxn id="2" idx="2"/>
          </p:cNvCxnSpPr>
          <p:nvPr/>
        </p:nvCxnSpPr>
        <p:spPr>
          <a:xfrm flipV="1">
            <a:off x="5986548" y="1657479"/>
            <a:ext cx="2148009" cy="230747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" idx="2"/>
            <a:endCxn id="35" idx="0"/>
          </p:cNvCxnSpPr>
          <p:nvPr/>
        </p:nvCxnSpPr>
        <p:spPr>
          <a:xfrm>
            <a:off x="8134557" y="1657479"/>
            <a:ext cx="2257736" cy="230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8646065" y="2705211"/>
            <a:ext cx="1596044" cy="49045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분류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458794" y="2705211"/>
            <a:ext cx="1596044" cy="4904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이상 감지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455784" y="1167028"/>
            <a:ext cx="2468880" cy="4904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Image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42" name="직선 연결선 41"/>
          <p:cNvCxnSpPr>
            <a:stCxn id="35" idx="2"/>
          </p:cNvCxnSpPr>
          <p:nvPr/>
        </p:nvCxnSpPr>
        <p:spPr>
          <a:xfrm flipV="1">
            <a:off x="10392293" y="2366004"/>
            <a:ext cx="66501" cy="12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2"/>
            <a:endCxn id="38" idx="0"/>
          </p:cNvCxnSpPr>
          <p:nvPr/>
        </p:nvCxnSpPr>
        <p:spPr>
          <a:xfrm>
            <a:off x="10392293" y="2378677"/>
            <a:ext cx="864523" cy="326534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5" idx="2"/>
            <a:endCxn id="37" idx="0"/>
          </p:cNvCxnSpPr>
          <p:nvPr/>
        </p:nvCxnSpPr>
        <p:spPr>
          <a:xfrm flipH="1">
            <a:off x="9444087" y="2378677"/>
            <a:ext cx="948206" cy="326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cxnSpLocks/>
            <a:stCxn id="41" idx="0"/>
          </p:cNvCxnSpPr>
          <p:nvPr/>
        </p:nvCxnSpPr>
        <p:spPr>
          <a:xfrm flipV="1">
            <a:off x="4690224" y="925194"/>
            <a:ext cx="1776246" cy="241834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cxnSpLocks/>
            <a:endCxn id="2" idx="0"/>
          </p:cNvCxnSpPr>
          <p:nvPr/>
        </p:nvCxnSpPr>
        <p:spPr>
          <a:xfrm>
            <a:off x="6466470" y="925194"/>
            <a:ext cx="1668087" cy="241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DC78D378-2DC5-044E-15E8-90F0F8534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455" y="4272647"/>
            <a:ext cx="2022209" cy="80359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869" y="4133245"/>
            <a:ext cx="1844528" cy="14992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ECDBB0-1F27-25CD-5282-8E958ED660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98" r="32070"/>
          <a:stretch/>
        </p:blipFill>
        <p:spPr>
          <a:xfrm>
            <a:off x="-867250" y="2149948"/>
            <a:ext cx="819359" cy="34861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43ACAD-6E07-78B1-2EFA-ED160A5F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22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4443-A255-4CC1-9607-75DFD30529BF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03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 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230032" y="1207467"/>
            <a:ext cx="11413149" cy="6616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초</a:t>
            </a:r>
            <a:r>
              <a:rPr lang="en-US" altLang="ko-KR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가속도 데이터로만 구현</a:t>
            </a:r>
            <a:r>
              <a:rPr lang="en-US" altLang="ko-KR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, JUMP</a:t>
            </a:r>
            <a:r>
              <a:rPr lang="ko-KR" altLang="en-US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JOG</a:t>
            </a:r>
            <a:r>
              <a:rPr lang="ko-KR" altLang="en-US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를 합친 것이 제일 결과가 좋게 나옴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1AE3B3-01BD-DBFA-19A1-07035FCA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496" y="2151380"/>
            <a:ext cx="8690229" cy="31287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321495-2456-0F88-8520-D25BB3D93AD5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  </a:t>
            </a:r>
          </a:p>
          <a:p>
            <a:r>
              <a:rPr lang="ko-KR" altLang="en-US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결과 분석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B7AB7-A6B1-A2AB-8BCE-907DA28A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700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차트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9829"/>
              </p:ext>
            </p:extLst>
          </p:nvPr>
        </p:nvGraphicFramePr>
        <p:xfrm>
          <a:off x="3206496" y="2119095"/>
          <a:ext cx="4238451" cy="2543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차트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097822"/>
              </p:ext>
            </p:extLst>
          </p:nvPr>
        </p:nvGraphicFramePr>
        <p:xfrm>
          <a:off x="7409085" y="2119096"/>
          <a:ext cx="4310173" cy="2543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04054" y="4840405"/>
            <a:ext cx="12433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고딕12" panose="02020600000000000000" pitchFamily="18" charset="-127"/>
                <a:ea typeface="a고딕12" panose="02020600000000000000" pitchFamily="18" charset="-127"/>
              </a:rPr>
              <a:t>200</a:t>
            </a:r>
            <a:r>
              <a:rPr lang="ko-KR" altLang="en-US" sz="1500" dirty="0">
                <a:latin typeface="a고딕12" panose="02020600000000000000" pitchFamily="18" charset="-127"/>
                <a:ea typeface="a고딕12" panose="02020600000000000000" pitchFamily="18" charset="-127"/>
              </a:rPr>
              <a:t>타점 기준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324333" y="2810468"/>
            <a:ext cx="7821072" cy="453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BF3213-A21F-37AB-F44D-4EFA66B12736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03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88BD42-8A37-1714-2ED8-36C60464ABF5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타점 변경</a:t>
            </a:r>
            <a:endParaRPr lang="en-US" altLang="ko-KR" sz="32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결과 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2E82C7-F604-71F4-44F0-61D5F1C17919}"/>
              </a:ext>
            </a:extLst>
          </p:cNvPr>
          <p:cNvSpPr txBox="1"/>
          <p:nvPr/>
        </p:nvSpPr>
        <p:spPr>
          <a:xfrm>
            <a:off x="8775678" y="4840404"/>
            <a:ext cx="12433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고딕12" panose="02020600000000000000" pitchFamily="18" charset="-127"/>
                <a:ea typeface="a고딕12" panose="02020600000000000000" pitchFamily="18" charset="-127"/>
              </a:rPr>
              <a:t>500</a:t>
            </a:r>
            <a:r>
              <a:rPr lang="ko-KR" altLang="en-US" sz="1500" dirty="0">
                <a:latin typeface="a고딕12" panose="02020600000000000000" pitchFamily="18" charset="-127"/>
                <a:ea typeface="a고딕12" panose="02020600000000000000" pitchFamily="18" charset="-127"/>
              </a:rPr>
              <a:t>타점 기준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416784-CDC0-8342-3DD3-EC2082A8868C}"/>
              </a:ext>
            </a:extLst>
          </p:cNvPr>
          <p:cNvSpPr/>
          <p:nvPr/>
        </p:nvSpPr>
        <p:spPr>
          <a:xfrm>
            <a:off x="3230032" y="1207467"/>
            <a:ext cx="11413149" cy="6616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타점을 줄여도 성능이 크게 다르지 않음을 알 수 있음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7CD9873-D09B-10EE-2E6E-CFC3BAA9BD83}"/>
              </a:ext>
            </a:extLst>
          </p:cNvPr>
          <p:cNvCxnSpPr>
            <a:cxnSpLocks/>
          </p:cNvCxnSpPr>
          <p:nvPr/>
        </p:nvCxnSpPr>
        <p:spPr>
          <a:xfrm>
            <a:off x="7395957" y="2145448"/>
            <a:ext cx="0" cy="2912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FF0859-76A3-17EF-BA80-9500A4CD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37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차트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164071"/>
              </p:ext>
            </p:extLst>
          </p:nvPr>
        </p:nvGraphicFramePr>
        <p:xfrm>
          <a:off x="3366078" y="23441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25386"/>
              </p:ext>
            </p:extLst>
          </p:nvPr>
        </p:nvGraphicFramePr>
        <p:xfrm>
          <a:off x="8220074" y="3058731"/>
          <a:ext cx="3603525" cy="151583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61721">
                  <a:extLst>
                    <a:ext uri="{9D8B030D-6E8A-4147-A177-3AD203B41FA5}">
                      <a16:colId xmlns:a16="http://schemas.microsoft.com/office/drawing/2014/main" val="2995316788"/>
                    </a:ext>
                  </a:extLst>
                </a:gridCol>
                <a:gridCol w="912921">
                  <a:extLst>
                    <a:ext uri="{9D8B030D-6E8A-4147-A177-3AD203B41FA5}">
                      <a16:colId xmlns:a16="http://schemas.microsoft.com/office/drawing/2014/main" val="792149444"/>
                    </a:ext>
                  </a:extLst>
                </a:gridCol>
                <a:gridCol w="1035196">
                  <a:extLst>
                    <a:ext uri="{9D8B030D-6E8A-4147-A177-3AD203B41FA5}">
                      <a16:colId xmlns:a16="http://schemas.microsoft.com/office/drawing/2014/main" val="3378988486"/>
                    </a:ext>
                  </a:extLst>
                </a:gridCol>
                <a:gridCol w="893687">
                  <a:extLst>
                    <a:ext uri="{9D8B030D-6E8A-4147-A177-3AD203B41FA5}">
                      <a16:colId xmlns:a16="http://schemas.microsoft.com/office/drawing/2014/main" val="3903088628"/>
                    </a:ext>
                  </a:extLst>
                </a:gridCol>
              </a:tblGrid>
              <a:tr h="560087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chemeClr val="bg1"/>
                          </a:solidFill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6</a:t>
                      </a:r>
                      <a:r>
                        <a:rPr lang="ko-KR" alt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라벨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JUG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STP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280146"/>
                  </a:ext>
                </a:extLst>
              </a:tr>
              <a:tr h="4864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0.87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0.86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0.88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015937"/>
                  </a:ext>
                </a:extLst>
              </a:tr>
              <a:tr h="46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2.5</a:t>
                      </a:r>
                      <a:r>
                        <a:rPr lang="ko-KR" altLang="en-US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0.93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0.92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0.95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51494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579867" y="5395950"/>
            <a:ext cx="7821072" cy="453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CBECC-AC83-6B0E-A364-221F845028BC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03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9BEBAF-DF68-111F-CC4F-8B29D2DEE27A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GAF</a:t>
            </a:r>
          </a:p>
          <a:p>
            <a:r>
              <a:rPr lang="ko-KR" altLang="en-US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결과 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3F83DB-BC2C-6702-EAC4-08CC9D165048}"/>
              </a:ext>
            </a:extLst>
          </p:cNvPr>
          <p:cNvSpPr/>
          <p:nvPr/>
        </p:nvSpPr>
        <p:spPr>
          <a:xfrm>
            <a:off x="3534411" y="5713086"/>
            <a:ext cx="7821072" cy="453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911A66-6041-47FD-B9C5-2237D9B24024}"/>
              </a:ext>
            </a:extLst>
          </p:cNvPr>
          <p:cNvSpPr/>
          <p:nvPr/>
        </p:nvSpPr>
        <p:spPr>
          <a:xfrm>
            <a:off x="3230032" y="1207467"/>
            <a:ext cx="11413149" cy="6616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GAF </a:t>
            </a:r>
            <a:r>
              <a:rPr lang="ko-KR" altLang="en-US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성능이 </a:t>
            </a:r>
            <a:r>
              <a:rPr lang="en-US" altLang="ko-KR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U-NET </a:t>
            </a:r>
            <a:r>
              <a:rPr lang="ko-KR" altLang="en-US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보다 조금 성능이 떨어졌음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B54B0C-1401-C310-A6A1-88F13AC4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02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CBECC-AC83-6B0E-A364-221F845028BC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03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9BEBAF-DF68-111F-CC4F-8B29D2DEE27A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GAF</a:t>
            </a:r>
          </a:p>
          <a:p>
            <a:r>
              <a:rPr lang="ko-KR" altLang="en-US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결과 분석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AC6F80-3A55-3714-28D0-1BD7E744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6D3122-1F13-8884-5708-93738F907230}"/>
              </a:ext>
            </a:extLst>
          </p:cNvPr>
          <p:cNvSpPr txBox="1"/>
          <p:nvPr/>
        </p:nvSpPr>
        <p:spPr>
          <a:xfrm>
            <a:off x="6102678" y="3571923"/>
            <a:ext cx="676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GAF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행렬을 몇 개의 대각행렬만 남기고 나머지는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으로 채워 모델링을 진행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41CAE6-1C01-7754-E3BB-375C0D24FB94}"/>
              </a:ext>
            </a:extLst>
          </p:cNvPr>
          <p:cNvSpPr txBox="1"/>
          <p:nvPr/>
        </p:nvSpPr>
        <p:spPr>
          <a:xfrm>
            <a:off x="6102678" y="3905214"/>
            <a:ext cx="676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이는 각 시점에서 몇 개의 전후 데이터와의 상관관계만을 고려하는 것을 의미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10E50D2-47F6-2232-7505-1858E137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678" y="986464"/>
            <a:ext cx="5467673" cy="244253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AE6DABD-2281-F256-BFC3-C9A190A61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066" y="2915479"/>
            <a:ext cx="2531160" cy="131288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6F8ED5B-A097-0CED-F298-7F5C08D0E1E7}"/>
              </a:ext>
            </a:extLst>
          </p:cNvPr>
          <p:cNvSpPr txBox="1"/>
          <p:nvPr/>
        </p:nvSpPr>
        <p:spPr>
          <a:xfrm>
            <a:off x="6067848" y="4508841"/>
            <a:ext cx="676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주대각행렬값을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원래 시계열 값으로 변환할 경우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X_gasf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[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i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][j][k]=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X_cos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[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i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][j]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23568B-3F09-51D1-1BEC-02E1A4DD6006}"/>
              </a:ext>
            </a:extLst>
          </p:cNvPr>
          <p:cNvSpPr txBox="1"/>
          <p:nvPr/>
        </p:nvSpPr>
        <p:spPr>
          <a:xfrm>
            <a:off x="6067850" y="4872469"/>
            <a:ext cx="676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주대각행렬과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주대각행렬로부터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좌우로 한 개의 값 외의 값은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인 경우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(abs(j-k)&gt;=2)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B94CBE-7230-9ED2-8FE1-A0979196140E}"/>
              </a:ext>
            </a:extLst>
          </p:cNvPr>
          <p:cNvSpPr txBox="1"/>
          <p:nvPr/>
        </p:nvSpPr>
        <p:spPr>
          <a:xfrm>
            <a:off x="6067849" y="5230058"/>
            <a:ext cx="676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주대각행렬과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주대각행렬로부터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좌우로 두 개의 값 외의 값은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인 경우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(abs(j-k)&gt;=3)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307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CBECC-AC83-6B0E-A364-221F845028BC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03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9BEBAF-DF68-111F-CC4F-8B29D2DEE27A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GAF</a:t>
            </a:r>
          </a:p>
          <a:p>
            <a:r>
              <a:rPr lang="ko-KR" altLang="en-US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결과 분석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AC6F80-3A55-3714-28D0-1BD7E744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34</a:t>
            </a:fld>
            <a:endParaRPr lang="ko-KR" altLang="en-US"/>
          </a:p>
        </p:txBody>
      </p:sp>
      <p:graphicFrame>
        <p:nvGraphicFramePr>
          <p:cNvPr id="41" name="표 35">
            <a:extLst>
              <a:ext uri="{FF2B5EF4-FFF2-40B4-BE49-F238E27FC236}">
                <a16:creationId xmlns:a16="http://schemas.microsoft.com/office/drawing/2014/main" id="{9A5DD514-DF5A-5510-E09F-6B78C6C2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50055"/>
              </p:ext>
            </p:extLst>
          </p:nvPr>
        </p:nvGraphicFramePr>
        <p:xfrm>
          <a:off x="3617864" y="1490711"/>
          <a:ext cx="28162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56">
                  <a:extLst>
                    <a:ext uri="{9D8B030D-6E8A-4147-A177-3AD203B41FA5}">
                      <a16:colId xmlns:a16="http://schemas.microsoft.com/office/drawing/2014/main" val="4268681417"/>
                    </a:ext>
                  </a:extLst>
                </a:gridCol>
                <a:gridCol w="704056">
                  <a:extLst>
                    <a:ext uri="{9D8B030D-6E8A-4147-A177-3AD203B41FA5}">
                      <a16:colId xmlns:a16="http://schemas.microsoft.com/office/drawing/2014/main" val="888190801"/>
                    </a:ext>
                  </a:extLst>
                </a:gridCol>
                <a:gridCol w="704056">
                  <a:extLst>
                    <a:ext uri="{9D8B030D-6E8A-4147-A177-3AD203B41FA5}">
                      <a16:colId xmlns:a16="http://schemas.microsoft.com/office/drawing/2014/main" val="2384362924"/>
                    </a:ext>
                  </a:extLst>
                </a:gridCol>
                <a:gridCol w="704056">
                  <a:extLst>
                    <a:ext uri="{9D8B030D-6E8A-4147-A177-3AD203B41FA5}">
                      <a16:colId xmlns:a16="http://schemas.microsoft.com/office/drawing/2014/main" val="3849090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11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12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53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21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22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23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02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32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33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34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83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43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44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2103"/>
                  </a:ext>
                </a:extLst>
              </a:tr>
            </a:tbl>
          </a:graphicData>
        </a:graphic>
      </p:graphicFrame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2EC3EB2A-1321-9D67-E53D-38C520FA46B6}"/>
              </a:ext>
            </a:extLst>
          </p:cNvPr>
          <p:cNvSpPr/>
          <p:nvPr/>
        </p:nvSpPr>
        <p:spPr>
          <a:xfrm>
            <a:off x="3572145" y="1510034"/>
            <a:ext cx="45719" cy="14373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왼쪽 중괄호 42">
            <a:extLst>
              <a:ext uri="{FF2B5EF4-FFF2-40B4-BE49-F238E27FC236}">
                <a16:creationId xmlns:a16="http://schemas.microsoft.com/office/drawing/2014/main" id="{BEAB1B64-62D3-1BC8-6F40-1D80ECDFE2E5}"/>
              </a:ext>
            </a:extLst>
          </p:cNvPr>
          <p:cNvSpPr/>
          <p:nvPr/>
        </p:nvSpPr>
        <p:spPr>
          <a:xfrm flipH="1">
            <a:off x="6462378" y="1490711"/>
            <a:ext cx="45719" cy="14373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35">
            <a:extLst>
              <a:ext uri="{FF2B5EF4-FFF2-40B4-BE49-F238E27FC236}">
                <a16:creationId xmlns:a16="http://schemas.microsoft.com/office/drawing/2014/main" id="{AD50AD88-6E61-4A10-CF92-D6FCEEA01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20163"/>
              </p:ext>
            </p:extLst>
          </p:nvPr>
        </p:nvGraphicFramePr>
        <p:xfrm>
          <a:off x="8040688" y="1510034"/>
          <a:ext cx="28162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56">
                  <a:extLst>
                    <a:ext uri="{9D8B030D-6E8A-4147-A177-3AD203B41FA5}">
                      <a16:colId xmlns:a16="http://schemas.microsoft.com/office/drawing/2014/main" val="4268681417"/>
                    </a:ext>
                  </a:extLst>
                </a:gridCol>
                <a:gridCol w="704056">
                  <a:extLst>
                    <a:ext uri="{9D8B030D-6E8A-4147-A177-3AD203B41FA5}">
                      <a16:colId xmlns:a16="http://schemas.microsoft.com/office/drawing/2014/main" val="888190801"/>
                    </a:ext>
                  </a:extLst>
                </a:gridCol>
                <a:gridCol w="704056">
                  <a:extLst>
                    <a:ext uri="{9D8B030D-6E8A-4147-A177-3AD203B41FA5}">
                      <a16:colId xmlns:a16="http://schemas.microsoft.com/office/drawing/2014/main" val="2384362924"/>
                    </a:ext>
                  </a:extLst>
                </a:gridCol>
                <a:gridCol w="704056">
                  <a:extLst>
                    <a:ext uri="{9D8B030D-6E8A-4147-A177-3AD203B41FA5}">
                      <a16:colId xmlns:a16="http://schemas.microsoft.com/office/drawing/2014/main" val="3849090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11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12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13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53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21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22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23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24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2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31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32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33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34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83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42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43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44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2103"/>
                  </a:ext>
                </a:extLst>
              </a:tr>
            </a:tbl>
          </a:graphicData>
        </a:graphic>
      </p:graphicFrame>
      <p:sp>
        <p:nvSpPr>
          <p:cNvPr id="45" name="왼쪽 중괄호 44">
            <a:extLst>
              <a:ext uri="{FF2B5EF4-FFF2-40B4-BE49-F238E27FC236}">
                <a16:creationId xmlns:a16="http://schemas.microsoft.com/office/drawing/2014/main" id="{0B5B513D-2976-C902-96E8-9D2C2256505B}"/>
              </a:ext>
            </a:extLst>
          </p:cNvPr>
          <p:cNvSpPr/>
          <p:nvPr/>
        </p:nvSpPr>
        <p:spPr>
          <a:xfrm>
            <a:off x="8017828" y="1510034"/>
            <a:ext cx="45719" cy="14373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왼쪽 중괄호 45">
            <a:extLst>
              <a:ext uri="{FF2B5EF4-FFF2-40B4-BE49-F238E27FC236}">
                <a16:creationId xmlns:a16="http://schemas.microsoft.com/office/drawing/2014/main" id="{3C5B8DE2-5609-3B25-F2D4-D437881457B0}"/>
              </a:ext>
            </a:extLst>
          </p:cNvPr>
          <p:cNvSpPr/>
          <p:nvPr/>
        </p:nvSpPr>
        <p:spPr>
          <a:xfrm flipH="1">
            <a:off x="10831831" y="1510034"/>
            <a:ext cx="45719" cy="14373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6426A12-5581-5791-98A9-A76FD1B8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510" y="3745046"/>
            <a:ext cx="3127578" cy="16222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1D47B24-96DE-0D4C-4746-3B6A3D4EDB50}"/>
              </a:ext>
            </a:extLst>
          </p:cNvPr>
          <p:cNvSpPr txBox="1"/>
          <p:nvPr/>
        </p:nvSpPr>
        <p:spPr>
          <a:xfrm>
            <a:off x="7473740" y="786695"/>
            <a:ext cx="411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주대각행렬과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주대각행렬로부터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좌우로 두 개의 값 외의 값은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인 경우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(abs(j-k)&gt;=3)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401AFB-8E65-4504-965C-81A4CEC8BC8F}"/>
              </a:ext>
            </a:extLst>
          </p:cNvPr>
          <p:cNvSpPr txBox="1"/>
          <p:nvPr/>
        </p:nvSpPr>
        <p:spPr>
          <a:xfrm>
            <a:off x="3360088" y="887242"/>
            <a:ext cx="4113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주대각행렬과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주대각행렬로부터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좌우로 한 개의 값 외의 값은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인 경우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(abs(j-k)&gt;=2)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085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9867" y="5395950"/>
            <a:ext cx="7821072" cy="453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CBECC-AC83-6B0E-A364-221F845028BC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03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9BEBAF-DF68-111F-CC4F-8B29D2DEE27A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GAF</a:t>
            </a:r>
          </a:p>
          <a:p>
            <a:r>
              <a:rPr lang="ko-KR" altLang="en-US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결과 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3F83DB-BC2C-6702-EAC4-08CC9D165048}"/>
              </a:ext>
            </a:extLst>
          </p:cNvPr>
          <p:cNvSpPr/>
          <p:nvPr/>
        </p:nvSpPr>
        <p:spPr>
          <a:xfrm>
            <a:off x="-2193887" y="4755826"/>
            <a:ext cx="7821072" cy="453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aphicFrame>
        <p:nvGraphicFramePr>
          <p:cNvPr id="13" name="차트 12"/>
          <p:cNvGraphicFramePr>
            <a:graphicFrameLocks/>
          </p:cNvGraphicFramePr>
          <p:nvPr/>
        </p:nvGraphicFramePr>
        <p:xfrm>
          <a:off x="3316038" y="2467327"/>
          <a:ext cx="4189662" cy="2741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15922"/>
              </p:ext>
            </p:extLst>
          </p:nvPr>
        </p:nvGraphicFramePr>
        <p:xfrm>
          <a:off x="7889244" y="3335813"/>
          <a:ext cx="3940805" cy="106056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87657">
                  <a:extLst>
                    <a:ext uri="{9D8B030D-6E8A-4147-A177-3AD203B41FA5}">
                      <a16:colId xmlns:a16="http://schemas.microsoft.com/office/drawing/2014/main" val="2117262336"/>
                    </a:ext>
                  </a:extLst>
                </a:gridCol>
                <a:gridCol w="786174">
                  <a:extLst>
                    <a:ext uri="{9D8B030D-6E8A-4147-A177-3AD203B41FA5}">
                      <a16:colId xmlns:a16="http://schemas.microsoft.com/office/drawing/2014/main" val="20791038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1709427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383778"/>
                    </a:ext>
                  </a:extLst>
                </a:gridCol>
                <a:gridCol w="981074">
                  <a:extLst>
                    <a:ext uri="{9D8B030D-6E8A-4147-A177-3AD203B41FA5}">
                      <a16:colId xmlns:a16="http://schemas.microsoft.com/office/drawing/2014/main" val="2581547822"/>
                    </a:ext>
                  </a:extLst>
                </a:gridCol>
              </a:tblGrid>
              <a:tr h="433505"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083" marR="9083" marT="9083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원래</a:t>
                      </a:r>
                      <a:endParaRPr lang="ko-KR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083" marR="9083" marT="9083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원래에서 대각만변환 </a:t>
                      </a:r>
                    </a:p>
                  </a:txBody>
                  <a:tcPr marL="9083" marR="9083" marT="9083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위</a:t>
                      </a:r>
                      <a:r>
                        <a:rPr lang="en-US" altLang="ko-KR" sz="1050" u="none" strike="noStrike" dirty="0">
                          <a:solidFill>
                            <a:schemeClr val="bg1"/>
                          </a:solidFill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  <a:r>
                        <a:rPr lang="ko-KR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아래제외  나머지 </a:t>
                      </a:r>
                      <a:r>
                        <a:rPr lang="en-US" altLang="ko-KR" sz="1050" u="none" strike="noStrike" dirty="0">
                          <a:solidFill>
                            <a:schemeClr val="bg1"/>
                          </a:solidFill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0 </a:t>
                      </a:r>
                      <a:endParaRPr lang="ko-KR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083" marR="9083" marT="9083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위</a:t>
                      </a:r>
                      <a:r>
                        <a:rPr lang="en-US" altLang="ko-KR" sz="1050" u="none" strike="noStrike" dirty="0">
                          <a:solidFill>
                            <a:schemeClr val="bg1"/>
                          </a:solidFill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,</a:t>
                      </a:r>
                      <a:r>
                        <a:rPr lang="ko-KR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아래두개 제외 나머지 </a:t>
                      </a:r>
                      <a:r>
                        <a:rPr lang="en-US" altLang="ko-KR" sz="1050" u="none" strike="noStrike" dirty="0">
                          <a:solidFill>
                            <a:schemeClr val="bg1"/>
                          </a:solidFill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0</a:t>
                      </a:r>
                      <a:endParaRPr lang="ko-KR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083" marR="9083" marT="9083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31610"/>
                  </a:ext>
                </a:extLst>
              </a:tr>
              <a:tr h="2857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083" marR="9083" marT="90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0.87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083" marR="9083" marT="90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0.89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083" marR="9083" marT="90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0.88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083" marR="9083" marT="90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0.88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083" marR="9083" marT="9083" marB="0" anchor="ctr"/>
                </a:tc>
                <a:extLst>
                  <a:ext uri="{0D108BD9-81ED-4DB2-BD59-A6C34878D82A}">
                    <a16:rowId xmlns:a16="http://schemas.microsoft.com/office/drawing/2014/main" val="2504281648"/>
                  </a:ext>
                </a:extLst>
              </a:tr>
              <a:tr h="2857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2.5</a:t>
                      </a:r>
                      <a:r>
                        <a:rPr lang="ko-KR" altLang="en-US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083" marR="9083" marT="90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0.92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083" marR="9083" marT="90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0.93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083" marR="9083" marT="90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0.9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083" marR="9083" marT="90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0.9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083" marR="9083" marT="9083" marB="0" anchor="ctr"/>
                </a:tc>
                <a:extLst>
                  <a:ext uri="{0D108BD9-81ED-4DB2-BD59-A6C34878D82A}">
                    <a16:rowId xmlns:a16="http://schemas.microsoft.com/office/drawing/2014/main" val="65676037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9852E4-C817-714C-2215-C29F2F25169F}"/>
              </a:ext>
            </a:extLst>
          </p:cNvPr>
          <p:cNvSpPr/>
          <p:nvPr/>
        </p:nvSpPr>
        <p:spPr>
          <a:xfrm>
            <a:off x="3230032" y="1207467"/>
            <a:ext cx="11413149" cy="6616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원래 행렬에서 대각행렬만 </a:t>
            </a:r>
            <a:r>
              <a:rPr lang="ko-KR" altLang="en-US" dirty="0" err="1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시계열값으로</a:t>
            </a:r>
            <a:r>
              <a:rPr lang="ko-KR" altLang="en-US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바꾸고 했을 때 원래 성능보다 더 좋아짐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AC6F80-3A55-3714-28D0-1BD7E744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7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4443-A255-4CC1-9607-75DFD30529BF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02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 방법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62F4E7-338F-7DAC-09D4-F18E111AF487}"/>
              </a:ext>
            </a:extLst>
          </p:cNvPr>
          <p:cNvSpPr/>
          <p:nvPr/>
        </p:nvSpPr>
        <p:spPr>
          <a:xfrm>
            <a:off x="3206496" y="528320"/>
            <a:ext cx="4088384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30F03-B6B6-062C-1796-B5C17294D912}"/>
              </a:ext>
            </a:extLst>
          </p:cNvPr>
          <p:cNvSpPr txBox="1"/>
          <p:nvPr/>
        </p:nvSpPr>
        <p:spPr>
          <a:xfrm>
            <a:off x="436880" y="1248303"/>
            <a:ext cx="255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Situation</a:t>
            </a:r>
          </a:p>
          <a:p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data</a:t>
            </a:r>
            <a:endParaRPr lang="ko-KR" altLang="en-US" sz="32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CE59F6-BDBF-407E-A6C3-6495A9BE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FE5EC7-D321-E5CE-DDA2-B426656F506C}"/>
              </a:ext>
            </a:extLst>
          </p:cNvPr>
          <p:cNvSpPr txBox="1"/>
          <p:nvPr/>
        </p:nvSpPr>
        <p:spPr>
          <a:xfrm>
            <a:off x="3262254" y="1248303"/>
            <a:ext cx="225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Multivariate time series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수면 데이터 분류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313D6-8192-0E4E-5742-ABD4D90F15CD}"/>
              </a:ext>
            </a:extLst>
          </p:cNvPr>
          <p:cNvSpPr txBox="1"/>
          <p:nvPr/>
        </p:nvSpPr>
        <p:spPr>
          <a:xfrm>
            <a:off x="3314129" y="1903323"/>
            <a:ext cx="281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noise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가 많음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Data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분석의 효용이 적음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884B2C-BD3F-67DC-880A-6D78D21917A6}"/>
              </a:ext>
            </a:extLst>
          </p:cNvPr>
          <p:cNvSpPr txBox="1"/>
          <p:nvPr/>
        </p:nvSpPr>
        <p:spPr>
          <a:xfrm>
            <a:off x="8319879" y="1371960"/>
            <a:ext cx="2257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걸음걸이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data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974E12-EA0F-C67D-85DE-AFDC3A2BC697}"/>
              </a:ext>
            </a:extLst>
          </p:cNvPr>
          <p:cNvSpPr txBox="1"/>
          <p:nvPr/>
        </p:nvSpPr>
        <p:spPr>
          <a:xfrm>
            <a:off x="8371754" y="1903323"/>
            <a:ext cx="2818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Noise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가 거의 적음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Wearable devise, health care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등의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Data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분석의 효용이 큼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B4564A3-4E18-5070-E2A5-F680DC7B83A0}"/>
              </a:ext>
            </a:extLst>
          </p:cNvPr>
          <p:cNvSpPr/>
          <p:nvPr/>
        </p:nvSpPr>
        <p:spPr>
          <a:xfrm>
            <a:off x="6360723" y="1215747"/>
            <a:ext cx="2223879" cy="1182318"/>
          </a:xfrm>
          <a:prstGeom prst="rightArrow">
            <a:avLst/>
          </a:prstGeom>
          <a:gradFill flip="none" rotWithShape="1">
            <a:gsLst>
              <a:gs pos="59000">
                <a:schemeClr val="accent1">
                  <a:lumMod val="5000"/>
                  <a:lumOff val="95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541305-9330-BD5D-B689-F61B85492004}"/>
              </a:ext>
            </a:extLst>
          </p:cNvPr>
          <p:cNvSpPr txBox="1"/>
          <p:nvPr/>
        </p:nvSpPr>
        <p:spPr>
          <a:xfrm>
            <a:off x="-20463" y="3121223"/>
            <a:ext cx="2257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걸음걸이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data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B64DA63-16DC-5578-4428-F4F1FA264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3" t="12446" r="48364" b="71380"/>
          <a:stretch/>
        </p:blipFill>
        <p:spPr>
          <a:xfrm>
            <a:off x="930799" y="3692999"/>
            <a:ext cx="3137122" cy="115204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2C8342E-DCFF-8DC0-77B3-BF8FB13FA4F4}"/>
              </a:ext>
            </a:extLst>
          </p:cNvPr>
          <p:cNvSpPr txBox="1"/>
          <p:nvPr/>
        </p:nvSpPr>
        <p:spPr>
          <a:xfrm>
            <a:off x="492535" y="4929359"/>
            <a:ext cx="3902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기존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label : (6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개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) STD, SIT, WAL, JUM, JOG, LYI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각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label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별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train data folder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존재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0.25sec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별 각속도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각가속도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각으로 이루어진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개의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feature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존재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E849F6-5470-7B7F-6D15-3F4C270A9FC5}"/>
              </a:ext>
            </a:extLst>
          </p:cNvPr>
          <p:cNvSpPr txBox="1"/>
          <p:nvPr/>
        </p:nvSpPr>
        <p:spPr>
          <a:xfrm>
            <a:off x="4394546" y="3692999"/>
            <a:ext cx="3902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유사한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label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합체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STP = SIT + LYI</a:t>
            </a:r>
          </a:p>
          <a:p>
            <a:pPr marL="800100" lvl="1" indent="-342900">
              <a:buAutoNum type="arabicPeriod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JUG = JUM+JOG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개의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feature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를 하나의 세트로 보고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3,6,9 feature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로 나누어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train/validation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실시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U-Time/ GAF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적용을 위해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완전히 동일한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label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로 이루어진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1sec/2.5sec/5sec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으로   합체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CB70AE-B1B9-BA6C-614A-9FB31F38B51C}"/>
              </a:ext>
            </a:extLst>
          </p:cNvPr>
          <p:cNvSpPr txBox="1"/>
          <p:nvPr/>
        </p:nvSpPr>
        <p:spPr>
          <a:xfrm>
            <a:off x="4394546" y="3121223"/>
            <a:ext cx="2257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주요 과정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FF3065-E76F-BBF7-ECF8-A430B939E034}"/>
              </a:ext>
            </a:extLst>
          </p:cNvPr>
          <p:cNvSpPr txBox="1"/>
          <p:nvPr/>
        </p:nvSpPr>
        <p:spPr>
          <a:xfrm>
            <a:off x="5833828" y="1562294"/>
            <a:ext cx="225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U-TIME</a:t>
            </a:r>
            <a:r>
              <a:rPr lang="ko-KR" altLang="en-US" sz="1400" dirty="0">
                <a:solidFill>
                  <a:srgbClr val="FF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 다른 </a:t>
            </a:r>
            <a:r>
              <a:rPr lang="en-US" altLang="ko-KR" sz="1400" dirty="0">
                <a:solidFill>
                  <a:srgbClr val="FF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DATA</a:t>
            </a:r>
            <a:r>
              <a:rPr lang="ko-KR" altLang="en-US" sz="1400" dirty="0">
                <a:solidFill>
                  <a:srgbClr val="FF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에도 잘 적용될까</a:t>
            </a:r>
            <a:r>
              <a:rPr lang="en-US" altLang="ko-KR" sz="1400" dirty="0">
                <a:solidFill>
                  <a:srgbClr val="FF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?</a:t>
            </a:r>
            <a:endParaRPr lang="ko-KR" altLang="en-US" sz="1400" dirty="0">
              <a:solidFill>
                <a:srgbClr val="FF0000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9504D97A-5A75-2379-F3E9-4923655BFD15}"/>
              </a:ext>
            </a:extLst>
          </p:cNvPr>
          <p:cNvSpPr/>
          <p:nvPr/>
        </p:nvSpPr>
        <p:spPr>
          <a:xfrm>
            <a:off x="8292427" y="3496020"/>
            <a:ext cx="1156372" cy="47909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1DD25847-0BC1-4145-D655-D17EA0DC0592}"/>
              </a:ext>
            </a:extLst>
          </p:cNvPr>
          <p:cNvSpPr/>
          <p:nvPr/>
        </p:nvSpPr>
        <p:spPr>
          <a:xfrm>
            <a:off x="8292427" y="4688762"/>
            <a:ext cx="1156372" cy="47909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95FCFF-B37D-2E55-822C-9903A8A80BD5}"/>
              </a:ext>
            </a:extLst>
          </p:cNvPr>
          <p:cNvSpPr txBox="1"/>
          <p:nvPr/>
        </p:nvSpPr>
        <p:spPr>
          <a:xfrm>
            <a:off x="9238153" y="3441475"/>
            <a:ext cx="2257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고딕19" panose="02020600000000000000" pitchFamily="18" charset="-127"/>
                <a:ea typeface="a고딕19" panose="02020600000000000000" pitchFamily="18" charset="-127"/>
              </a:rPr>
              <a:t>U-time</a:t>
            </a:r>
            <a:endParaRPr lang="ko-KR" altLang="en-US" sz="3200" dirty="0"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F33087-B991-C9C6-A52C-BF7892C8F833}"/>
              </a:ext>
            </a:extLst>
          </p:cNvPr>
          <p:cNvSpPr txBox="1"/>
          <p:nvPr/>
        </p:nvSpPr>
        <p:spPr>
          <a:xfrm>
            <a:off x="9238153" y="4635919"/>
            <a:ext cx="2257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고딕19" panose="02020600000000000000" pitchFamily="18" charset="-127"/>
                <a:ea typeface="a고딕19" panose="02020600000000000000" pitchFamily="18" charset="-127"/>
              </a:rPr>
              <a:t>GAF</a:t>
            </a:r>
            <a:endParaRPr lang="ko-KR" altLang="en-US" sz="3200" dirty="0"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D5DD96-AAC0-534D-F04C-70FCF2343813}"/>
              </a:ext>
            </a:extLst>
          </p:cNvPr>
          <p:cNvSpPr txBox="1"/>
          <p:nvPr/>
        </p:nvSpPr>
        <p:spPr>
          <a:xfrm>
            <a:off x="9238153" y="3121223"/>
            <a:ext cx="2257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최종 적용 모델</a:t>
            </a:r>
          </a:p>
        </p:txBody>
      </p:sp>
    </p:spTree>
    <p:extLst>
      <p:ext uri="{BB962C8B-B14F-4D97-AF65-F5344CB8AC3E}">
        <p14:creationId xmlns:p14="http://schemas.microsoft.com/office/powerpoint/2010/main" val="1837413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30884B2C-BD3F-67DC-880A-6D78D21917A6}"/>
              </a:ext>
            </a:extLst>
          </p:cNvPr>
          <p:cNvSpPr txBox="1"/>
          <p:nvPr/>
        </p:nvSpPr>
        <p:spPr>
          <a:xfrm>
            <a:off x="8319879" y="1371960"/>
            <a:ext cx="2257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걸음걸이 </a:t>
            </a:r>
            <a:r>
              <a:rPr lang="en-US" altLang="ko-KR" sz="1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data</a:t>
            </a:r>
            <a:endParaRPr lang="ko-KR" altLang="en-US" sz="14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974E12-EA0F-C67D-85DE-AFDC3A2BC697}"/>
              </a:ext>
            </a:extLst>
          </p:cNvPr>
          <p:cNvSpPr txBox="1"/>
          <p:nvPr/>
        </p:nvSpPr>
        <p:spPr>
          <a:xfrm>
            <a:off x="8371754" y="1903323"/>
            <a:ext cx="2818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Noise</a:t>
            </a:r>
            <a:r>
              <a:rPr lang="ko-KR" altLang="en-US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가 거의 적음</a:t>
            </a:r>
            <a:endParaRPr lang="en-US" altLang="ko-KR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Wearable devise, health care</a:t>
            </a:r>
            <a:r>
              <a:rPr lang="ko-KR" altLang="en-US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등의 </a:t>
            </a:r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Data </a:t>
            </a:r>
            <a:r>
              <a:rPr lang="ko-KR" altLang="en-US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분석의 효용이 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313D6-8192-0E4E-5742-ABD4D90F15CD}"/>
              </a:ext>
            </a:extLst>
          </p:cNvPr>
          <p:cNvSpPr txBox="1"/>
          <p:nvPr/>
        </p:nvSpPr>
        <p:spPr>
          <a:xfrm>
            <a:off x="3314129" y="1903323"/>
            <a:ext cx="281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noise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가 많음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Data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분석의 효용이 적음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4443-A255-4CC1-9607-75DFD30529BF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03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 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62F4E7-338F-7DAC-09D4-F18E111AF487}"/>
              </a:ext>
            </a:extLst>
          </p:cNvPr>
          <p:cNvSpPr/>
          <p:nvPr/>
        </p:nvSpPr>
        <p:spPr>
          <a:xfrm>
            <a:off x="3206496" y="528320"/>
            <a:ext cx="4088384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30F03-B6B6-062C-1796-B5C17294D912}"/>
              </a:ext>
            </a:extLst>
          </p:cNvPr>
          <p:cNvSpPr txBox="1"/>
          <p:nvPr/>
        </p:nvSpPr>
        <p:spPr>
          <a:xfrm>
            <a:off x="436880" y="1248303"/>
            <a:ext cx="2559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Conclusion</a:t>
            </a:r>
            <a:endParaRPr lang="ko-KR" altLang="en-US" sz="32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CE59F6-BDBF-407E-A6C3-6495A9BE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B4564A3-4E18-5070-E2A5-F680DC7B83A0}"/>
              </a:ext>
            </a:extLst>
          </p:cNvPr>
          <p:cNvSpPr/>
          <p:nvPr/>
        </p:nvSpPr>
        <p:spPr>
          <a:xfrm>
            <a:off x="6360723" y="1215747"/>
            <a:ext cx="2223879" cy="1182318"/>
          </a:xfrm>
          <a:prstGeom prst="rightArrow">
            <a:avLst/>
          </a:prstGeom>
          <a:gradFill flip="none" rotWithShape="1">
            <a:gsLst>
              <a:gs pos="59000">
                <a:schemeClr val="accent1">
                  <a:lumMod val="5000"/>
                  <a:lumOff val="95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541305-9330-BD5D-B689-F61B85492004}"/>
              </a:ext>
            </a:extLst>
          </p:cNvPr>
          <p:cNvSpPr txBox="1"/>
          <p:nvPr/>
        </p:nvSpPr>
        <p:spPr>
          <a:xfrm>
            <a:off x="-20463" y="3121223"/>
            <a:ext cx="2257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걸음걸이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data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B64DA63-16DC-5578-4428-F4F1FA264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3" t="12446" r="48364" b="71380"/>
          <a:stretch/>
        </p:blipFill>
        <p:spPr>
          <a:xfrm>
            <a:off x="930799" y="3692999"/>
            <a:ext cx="3137122" cy="115204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2C8342E-DCFF-8DC0-77B3-BF8FB13FA4F4}"/>
              </a:ext>
            </a:extLst>
          </p:cNvPr>
          <p:cNvSpPr txBox="1"/>
          <p:nvPr/>
        </p:nvSpPr>
        <p:spPr>
          <a:xfrm>
            <a:off x="492535" y="4929359"/>
            <a:ext cx="3902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기존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label : (6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개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) STD, SIT, WAL, JUM, JOG, LYI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각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label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별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train data folder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존재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0.25sec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별 각속도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각가속도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각으로 이루어진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개의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feature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존재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E849F6-5470-7B7F-6D15-3F4C270A9FC5}"/>
              </a:ext>
            </a:extLst>
          </p:cNvPr>
          <p:cNvSpPr txBox="1"/>
          <p:nvPr/>
        </p:nvSpPr>
        <p:spPr>
          <a:xfrm>
            <a:off x="4394546" y="3692999"/>
            <a:ext cx="3902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유사한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label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합체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STP = SIT + LYI</a:t>
            </a:r>
          </a:p>
          <a:p>
            <a:pPr marL="800100" lvl="1" indent="-342900">
              <a:buAutoNum type="arabicPeriod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JUG = JUM+JOG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개의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feature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를 하나의 세트로 보고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3,6,9 feature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로 나누어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train/validation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실시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U-Time/ GAF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적용을 위해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완전히 동일한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label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로 이루어진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1sec/2.5sec/5sec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으로   합체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CB70AE-B1B9-BA6C-614A-9FB31F38B51C}"/>
              </a:ext>
            </a:extLst>
          </p:cNvPr>
          <p:cNvSpPr txBox="1"/>
          <p:nvPr/>
        </p:nvSpPr>
        <p:spPr>
          <a:xfrm>
            <a:off x="4394546" y="3121223"/>
            <a:ext cx="2257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주요 과정</a:t>
            </a: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9504D97A-5A75-2379-F3E9-4923655BFD15}"/>
              </a:ext>
            </a:extLst>
          </p:cNvPr>
          <p:cNvSpPr/>
          <p:nvPr/>
        </p:nvSpPr>
        <p:spPr>
          <a:xfrm>
            <a:off x="8292427" y="3496020"/>
            <a:ext cx="1156372" cy="47909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1DD25847-0BC1-4145-D655-D17EA0DC0592}"/>
              </a:ext>
            </a:extLst>
          </p:cNvPr>
          <p:cNvSpPr/>
          <p:nvPr/>
        </p:nvSpPr>
        <p:spPr>
          <a:xfrm>
            <a:off x="8292427" y="4688762"/>
            <a:ext cx="1156372" cy="47909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D3E202-A758-654F-505B-D1D7AC220E61}"/>
              </a:ext>
            </a:extLst>
          </p:cNvPr>
          <p:cNvSpPr/>
          <p:nvPr/>
        </p:nvSpPr>
        <p:spPr>
          <a:xfrm>
            <a:off x="-544010" y="-497711"/>
            <a:ext cx="13079392" cy="7569843"/>
          </a:xfrm>
          <a:prstGeom prst="rect">
            <a:avLst/>
          </a:prstGeom>
          <a:solidFill>
            <a:schemeClr val="bg2">
              <a:lumMod val="25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FE5EC7-D321-E5CE-DDA2-B426656F506C}"/>
              </a:ext>
            </a:extLst>
          </p:cNvPr>
          <p:cNvSpPr txBox="1"/>
          <p:nvPr/>
        </p:nvSpPr>
        <p:spPr>
          <a:xfrm>
            <a:off x="3262254" y="1248303"/>
            <a:ext cx="225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Multivariate time series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수면 데이터 분류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FF3065-E76F-BBF7-ECF8-A430B939E034}"/>
              </a:ext>
            </a:extLst>
          </p:cNvPr>
          <p:cNvSpPr txBox="1"/>
          <p:nvPr/>
        </p:nvSpPr>
        <p:spPr>
          <a:xfrm>
            <a:off x="5833828" y="1562294"/>
            <a:ext cx="225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FF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U-TIME</a:t>
            </a:r>
            <a:r>
              <a:rPr lang="ko-KR" altLang="en-US" sz="1400" dirty="0">
                <a:solidFill>
                  <a:srgbClr val="FFFF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 다른 </a:t>
            </a:r>
            <a:r>
              <a:rPr lang="en-US" altLang="ko-KR" sz="1400" dirty="0">
                <a:solidFill>
                  <a:srgbClr val="FFFF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DATA</a:t>
            </a:r>
            <a:r>
              <a:rPr lang="ko-KR" altLang="en-US" sz="1400" dirty="0">
                <a:solidFill>
                  <a:srgbClr val="FFFF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에도 잘 적용될까</a:t>
            </a:r>
            <a:r>
              <a:rPr lang="en-US" altLang="ko-KR" sz="1400" dirty="0">
                <a:solidFill>
                  <a:srgbClr val="FFFF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?</a:t>
            </a:r>
            <a:endParaRPr lang="ko-KR" altLang="en-US" sz="1400" dirty="0">
              <a:solidFill>
                <a:srgbClr val="FFFF00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95FCFF-B37D-2E55-822C-9903A8A80BD5}"/>
              </a:ext>
            </a:extLst>
          </p:cNvPr>
          <p:cNvSpPr txBox="1"/>
          <p:nvPr/>
        </p:nvSpPr>
        <p:spPr>
          <a:xfrm>
            <a:off x="9238153" y="3441475"/>
            <a:ext cx="2257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U-time</a:t>
            </a:r>
            <a:endParaRPr lang="ko-KR" altLang="en-US" sz="3200" dirty="0">
              <a:solidFill>
                <a:srgbClr val="FFFF00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F33087-B991-C9C6-A52C-BF7892C8F833}"/>
              </a:ext>
            </a:extLst>
          </p:cNvPr>
          <p:cNvSpPr txBox="1"/>
          <p:nvPr/>
        </p:nvSpPr>
        <p:spPr>
          <a:xfrm>
            <a:off x="9238153" y="4635919"/>
            <a:ext cx="2257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GAF</a:t>
            </a:r>
            <a:endParaRPr lang="ko-KR" altLang="en-US" sz="3200" dirty="0">
              <a:solidFill>
                <a:srgbClr val="FFFF00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D5DD96-AAC0-534D-F04C-70FCF2343813}"/>
              </a:ext>
            </a:extLst>
          </p:cNvPr>
          <p:cNvSpPr txBox="1"/>
          <p:nvPr/>
        </p:nvSpPr>
        <p:spPr>
          <a:xfrm>
            <a:off x="9238153" y="3121223"/>
            <a:ext cx="2257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최종 적용 모델</a:t>
            </a:r>
          </a:p>
        </p:txBody>
      </p:sp>
      <p:pic>
        <p:nvPicPr>
          <p:cNvPr id="1026" name="Picture 2" descr="안으로, 벡터 일러스트 레이션 단어 성공 고무 도장 로열티 무료 사진, 그림, 이미지 그리고 스톡포토그래피. Image 30588320.">
            <a:extLst>
              <a:ext uri="{FF2B5EF4-FFF2-40B4-BE49-F238E27FC236}">
                <a16:creationId xmlns:a16="http://schemas.microsoft.com/office/drawing/2014/main" id="{B9D472A5-0F80-678D-6DDC-EBAAC263E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8" b="89989" l="5462" r="96154">
                        <a14:foregroundMark x1="16385" y1="60865" x2="11462" y2="53584"/>
                        <a14:foregroundMark x1="5462" y1="56769" x2="6538" y2="74061"/>
                        <a14:foregroundMark x1="11231" y1="38339" x2="11231" y2="38339"/>
                        <a14:foregroundMark x1="26154" y1="36177" x2="26154" y2="36177"/>
                        <a14:foregroundMark x1="52692" y1="31968" x2="52692" y2="31968"/>
                        <a14:foregroundMark x1="73846" y1="28441" x2="73846" y2="28441"/>
                        <a14:foregroundMark x1="96154" y1="45506" x2="96154" y2="45506"/>
                        <a14:foregroundMark x1="70538" y1="65870" x2="70538" y2="65870"/>
                        <a14:foregroundMark x1="47769" y1="69056" x2="47769" y2="69056"/>
                        <a14:foregroundMark x1="85154" y1="61775" x2="85154" y2="61775"/>
                        <a14:foregroundMark x1="37385" y1="70762" x2="37385" y2="70762"/>
                        <a14:foregroundMark x1="24769" y1="61433" x2="24769" y2="61433"/>
                        <a14:foregroundMark x1="17154" y1="45279" x2="17154" y2="45279"/>
                        <a14:foregroundMark x1="12846" y1="44937" x2="12846" y2="44937"/>
                        <a14:foregroundMark x1="10923" y1="64278" x2="10923" y2="64278"/>
                        <a14:foregroundMark x1="10462" y1="59499" x2="10462" y2="59499"/>
                        <a14:foregroundMark x1="10538" y1="60637" x2="10538" y2="60637"/>
                        <a14:foregroundMark x1="36615" y1="49943" x2="36615" y2="49943"/>
                        <a14:foregroundMark x1="31154" y1="44482" x2="31154" y2="44482"/>
                        <a14:foregroundMark x1="48000" y1="45506" x2="48000" y2="45506"/>
                        <a14:foregroundMark x1="43923" y1="43686" x2="43923" y2="43686"/>
                        <a14:foregroundMark x1="44769" y1="59499" x2="44769" y2="59499"/>
                        <a14:foregroundMark x1="61923" y1="43686" x2="61923" y2="43686"/>
                        <a14:foregroundMark x1="55692" y1="41752" x2="55692" y2="41752"/>
                        <a14:foregroundMark x1="57231" y1="57224" x2="57231" y2="57224"/>
                        <a14:foregroundMark x1="67615" y1="48009" x2="67615" y2="48009"/>
                        <a14:foregroundMark x1="67538" y1="39818" x2="67538" y2="39818"/>
                        <a14:foregroundMark x1="68077" y1="58362" x2="68077" y2="58362"/>
                        <a14:foregroundMark x1="72385" y1="56883" x2="72385" y2="56883"/>
                        <a14:foregroundMark x1="78462" y1="37201" x2="78462" y2="37201"/>
                        <a14:foregroundMark x1="84538" y1="41183" x2="84538" y2="41183"/>
                        <a14:foregroundMark x1="86000" y1="56314" x2="86000" y2="56314"/>
                        <a14:foregroundMark x1="89308" y1="34243" x2="89308" y2="34243"/>
                        <a14:foregroundMark x1="95154" y1="40273" x2="95154" y2="40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52" y="706610"/>
            <a:ext cx="2026544" cy="137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75AE50-7656-7A7C-D951-FF4FA7F983C9}"/>
              </a:ext>
            </a:extLst>
          </p:cNvPr>
          <p:cNvSpPr txBox="1"/>
          <p:nvPr/>
        </p:nvSpPr>
        <p:spPr>
          <a:xfrm>
            <a:off x="212298" y="1841998"/>
            <a:ext cx="5896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U-time </a:t>
            </a:r>
            <a:r>
              <a:rPr lang="ko-KR" altLang="en-US" sz="20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다른 </a:t>
            </a:r>
            <a:r>
              <a:rPr lang="en-US" altLang="ko-KR" sz="20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data set</a:t>
            </a:r>
            <a:r>
              <a:rPr lang="ko-KR" altLang="en-US" sz="20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에도 </a:t>
            </a:r>
            <a:endParaRPr lang="en-US" altLang="ko-KR" sz="20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잘 적용 됨을 확인할 수 있다</a:t>
            </a:r>
            <a:r>
              <a:rPr lang="en-US" altLang="ko-KR" sz="20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7D5825-E190-0FEE-7496-12B2F0CFCDA5}"/>
              </a:ext>
            </a:extLst>
          </p:cNvPr>
          <p:cNvSpPr txBox="1"/>
          <p:nvPr/>
        </p:nvSpPr>
        <p:spPr>
          <a:xfrm>
            <a:off x="979577" y="3475021"/>
            <a:ext cx="8372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U-time</a:t>
            </a:r>
            <a:r>
              <a:rPr lang="ko-KR" altLang="en-US" sz="20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은 높은 정확도를 보였다</a:t>
            </a:r>
            <a:r>
              <a:rPr lang="en-US" altLang="ko-KR" sz="20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GAF</a:t>
            </a:r>
            <a:r>
              <a:rPr lang="ko-KR" altLang="en-US" sz="20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은 생각했던 바 보다 높은 정확도를 보였지만</a:t>
            </a:r>
            <a:r>
              <a:rPr lang="en-US" altLang="ko-KR" sz="20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,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메모리 문제</a:t>
            </a:r>
            <a:r>
              <a:rPr lang="en-US" altLang="ko-KR" sz="20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, CNN </a:t>
            </a:r>
            <a:r>
              <a:rPr lang="ko-KR" altLang="en-US" sz="20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구조의 문제들이 추가로 발견되어</a:t>
            </a:r>
            <a:r>
              <a:rPr lang="en-US" altLang="ko-KR" sz="20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이와 관련해 추가적인 발전 가능성이 보인다</a:t>
            </a:r>
            <a:r>
              <a:rPr lang="en-US" altLang="ko-KR" sz="20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. </a:t>
            </a:r>
            <a:endParaRPr lang="ko-KR" altLang="en-US" sz="20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805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5129"/>
            <a:ext cx="12192000" cy="6506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74B748-7404-4FC4-741E-FE4D4A4F8C62}"/>
              </a:ext>
            </a:extLst>
          </p:cNvPr>
          <p:cNvSpPr txBox="1"/>
          <p:nvPr/>
        </p:nvSpPr>
        <p:spPr>
          <a:xfrm>
            <a:off x="3715269" y="2911515"/>
            <a:ext cx="47614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THANK YOU</a:t>
            </a:r>
            <a:endParaRPr lang="ko-KR" altLang="en-US" sz="66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8C51EA-5941-7494-F92E-BEA7DBF0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43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5129"/>
            <a:ext cx="12192000" cy="6506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74B748-7404-4FC4-741E-FE4D4A4F8C62}"/>
              </a:ext>
            </a:extLst>
          </p:cNvPr>
          <p:cNvSpPr txBox="1"/>
          <p:nvPr/>
        </p:nvSpPr>
        <p:spPr>
          <a:xfrm>
            <a:off x="3725313" y="3105834"/>
            <a:ext cx="476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Appendix</a:t>
            </a:r>
            <a:endParaRPr lang="ko-KR" altLang="en-US" sz="3600" dirty="0">
              <a:solidFill>
                <a:schemeClr val="bg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8C51EA-5941-7494-F92E-BEA7DBF0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506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871755" y="2700566"/>
            <a:ext cx="8448489" cy="1456869"/>
            <a:chOff x="1871755" y="2690199"/>
            <a:chExt cx="8448489" cy="145686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74B748-7404-4FC4-741E-FE4D4A4F8C62}"/>
                </a:ext>
              </a:extLst>
            </p:cNvPr>
            <p:cNvSpPr txBox="1"/>
            <p:nvPr/>
          </p:nvSpPr>
          <p:spPr>
            <a:xfrm>
              <a:off x="4401588" y="2690199"/>
              <a:ext cx="3388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rPr>
                <a:t>1. U-Time</a:t>
              </a:r>
              <a:endParaRPr lang="ko-KR" altLang="en-US" sz="3600" dirty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5DFCBD-8E46-9368-FF64-13E87ABC8AEC}"/>
                </a:ext>
              </a:extLst>
            </p:cNvPr>
            <p:cNvSpPr txBox="1"/>
            <p:nvPr/>
          </p:nvSpPr>
          <p:spPr>
            <a:xfrm>
              <a:off x="3709987" y="3538043"/>
              <a:ext cx="477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Multivariate time series </a:t>
              </a:r>
              <a:r>
                <a:rPr lang="ko-KR" altLang="en-US" dirty="0">
                  <a:solidFill>
                    <a:schemeClr val="bg1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수면 데이터 분류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7169EE-5E06-DC9E-3B85-B23D2FCB87A6}"/>
                </a:ext>
              </a:extLst>
            </p:cNvPr>
            <p:cNvSpPr txBox="1"/>
            <p:nvPr/>
          </p:nvSpPr>
          <p:spPr>
            <a:xfrm>
              <a:off x="1871755" y="3885458"/>
              <a:ext cx="84484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U-Time: A Fully Convolutional Network for Time Series Segmentation Applied to Sleep Staging</a:t>
              </a:r>
              <a:endParaRPr lang="en-US" altLang="ko-KR" sz="1100" b="0" i="0" dirty="0">
                <a:solidFill>
                  <a:schemeClr val="bg1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9255FB-EAE8-1494-0B35-E94F87EE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24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21495-2456-0F88-8520-D25BB3D93AD5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  </a:t>
            </a:r>
          </a:p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B7AB7-A6B1-A2AB-8BCE-907DA28A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D92B96-A0D1-4D28-A864-34204FB2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0" y="1248303"/>
            <a:ext cx="89725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88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21495-2456-0F88-8520-D25BB3D93AD5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  </a:t>
            </a:r>
          </a:p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B7AB7-A6B1-A2AB-8BCE-907DA28A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F67341-9F25-8A75-A74E-4C95C143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27" y="457200"/>
            <a:ext cx="6468169" cy="57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53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21495-2456-0F88-8520-D25BB3D93AD5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  </a:t>
            </a:r>
          </a:p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B7AB7-A6B1-A2AB-8BCE-907DA28A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AB969C-9A78-E9F5-1A4A-79CD376EB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63" y="1248303"/>
            <a:ext cx="67532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62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21495-2456-0F88-8520-D25BB3D93AD5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  </a:t>
            </a:r>
          </a:p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B7AB7-A6B1-A2AB-8BCE-907DA28A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30322A-5EC5-EA95-CF4D-4995B87EF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58" y="719051"/>
            <a:ext cx="4934534" cy="54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79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21495-2456-0F88-8520-D25BB3D93AD5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  </a:t>
            </a:r>
          </a:p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B7AB7-A6B1-A2AB-8BCE-907DA28A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B65657-DCF8-6CC5-C014-FF71F4738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361" y="640079"/>
            <a:ext cx="4971283" cy="53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17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21495-2456-0F88-8520-D25BB3D93AD5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  </a:t>
            </a:r>
          </a:p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B7AB7-A6B1-A2AB-8BCE-907DA28A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49237D-73B1-F8DF-D3C2-BA17F431D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260" y="640080"/>
            <a:ext cx="6089911" cy="53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35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21495-2456-0F88-8520-D25BB3D93AD5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  </a:t>
            </a:r>
          </a:p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B7AB7-A6B1-A2AB-8BCE-907DA28A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8E2759-B3F9-23A1-8C24-DE5BAF835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883" y="1929013"/>
            <a:ext cx="72485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279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21495-2456-0F88-8520-D25BB3D93AD5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  </a:t>
            </a:r>
          </a:p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B7AB7-A6B1-A2AB-8BCE-907DA28A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C1AFDB-E3FE-8E8B-A9F6-65825774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508" y="1248303"/>
            <a:ext cx="6665576" cy="390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29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21495-2456-0F88-8520-D25BB3D93AD5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  </a:t>
            </a:r>
          </a:p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B7AB7-A6B1-A2AB-8BCE-907DA28A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B53047-FED9-DC61-F152-45FEB6E7D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952" y="856210"/>
            <a:ext cx="4946073" cy="49460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7F4AC1-884D-1123-3974-98915C4B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050" y="856210"/>
            <a:ext cx="3498442" cy="49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85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21495-2456-0F88-8520-D25BB3D93AD5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  </a:t>
            </a:r>
          </a:p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B7AB7-A6B1-A2AB-8BCE-907DA28A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0DFDED-C6E3-866C-3595-AD812821E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11" y="340821"/>
            <a:ext cx="3507068" cy="59103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4DF6CF-7799-30F5-816A-5FB0041E2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472" y="330201"/>
            <a:ext cx="4081534" cy="59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4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4B748-7404-4FC4-741E-FE4D4A4F8C62}"/>
              </a:ext>
            </a:extLst>
          </p:cNvPr>
          <p:cNvSpPr txBox="1"/>
          <p:nvPr/>
        </p:nvSpPr>
        <p:spPr>
          <a:xfrm>
            <a:off x="436880" y="1248303"/>
            <a:ext cx="18324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a고딕16" panose="02020600000000000000" pitchFamily="18" charset="-127"/>
                <a:ea typeface="a고딕16" panose="02020600000000000000" pitchFamily="18" charset="-127"/>
              </a:rPr>
              <a:t>U-Net</a:t>
            </a:r>
            <a:endParaRPr lang="en-US" altLang="ko-KR" sz="32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이란</a:t>
            </a:r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?</a:t>
            </a:r>
            <a:endParaRPr lang="ko-KR" altLang="en-US" sz="32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62F4E7-338F-7DAC-09D4-F18E111AF487}"/>
              </a:ext>
            </a:extLst>
          </p:cNvPr>
          <p:cNvSpPr/>
          <p:nvPr/>
        </p:nvSpPr>
        <p:spPr>
          <a:xfrm>
            <a:off x="3206496" y="528320"/>
            <a:ext cx="4088384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7F7F7AF-00C3-AB32-B15F-A65B2E670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53"/>
          <a:stretch/>
        </p:blipFill>
        <p:spPr>
          <a:xfrm>
            <a:off x="3562824" y="2068607"/>
            <a:ext cx="3418221" cy="20617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579939-E971-B65C-876D-03A00FFD4B56}"/>
              </a:ext>
            </a:extLst>
          </p:cNvPr>
          <p:cNvSpPr txBox="1"/>
          <p:nvPr/>
        </p:nvSpPr>
        <p:spPr>
          <a:xfrm>
            <a:off x="3170682" y="5065614"/>
            <a:ext cx="4444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이미지의 전반적인 컨텍스트 정보를 얻기 위한 네트워크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정확한 지역화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(</a:t>
            </a:r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localizataion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)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을 위한 네트워크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006F4D-8D60-6EFF-1BAD-9CE558F5D2B9}"/>
              </a:ext>
            </a:extLst>
          </p:cNvPr>
          <p:cNvSpPr txBox="1"/>
          <p:nvPr/>
        </p:nvSpPr>
        <p:spPr>
          <a:xfrm>
            <a:off x="3170682" y="4728986"/>
            <a:ext cx="4550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암호기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-</a:t>
            </a:r>
            <a:r>
              <a:rPr lang="ko-KR" altLang="en-US" sz="1400" dirty="0" err="1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복호기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(Encoder-Decoder)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의 형식을 가진 네트워크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8B2521-1735-55F3-5912-8BAD2D0C1555}"/>
              </a:ext>
            </a:extLst>
          </p:cNvPr>
          <p:cNvSpPr txBox="1"/>
          <p:nvPr/>
        </p:nvSpPr>
        <p:spPr>
          <a:xfrm>
            <a:off x="3339500" y="1306585"/>
            <a:ext cx="477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U-net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이란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?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6AED5D-906F-3D2B-ACD1-81E97969F8C8}"/>
              </a:ext>
            </a:extLst>
          </p:cNvPr>
          <p:cNvSpPr txBox="1"/>
          <p:nvPr/>
        </p:nvSpPr>
        <p:spPr>
          <a:xfrm>
            <a:off x="7641595" y="1306585"/>
            <a:ext cx="477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U-net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의 구조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368DF6-C27A-0337-5978-E8ECD2D1E3F0}"/>
              </a:ext>
            </a:extLst>
          </p:cNvPr>
          <p:cNvSpPr/>
          <p:nvPr/>
        </p:nvSpPr>
        <p:spPr>
          <a:xfrm>
            <a:off x="3562824" y="1945178"/>
            <a:ext cx="1300121" cy="241900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CF8D1A9-9EAD-180C-2529-5DCCB0FBBF49}"/>
              </a:ext>
            </a:extLst>
          </p:cNvPr>
          <p:cNvSpPr/>
          <p:nvPr/>
        </p:nvSpPr>
        <p:spPr>
          <a:xfrm>
            <a:off x="5445939" y="1945178"/>
            <a:ext cx="1300121" cy="241900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CD8214-CCF6-163D-C081-B698ED8D4E0A}"/>
              </a:ext>
            </a:extLst>
          </p:cNvPr>
          <p:cNvSpPr/>
          <p:nvPr/>
        </p:nvSpPr>
        <p:spPr>
          <a:xfrm>
            <a:off x="3777009" y="2228918"/>
            <a:ext cx="2867889" cy="637348"/>
          </a:xfrm>
          <a:prstGeom prst="rect">
            <a:avLst/>
          </a:prstGeom>
          <a:noFill/>
          <a:ln>
            <a:solidFill>
              <a:srgbClr val="9E9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95BCF1-45C8-54F5-4653-56EFD007F06C}"/>
              </a:ext>
            </a:extLst>
          </p:cNvPr>
          <p:cNvSpPr txBox="1"/>
          <p:nvPr/>
        </p:nvSpPr>
        <p:spPr>
          <a:xfrm>
            <a:off x="8048053" y="1842943"/>
            <a:ext cx="37245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Contracting Path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각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step 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별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3x3conv 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두 차례 실행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Conv 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과정에 </a:t>
            </a:r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ReLU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연산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각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step 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별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2x2 max-pooling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실행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solidFill>
                <a:schemeClr val="bg2">
                  <a:lumMod val="1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Expanding Path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각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step 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별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2x2 Up conv 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수행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각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step 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별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3x3 conv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두 차례 실행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solidFill>
                <a:schemeClr val="bg2">
                  <a:lumMod val="1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Skip Architecture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Conv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연산으로 줄어든 크기만큼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crop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각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expanding step 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마다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up-</a:t>
            </a:r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cov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된 </a:t>
            </a:r>
            <a:r>
              <a:rPr lang="ko-KR" altLang="en-US" sz="1400" dirty="0" err="1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특징맵을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contracting path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의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cropped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된 </a:t>
            </a:r>
            <a:r>
              <a:rPr lang="ko-KR" altLang="en-US" sz="1400" dirty="0" err="1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특징맵과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결합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512235-339B-A6F2-636B-1D273BCDEFE1}"/>
              </a:ext>
            </a:extLst>
          </p:cNvPr>
          <p:cNvSpPr/>
          <p:nvPr/>
        </p:nvSpPr>
        <p:spPr>
          <a:xfrm>
            <a:off x="7741241" y="1883520"/>
            <a:ext cx="266572" cy="31088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293DF04-5C58-1AE9-69E2-7AC2C320FE14}"/>
              </a:ext>
            </a:extLst>
          </p:cNvPr>
          <p:cNvSpPr/>
          <p:nvPr/>
        </p:nvSpPr>
        <p:spPr>
          <a:xfrm flipV="1">
            <a:off x="7727310" y="2952270"/>
            <a:ext cx="294434" cy="343378"/>
          </a:xfrm>
          <a:prstGeom prst="rect">
            <a:avLst/>
          </a:prstGeom>
          <a:noFill/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32BFB27-C8D0-4870-9142-D27BFB6C44D1}"/>
              </a:ext>
            </a:extLst>
          </p:cNvPr>
          <p:cNvSpPr/>
          <p:nvPr/>
        </p:nvSpPr>
        <p:spPr>
          <a:xfrm flipV="1">
            <a:off x="7721196" y="3859956"/>
            <a:ext cx="294434" cy="343378"/>
          </a:xfrm>
          <a:prstGeom prst="rect">
            <a:avLst/>
          </a:prstGeom>
          <a:noFill/>
          <a:ln>
            <a:solidFill>
              <a:srgbClr val="9E9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BEDABE-81CA-8196-3222-BD05B924EF50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02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배경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E3BD01-F07F-0726-1BB3-66A379CF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34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21495-2456-0F88-8520-D25BB3D93AD5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  </a:t>
            </a:r>
          </a:p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B7AB7-A6B1-A2AB-8BCE-907DA28A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B8022F-7C98-A0E3-D1CE-829143E0B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10" y="881611"/>
            <a:ext cx="4020626" cy="46796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548FD0-F294-FEFA-3A87-30CC17535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39" y="881612"/>
            <a:ext cx="3742297" cy="467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484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21495-2456-0F88-8520-D25BB3D93AD5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  </a:t>
            </a:r>
          </a:p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B7AB7-A6B1-A2AB-8BCE-907DA28A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6F508F-B992-7584-DBD9-45E168E2D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677" y="299259"/>
            <a:ext cx="3572356" cy="59685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8F60EE-9E93-F307-C790-16A8D83C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333" y="299259"/>
            <a:ext cx="4048125" cy="1724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2D8C35-6A7A-7183-847B-D623EAE8A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333" y="2147627"/>
            <a:ext cx="4048125" cy="34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95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21495-2456-0F88-8520-D25BB3D93AD5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  </a:t>
            </a:r>
          </a:p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B7AB7-A6B1-A2AB-8BCE-907DA28A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1323DB-F44F-0223-E69B-09928B0AD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90" y="799124"/>
            <a:ext cx="4191000" cy="4657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05712F-B296-CD89-A8E0-6934EEA54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495" y="565762"/>
            <a:ext cx="42386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75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21495-2456-0F88-8520-D25BB3D93AD5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  </a:t>
            </a:r>
          </a:p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B7AB7-A6B1-A2AB-8BCE-907DA28A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37660A-6100-27C6-9C62-A05E0358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425" y="672903"/>
            <a:ext cx="3687606" cy="34393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71E1AB-CEC6-89E5-3D46-697596A33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424" y="4315564"/>
            <a:ext cx="3651096" cy="16429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44BE56-BA28-F3DD-09F3-0F33E2D3F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038" y="672903"/>
            <a:ext cx="3794829" cy="528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181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21495-2456-0F88-8520-D25BB3D93AD5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  </a:t>
            </a:r>
          </a:p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B7AB7-A6B1-A2AB-8BCE-907DA28A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22EFD2-6F75-C9B7-65B7-56EB31A3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755" y="656690"/>
            <a:ext cx="4750464" cy="2506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B21E8C-8850-AF00-1C16-1D8DD35DB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55" y="3366654"/>
            <a:ext cx="4786099" cy="259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924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21495-2456-0F88-8520-D25BB3D93AD5}"/>
              </a:ext>
            </a:extLst>
          </p:cNvPr>
          <p:cNvSpPr txBox="1"/>
          <p:nvPr/>
        </p:nvSpPr>
        <p:spPr>
          <a:xfrm>
            <a:off x="436880" y="1248303"/>
            <a:ext cx="2559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  </a:t>
            </a:r>
          </a:p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coding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B7AB7-A6B1-A2AB-8BCE-907DA28A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3F85A9-2CA3-4598-8A1D-CE74F2AE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522" y="1060392"/>
            <a:ext cx="55054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3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62F4E7-338F-7DAC-09D4-F18E111AF487}"/>
              </a:ext>
            </a:extLst>
          </p:cNvPr>
          <p:cNvSpPr/>
          <p:nvPr/>
        </p:nvSpPr>
        <p:spPr>
          <a:xfrm>
            <a:off x="3206496" y="528320"/>
            <a:ext cx="4088384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316BE1-5377-7E1B-4CC7-140B6D083C00}"/>
              </a:ext>
            </a:extLst>
          </p:cNvPr>
          <p:cNvGrpSpPr/>
          <p:nvPr/>
        </p:nvGrpSpPr>
        <p:grpSpPr>
          <a:xfrm>
            <a:off x="3559522" y="2098828"/>
            <a:ext cx="8253787" cy="2462213"/>
            <a:chOff x="6981044" y="3323307"/>
            <a:chExt cx="8253787" cy="246221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BF2749-36B6-3938-1BA8-1128BDC75E97}"/>
                </a:ext>
              </a:extLst>
            </p:cNvPr>
            <p:cNvSpPr txBox="1"/>
            <p:nvPr/>
          </p:nvSpPr>
          <p:spPr>
            <a:xfrm>
              <a:off x="6981044" y="3323307"/>
              <a:ext cx="8253787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Skip</a:t>
              </a:r>
              <a:r>
                <a:rPr lang="ko-KR" altLang="en-US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 </a:t>
              </a:r>
              <a:r>
                <a:rPr lang="en-US" altLang="ko-KR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Architecture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각 </a:t>
              </a:r>
              <a:r>
                <a:rPr lang="en-US" altLang="ko-KR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Expanding step </a:t>
              </a:r>
              <a:r>
                <a:rPr lang="ko-KR" altLang="en-US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마다 </a:t>
              </a:r>
              <a:r>
                <a:rPr lang="en-US" altLang="ko-KR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Up-</a:t>
              </a:r>
              <a:r>
                <a:rPr lang="en-US" altLang="ko-KR" sz="1400" dirty="0" err="1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cov</a:t>
              </a:r>
              <a:r>
                <a:rPr lang="ko-KR" altLang="en-US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된 </a:t>
              </a:r>
              <a:r>
                <a:rPr lang="ko-KR" altLang="en-US" sz="1400" dirty="0" err="1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특징맵을</a:t>
              </a:r>
              <a:r>
                <a:rPr lang="ko-KR" altLang="en-US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 </a:t>
              </a:r>
              <a:r>
                <a:rPr lang="en-US" altLang="ko-KR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Contracting path</a:t>
              </a:r>
              <a:r>
                <a:rPr lang="ko-KR" altLang="en-US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의 </a:t>
              </a:r>
              <a:r>
                <a:rPr lang="en-US" altLang="ko-KR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Cropped </a:t>
              </a:r>
              <a:r>
                <a:rPr lang="ko-KR" altLang="en-US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된 특징 </a:t>
              </a:r>
              <a:r>
                <a:rPr lang="ko-KR" altLang="en-US" sz="1400" dirty="0" err="1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맵과</a:t>
              </a:r>
              <a:r>
                <a:rPr lang="ko-KR" altLang="en-US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 </a:t>
              </a:r>
              <a:r>
                <a:rPr lang="en-US" altLang="ko-KR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Concatenation </a:t>
              </a:r>
              <a:r>
                <a:rPr lang="ko-KR" altLang="en-US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함</a:t>
              </a:r>
              <a:endPara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얕은 층의 </a:t>
              </a:r>
              <a:r>
                <a:rPr lang="en-US" altLang="ko-KR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fine location</a:t>
              </a:r>
              <a:r>
                <a:rPr lang="ko-KR" altLang="en-US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과 깊은 층의 </a:t>
              </a:r>
              <a:r>
                <a:rPr lang="en-US" altLang="ko-KR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global semantic </a:t>
              </a:r>
              <a:r>
                <a:rPr lang="ko-KR" altLang="en-US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정보를 결합</a:t>
              </a:r>
              <a:endPara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Localization</a:t>
              </a:r>
              <a:r>
                <a:rPr lang="ko-KR" altLang="en-US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과 </a:t>
              </a:r>
              <a:r>
                <a:rPr lang="en-US" altLang="ko-KR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context </a:t>
              </a:r>
              <a:r>
                <a:rPr lang="ko-KR" altLang="en-US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사이의 트레이드 오프를 해결</a:t>
              </a:r>
              <a:endPara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Ground-Truth</a:t>
              </a:r>
              <a:r>
                <a:rPr lang="ko-KR" altLang="en-US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에 대한 </a:t>
              </a:r>
              <a:r>
                <a:rPr lang="en-US" altLang="ko-KR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Weight Map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2">
                      <a:lumMod val="10000"/>
                    </a:schemeClr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6899262-76C5-4AC8-7290-2C1F063E4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9167" y="4926607"/>
              <a:ext cx="2030471" cy="858913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7514640-F621-641B-0504-43923AB492AF}"/>
              </a:ext>
            </a:extLst>
          </p:cNvPr>
          <p:cNvSpPr txBox="1"/>
          <p:nvPr/>
        </p:nvSpPr>
        <p:spPr>
          <a:xfrm>
            <a:off x="3339500" y="1306585"/>
            <a:ext cx="477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왜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U-Net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은 이미지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segementation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에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강한가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?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EA1C3D-208E-E86A-C8C5-E533E9D334ED}"/>
              </a:ext>
            </a:extLst>
          </p:cNvPr>
          <p:cNvSpPr txBox="1"/>
          <p:nvPr/>
        </p:nvSpPr>
        <p:spPr>
          <a:xfrm>
            <a:off x="436880" y="1248303"/>
            <a:ext cx="18324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a고딕16" panose="02020600000000000000" pitchFamily="18" charset="-127"/>
                <a:ea typeface="a고딕16" panose="02020600000000000000" pitchFamily="18" charset="-127"/>
              </a:rPr>
              <a:t>U-Net</a:t>
            </a:r>
            <a:endParaRPr lang="en-US" altLang="ko-KR" sz="32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r>
              <a:rPr lang="ko-KR" altLang="en-US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이란</a:t>
            </a:r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?</a:t>
            </a:r>
            <a:endParaRPr lang="ko-KR" altLang="en-US" sz="32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37B6BF-58FC-C0CC-142E-9F9D17135324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02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배경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2052A5-9A6B-78D1-BF92-8F86D783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6132938" y="3800285"/>
            <a:ext cx="1601070" cy="320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091921" y="2279406"/>
            <a:ext cx="1230755" cy="320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86362" y="2279406"/>
            <a:ext cx="1230755" cy="320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4B748-7404-4FC4-741E-FE4D4A4F8C62}"/>
              </a:ext>
            </a:extLst>
          </p:cNvPr>
          <p:cNvSpPr txBox="1"/>
          <p:nvPr/>
        </p:nvSpPr>
        <p:spPr>
          <a:xfrm>
            <a:off x="436880" y="1248303"/>
            <a:ext cx="18324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</a:t>
            </a:r>
          </a:p>
          <a:p>
            <a:r>
              <a:rPr lang="ko-KR" altLang="en-US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이란</a:t>
            </a:r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?</a:t>
            </a:r>
            <a:endParaRPr lang="ko-KR" altLang="en-US" sz="32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62F4E7-338F-7DAC-09D4-F18E111AF487}"/>
              </a:ext>
            </a:extLst>
          </p:cNvPr>
          <p:cNvSpPr/>
          <p:nvPr/>
        </p:nvSpPr>
        <p:spPr>
          <a:xfrm>
            <a:off x="3206496" y="528320"/>
            <a:ext cx="4088384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FB27A63-2D34-89C6-8238-8F9B2FEE0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53"/>
          <a:stretch/>
        </p:blipFill>
        <p:spPr>
          <a:xfrm>
            <a:off x="2953939" y="2870756"/>
            <a:ext cx="3178999" cy="191743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C78D378-2DC5-044E-15E8-90F0F8534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939" y="2982470"/>
            <a:ext cx="3318995" cy="176699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5DFCBD-8E46-9368-FF64-13E87ABC8AEC}"/>
              </a:ext>
            </a:extLst>
          </p:cNvPr>
          <p:cNvSpPr txBox="1"/>
          <p:nvPr/>
        </p:nvSpPr>
        <p:spPr>
          <a:xfrm>
            <a:off x="5815213" y="3729807"/>
            <a:ext cx="477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+ time series =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B721A7-1524-6B77-7697-DB502CFA8952}"/>
              </a:ext>
            </a:extLst>
          </p:cNvPr>
          <p:cNvSpPr txBox="1"/>
          <p:nvPr/>
        </p:nvSpPr>
        <p:spPr>
          <a:xfrm>
            <a:off x="8960294" y="2245420"/>
            <a:ext cx="156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	</a:t>
            </a:r>
            <a:endParaRPr lang="ko-KR" altLang="en-US" sz="20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B721A7-1524-6B77-7697-DB502CFA8952}"/>
              </a:ext>
            </a:extLst>
          </p:cNvPr>
          <p:cNvSpPr txBox="1"/>
          <p:nvPr/>
        </p:nvSpPr>
        <p:spPr>
          <a:xfrm>
            <a:off x="3702388" y="2245420"/>
            <a:ext cx="139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고딕16" panose="02020600000000000000" pitchFamily="18" charset="-127"/>
                <a:ea typeface="a고딕16" panose="02020600000000000000" pitchFamily="18" charset="-127"/>
              </a:rPr>
              <a:t>U-NET</a:t>
            </a:r>
            <a:endParaRPr lang="ko-KR" altLang="en-US" sz="20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5ED407-1DDC-060C-0FC7-C08F700D9017}"/>
              </a:ext>
            </a:extLst>
          </p:cNvPr>
          <p:cNvSpPr txBox="1"/>
          <p:nvPr/>
        </p:nvSpPr>
        <p:spPr>
          <a:xfrm>
            <a:off x="3339499" y="1306585"/>
            <a:ext cx="748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U-Time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은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U-Net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의 이미지 분류 속 강점을 시계열 데이터에 접목한 방법론이다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90F2BD-ADEB-7D99-A405-768A547752FF}"/>
              </a:ext>
            </a:extLst>
          </p:cNvPr>
          <p:cNvSpPr txBox="1"/>
          <p:nvPr/>
        </p:nvSpPr>
        <p:spPr>
          <a:xfrm>
            <a:off x="3113417" y="5083026"/>
            <a:ext cx="257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2D conv</a:t>
            </a:r>
            <a:endParaRPr lang="ko-KR" altLang="en-US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5E335-F69B-0C86-9CFA-637DDA61266B}"/>
              </a:ext>
            </a:extLst>
          </p:cNvPr>
          <p:cNvSpPr txBox="1"/>
          <p:nvPr/>
        </p:nvSpPr>
        <p:spPr>
          <a:xfrm>
            <a:off x="8418977" y="5083026"/>
            <a:ext cx="257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1D conv</a:t>
            </a:r>
            <a:endParaRPr lang="ko-KR" altLang="en-US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57DBCC-44D6-41FB-F13A-403E42AFD1A2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02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배경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221CE8-4DE3-CB4B-B8C2-8867F096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7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4B748-7404-4FC4-741E-FE4D4A4F8C62}"/>
              </a:ext>
            </a:extLst>
          </p:cNvPr>
          <p:cNvSpPr txBox="1"/>
          <p:nvPr/>
        </p:nvSpPr>
        <p:spPr>
          <a:xfrm>
            <a:off x="436880" y="1248303"/>
            <a:ext cx="518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</a:t>
            </a:r>
          </a:p>
          <a:p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train</a:t>
            </a:r>
            <a:endParaRPr lang="ko-KR" altLang="en-US" sz="32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DFCBD-8E46-9368-FF64-13E87ABC8AEC}"/>
              </a:ext>
            </a:extLst>
          </p:cNvPr>
          <p:cNvSpPr txBox="1"/>
          <p:nvPr/>
        </p:nvSpPr>
        <p:spPr>
          <a:xfrm>
            <a:off x="3187161" y="597570"/>
            <a:ext cx="4772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Multivariate time series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수면 데이터 분류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62F4E7-338F-7DAC-09D4-F18E111AF487}"/>
              </a:ext>
            </a:extLst>
          </p:cNvPr>
          <p:cNvSpPr/>
          <p:nvPr/>
        </p:nvSpPr>
        <p:spPr>
          <a:xfrm>
            <a:off x="3206496" y="528320"/>
            <a:ext cx="4088384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169EE-5E06-DC9E-3B85-B23D2FCB87A6}"/>
              </a:ext>
            </a:extLst>
          </p:cNvPr>
          <p:cNvSpPr txBox="1"/>
          <p:nvPr/>
        </p:nvSpPr>
        <p:spPr>
          <a:xfrm>
            <a:off x="3187161" y="857435"/>
            <a:ext cx="8448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a고딕13" panose="02020600000000000000" pitchFamily="18" charset="-127"/>
                <a:ea typeface="a고딕13" panose="02020600000000000000" pitchFamily="18" charset="-127"/>
              </a:rPr>
              <a:t>U-Time: A Fully Convolutional Network for Time Series Segmentation Applied to Sleep Staging</a:t>
            </a:r>
            <a:endParaRPr lang="en-US" altLang="ko-KR" sz="1000" b="0" i="0" dirty="0">
              <a:solidFill>
                <a:srgbClr val="111111"/>
              </a:solidFill>
              <a:effectLst/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78D378-2DC5-044E-15E8-90F0F8534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787" y="1761824"/>
            <a:ext cx="3967894" cy="15767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E11C5E-ED52-9BA2-7DAC-F1B0A755D728}"/>
              </a:ext>
            </a:extLst>
          </p:cNvPr>
          <p:cNvSpPr txBox="1"/>
          <p:nvPr/>
        </p:nvSpPr>
        <p:spPr>
          <a:xfrm>
            <a:off x="7577514" y="2134714"/>
            <a:ext cx="4118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AutoNum type="arabicPeriod"/>
            </a:pPr>
            <a:r>
              <a:rPr lang="en-US" altLang="ko-KR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Raw physiological data</a:t>
            </a:r>
            <a:r>
              <a:rPr lang="ko-KR" altLang="en-US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를 일정 구간</a:t>
            </a:r>
            <a:r>
              <a:rPr lang="en-US" altLang="ko-KR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(30 sec)</a:t>
            </a:r>
            <a:r>
              <a:rPr lang="ko-KR" altLang="en-US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으로 나눈다</a:t>
            </a:r>
            <a:r>
              <a:rPr lang="en-US" altLang="ko-KR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200" dirty="0" err="1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Unet</a:t>
            </a:r>
            <a:r>
              <a:rPr lang="en-US" altLang="ko-KR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구조를 활용해 </a:t>
            </a:r>
            <a:r>
              <a:rPr lang="en-US" altLang="ko-KR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Encoder, Decoder</a:t>
            </a:r>
            <a:r>
              <a:rPr lang="ko-KR" altLang="en-US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를 거쳐 </a:t>
            </a:r>
            <a:r>
              <a:rPr lang="en-US" altLang="ko-KR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1</a:t>
            </a:r>
            <a:r>
              <a:rPr lang="ko-KR" altLang="en-US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초 단위의 분류 작업을 실시한다</a:t>
            </a:r>
            <a:r>
              <a:rPr lang="en-US" altLang="ko-KR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. </a:t>
            </a:r>
          </a:p>
          <a:p>
            <a:pPr marL="228600" indent="-228600" algn="l">
              <a:buAutoNum type="arabicPeriod"/>
            </a:pPr>
            <a:r>
              <a:rPr lang="en-US" altLang="ko-KR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Average pooling</a:t>
            </a:r>
            <a:r>
              <a:rPr lang="ko-KR" altLang="en-US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에 따라 구간별 라벨을 최종 분류한다</a:t>
            </a:r>
            <a:r>
              <a:rPr lang="en-US" altLang="ko-KR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en-US" altLang="ko-KR" sz="1200" b="0" i="0" dirty="0">
              <a:solidFill>
                <a:srgbClr val="111111"/>
              </a:solidFill>
              <a:effectLst/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161" y="3588218"/>
            <a:ext cx="4081520" cy="17303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61EAE9-F837-6E5F-0F57-956BBBF4AEBC}"/>
              </a:ext>
            </a:extLst>
          </p:cNvPr>
          <p:cNvSpPr txBox="1"/>
          <p:nvPr/>
        </p:nvSpPr>
        <p:spPr>
          <a:xfrm>
            <a:off x="7577514" y="4277760"/>
            <a:ext cx="411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AutoNum type="arabicPeriod"/>
            </a:pPr>
            <a:r>
              <a:rPr lang="en-US" altLang="ko-KR" sz="1200" b="0" i="0" dirty="0">
                <a:solidFill>
                  <a:srgbClr val="111111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Encoder &gt; Decoder &gt; Segmentation </a:t>
            </a:r>
            <a:r>
              <a:rPr lang="ko-KR" altLang="en-US" sz="1200" b="0" i="0" dirty="0">
                <a:solidFill>
                  <a:srgbClr val="111111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의 순서로 진행된다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111111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U-Net</a:t>
            </a:r>
            <a:r>
              <a:rPr lang="ko-KR" altLang="en-US" sz="1200" b="0" i="0" dirty="0">
                <a:solidFill>
                  <a:srgbClr val="111111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과 비슷한 구조</a:t>
            </a:r>
            <a:endParaRPr lang="en-US" altLang="ko-KR" sz="1200" b="0" i="0" dirty="0">
              <a:solidFill>
                <a:srgbClr val="111111"/>
              </a:solidFill>
              <a:effectLst/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A702F8-3E60-461A-88CD-03075703A96A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02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배경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D37299-5047-61A0-1874-ED0AE749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550E6-FD0D-7C8C-5837-E72EC09D0C10}"/>
              </a:ext>
            </a:extLst>
          </p:cNvPr>
          <p:cNvSpPr/>
          <p:nvPr/>
        </p:nvSpPr>
        <p:spPr>
          <a:xfrm>
            <a:off x="0" y="6506308"/>
            <a:ext cx="12192000" cy="3516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3000">
                <a:srgbClr val="181818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4B748-7404-4FC4-741E-FE4D4A4F8C62}"/>
              </a:ext>
            </a:extLst>
          </p:cNvPr>
          <p:cNvSpPr txBox="1"/>
          <p:nvPr/>
        </p:nvSpPr>
        <p:spPr>
          <a:xfrm>
            <a:off x="436880" y="1248303"/>
            <a:ext cx="518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고딕16" panose="02020600000000000000" pitchFamily="18" charset="-127"/>
                <a:ea typeface="a고딕16" panose="02020600000000000000" pitchFamily="18" charset="-127"/>
              </a:rPr>
              <a:t>U-Time</a:t>
            </a:r>
          </a:p>
          <a:p>
            <a:r>
              <a:rPr lang="en-US" altLang="ko-KR" sz="2400" dirty="0">
                <a:latin typeface="a고딕16" panose="02020600000000000000" pitchFamily="18" charset="-127"/>
                <a:ea typeface="a고딕16" panose="02020600000000000000" pitchFamily="18" charset="-127"/>
              </a:rPr>
              <a:t>test</a:t>
            </a:r>
            <a:endParaRPr lang="ko-KR" altLang="en-US" sz="24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1AE5C-1C26-1E6A-8240-D82A3717E95F}"/>
              </a:ext>
            </a:extLst>
          </p:cNvPr>
          <p:cNvSpPr/>
          <p:nvPr/>
        </p:nvSpPr>
        <p:spPr>
          <a:xfrm>
            <a:off x="436880" y="528320"/>
            <a:ext cx="2062480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6E57D7-F286-FE71-9DC0-722F95AE5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496" y="2277147"/>
            <a:ext cx="4523743" cy="25223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E11C5E-ED52-9BA2-7DAC-F1B0A755D728}"/>
              </a:ext>
            </a:extLst>
          </p:cNvPr>
          <p:cNvSpPr txBox="1"/>
          <p:nvPr/>
        </p:nvSpPr>
        <p:spPr>
          <a:xfrm>
            <a:off x="7780953" y="2755344"/>
            <a:ext cx="3335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ko-KR" altLang="en-US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Sleep-EDF-153 데이터 세트의 C = 3 </a:t>
            </a:r>
            <a:endParaRPr lang="en-US" altLang="ko-KR" sz="1200" dirty="0">
              <a:solidFill>
                <a:srgbClr val="11111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l"/>
            <a:r>
              <a:rPr lang="en-US" altLang="ko-KR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    </a:t>
            </a:r>
            <a:r>
              <a:rPr lang="ko-KR" altLang="en-US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입력 채널에 대해 훈련된 </a:t>
            </a:r>
            <a:r>
              <a:rPr lang="ko-KR" altLang="en-US" sz="1200" dirty="0" err="1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U</a:t>
            </a:r>
            <a:r>
              <a:rPr lang="ko-KR" altLang="en-US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-Time의 클래스 신뢰</a:t>
            </a:r>
            <a:endParaRPr lang="en-US" altLang="ko-KR" sz="1200" dirty="0">
              <a:solidFill>
                <a:srgbClr val="11111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l"/>
            <a:r>
              <a:rPr lang="en-US" altLang="ko-KR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    </a:t>
            </a:r>
            <a:r>
              <a:rPr lang="ko-KR" altLang="en-US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점수를 </a:t>
            </a:r>
            <a:r>
              <a:rPr lang="ko-KR" altLang="en-US" sz="1200" dirty="0" err="1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시각화한다</a:t>
            </a:r>
            <a:r>
              <a:rPr lang="en-US" altLang="ko-KR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.  </a:t>
            </a:r>
          </a:p>
          <a:p>
            <a:pPr marL="228600" indent="-228600" algn="l">
              <a:buFont typeface="+mj-lt"/>
              <a:buAutoNum type="arabicPeriod" startAt="2"/>
            </a:pPr>
            <a:r>
              <a:rPr lang="en-US" altLang="ko-KR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U-Time</a:t>
            </a:r>
            <a:r>
              <a:rPr lang="ko-KR" altLang="en-US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은 초당 </a:t>
            </a:r>
            <a:r>
              <a:rPr lang="en-US" altLang="ko-KR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100</a:t>
            </a:r>
            <a:r>
              <a:rPr lang="ko-KR" altLang="en-US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개의 수면 단계 점수를 출력한다</a:t>
            </a:r>
            <a:r>
              <a:rPr lang="en-US" altLang="ko-KR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  <a:p>
            <a:pPr marL="228600" indent="-228600" algn="l">
              <a:buFont typeface="+mj-lt"/>
              <a:buAutoNum type="arabicPeriod" startAt="2"/>
            </a:pPr>
            <a:r>
              <a:rPr lang="ko-KR" altLang="en-US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맨 아래 프레임의 색상 막대의 높이는 각 시점에서 각 수면 단계에 대한 </a:t>
            </a:r>
            <a:r>
              <a:rPr lang="ko-KR" altLang="en-US" sz="1200" dirty="0" err="1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소프트맥스</a:t>
            </a:r>
            <a:r>
              <a:rPr lang="en-US" altLang="ko-KR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(</a:t>
            </a:r>
            <a:r>
              <a:rPr lang="ko-KR" altLang="en-US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확률</a:t>
            </a:r>
            <a:r>
              <a:rPr lang="en-US" altLang="ko-KR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) </a:t>
            </a:r>
            <a:r>
              <a:rPr lang="ko-KR" altLang="en-US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점수를 제공한다</a:t>
            </a:r>
            <a:r>
              <a:rPr lang="en-US" altLang="ko-KR" sz="1200" dirty="0">
                <a:solidFill>
                  <a:srgbClr val="11111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18244D-FCA7-B828-8CC4-00C8E82559AE}"/>
              </a:ext>
            </a:extLst>
          </p:cNvPr>
          <p:cNvSpPr txBox="1"/>
          <p:nvPr/>
        </p:nvSpPr>
        <p:spPr>
          <a:xfrm>
            <a:off x="3187161" y="597570"/>
            <a:ext cx="4772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Multivariate time series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수면 데이터 분류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B83943-14C8-0C25-1D26-449021EEFBD6}"/>
              </a:ext>
            </a:extLst>
          </p:cNvPr>
          <p:cNvSpPr/>
          <p:nvPr/>
        </p:nvSpPr>
        <p:spPr>
          <a:xfrm>
            <a:off x="3206496" y="528320"/>
            <a:ext cx="4088384" cy="4571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BB6B85-1FDB-4E5B-95C0-93D03C0E64A6}"/>
              </a:ext>
            </a:extLst>
          </p:cNvPr>
          <p:cNvSpPr txBox="1"/>
          <p:nvPr/>
        </p:nvSpPr>
        <p:spPr>
          <a:xfrm>
            <a:off x="3187161" y="857435"/>
            <a:ext cx="8448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a고딕13" panose="02020600000000000000" pitchFamily="18" charset="-127"/>
                <a:ea typeface="a고딕13" panose="02020600000000000000" pitchFamily="18" charset="-127"/>
              </a:rPr>
              <a:t>U-Time: A Fully Convolutional Network for Time Series Segmentation Applied to Sleep Staging</a:t>
            </a:r>
            <a:endParaRPr lang="en-US" altLang="ko-KR" sz="1000" b="0" i="0" dirty="0">
              <a:solidFill>
                <a:srgbClr val="111111"/>
              </a:solidFill>
              <a:effectLst/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8EC903-8195-64B5-D838-87A131BCB115}"/>
              </a:ext>
            </a:extLst>
          </p:cNvPr>
          <p:cNvSpPr txBox="1"/>
          <p:nvPr/>
        </p:nvSpPr>
        <p:spPr>
          <a:xfrm>
            <a:off x="436880" y="61741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02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배경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683663-EDA6-F466-6176-6E642C58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5F3-7258-4481-B0F5-071E82F721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85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1983</Words>
  <Application>Microsoft Office PowerPoint</Application>
  <PresentationFormat>와이드스크린</PresentationFormat>
  <Paragraphs>459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8" baseType="lpstr">
      <vt:lpstr>a고딕10</vt:lpstr>
      <vt:lpstr>a고딕11</vt:lpstr>
      <vt:lpstr>a고딕12</vt:lpstr>
      <vt:lpstr>a고딕13</vt:lpstr>
      <vt:lpstr>a고딕15</vt:lpstr>
      <vt:lpstr>a고딕16</vt:lpstr>
      <vt:lpstr>a고딕17</vt:lpstr>
      <vt:lpstr>a고딕18</vt:lpstr>
      <vt:lpstr>a고딕19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김미경</dc:creator>
  <cp:lastModifiedBy>정준호</cp:lastModifiedBy>
  <cp:revision>272</cp:revision>
  <dcterms:created xsi:type="dcterms:W3CDTF">2022-06-02T04:13:02Z</dcterms:created>
  <dcterms:modified xsi:type="dcterms:W3CDTF">2022-06-10T10:48:51Z</dcterms:modified>
</cp:coreProperties>
</file>