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60" r:id="rId4"/>
    <p:sldId id="259" r:id="rId5"/>
    <p:sldId id="335" r:id="rId6"/>
    <p:sldId id="311" r:id="rId7"/>
    <p:sldId id="310" r:id="rId8"/>
    <p:sldId id="331" r:id="rId9"/>
    <p:sldId id="329" r:id="rId10"/>
    <p:sldId id="330" r:id="rId11"/>
    <p:sldId id="309" r:id="rId12"/>
    <p:sldId id="332" r:id="rId13"/>
    <p:sldId id="333" r:id="rId14"/>
    <p:sldId id="334" r:id="rId15"/>
    <p:sldId id="323" r:id="rId16"/>
    <p:sldId id="325" r:id="rId17"/>
    <p:sldId id="336" r:id="rId18"/>
    <p:sldId id="337" r:id="rId19"/>
    <p:sldId id="339" r:id="rId20"/>
    <p:sldId id="338" r:id="rId21"/>
    <p:sldId id="340" r:id="rId22"/>
    <p:sldId id="341" r:id="rId23"/>
    <p:sldId id="342" r:id="rId24"/>
    <p:sldId id="343" r:id="rId25"/>
    <p:sldId id="279" r:id="rId26"/>
    <p:sldId id="2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5F4-38C9-4D48-A096-BD2ACBF423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2083-EC46-42D3-8947-835B29F3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7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1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3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8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8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8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7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2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2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6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F78C-916F-4695-B609-E1A02B25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946F6-656F-4920-B11D-6478C4F5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29CE-EF62-4A3C-BCD5-005E5E6A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9221-B621-44C2-9210-3DC4BB4D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0DDDB-8BC6-4C8F-9F0A-A1FB2D3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69C2-F527-49EA-BB82-EE916D8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7574E-ECDB-4CC8-8671-37C4691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39270-D9D0-42A7-9C72-7790B07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562D0-0141-40C6-8EA4-EFE86C2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선 선" descr="선 선">
            <a:extLst>
              <a:ext uri="{FF2B5EF4-FFF2-40B4-BE49-F238E27FC236}">
                <a16:creationId xmlns:a16="http://schemas.microsoft.com/office/drawing/2014/main" id="{B5ABDD70-006F-4282-A50E-9F150D7AE4D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63862"/>
            <a:ext cx="8206847" cy="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1F935CBF-29B3-42A7-A782-5947E68B4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36" y="151397"/>
            <a:ext cx="782054" cy="7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6CBCA-63F9-448D-BA32-C0B62C72FC76}"/>
              </a:ext>
            </a:extLst>
          </p:cNvPr>
          <p:cNvSpPr txBox="1"/>
          <p:nvPr userDrawn="1"/>
        </p:nvSpPr>
        <p:spPr>
          <a:xfrm>
            <a:off x="9790460" y="171450"/>
            <a:ext cx="2044278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15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정규세션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14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OOO</a:t>
            </a:r>
            <a:endParaRPr kumimoji="0" lang="ko-KR" altLang="en-US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2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loss-vs-epoch-graphs" TargetMode="External"/><Relationship Id="rId2" Type="http://schemas.openxmlformats.org/officeDocument/2006/relationships/hyperlink" Target="https://towardsdatascience.com/the-best-learning-rate-schedules-6b7b9fb7256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medium.com/@tagxdata/data-augmentation-for-computer-vision-9c9ed474291e" TargetMode="External"/><Relationship Id="rId4" Type="http://schemas.openxmlformats.org/officeDocument/2006/relationships/hyperlink" Target="https://light-tree.tistory.com/125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F8763334-1755-49AB-AAC6-7F4D665B4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4" y="1860950"/>
            <a:ext cx="1749288" cy="1749288"/>
          </a:xfrm>
          <a:prstGeom prst="rect">
            <a:avLst/>
          </a:prstGeom>
          <a:effectLst>
            <a:outerShdw blurRad="50800" dist="50800" dir="5400000" sx="108000" sy="108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BC653B-9972-41F8-BE9F-33F52A7B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46842"/>
            <a:ext cx="9144000" cy="1360739"/>
          </a:xfrm>
        </p:spPr>
        <p:txBody>
          <a:bodyPr>
            <a:normAutofit/>
          </a:bodyPr>
          <a:lstStyle/>
          <a:p>
            <a:r>
              <a:rPr lang="en-US" altLang="ko-KR" sz="5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NeuralNet</a:t>
            </a:r>
            <a:r>
              <a:rPr lang="en-US" altLang="ko-KR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Advanced</a:t>
            </a:r>
            <a:br>
              <a:rPr lang="en-US" altLang="ko-KR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3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선 선" descr="선 선">
            <a:extLst>
              <a:ext uri="{FF2B5EF4-FFF2-40B4-BE49-F238E27FC236}">
                <a16:creationId xmlns:a16="http://schemas.microsoft.com/office/drawing/2014/main" id="{ADFB2BB1-3A7C-4FC4-9CB2-3C7636DBD2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" y="3840975"/>
            <a:ext cx="11782931" cy="84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9E6A07-552A-441F-BF7D-A543257AB68E}"/>
              </a:ext>
            </a:extLst>
          </p:cNvPr>
          <p:cNvSpPr txBox="1"/>
          <p:nvPr/>
        </p:nvSpPr>
        <p:spPr>
          <a:xfrm>
            <a:off x="5209538" y="4705893"/>
            <a:ext cx="1772921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20</a:t>
            </a: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기 정규세션</a:t>
            </a:r>
            <a:endParaRPr kumimoji="0" lang="en-US" altLang="ko-KR" sz="2000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한진모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94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73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Regularization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5" y="1505145"/>
            <a:ext cx="11253829" cy="1934688"/>
            <a:chOff x="469085" y="1356440"/>
            <a:chExt cx="11253829" cy="158421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0"/>
              <a:ext cx="10722375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Regularization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Overfitting </a:t>
              </a:r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해소를 통한 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Generalization </a:t>
              </a:r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성능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향상 도모</a:t>
              </a:r>
              <a:endPara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지나치게 복잡한 모델 혹은 과도한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Optimization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모델이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Dataset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noise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까지 학습하도록 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성능과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Generalization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성능의 괴리를 야기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따라서 모델이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Dataset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대하여 지나치게 최적화되는 것을 규제할 필요가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C844E0-BF6C-567C-7E71-33DCD938CEF5}"/>
              </a:ext>
            </a:extLst>
          </p:cNvPr>
          <p:cNvGrpSpPr/>
          <p:nvPr/>
        </p:nvGrpSpPr>
        <p:grpSpPr>
          <a:xfrm>
            <a:off x="469085" y="3637722"/>
            <a:ext cx="11253829" cy="1934688"/>
            <a:chOff x="469085" y="1356440"/>
            <a:chExt cx="11253829" cy="158421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CA7A73A-43BF-B6D1-3802-377F509EB4A9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0"/>
              <a:ext cx="10722375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Several Regularization Approaches</a:t>
              </a:r>
              <a:endPara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D327F5F-A928-75C5-601B-E92FE371841E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Regularization via Loss Function – Adding Penalty Term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Regularization via Model Architecture -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DropOut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Regularization via Dataset – Data Augmentation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00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Regularization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5" y="1360515"/>
            <a:ext cx="11253829" cy="1506367"/>
            <a:chOff x="469085" y="1356440"/>
            <a:chExt cx="11253829" cy="123348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0"/>
              <a:ext cx="11119941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Regularization via Loss Function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(Adding Penalty Term to Model Complexity) 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기본적으로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딥러닝의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Phase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최소화하는 것을 목적으로 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Regularization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적용 시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Augmented Error: (Training Error) + (Model Complexity)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최소화함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98883D-7669-FDB2-D735-CCB33103DF3D}"/>
              </a:ext>
            </a:extLst>
          </p:cNvPr>
          <p:cNvGrpSpPr/>
          <p:nvPr/>
        </p:nvGrpSpPr>
        <p:grpSpPr>
          <a:xfrm>
            <a:off x="402140" y="3287667"/>
            <a:ext cx="11253829" cy="3647978"/>
            <a:chOff x="469085" y="1356440"/>
            <a:chExt cx="11253829" cy="2987134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522ACD7-1B62-CE54-F94A-0E81541FD104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0"/>
              <a:ext cx="11119941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Several Augmented Errors</a:t>
              </a:r>
              <a:endPara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FEFEF26-9A0D-A1DE-02D1-09424C06B902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241127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L1 Norm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Regularizer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: Model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Complexity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척도로 가중치의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L1 Norm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채택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	         Sparse Model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비교적 용이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	         Gradient-based Learning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부적합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미분 불가능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L2 Norm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Regularizer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: Model Complexity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척도로 가중치의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L2 Norm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채택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	         L2 Norm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미분이 가능함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57F544A-EC8A-DE18-9F3B-AD228998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914" y="3774426"/>
            <a:ext cx="3520859" cy="9056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40021F-346B-609B-3782-595B04A783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" t="1760" r="1"/>
          <a:stretch/>
        </p:blipFill>
        <p:spPr>
          <a:xfrm>
            <a:off x="8464552" y="5487594"/>
            <a:ext cx="3520859" cy="816712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58B33539-EF98-6729-61D9-402AE37DB887}"/>
              </a:ext>
            </a:extLst>
          </p:cNvPr>
          <p:cNvSpPr/>
          <p:nvPr/>
        </p:nvSpPr>
        <p:spPr>
          <a:xfrm>
            <a:off x="10959548" y="3774425"/>
            <a:ext cx="969226" cy="848271"/>
          </a:xfrm>
          <a:prstGeom prst="frame">
            <a:avLst>
              <a:gd name="adj1" fmla="val 3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CB6F5765-8CFD-759A-8E6B-EFD2CED68F5F}"/>
              </a:ext>
            </a:extLst>
          </p:cNvPr>
          <p:cNvSpPr/>
          <p:nvPr/>
        </p:nvSpPr>
        <p:spPr>
          <a:xfrm>
            <a:off x="10963806" y="5421822"/>
            <a:ext cx="969226" cy="848271"/>
          </a:xfrm>
          <a:prstGeom prst="frame">
            <a:avLst>
              <a:gd name="adj1" fmla="val 3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6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Regularization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5" y="1001747"/>
            <a:ext cx="11253829" cy="2363011"/>
            <a:chOff x="469085" y="1356440"/>
            <a:chExt cx="11253829" cy="193494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0"/>
              <a:ext cx="11119941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Regularization via Architecture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(Dropout) 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Dropout: Training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Phase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마다 랜덤하게 일부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 (0.1, 0.2 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등의 비율로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)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 뉴런을 끈 채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학습시키는 기법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Inference Phase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에선 모든 뉴런을 다시 켜므로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본질적으로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Phase – Inference Phase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간 차이 존재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Dropout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모델이 일부 정보에 집착하지 않고 융통성을 기를 수 있도록 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Dropout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본질적으로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Ensemble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로 볼 수 있음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같은 데이터셋에 대하여 서로 다른 모델을 만들어내 추론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2" name="object 9">
            <a:extLst>
              <a:ext uri="{FF2B5EF4-FFF2-40B4-BE49-F238E27FC236}">
                <a16:creationId xmlns:a16="http://schemas.microsoft.com/office/drawing/2014/main" id="{0D69CD0E-1E6A-0BD2-55E9-FE44B7DB433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4719" y="3429000"/>
            <a:ext cx="5408195" cy="3213414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BC1F2318-B503-CB85-5E58-1D8F67F2446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787" y="3746402"/>
            <a:ext cx="4832950" cy="25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Regularization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5" y="1001747"/>
            <a:ext cx="11253829" cy="1506367"/>
            <a:chOff x="469085" y="1356440"/>
            <a:chExt cx="11253829" cy="123348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5" y="1356440"/>
              <a:ext cx="11119941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Regularization via Dataset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(Data Augmentation) 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Data Augmentation: 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주어진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Training Data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에 변형을 주어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Dataset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의 크기와 다양성을 키우는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기법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모델이 기존의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Dataset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에만 특화되는 것을 방지하고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Robustness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키우는 데 도움이 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B6B6231-5962-27F2-B974-EED2D2FB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649" y="2887636"/>
            <a:ext cx="7087214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Initialization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83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Initialization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997365"/>
            <a:ext cx="11253828" cy="2363009"/>
            <a:chOff x="469086" y="1356441"/>
            <a:chExt cx="11253828" cy="193494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Weight Random Initialization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최적의 가중치를 찾는 데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Iterative Method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적용하려면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Weight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초깃값이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필요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초깃값이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모두 같으면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역전파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시 모든 가중치 값이 똑같이 갱신되므로 가중치 여러 개를 갖는 의미가 없음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따라서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All-one/zero Initialization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보단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Random Initialization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적절함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일반적으로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Zero-mean Gaussian Distribution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사용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59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Initialization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191754"/>
            <a:ext cx="11253828" cy="1506365"/>
            <a:chOff x="469086" y="1356441"/>
            <a:chExt cx="11253828" cy="123348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It’s variance that weighs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Gaussian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Variance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너무 크면 기울기가 소실되고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너무 작으면 표현력이 제한되어 학습이 어려움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정보량을 보존하는 적절한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Variance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선택이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Weight Initialization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핵심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28" name="object 7">
            <a:extLst>
              <a:ext uri="{FF2B5EF4-FFF2-40B4-BE49-F238E27FC236}">
                <a16:creationId xmlns:a16="http://schemas.microsoft.com/office/drawing/2014/main" id="{85C4DC8E-CADA-0586-C526-BB1B8B4AD735}"/>
              </a:ext>
            </a:extLst>
          </p:cNvPr>
          <p:cNvGrpSpPr/>
          <p:nvPr/>
        </p:nvGrpSpPr>
        <p:grpSpPr>
          <a:xfrm>
            <a:off x="1851901" y="3673221"/>
            <a:ext cx="3656329" cy="2007235"/>
            <a:chOff x="1684020" y="3224782"/>
            <a:chExt cx="3656329" cy="2007235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6C88151C-9883-D2D0-5DE1-FDC13BA6963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020" y="3224782"/>
              <a:ext cx="3656076" cy="2007108"/>
            </a:xfrm>
            <a:prstGeom prst="rect">
              <a:avLst/>
            </a:prstGeom>
          </p:spPr>
        </p:pic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9F1C6939-389B-5679-AF30-F7632010B5BD}"/>
                </a:ext>
              </a:extLst>
            </p:cNvPr>
            <p:cNvSpPr/>
            <p:nvPr/>
          </p:nvSpPr>
          <p:spPr>
            <a:xfrm>
              <a:off x="1768602" y="3298696"/>
              <a:ext cx="818515" cy="1842770"/>
            </a:xfrm>
            <a:custGeom>
              <a:avLst/>
              <a:gdLst/>
              <a:ahLst/>
              <a:cxnLst/>
              <a:rect l="l" t="t" r="r" b="b"/>
              <a:pathLst>
                <a:path w="818514" h="1842770">
                  <a:moveTo>
                    <a:pt x="0" y="0"/>
                  </a:moveTo>
                  <a:lnTo>
                    <a:pt x="305346" y="0"/>
                  </a:lnTo>
                  <a:lnTo>
                    <a:pt x="305346" y="1842389"/>
                  </a:lnTo>
                  <a:lnTo>
                    <a:pt x="0" y="1842389"/>
                  </a:lnTo>
                  <a:lnTo>
                    <a:pt x="0" y="0"/>
                  </a:lnTo>
                  <a:close/>
                </a:path>
                <a:path w="818514" h="1842770">
                  <a:moveTo>
                    <a:pt x="512825" y="0"/>
                  </a:moveTo>
                  <a:lnTo>
                    <a:pt x="818173" y="0"/>
                  </a:lnTo>
                  <a:lnTo>
                    <a:pt x="818173" y="1842389"/>
                  </a:lnTo>
                  <a:lnTo>
                    <a:pt x="512825" y="1842389"/>
                  </a:lnTo>
                  <a:lnTo>
                    <a:pt x="512825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0">
            <a:extLst>
              <a:ext uri="{FF2B5EF4-FFF2-40B4-BE49-F238E27FC236}">
                <a16:creationId xmlns:a16="http://schemas.microsoft.com/office/drawing/2014/main" id="{2EB02B30-1CFB-F03A-7465-4495872C366A}"/>
              </a:ext>
            </a:extLst>
          </p:cNvPr>
          <p:cNvGrpSpPr/>
          <p:nvPr/>
        </p:nvGrpSpPr>
        <p:grpSpPr>
          <a:xfrm>
            <a:off x="6299013" y="3752469"/>
            <a:ext cx="4386580" cy="1927860"/>
            <a:chOff x="6856476" y="3267454"/>
            <a:chExt cx="4386580" cy="1927860"/>
          </a:xfrm>
        </p:grpSpPr>
        <p:pic>
          <p:nvPicPr>
            <p:cNvPr id="33" name="object 11">
              <a:extLst>
                <a:ext uri="{FF2B5EF4-FFF2-40B4-BE49-F238E27FC236}">
                  <a16:creationId xmlns:a16="http://schemas.microsoft.com/office/drawing/2014/main" id="{56DE93CA-BB82-5E91-3F4F-C1B31660164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6476" y="3267454"/>
              <a:ext cx="4386072" cy="1915668"/>
            </a:xfrm>
            <a:prstGeom prst="rect">
              <a:avLst/>
            </a:prstGeom>
          </p:spPr>
        </p:pic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AD8D05E2-0182-CE6B-042C-E1CA0B083963}"/>
                </a:ext>
              </a:extLst>
            </p:cNvPr>
            <p:cNvSpPr/>
            <p:nvPr/>
          </p:nvSpPr>
          <p:spPr>
            <a:xfrm>
              <a:off x="7329678" y="3406900"/>
              <a:ext cx="314325" cy="1773555"/>
            </a:xfrm>
            <a:custGeom>
              <a:avLst/>
              <a:gdLst/>
              <a:ahLst/>
              <a:cxnLst/>
              <a:rect l="l" t="t" r="r" b="b"/>
              <a:pathLst>
                <a:path w="314325" h="1773554">
                  <a:moveTo>
                    <a:pt x="0" y="0"/>
                  </a:moveTo>
                  <a:lnTo>
                    <a:pt x="313829" y="0"/>
                  </a:lnTo>
                  <a:lnTo>
                    <a:pt x="313829" y="1773556"/>
                  </a:lnTo>
                  <a:lnTo>
                    <a:pt x="0" y="177355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6">
            <a:extLst>
              <a:ext uri="{FF2B5EF4-FFF2-40B4-BE49-F238E27FC236}">
                <a16:creationId xmlns:a16="http://schemas.microsoft.com/office/drawing/2014/main" id="{54CDA2BC-E5B9-BB14-4101-894757254C03}"/>
              </a:ext>
            </a:extLst>
          </p:cNvPr>
          <p:cNvSpPr txBox="1">
            <a:spLocks/>
          </p:cNvSpPr>
          <p:nvPr/>
        </p:nvSpPr>
        <p:spPr>
          <a:xfrm>
            <a:off x="1513389" y="5754243"/>
            <a:ext cx="4333100" cy="4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Std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56B74304-668D-D767-9BC9-9C5516A9AAF7}"/>
              </a:ext>
            </a:extLst>
          </p:cNvPr>
          <p:cNvSpPr txBox="1">
            <a:spLocks/>
          </p:cNvSpPr>
          <p:nvPr/>
        </p:nvSpPr>
        <p:spPr>
          <a:xfrm>
            <a:off x="6299013" y="5658487"/>
            <a:ext cx="4532692" cy="4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Std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0.01: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표현력 제한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7C57FF84-0621-15E3-5B17-15CEBB557CE3}"/>
              </a:ext>
            </a:extLst>
          </p:cNvPr>
          <p:cNvSpPr txBox="1">
            <a:spLocks/>
          </p:cNvSpPr>
          <p:nvPr/>
        </p:nvSpPr>
        <p:spPr>
          <a:xfrm>
            <a:off x="3457180" y="3034983"/>
            <a:ext cx="4333100" cy="4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&lt;Sigmoid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593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Initialization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191754"/>
            <a:ext cx="11253828" cy="1506365"/>
            <a:chOff x="469086" y="1356441"/>
            <a:chExt cx="11253828" cy="123348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Xavier Initialization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주로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Sigmoid, Tanh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와 함께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사용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Xavier Normal Initialization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과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Xavier Uniform Initialization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DDC15E11-727A-A543-3992-67D6D1BEE1C5}"/>
              </a:ext>
            </a:extLst>
          </p:cNvPr>
          <p:cNvSpPr txBox="1"/>
          <p:nvPr/>
        </p:nvSpPr>
        <p:spPr>
          <a:xfrm>
            <a:off x="6955172" y="3547881"/>
            <a:ext cx="41160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algun Gothic"/>
                <a:cs typeface="Malgun Gothic"/>
              </a:rPr>
              <a:t>Xavier</a:t>
            </a:r>
            <a:r>
              <a:rPr sz="2000" b="1" spc="-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Uniform</a:t>
            </a:r>
            <a:r>
              <a:rPr sz="2000" b="1" spc="40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Initialization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BAC65DFF-FE17-FC1F-A631-C387D9F10F7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4694" y="4180707"/>
            <a:ext cx="2239657" cy="1208222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52574848-6FA2-5970-6512-16108D08630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8818" y="4430959"/>
            <a:ext cx="3488779" cy="583773"/>
          </a:xfrm>
          <a:prstGeom prst="rect">
            <a:avLst/>
          </a:prstGeom>
        </p:spPr>
      </p:pic>
      <p:pic>
        <p:nvPicPr>
          <p:cNvPr id="7" name="object 10">
            <a:extLst>
              <a:ext uri="{FF2B5EF4-FFF2-40B4-BE49-F238E27FC236}">
                <a16:creationId xmlns:a16="http://schemas.microsoft.com/office/drawing/2014/main" id="{28E04D84-9BA3-934C-3885-FBE37F955E7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81643" y="5825082"/>
            <a:ext cx="2187175" cy="418940"/>
          </a:xfrm>
          <a:prstGeom prst="rect">
            <a:avLst/>
          </a:prstGeom>
          <a:ln>
            <a:noFill/>
          </a:ln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E8D1761-DCC4-C5EE-5EBE-F575638F54B2}"/>
              </a:ext>
            </a:extLst>
          </p:cNvPr>
          <p:cNvSpPr txBox="1"/>
          <p:nvPr/>
        </p:nvSpPr>
        <p:spPr>
          <a:xfrm>
            <a:off x="1492819" y="3556885"/>
            <a:ext cx="4038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algn="ctr">
              <a:lnSpc>
                <a:spcPct val="100000"/>
              </a:lnSpc>
            </a:pPr>
            <a:r>
              <a:rPr sz="2000" b="1" dirty="0">
                <a:latin typeface="Malgun Gothic"/>
                <a:cs typeface="Malgun Gothic"/>
              </a:rPr>
              <a:t>Xavier</a:t>
            </a:r>
            <a:r>
              <a:rPr sz="2000" b="1" spc="-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Normal</a:t>
            </a:r>
            <a:r>
              <a:rPr sz="2000" b="1" spc="10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Initialization</a:t>
            </a:r>
            <a:endParaRPr sz="2000" dirty="0">
              <a:latin typeface="Malgun Gothic"/>
              <a:cs typeface="Malgun Gothic"/>
            </a:endParaRPr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E6ED61F6-9AB1-4B88-8B8F-B12382AB6DE8}"/>
              </a:ext>
            </a:extLst>
          </p:cNvPr>
          <p:cNvGrpSpPr/>
          <p:nvPr/>
        </p:nvGrpSpPr>
        <p:grpSpPr>
          <a:xfrm>
            <a:off x="7671854" y="1671346"/>
            <a:ext cx="4399578" cy="1250439"/>
            <a:chOff x="1901950" y="3150106"/>
            <a:chExt cx="8884920" cy="2456815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AB5FF068-6EC1-B008-76AF-065240E847E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1950" y="3150106"/>
              <a:ext cx="8884920" cy="2371342"/>
            </a:xfrm>
            <a:prstGeom prst="rect">
              <a:avLst/>
            </a:prstGeom>
          </p:spPr>
        </p:pic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6FA9776-284A-24D5-F7AC-84C87A931003}"/>
                </a:ext>
              </a:extLst>
            </p:cNvPr>
            <p:cNvSpPr/>
            <p:nvPr/>
          </p:nvSpPr>
          <p:spPr>
            <a:xfrm>
              <a:off x="2236468" y="3164584"/>
              <a:ext cx="8372475" cy="2428240"/>
            </a:xfrm>
            <a:custGeom>
              <a:avLst/>
              <a:gdLst/>
              <a:ahLst/>
              <a:cxnLst/>
              <a:rect l="l" t="t" r="r" b="b"/>
              <a:pathLst>
                <a:path w="8372475" h="2428240">
                  <a:moveTo>
                    <a:pt x="0" y="0"/>
                  </a:moveTo>
                  <a:lnTo>
                    <a:pt x="8372348" y="0"/>
                  </a:lnTo>
                  <a:lnTo>
                    <a:pt x="8372348" y="2427732"/>
                  </a:lnTo>
                  <a:lnTo>
                    <a:pt x="0" y="242773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307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</a:t>
            </a: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3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D15295F2-2D9C-4AA2-B6A7-838B69DC3CCB}"/>
              </a:ext>
            </a:extLst>
          </p:cNvPr>
          <p:cNvSpPr txBox="1">
            <a:spLocks/>
          </p:cNvSpPr>
          <p:nvPr/>
        </p:nvSpPr>
        <p:spPr>
          <a:xfrm>
            <a:off x="0" y="171450"/>
            <a:ext cx="249279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276743-BEFF-42D6-B6F3-14FB0521541D}"/>
              </a:ext>
            </a:extLst>
          </p:cNvPr>
          <p:cNvGrpSpPr/>
          <p:nvPr/>
        </p:nvGrpSpPr>
        <p:grpSpPr>
          <a:xfrm>
            <a:off x="2459505" y="2217142"/>
            <a:ext cx="7272990" cy="3600059"/>
            <a:chOff x="2929919" y="1588790"/>
            <a:chExt cx="9262081" cy="353052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6D3D71-456F-48B7-A5C4-7D57BEED053B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53BA508-421F-43A2-B095-4055811CD797}"/>
                </a:ext>
              </a:extLst>
            </p:cNvPr>
            <p:cNvGrpSpPr/>
            <p:nvPr/>
          </p:nvGrpSpPr>
          <p:grpSpPr>
            <a:xfrm>
              <a:off x="2929919" y="1784495"/>
              <a:ext cx="9262081" cy="694545"/>
              <a:chOff x="2411759" y="1347615"/>
              <a:chExt cx="9780241" cy="694545"/>
            </a:xfrm>
          </p:grpSpPr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CF7537A9-F1D4-4F18-BF7D-750AD6919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59" y="1347615"/>
                <a:ext cx="9516081" cy="6613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Optimization</a:t>
                </a:r>
                <a:endParaRPr lang="en-US" altLang="ko-KR" sz="20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70DD709-B07B-4CC5-9FDE-CEAE7D4AF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94435D-8F33-4765-9118-ECF3006DD91C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DC565F4B-5F71-4C0C-992E-15B48B8AA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Regularization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8830E92-84DA-4C73-9097-B45536909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E0CC5D8-650B-4C38-8684-C4DF643D7613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FCF84E15-4E2D-4D69-94AE-7F1507A69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03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Initialization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C126D57-9ADA-4875-9322-D117BA110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5FD193-2046-499A-A6F8-3D5F3F3EFBF1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0C5C965-3DA9-1DA8-4EEC-614E7EE3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521481-B3BA-F241-ECF4-9B83585F2713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141FAE-82A4-AB9C-6EF6-3DB87A9D4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13613C-FB78-D757-B47B-70998A3CBE18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FD5055F6-B7BF-A5FA-C13E-2201BAEB57E6}"/>
              </a:ext>
            </a:extLst>
          </p:cNvPr>
          <p:cNvSpPr txBox="1">
            <a:spLocks/>
          </p:cNvSpPr>
          <p:nvPr/>
        </p:nvSpPr>
        <p:spPr>
          <a:xfrm>
            <a:off x="2459505" y="5108975"/>
            <a:ext cx="8039766" cy="718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</a:t>
            </a:r>
            <a:r>
              <a:rPr lang="en-US" altLang="ko-KR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nit</a:t>
            </a:r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r>
              <a:rPr lang="ko-KR" altLang="en-US" sz="2800" b="1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endParaRPr lang="ko-KR" altLang="en-US" sz="18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85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Normalization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589402" y="1352150"/>
            <a:ext cx="11013196" cy="1506365"/>
            <a:chOff x="469086" y="1356441"/>
            <a:chExt cx="11253828" cy="123348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Covariance Shift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Internal Covariance Shift: Network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각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Layer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통과할 때마다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Input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Distribution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달라짐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이를 해결하기 위해 각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Layer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통과할 때마다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Distribution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일정하게 유지해줌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(Normalization)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42110F-C4FC-2F61-A4E6-684C23CA7C62}"/>
              </a:ext>
            </a:extLst>
          </p:cNvPr>
          <p:cNvGrpSpPr/>
          <p:nvPr/>
        </p:nvGrpSpPr>
        <p:grpSpPr>
          <a:xfrm>
            <a:off x="589402" y="3118824"/>
            <a:ext cx="11013196" cy="1506365"/>
            <a:chOff x="469086" y="1356441"/>
            <a:chExt cx="11253828" cy="1233482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C60672C7-CD71-8497-F697-498F3F23970D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What is Batch Normalization?</a:t>
              </a:r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7AAAFFE-12C1-8D92-3EDC-E7ED94AC6396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활성화함수 통과 전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Minibatch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단위로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Normalize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함으로써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Data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분포를 일정하게 만드는 것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기울기 소실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/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팽창 방지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자체적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Regularization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효과로 인해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dropout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안 써도 된다는 등의 장점이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9" name="object 6">
            <a:extLst>
              <a:ext uri="{FF2B5EF4-FFF2-40B4-BE49-F238E27FC236}">
                <a16:creationId xmlns:a16="http://schemas.microsoft.com/office/drawing/2014/main" id="{4AF61E39-94AA-F029-F36C-5E120966E0ED}"/>
              </a:ext>
            </a:extLst>
          </p:cNvPr>
          <p:cNvPicPr/>
          <p:nvPr/>
        </p:nvPicPr>
        <p:blipFill rotWithShape="1">
          <a:blip r:embed="rId4" cstate="print"/>
          <a:srcRect r="-454" b="20119"/>
          <a:stretch/>
        </p:blipFill>
        <p:spPr>
          <a:xfrm>
            <a:off x="1856874" y="4852737"/>
            <a:ext cx="7311887" cy="16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Normalization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589402" y="1352150"/>
            <a:ext cx="11013196" cy="1934687"/>
            <a:chOff x="469086" y="1356441"/>
            <a:chExt cx="11253828" cy="158421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Normalization – Detail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Normalization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필연적으로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Data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표현력을 저해함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이를 보정하기 위해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Normalization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후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‘Scale and Shift’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함으로써 표현력 회복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‘Scale and Shift’ Parameter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는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Learnable Parameter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5C2935-945C-366C-C861-D49D4AF68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3" r="-529"/>
          <a:stretch/>
        </p:blipFill>
        <p:spPr>
          <a:xfrm>
            <a:off x="3666931" y="3727580"/>
            <a:ext cx="4245429" cy="2892817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ACD434-8319-7013-6DF5-F2C5891F1945}"/>
              </a:ext>
            </a:extLst>
          </p:cNvPr>
          <p:cNvSpPr/>
          <p:nvPr/>
        </p:nvSpPr>
        <p:spPr>
          <a:xfrm>
            <a:off x="3564293" y="6223518"/>
            <a:ext cx="4637315" cy="298580"/>
          </a:xfrm>
          <a:prstGeom prst="frame">
            <a:avLst>
              <a:gd name="adj1" fmla="val 15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3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Normalization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589402" y="1352150"/>
            <a:ext cx="11013196" cy="2363010"/>
            <a:chOff x="469086" y="1356441"/>
            <a:chExt cx="11253828" cy="193494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Normalization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Weight Normalization(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가중치에 대한 정규화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Layer Normalization(Feature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차원 정규화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Instance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Normalization(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채널 차원 정규화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Group Normalization(Layer Normalization + Instance Normalization)</a:t>
              </a:r>
              <a:endParaRPr lang="en-US" altLang="ko-KR" sz="1800" dirty="0">
                <a:solidFill>
                  <a:srgbClr val="FF0000"/>
                </a:solidFill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2" name="object 7">
            <a:extLst>
              <a:ext uri="{FF2B5EF4-FFF2-40B4-BE49-F238E27FC236}">
                <a16:creationId xmlns:a16="http://schemas.microsoft.com/office/drawing/2014/main" id="{47096796-7059-BEC7-35AC-BBADAA29856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9184" y="4214083"/>
            <a:ext cx="6528103" cy="17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Assignment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18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Assignment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589402" y="3419822"/>
            <a:ext cx="11013196" cy="3206830"/>
            <a:chOff x="469086" y="1356441"/>
            <a:chExt cx="11253828" cy="262590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실습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2050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제공된 </a:t>
              </a:r>
              <a:r>
                <a:rPr lang="en-US" altLang="ko-KR" sz="1800" dirty="0" err="1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ipynb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파일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주석 및 마크다운 지시를 통해 과제를 수행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적절한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Optimization, Regularization, Initialization, Normalization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전략을 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각각 최소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1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개씩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수행하여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15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에포크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이내에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제공된 데이터셋에서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Validation Accuracy 80%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넘기는 것이 목표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Ipynb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파일 마지막에 본인이 수행한 전략과 본인만의 분석이 담긴 나름의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‘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결론부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‘ 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작성 </a:t>
              </a:r>
              <a:endParaRPr lang="en-US" altLang="ko-KR" sz="1800" dirty="0">
                <a:solidFill>
                  <a:srgbClr val="FF0000"/>
                </a:solidFill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기본적으로 실습과제 성능 순으로 우수과제를 선별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이론 과제 및 실습 결론부가 인상적일 경우 가산점 부여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2FDBC5-FAA0-3203-F936-AF6AD4D50BCA}"/>
              </a:ext>
            </a:extLst>
          </p:cNvPr>
          <p:cNvGrpSpPr/>
          <p:nvPr/>
        </p:nvGrpSpPr>
        <p:grpSpPr>
          <a:xfrm>
            <a:off x="533616" y="1065990"/>
            <a:ext cx="11013196" cy="2363010"/>
            <a:chOff x="469086" y="1356441"/>
            <a:chExt cx="11253828" cy="1934943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4B9F71B-DA34-9F87-2751-7A2722579D8E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이론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0886542C-588C-A369-907E-680140D8700A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다음의 내용을 주제로 하는 보고서를 자유 형식으로 작성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1)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다양한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Learning Rate Scheduler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중 적어도 한 가지를 소개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(A4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반 페이지 내외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2)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오늘 수업에서 소개되지 않은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Generalization Error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사이 간극을 줄이는 방안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	   (A4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반 페이지 내외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35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710936" y="1121201"/>
            <a:ext cx="9288169" cy="6643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</a:rPr>
              <a:t>Learning Rate Scheduler </a:t>
            </a:r>
            <a:r>
              <a:rPr lang="ko-KR" altLang="en-US" sz="1500" b="1" dirty="0">
                <a:latin typeface="YouTube Sans"/>
              </a:rPr>
              <a:t>이미지</a:t>
            </a:r>
            <a:r>
              <a:rPr lang="en-US" altLang="ko-KR" sz="1500" b="1" dirty="0">
                <a:latin typeface="YouTube Sans"/>
              </a:rPr>
              <a:t>: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  <a:hlinkClick r:id="rId2"/>
              </a:rPr>
              <a:t>https://towardsdatascience.com/the-best-learning-rate-schedules-6b7b9fb72565</a:t>
            </a: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</a:rPr>
              <a:t>Train vs Validation Loss </a:t>
            </a:r>
            <a:r>
              <a:rPr lang="ko-KR" altLang="en-US" sz="1500" b="1" dirty="0">
                <a:latin typeface="YouTube Sans"/>
              </a:rPr>
              <a:t>이미지</a:t>
            </a:r>
            <a:r>
              <a:rPr lang="en-US" altLang="ko-KR" sz="1500" b="1" dirty="0">
                <a:latin typeface="YouTube Sans"/>
              </a:rPr>
              <a:t>: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  <a:hlinkClick r:id="rId3"/>
              </a:rPr>
              <a:t>https://www.baeldung.com/cs/loss-vs-epoch-graphs</a:t>
            </a: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</a:rPr>
              <a:t>L1/L2 Norm </a:t>
            </a:r>
            <a:r>
              <a:rPr lang="ko-KR" altLang="en-US" sz="1500" b="1" dirty="0">
                <a:latin typeface="YouTube Sans"/>
              </a:rPr>
              <a:t>공식</a:t>
            </a:r>
            <a:r>
              <a:rPr lang="en-US" altLang="ko-KR" sz="1500" b="1" dirty="0">
                <a:latin typeface="YouTube Sans"/>
              </a:rPr>
              <a:t>: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  <a:hlinkClick r:id="rId4"/>
              </a:rPr>
              <a:t>https://light-tree.tistory.com/125</a:t>
            </a: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</a:rPr>
              <a:t>Dropout, Weight Initialization, Normalization </a:t>
            </a:r>
            <a:r>
              <a:rPr lang="ko-KR" altLang="en-US" sz="1500" b="1" dirty="0">
                <a:latin typeface="YouTube Sans"/>
              </a:rPr>
              <a:t>관련 자료</a:t>
            </a:r>
            <a:r>
              <a:rPr lang="en-US" altLang="ko-KR" sz="1500" b="1" dirty="0">
                <a:latin typeface="YouTube Sans"/>
              </a:rPr>
              <a:t>: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</a:rPr>
              <a:t>TOBIG‘S 19</a:t>
            </a:r>
            <a:r>
              <a:rPr lang="ko-KR" altLang="en-US" sz="1500" b="1" dirty="0">
                <a:latin typeface="YouTube Sans"/>
              </a:rPr>
              <a:t>기 정규세션 자료</a:t>
            </a:r>
            <a:r>
              <a:rPr lang="en-US" altLang="ko-KR" sz="1500" b="1" dirty="0">
                <a:latin typeface="YouTube Sans"/>
              </a:rPr>
              <a:t> </a:t>
            </a:r>
            <a:r>
              <a:rPr lang="ko-KR" altLang="en-US" sz="1500" b="1" dirty="0">
                <a:latin typeface="YouTube Sans"/>
              </a:rPr>
              <a:t>참고</a:t>
            </a: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</a:rPr>
              <a:t>Data Augmentation </a:t>
            </a:r>
            <a:r>
              <a:rPr lang="ko-KR" altLang="en-US" sz="1500" b="1" dirty="0">
                <a:latin typeface="YouTube Sans"/>
              </a:rPr>
              <a:t>이미지</a:t>
            </a:r>
            <a:r>
              <a:rPr lang="en-US" altLang="ko-KR" sz="1500" b="1" dirty="0">
                <a:latin typeface="YouTube Sans"/>
              </a:rPr>
              <a:t>: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  <a:hlinkClick r:id="rId5"/>
              </a:rPr>
              <a:t>https://medium.com/@tagxdata/data-augmentation-for-computer-vision-9c9ed474291e</a:t>
            </a: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1500" b="1" dirty="0">
              <a:latin typeface="YouTube San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73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78BBB9D-D8AA-4554-8068-779E122E1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8" y="918218"/>
            <a:ext cx="5021564" cy="502156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FFCC16-05FA-4659-8F71-6BC6C73D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3262" y="3043227"/>
            <a:ext cx="6245475" cy="771545"/>
          </a:xfrm>
        </p:spPr>
        <p:txBody>
          <a:bodyPr/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8B1EF-470D-3EFF-16FA-6F276751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82" y="140936"/>
            <a:ext cx="3585218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00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32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00 | Introduction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6" y="1581109"/>
            <a:ext cx="11253828" cy="1934688"/>
            <a:chOff x="469086" y="1356440"/>
            <a:chExt cx="11253828" cy="158421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머신러닝의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목표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최소화보다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Generalization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최소화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Generalization Error = (Training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Error) + (Generalization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Generalization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최소화는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Generalization – 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차를 최소화하는 것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396194-1D26-FC67-83CB-6A9EBA350147}"/>
              </a:ext>
            </a:extLst>
          </p:cNvPr>
          <p:cNvGrpSpPr/>
          <p:nvPr/>
        </p:nvGrpSpPr>
        <p:grpSpPr>
          <a:xfrm>
            <a:off x="469086" y="3831076"/>
            <a:ext cx="11253828" cy="1934688"/>
            <a:chOff x="469086" y="1356440"/>
            <a:chExt cx="11253828" cy="1584212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A13D67C8-08C4-E24A-11CB-FE19BB88DD05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Optimization vs Regularization</a:t>
              </a: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701379F7-C306-3EBE-1B07-ACE380B37CB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Generalization-Training Error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차 최소화는 모델의 복잡도 면에서 서로 모순되는 목표임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전자를 최소화하는 과정을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Optimization,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후자를 최소화하는 과정을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Regularization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이라고 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두 과정 사이 황금균형을 찾아야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Generalization Error 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최소화 가능</a:t>
              </a:r>
              <a:endParaRPr lang="en-US" altLang="ko-KR" sz="1800" dirty="0">
                <a:solidFill>
                  <a:srgbClr val="FF0000"/>
                </a:solidFill>
                <a:latin typeface="+mn-lt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00 | Introduction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6" y="2461656"/>
            <a:ext cx="11253828" cy="1934688"/>
            <a:chOff x="469086" y="1356440"/>
            <a:chExt cx="11253828" cy="158421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How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</a:t>
              </a: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Enable Learning in “Deep” Layers?</a:t>
              </a: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Layer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깊게 쌓으면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Loss Function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부근의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Gradient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최초의 층까지 제대로 전달되지 않을 수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Gradient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Vanishment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혹은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Gradient Explosion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으로 인해 학습이 제대로 되지 않을 수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이를 방지하기 위해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Weight Initialization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신경쓰거나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Batch Normalization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등의 기법을 활용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8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Optimization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FBA906-5E12-6268-17FC-1541EDE94770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E740E2-C644-A5E2-277E-942FE7F5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529FA9-54E1-B1D2-4741-C804EDBAF9D6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Optimization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2036941"/>
            <a:ext cx="11253828" cy="2363011"/>
            <a:chOff x="469086" y="1356440"/>
            <a:chExt cx="11253828" cy="193494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Deep Learning Optimization: 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Minimizing Training Error via</a:t>
              </a:r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Iterative</a:t>
              </a:r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359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머신러닝은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데이터를 잘 설명하는 함수를 모델링하는 과정임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딥러닝은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함수를 모델링하는 한 가지 방법이며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딥러닝의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Optimization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최적의 가중치를 탐색하는 것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분석적 방법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미분해서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0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되는 가중치 벡터를 바로 계산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역행렬의 연산비용이 비싸므로 비실용적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따라서 비교적 저렴한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Iterative Method(SGD)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사용하여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‘</a:t>
              </a:r>
              <a:r>
                <a:rPr lang="ko-KR" altLang="en-US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최적에 가까운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‘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가중치 벡터를 탐색함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20B8C2-2F79-0553-EF63-3A2600AECD08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E87281-822A-8224-99D7-F06E417B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A0532F-E6AA-32E6-8B89-3EB10C56D25E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Optimization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20B8C2-2F79-0553-EF63-3A2600AECD08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E87281-822A-8224-99D7-F06E417B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A0532F-E6AA-32E6-8B89-3EB10C56D25E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AF5364-3492-5AF3-BED6-A8CE1FFCB361}"/>
              </a:ext>
            </a:extLst>
          </p:cNvPr>
          <p:cNvGrpSpPr/>
          <p:nvPr/>
        </p:nvGrpSpPr>
        <p:grpSpPr>
          <a:xfrm>
            <a:off x="469086" y="1281224"/>
            <a:ext cx="11253828" cy="1934688"/>
            <a:chOff x="469086" y="1356440"/>
            <a:chExt cx="11253828" cy="1584212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C27BE7AA-5193-D07C-7C0A-73C26003A18D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Adjustment of Optimizer</a:t>
              </a:r>
              <a:endPara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746A540-5ED5-D378-5B4A-11F0CBF3281D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SGD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바탕으로 다양한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Variation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존재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(Momentum Approach, Adaptive Gradient,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Adam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…)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좋은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Learning Rate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선택하는 것은 학습 속도를 높이는 데 가장 중요한 요인 중 하나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고정된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Learning Rate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가 아닌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Learning Rate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갈수록 줄이는 </a:t>
              </a:r>
              <a:r>
                <a:rPr lang="en-US" altLang="ko-KR" sz="1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Learning Rate Scheduling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도 대두함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56C51E25-4117-7AA2-F6C7-95E42AEDD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7"/>
          <a:stretch/>
        </p:blipFill>
        <p:spPr bwMode="auto">
          <a:xfrm>
            <a:off x="469086" y="3979987"/>
            <a:ext cx="4993487" cy="22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F3B51D9-BB24-4CBD-6A70-C2A27B7DE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24" y="3979987"/>
            <a:ext cx="4822685" cy="25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64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Optimization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20B8C2-2F79-0553-EF63-3A2600AECD08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E87281-822A-8224-99D7-F06E417B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A0532F-E6AA-32E6-8B89-3EB10C56D25E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19</a:t>
              </a:r>
              <a:r>
                <a:rPr lang="ko-KR" altLang="en-US" b="1" dirty="0"/>
                <a:t>기 한진모</a:t>
              </a:r>
            </a:p>
          </p:txBody>
        </p:sp>
      </p:grpSp>
      <p:pic>
        <p:nvPicPr>
          <p:cNvPr id="2050" name="Picture 2" descr="An example of overfitting">
            <a:extLst>
              <a:ext uri="{FF2B5EF4-FFF2-40B4-BE49-F238E27FC236}">
                <a16:creationId xmlns:a16="http://schemas.microsoft.com/office/drawing/2014/main" id="{AAC591CE-E0A0-2B00-F3F5-B2F0CD17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13" y="1613305"/>
            <a:ext cx="7581630" cy="44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BB993422-E804-5638-1CE0-FA9F069E6562}"/>
              </a:ext>
            </a:extLst>
          </p:cNvPr>
          <p:cNvSpPr/>
          <p:nvPr/>
        </p:nvSpPr>
        <p:spPr>
          <a:xfrm>
            <a:off x="2743199" y="2594114"/>
            <a:ext cx="1421297" cy="3081130"/>
          </a:xfrm>
          <a:prstGeom prst="frame">
            <a:avLst>
              <a:gd name="adj1" fmla="val 3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68468BC-33E9-92C4-351E-C62083EFEFA6}"/>
              </a:ext>
            </a:extLst>
          </p:cNvPr>
          <p:cNvSpPr/>
          <p:nvPr/>
        </p:nvSpPr>
        <p:spPr>
          <a:xfrm>
            <a:off x="7185990" y="2594114"/>
            <a:ext cx="2401957" cy="3081130"/>
          </a:xfrm>
          <a:prstGeom prst="frame">
            <a:avLst>
              <a:gd name="adj1" fmla="val 21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3A2764C-DAE7-A997-AF10-4EF707F28E35}"/>
              </a:ext>
            </a:extLst>
          </p:cNvPr>
          <p:cNvSpPr txBox="1">
            <a:spLocks/>
          </p:cNvSpPr>
          <p:nvPr/>
        </p:nvSpPr>
        <p:spPr>
          <a:xfrm>
            <a:off x="2071876" y="5764998"/>
            <a:ext cx="2423201" cy="889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Optimization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부족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Underfitting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410BADA-09F6-1C51-6372-C830761BB388}"/>
              </a:ext>
            </a:extLst>
          </p:cNvPr>
          <p:cNvSpPr txBox="1">
            <a:spLocks/>
          </p:cNvSpPr>
          <p:nvPr/>
        </p:nvSpPr>
        <p:spPr>
          <a:xfrm>
            <a:off x="7147205" y="5733326"/>
            <a:ext cx="3249123" cy="889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Optimization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Overfitting -&gt;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 필요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BF3577E-CCDD-85EE-96F6-0FA5089F7E57}"/>
              </a:ext>
            </a:extLst>
          </p:cNvPr>
          <p:cNvSpPr/>
          <p:nvPr/>
        </p:nvSpPr>
        <p:spPr>
          <a:xfrm>
            <a:off x="5662863" y="2652196"/>
            <a:ext cx="433137" cy="3081130"/>
          </a:xfrm>
          <a:prstGeom prst="frame">
            <a:avLst>
              <a:gd name="adj1" fmla="val 1032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BF3F6FA-EA7E-C81F-01E9-5133E67549C7}"/>
              </a:ext>
            </a:extLst>
          </p:cNvPr>
          <p:cNvSpPr txBox="1">
            <a:spLocks/>
          </p:cNvSpPr>
          <p:nvPr/>
        </p:nvSpPr>
        <p:spPr>
          <a:xfrm>
            <a:off x="4973258" y="1688014"/>
            <a:ext cx="1804460" cy="889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Optimization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15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1383</Words>
  <Application>Microsoft Office PowerPoint</Application>
  <PresentationFormat>와이드스크린</PresentationFormat>
  <Paragraphs>225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Avenir Next</vt:lpstr>
      <vt:lpstr>YouTube Sans</vt:lpstr>
      <vt:lpstr>나눔스퀘어 Bold</vt:lpstr>
      <vt:lpstr>나눔스퀘어 ExtraBold</vt:lpstr>
      <vt:lpstr>Malgun Gothic</vt:lpstr>
      <vt:lpstr>Malgun Gothic</vt:lpstr>
      <vt:lpstr>Arial</vt:lpstr>
      <vt:lpstr>Office 테마</vt:lpstr>
      <vt:lpstr>NeuralNet Advanced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Week1</dc:title>
  <dc:creator>tpdud0616@outlook.kr</dc:creator>
  <cp:lastModifiedBy>한 진모</cp:lastModifiedBy>
  <cp:revision>184</cp:revision>
  <dcterms:created xsi:type="dcterms:W3CDTF">2021-01-09T12:25:41Z</dcterms:created>
  <dcterms:modified xsi:type="dcterms:W3CDTF">2023-08-23T03:31:34Z</dcterms:modified>
</cp:coreProperties>
</file>