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7" d="100"/>
          <a:sy n="117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73C82-792B-ED80-B081-08B54EAA2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8D04A1-41AA-D48E-0EAC-D6D7CD048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3A4B2-FD01-F3BF-D99D-68FA3444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131F2-37C4-0785-1896-A49B1E31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B5069-418C-4103-EE83-2B8F85F2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093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5A16-4B2D-B14B-45F3-A588C76C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7EB4-13AF-415A-080F-FB552273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17DBE-9DFD-9402-DF53-67114200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1428C-6C9C-E7F5-DB25-7FE499F2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F5F1B-45A5-9961-A62D-0854603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0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59E537-A807-642B-2307-1EEE5ABE9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1F196-4E9B-C1CE-109A-7A0EE77C0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1560-3555-E057-F413-09499C9A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33E30-E370-08D6-9504-9BEA91C5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C5EA0-A4DF-D456-2C3B-B4A5658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60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B96F8-D1EF-4A70-ADB4-251A331B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9A4C8-291C-1D94-AD70-3B1924CC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1AA81-16D0-82A0-CA46-BAE343EF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234CF-FA13-4305-9BCF-2439CFAB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B59A8-24E9-FDD2-CD81-0DF049BA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79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3F8FF-957A-89D1-DD7A-8B3A7130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955DC-8AB9-2453-9366-F32E6509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05BA4-4711-8D76-729C-2E0911F9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1F84B-F798-E839-1265-76BCED53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3945E-7C07-04A1-6FCD-2D39C94B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55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AB24-5EF2-C5BF-FDC0-F7C32B49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03967-7757-6FC5-25C5-BA1763692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D06AB-8E39-B9C5-9A4C-4A6FDB6C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5F27E-E88B-C0CF-BE31-E4AB0B8D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349F5C-C320-811D-0314-61CE668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7D934-94E1-18B1-ECC2-323AD18C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32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E2E2-5842-550C-39B9-8CEB9BE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41755-8264-62C7-4AE8-1595A0B4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9C6DE-33D0-0E93-193E-D3311480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FE86FA-A8F3-EE83-EF9D-433DBD03A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B83AE9-41D3-E063-6CAF-82917C1B0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FC686-238A-FFC8-4D44-282C3A26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2F839B-70A2-1FC7-1AED-634AF93C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5BC7FC-DE2F-A960-ACC0-9123C84D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18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83376-8615-E54B-9600-5FA12730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CFF2B-51B0-CC3F-87A9-755AAF26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CEBB0B-3618-ED7C-EEA2-CA73244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16AF0-E13A-BDFC-80A2-F2ADFD30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0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1E776F-DC24-050F-2883-541F1DA2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1C37A7-4929-DBE7-06AE-98B192BB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5A314-2F28-85AC-4E32-466AEE36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35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BF98-AABC-1994-F512-7834363C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52D60-60B2-D2B8-ADAD-C1DD1BCC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788D9-2A3C-3139-CEFB-921B4C77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326305-A8B9-BCB8-56EF-49CDCBF9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92A1E-7E58-05E3-B1B0-EDCA0220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E4D7A-0EAA-61EB-F02B-A579F4CE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1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6516-F16D-36DF-0353-5592CE5A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FCE03-EEA2-FD10-3B3C-C2FB31B40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9EAF0-537A-68FF-AAE2-EBB550AA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F9FE6-C7E6-C6F1-8082-21AE324A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F7F10-C4A0-5B02-CD18-C90E1663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2ADF2-1EF0-5409-0BA6-62FFF6BD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744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1AF0A3-61FC-6FC9-9567-77B35E35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A5F5D-D11D-CA55-6EC3-260AAFD2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3D59A-DB81-F569-D8FF-977238E3C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F274-299E-074B-AF95-6990DA683101}" type="datetimeFigureOut">
              <a:rPr kumimoji="1" lang="ko-KR" altLang="en-US" smtClean="0"/>
              <a:t>2023-03-22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E1066-7398-9D52-B2BB-7ED5B4001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AB1E9-4FCC-2ED8-4A13-EAB486A57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AC3A-1E34-C54E-8525-C4FFD5130A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30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kr/citations?user=jGmq0aEAAAAJ&amp;hl=ko&amp;oi=sr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holar.google.co.kr/citations?user=BZGj6sAAAAAJ&amp;hl=ko&amp;oi=sr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0" y="594165"/>
            <a:ext cx="12192000" cy="571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3A0DF4-9EC6-7D22-4D19-21E42A17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4" y="1690121"/>
            <a:ext cx="2796655" cy="2796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392361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1C1C40-370F-93DC-AB7B-176B7AB16E19}"/>
              </a:ext>
            </a:extLst>
          </p:cNvPr>
          <p:cNvSpPr/>
          <p:nvPr/>
        </p:nvSpPr>
        <p:spPr>
          <a:xfrm>
            <a:off x="-9643" y="648183"/>
            <a:ext cx="12192000" cy="462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BDB887-54DC-BA4D-B651-02203FCCD25E}"/>
              </a:ext>
            </a:extLst>
          </p:cNvPr>
          <p:cNvSpPr/>
          <p:nvPr/>
        </p:nvSpPr>
        <p:spPr>
          <a:xfrm>
            <a:off x="-9643" y="6217537"/>
            <a:ext cx="12192000" cy="462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3CBE-9B4A-58DA-D5BB-9908E8EC69AA}"/>
              </a:ext>
            </a:extLst>
          </p:cNvPr>
          <p:cNvSpPr txBox="1"/>
          <p:nvPr/>
        </p:nvSpPr>
        <p:spPr>
          <a:xfrm>
            <a:off x="884098" y="4660397"/>
            <a:ext cx="3178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solidFill>
                  <a:srgbClr val="27488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DEPARTMENT OF </a:t>
            </a:r>
          </a:p>
          <a:p>
            <a:r>
              <a:rPr kumimoji="1" lang="en-US" altLang="ko-KR" sz="1500" b="1" dirty="0">
                <a:solidFill>
                  <a:srgbClr val="27488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INDUSTRIAL ENGINEERING</a:t>
            </a:r>
            <a:endParaRPr kumimoji="1" lang="ko-KR" altLang="en-US" sz="1500" b="1" dirty="0">
              <a:solidFill>
                <a:srgbClr val="27488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04041-F0DF-A8D6-A5D3-4483124B119B}"/>
              </a:ext>
            </a:extLst>
          </p:cNvPr>
          <p:cNvSpPr txBox="1"/>
          <p:nvPr/>
        </p:nvSpPr>
        <p:spPr>
          <a:xfrm>
            <a:off x="4687503" y="4433626"/>
            <a:ext cx="3178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solidFill>
                  <a:srgbClr val="27488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2017036808 </a:t>
            </a:r>
            <a:r>
              <a:rPr kumimoji="1" lang="ko-KR" altLang="en-US" sz="1600" b="1" dirty="0">
                <a:solidFill>
                  <a:srgbClr val="27488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산업공학과 정준호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FD8B2-99EE-52B9-52DA-A5F7BEC41B46}"/>
              </a:ext>
            </a:extLst>
          </p:cNvPr>
          <p:cNvSpPr txBox="1"/>
          <p:nvPr/>
        </p:nvSpPr>
        <p:spPr>
          <a:xfrm>
            <a:off x="4598089" y="1783179"/>
            <a:ext cx="456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rgbClr val="27488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Graph U-Net  </a:t>
            </a:r>
            <a:endParaRPr kumimoji="1" lang="ko-KR" altLang="en-US" sz="2800" b="1" dirty="0">
              <a:solidFill>
                <a:srgbClr val="27488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BDAA4-D591-5219-B524-4207E2DA934E}"/>
              </a:ext>
            </a:extLst>
          </p:cNvPr>
          <p:cNvSpPr txBox="1"/>
          <p:nvPr/>
        </p:nvSpPr>
        <p:spPr>
          <a:xfrm>
            <a:off x="4598089" y="1486097"/>
            <a:ext cx="3178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solidFill>
                  <a:srgbClr val="27488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3/23 Seminar: Paper Review</a:t>
            </a:r>
            <a:endParaRPr kumimoji="1" lang="ko-KR" altLang="en-US" sz="1600" b="1" dirty="0">
              <a:solidFill>
                <a:srgbClr val="27488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FCE2A-8AAF-242F-1870-55036D63B41E}"/>
              </a:ext>
            </a:extLst>
          </p:cNvPr>
          <p:cNvSpPr txBox="1"/>
          <p:nvPr/>
        </p:nvSpPr>
        <p:spPr>
          <a:xfrm>
            <a:off x="4687503" y="2434204"/>
            <a:ext cx="714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 Gao</a:t>
            </a:r>
            <a:r>
              <a:rPr lang="en-US" altLang="ko-KR" sz="1600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600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 Ji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, International conference on machine learning(ICML), 2019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77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9DE439-0F9A-B281-6A3C-A06BFE9DEEAF}"/>
              </a:ext>
            </a:extLst>
          </p:cNvPr>
          <p:cNvSpPr/>
          <p:nvPr/>
        </p:nvSpPr>
        <p:spPr>
          <a:xfrm>
            <a:off x="1122102" y="3739132"/>
            <a:ext cx="10431724" cy="2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5133" y="541116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Ⅲ. Graph U-Net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83565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U-Net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Arichitecture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AutoShape 2" descr="Untitled">
            <a:extLst>
              <a:ext uri="{FF2B5EF4-FFF2-40B4-BE49-F238E27FC236}">
                <a16:creationId xmlns:a16="http://schemas.microsoft.com/office/drawing/2014/main" id="{FF4716F2-3018-2125-A7F9-3E7B7B4E9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E149D-AA2F-57E1-20B1-F54951413997}"/>
              </a:ext>
            </a:extLst>
          </p:cNvPr>
          <p:cNvSpPr txBox="1"/>
          <p:nvPr/>
        </p:nvSpPr>
        <p:spPr>
          <a:xfrm>
            <a:off x="112210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2. Graph Connectivity Augmentation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F7BEF-4186-9FC5-2ACC-DE9A0A889A56}"/>
              </a:ext>
            </a:extLst>
          </p:cNvPr>
          <p:cNvSpPr txBox="1"/>
          <p:nvPr/>
        </p:nvSpPr>
        <p:spPr>
          <a:xfrm>
            <a:off x="1250763" y="1700001"/>
            <a:ext cx="7921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1ED603-38EE-E329-A415-B4046AF4A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4" b="26971"/>
          <a:stretch/>
        </p:blipFill>
        <p:spPr>
          <a:xfrm>
            <a:off x="1318136" y="1771045"/>
            <a:ext cx="3566595" cy="13990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7695B8-7777-B2C8-6505-20544B93CB9C}"/>
              </a:ext>
            </a:extLst>
          </p:cNvPr>
          <p:cNvSpPr txBox="1"/>
          <p:nvPr/>
        </p:nvSpPr>
        <p:spPr>
          <a:xfrm>
            <a:off x="1091265" y="3283482"/>
            <a:ext cx="46928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Pooling</a:t>
            </a:r>
            <a:r>
              <a:rPr lang="ko-KR" altLang="en-US" sz="1300" b="1" dirty="0"/>
              <a:t>하는 과정에서 </a:t>
            </a:r>
            <a:r>
              <a:rPr lang="en-US" altLang="ko-KR" sz="1300" b="1" dirty="0"/>
              <a:t>Node-Edge</a:t>
            </a:r>
            <a:r>
              <a:rPr lang="ko-KR" altLang="en-US" sz="1300" b="1" dirty="0"/>
              <a:t>정보를 제거하기 때문에</a:t>
            </a:r>
            <a:r>
              <a:rPr lang="en-US" altLang="ko-KR" sz="1300" b="1" dirty="0"/>
              <a:t>, Node</a:t>
            </a:r>
            <a:r>
              <a:rPr lang="ko-KR" altLang="en-US" sz="1300" b="1" dirty="0"/>
              <a:t>가 </a:t>
            </a:r>
            <a:r>
              <a:rPr lang="en-US" altLang="ko-KR" sz="1300" b="1" dirty="0" err="1"/>
              <a:t>islolation</a:t>
            </a:r>
            <a:r>
              <a:rPr lang="ko-KR" altLang="en-US" sz="1300" b="1" dirty="0"/>
              <a:t>되는 등 정보 손실이 일어날 수 있음</a:t>
            </a:r>
            <a:r>
              <a:rPr lang="en-US" altLang="ko-KR" sz="1300" b="1" dirty="0"/>
              <a:t>.</a:t>
            </a:r>
          </a:p>
          <a:p>
            <a:endParaRPr lang="ko-KR" altLang="en-US" sz="13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B2704-B37D-2660-4460-2184F42E67C4}"/>
              </a:ext>
            </a:extLst>
          </p:cNvPr>
          <p:cNvSpPr txBox="1"/>
          <p:nvPr/>
        </p:nvSpPr>
        <p:spPr>
          <a:xfrm>
            <a:off x="4180526" y="5008298"/>
            <a:ext cx="46928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대신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12E9F-1687-B0CD-CC62-B735AA6C1D11}"/>
              </a:ext>
            </a:extLst>
          </p:cNvPr>
          <p:cNvSpPr txBox="1"/>
          <p:nvPr/>
        </p:nvSpPr>
        <p:spPr>
          <a:xfrm>
            <a:off x="6069021" y="1496146"/>
            <a:ext cx="4692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Graph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Power</a:t>
            </a:r>
            <a:r>
              <a:rPr lang="ko-KR" altLang="en-US" sz="1300" b="1" dirty="0"/>
              <a:t> 이란</a:t>
            </a:r>
            <a:r>
              <a:rPr lang="en-US" altLang="ko-KR" sz="1300" b="1" dirty="0"/>
              <a:t>?</a:t>
            </a:r>
          </a:p>
          <a:p>
            <a:endParaRPr lang="ko-KR" altLang="en-US" sz="13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DDB82F-556C-7E7B-B23C-BC891BDFD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47" y="4197816"/>
            <a:ext cx="2741153" cy="467625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F5A45A2-48EF-7FBF-DB46-DE3A289F6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33" y="2655031"/>
            <a:ext cx="28575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872B03-516F-B4BE-611C-D602838C42D6}"/>
              </a:ext>
            </a:extLst>
          </p:cNvPr>
          <p:cNvSpPr txBox="1"/>
          <p:nvPr/>
        </p:nvSpPr>
        <p:spPr>
          <a:xfrm>
            <a:off x="6043190" y="2038555"/>
            <a:ext cx="46928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Undirected Graph</a:t>
            </a:r>
            <a:r>
              <a:rPr lang="ko-KR" altLang="en-US" sz="1300" b="1" dirty="0"/>
              <a:t>에서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두 </a:t>
            </a:r>
            <a:r>
              <a:rPr lang="en-US" altLang="ko-KR" sz="1300" b="1" dirty="0"/>
              <a:t>Node</a:t>
            </a:r>
            <a:r>
              <a:rPr lang="ko-KR" altLang="en-US" sz="1300" b="1" dirty="0"/>
              <a:t> 사이의 거리가 </a:t>
            </a:r>
            <a:r>
              <a:rPr lang="en-US" altLang="ko-KR" sz="1300" b="1" dirty="0"/>
              <a:t>2</a:t>
            </a:r>
            <a:r>
              <a:rPr lang="ko-KR" altLang="en-US" sz="1300" b="1" dirty="0"/>
              <a:t>인 것들을 추가로 이은 것</a:t>
            </a:r>
            <a:r>
              <a:rPr lang="en-US" altLang="ko-KR" sz="1300" b="1" dirty="0"/>
              <a:t>. </a:t>
            </a:r>
          </a:p>
          <a:p>
            <a:endParaRPr lang="ko-KR" altLang="en-US" sz="13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44BE5D-E69A-8658-5DA0-D8D4D1258B18}"/>
              </a:ext>
            </a:extLst>
          </p:cNvPr>
          <p:cNvSpPr txBox="1"/>
          <p:nvPr/>
        </p:nvSpPr>
        <p:spPr>
          <a:xfrm>
            <a:off x="1030747" y="4670951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3. Improved GCN layer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D1932B4-6701-8954-4B00-3786AD3BF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801" y="5028458"/>
            <a:ext cx="971550" cy="2582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6FD6D7-8583-DDFF-5900-4E47FBEA67D9}"/>
              </a:ext>
            </a:extLst>
          </p:cNvPr>
          <p:cNvSpPr txBox="1"/>
          <p:nvPr/>
        </p:nvSpPr>
        <p:spPr>
          <a:xfrm>
            <a:off x="1049979" y="5011405"/>
            <a:ext cx="22686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Normalization </a:t>
            </a:r>
            <a:r>
              <a:rPr lang="ko-KR" altLang="en-US" sz="1300" b="1" dirty="0"/>
              <a:t>과정에서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CBF265D-825E-2462-D389-E6E9EB7CE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378" y="4929936"/>
            <a:ext cx="3143250" cy="381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D2EB8A-1924-B97A-CF4E-AA4A550E9ECD}"/>
              </a:ext>
            </a:extLst>
          </p:cNvPr>
          <p:cNvSpPr txBox="1"/>
          <p:nvPr/>
        </p:nvSpPr>
        <p:spPr>
          <a:xfrm>
            <a:off x="1052768" y="5321665"/>
            <a:ext cx="49904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을 사용하여 </a:t>
            </a:r>
            <a:r>
              <a:rPr lang="en-US" altLang="ko-KR" sz="1300" b="1" dirty="0"/>
              <a:t>Own feature</a:t>
            </a:r>
            <a:r>
              <a:rPr lang="ko-KR" altLang="en-US" sz="1300" b="1" dirty="0"/>
              <a:t>에 </a:t>
            </a:r>
            <a:r>
              <a:rPr lang="en-US" altLang="ko-KR" sz="1300" b="1" dirty="0"/>
              <a:t>weight</a:t>
            </a:r>
            <a:r>
              <a:rPr lang="ko-KR" altLang="en-US" sz="1300" b="1" dirty="0"/>
              <a:t>을 더 주었더니 성능 향상</a:t>
            </a:r>
            <a:r>
              <a:rPr lang="en-US" altLang="ko-KR" sz="1300" b="1" dirty="0"/>
              <a:t>. 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61082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9DE439-0F9A-B281-6A3C-A06BFE9DEEAF}"/>
              </a:ext>
            </a:extLst>
          </p:cNvPr>
          <p:cNvSpPr/>
          <p:nvPr/>
        </p:nvSpPr>
        <p:spPr>
          <a:xfrm>
            <a:off x="1122102" y="3739132"/>
            <a:ext cx="10431724" cy="2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0" y="541116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Ⅳ. Experiments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83565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 Setup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AutoShape 2" descr="Untitled">
            <a:extLst>
              <a:ext uri="{FF2B5EF4-FFF2-40B4-BE49-F238E27FC236}">
                <a16:creationId xmlns:a16="http://schemas.microsoft.com/office/drawing/2014/main" id="{FF4716F2-3018-2125-A7F9-3E7B7B4E9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F7BEF-4186-9FC5-2ACC-DE9A0A889A56}"/>
              </a:ext>
            </a:extLst>
          </p:cNvPr>
          <p:cNvSpPr txBox="1"/>
          <p:nvPr/>
        </p:nvSpPr>
        <p:spPr>
          <a:xfrm>
            <a:off x="1250763" y="1700001"/>
            <a:ext cx="7921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FB2A-FBFC-1ECC-8918-A4FD7F3AC33B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1. </a:t>
            </a:r>
            <a:r>
              <a:rPr lang="en-US" altLang="ko-KR" sz="1600" b="1" dirty="0" err="1">
                <a:solidFill>
                  <a:srgbClr val="274881"/>
                </a:solidFill>
              </a:rPr>
              <a:t>Transductive</a:t>
            </a:r>
            <a:r>
              <a:rPr lang="en-US" altLang="ko-KR" sz="1600" b="1" dirty="0">
                <a:solidFill>
                  <a:srgbClr val="274881"/>
                </a:solidFill>
              </a:rPr>
              <a:t>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7FDD2-0F03-31B2-D27C-A08E31316549}"/>
              </a:ext>
            </a:extLst>
          </p:cNvPr>
          <p:cNvSpPr txBox="1"/>
          <p:nvPr/>
        </p:nvSpPr>
        <p:spPr>
          <a:xfrm>
            <a:off x="1122102" y="3343888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2. Inductive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82F21-E1A4-9A1A-04C8-4D314494B790}"/>
              </a:ext>
            </a:extLst>
          </p:cNvPr>
          <p:cNvSpPr txBox="1"/>
          <p:nvPr/>
        </p:nvSpPr>
        <p:spPr>
          <a:xfrm>
            <a:off x="1395000" y="4234125"/>
            <a:ext cx="4692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Relatively Large </a:t>
            </a:r>
            <a:r>
              <a:rPr lang="ko-KR" altLang="en-US" sz="1300" b="1" dirty="0"/>
              <a:t>한 </a:t>
            </a:r>
            <a:r>
              <a:rPr lang="en-US" altLang="ko-KR" sz="1300" b="1" dirty="0"/>
              <a:t>Graph Dataset</a:t>
            </a:r>
            <a:r>
              <a:rPr lang="ko-KR" altLang="en-US" sz="1300" b="1" dirty="0"/>
              <a:t> 사용</a:t>
            </a:r>
            <a:r>
              <a:rPr lang="en-US" altLang="ko-KR" sz="1300" b="1" dirty="0"/>
              <a:t> </a:t>
            </a:r>
          </a:p>
          <a:p>
            <a:endParaRPr lang="ko-KR" altLang="en-US" sz="13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CB5BDD-7DAC-4345-9883-F59490FE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63" y="4571211"/>
            <a:ext cx="7182944" cy="1302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939C0-3084-6613-2C48-F6E2EC926D68}"/>
              </a:ext>
            </a:extLst>
          </p:cNvPr>
          <p:cNvSpPr txBox="1"/>
          <p:nvPr/>
        </p:nvSpPr>
        <p:spPr>
          <a:xfrm>
            <a:off x="1395000" y="1706277"/>
            <a:ext cx="46928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Label</a:t>
            </a:r>
            <a:r>
              <a:rPr lang="ko-KR" altLang="en-US" sz="1300" b="1" dirty="0"/>
              <a:t>이 일부분만 존재하는 </a:t>
            </a:r>
            <a:r>
              <a:rPr lang="en-US" altLang="ko-KR" sz="1300" b="1" dirty="0"/>
              <a:t>Semi-Supervised Learning</a:t>
            </a:r>
            <a:endParaRPr lang="ko-KR" altLang="en-US" sz="13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B3700-1D6C-91F2-A323-05EA8DCFAAA6}"/>
              </a:ext>
            </a:extLst>
          </p:cNvPr>
          <p:cNvSpPr txBox="1"/>
          <p:nvPr/>
        </p:nvSpPr>
        <p:spPr>
          <a:xfrm>
            <a:off x="1379426" y="3621085"/>
            <a:ext cx="5686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우리가 일반적으로 아는 </a:t>
            </a:r>
            <a:r>
              <a:rPr lang="en-US" altLang="ko-KR" sz="1300" b="1" dirty="0"/>
              <a:t>label</a:t>
            </a:r>
            <a:r>
              <a:rPr lang="ko-KR" altLang="en-US" sz="1300" b="1" dirty="0"/>
              <a:t>이 전부 존재하는</a:t>
            </a:r>
            <a:r>
              <a:rPr lang="en-US" altLang="ko-KR" sz="1300" b="1" dirty="0"/>
              <a:t>, Supervised Learning</a:t>
            </a:r>
            <a:endParaRPr lang="ko-KR" altLang="en-US" sz="13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5AED05F-EF69-1B8E-06BE-62A0E8FCC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56" y="2020653"/>
            <a:ext cx="7467171" cy="1350811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2A1581-8C47-E801-508F-FBA9DD3CAC88}"/>
              </a:ext>
            </a:extLst>
          </p:cNvPr>
          <p:cNvSpPr/>
          <p:nvPr/>
        </p:nvSpPr>
        <p:spPr>
          <a:xfrm>
            <a:off x="8856383" y="1361447"/>
            <a:ext cx="2697443" cy="1565541"/>
          </a:xfrm>
          <a:prstGeom prst="roundRect">
            <a:avLst/>
          </a:prstGeom>
          <a:solidFill>
            <a:srgbClr val="274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C24BDD-F451-D419-456B-6607421218A7}"/>
              </a:ext>
            </a:extLst>
          </p:cNvPr>
          <p:cNvSpPr txBox="1"/>
          <p:nvPr/>
        </p:nvSpPr>
        <p:spPr>
          <a:xfrm>
            <a:off x="8925581" y="1432721"/>
            <a:ext cx="2547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1. Feature</a:t>
            </a:r>
            <a:r>
              <a:rPr lang="ko-KR" altLang="en-US" sz="1100" b="1" dirty="0">
                <a:solidFill>
                  <a:schemeClr val="bg1"/>
                </a:solidFill>
              </a:rPr>
              <a:t>의 수가 많기 때문에</a:t>
            </a:r>
            <a:r>
              <a:rPr lang="en-US" altLang="ko-KR" sz="1100" b="1" dirty="0">
                <a:solidFill>
                  <a:schemeClr val="bg1"/>
                </a:solidFill>
              </a:rPr>
              <a:t>, GCN</a:t>
            </a:r>
            <a:r>
              <a:rPr lang="ko-KR" altLang="en-US" sz="1100" b="1" dirty="0">
                <a:solidFill>
                  <a:schemeClr val="bg1"/>
                </a:solidFill>
              </a:rPr>
              <a:t>을 통해 적당한 크기로 </a:t>
            </a:r>
            <a:r>
              <a:rPr lang="en-US" altLang="ko-KR" sz="1100" b="1" dirty="0">
                <a:solidFill>
                  <a:schemeClr val="bg1"/>
                </a:solidFill>
              </a:rPr>
              <a:t>Feature dimension</a:t>
            </a:r>
            <a:r>
              <a:rPr lang="ko-KR" altLang="en-US" sz="1100" b="1" dirty="0">
                <a:solidFill>
                  <a:schemeClr val="bg1"/>
                </a:solidFill>
              </a:rPr>
              <a:t>을 줄임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73A5D-13F8-66A2-C502-A13FA0D1608F}"/>
              </a:ext>
            </a:extLst>
          </p:cNvPr>
          <p:cNvSpPr txBox="1"/>
          <p:nvPr/>
        </p:nvSpPr>
        <p:spPr>
          <a:xfrm>
            <a:off x="8925581" y="2277747"/>
            <a:ext cx="2413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2. Pooling</a:t>
            </a:r>
            <a:r>
              <a:rPr lang="ko-KR" altLang="en-US" sz="1100" b="1" dirty="0">
                <a:solidFill>
                  <a:schemeClr val="bg1"/>
                </a:solidFill>
              </a:rPr>
              <a:t>을 </a:t>
            </a:r>
            <a:r>
              <a:rPr lang="en-US" altLang="ko-KR" sz="1100" b="1" dirty="0">
                <a:solidFill>
                  <a:schemeClr val="bg1"/>
                </a:solidFill>
              </a:rPr>
              <a:t>Node</a:t>
            </a:r>
            <a:r>
              <a:rPr lang="ko-KR" altLang="en-US" sz="1100" b="1" dirty="0">
                <a:solidFill>
                  <a:schemeClr val="bg1"/>
                </a:solidFill>
              </a:rPr>
              <a:t>수</a:t>
            </a:r>
            <a:r>
              <a:rPr lang="en-US" altLang="ko-KR" sz="1100" b="1" dirty="0">
                <a:solidFill>
                  <a:schemeClr val="bg1"/>
                </a:solidFill>
              </a:rPr>
              <a:t>-&gt; 2000-&gt; 1000-&gt; 500-&gt; 200 </a:t>
            </a:r>
            <a:r>
              <a:rPr lang="ko-KR" altLang="en-US" sz="1100" b="1" dirty="0">
                <a:solidFill>
                  <a:schemeClr val="bg1"/>
                </a:solidFill>
              </a:rPr>
              <a:t>의 순서로 진행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1179FE5-4035-50E5-FC56-75A17B8AA3D9}"/>
              </a:ext>
            </a:extLst>
          </p:cNvPr>
          <p:cNvSpPr/>
          <p:nvPr/>
        </p:nvSpPr>
        <p:spPr>
          <a:xfrm>
            <a:off x="8925581" y="3652080"/>
            <a:ext cx="2697443" cy="1565541"/>
          </a:xfrm>
          <a:prstGeom prst="roundRect">
            <a:avLst/>
          </a:prstGeom>
          <a:solidFill>
            <a:srgbClr val="274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B5424-BA30-048D-C1E4-0080C4B9E853}"/>
              </a:ext>
            </a:extLst>
          </p:cNvPr>
          <p:cNvSpPr txBox="1"/>
          <p:nvPr/>
        </p:nvSpPr>
        <p:spPr>
          <a:xfrm>
            <a:off x="8994779" y="3723354"/>
            <a:ext cx="2547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1. Feature</a:t>
            </a:r>
            <a:r>
              <a:rPr lang="ko-KR" altLang="en-US" sz="1100" b="1" dirty="0">
                <a:solidFill>
                  <a:schemeClr val="bg1"/>
                </a:solidFill>
              </a:rPr>
              <a:t>의 수가 많기 때문에</a:t>
            </a:r>
            <a:r>
              <a:rPr lang="en-US" altLang="ko-KR" sz="1100" b="1" dirty="0">
                <a:solidFill>
                  <a:schemeClr val="bg1"/>
                </a:solidFill>
              </a:rPr>
              <a:t>, GCN</a:t>
            </a:r>
            <a:r>
              <a:rPr lang="ko-KR" altLang="en-US" sz="1100" b="1" dirty="0">
                <a:solidFill>
                  <a:schemeClr val="bg1"/>
                </a:solidFill>
              </a:rPr>
              <a:t>을 통해 적당한 크기로 </a:t>
            </a:r>
            <a:r>
              <a:rPr lang="en-US" altLang="ko-KR" sz="1100" b="1" dirty="0">
                <a:solidFill>
                  <a:schemeClr val="bg1"/>
                </a:solidFill>
              </a:rPr>
              <a:t>Feature dimension</a:t>
            </a:r>
            <a:r>
              <a:rPr lang="ko-KR" altLang="en-US" sz="1100" b="1" dirty="0">
                <a:solidFill>
                  <a:schemeClr val="bg1"/>
                </a:solidFill>
              </a:rPr>
              <a:t>을 줄임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67BEDA-1DCA-64AD-5B32-A8ABB4044336}"/>
              </a:ext>
            </a:extLst>
          </p:cNvPr>
          <p:cNvSpPr txBox="1"/>
          <p:nvPr/>
        </p:nvSpPr>
        <p:spPr>
          <a:xfrm>
            <a:off x="8994779" y="4568380"/>
            <a:ext cx="2413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2. Pooling </a:t>
            </a:r>
            <a:r>
              <a:rPr lang="ko-KR" altLang="en-US" sz="1100" b="1" dirty="0">
                <a:solidFill>
                  <a:schemeClr val="bg1"/>
                </a:solidFill>
              </a:rPr>
              <a:t>비율에 따라서 진행</a:t>
            </a:r>
            <a:r>
              <a:rPr lang="en-US" altLang="ko-KR" sz="1100" b="1" dirty="0">
                <a:solidFill>
                  <a:schemeClr val="bg1"/>
                </a:solidFill>
              </a:rPr>
              <a:t>: 90%-&gt;70%-&gt;60%-&gt;50%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6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9DE439-0F9A-B281-6A3C-A06BFE9DEEAF}"/>
              </a:ext>
            </a:extLst>
          </p:cNvPr>
          <p:cNvSpPr/>
          <p:nvPr/>
        </p:nvSpPr>
        <p:spPr>
          <a:xfrm>
            <a:off x="1122102" y="3739132"/>
            <a:ext cx="10431724" cy="2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0" y="541116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Ⅳ. Experiments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83565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Result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AutoShape 2" descr="Untitled">
            <a:extLst>
              <a:ext uri="{FF2B5EF4-FFF2-40B4-BE49-F238E27FC236}">
                <a16:creationId xmlns:a16="http://schemas.microsoft.com/office/drawing/2014/main" id="{FF4716F2-3018-2125-A7F9-3E7B7B4E9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F7BEF-4186-9FC5-2ACC-DE9A0A889A56}"/>
              </a:ext>
            </a:extLst>
          </p:cNvPr>
          <p:cNvSpPr txBox="1"/>
          <p:nvPr/>
        </p:nvSpPr>
        <p:spPr>
          <a:xfrm>
            <a:off x="1250763" y="1700001"/>
            <a:ext cx="7921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FB2A-FBFC-1ECC-8918-A4FD7F3AC33B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1. </a:t>
            </a:r>
            <a:r>
              <a:rPr lang="en-US" altLang="ko-KR" sz="1600" b="1" dirty="0" err="1">
                <a:solidFill>
                  <a:srgbClr val="274881"/>
                </a:solidFill>
              </a:rPr>
              <a:t>Transductive</a:t>
            </a:r>
            <a:r>
              <a:rPr lang="en-US" altLang="ko-KR" sz="1600" b="1" dirty="0">
                <a:solidFill>
                  <a:srgbClr val="274881"/>
                </a:solidFill>
              </a:rPr>
              <a:t> Learning - Node 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7FDD2-0F03-31B2-D27C-A08E31316549}"/>
              </a:ext>
            </a:extLst>
          </p:cNvPr>
          <p:cNvSpPr txBox="1"/>
          <p:nvPr/>
        </p:nvSpPr>
        <p:spPr>
          <a:xfrm>
            <a:off x="1122102" y="3343888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2. Inductive Learning - Graph Classification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C24BDD-F451-D419-456B-6607421218A7}"/>
              </a:ext>
            </a:extLst>
          </p:cNvPr>
          <p:cNvSpPr txBox="1"/>
          <p:nvPr/>
        </p:nvSpPr>
        <p:spPr>
          <a:xfrm>
            <a:off x="8925581" y="1432721"/>
            <a:ext cx="2547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1. Feature</a:t>
            </a:r>
            <a:r>
              <a:rPr lang="ko-KR" altLang="en-US" sz="1100" b="1" dirty="0">
                <a:solidFill>
                  <a:schemeClr val="bg1"/>
                </a:solidFill>
              </a:rPr>
              <a:t>의 수가 많기 때문에</a:t>
            </a:r>
            <a:r>
              <a:rPr lang="en-US" altLang="ko-KR" sz="1100" b="1" dirty="0">
                <a:solidFill>
                  <a:schemeClr val="bg1"/>
                </a:solidFill>
              </a:rPr>
              <a:t>, GCN</a:t>
            </a:r>
            <a:r>
              <a:rPr lang="ko-KR" altLang="en-US" sz="1100" b="1" dirty="0">
                <a:solidFill>
                  <a:schemeClr val="bg1"/>
                </a:solidFill>
              </a:rPr>
              <a:t>을 통해 적당한 크기로 </a:t>
            </a:r>
            <a:r>
              <a:rPr lang="en-US" altLang="ko-KR" sz="1100" b="1" dirty="0">
                <a:solidFill>
                  <a:schemeClr val="bg1"/>
                </a:solidFill>
              </a:rPr>
              <a:t>Feature dimension</a:t>
            </a:r>
            <a:r>
              <a:rPr lang="ko-KR" altLang="en-US" sz="1100" b="1" dirty="0">
                <a:solidFill>
                  <a:schemeClr val="bg1"/>
                </a:solidFill>
              </a:rPr>
              <a:t>을 줄임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73A5D-13F8-66A2-C502-A13FA0D1608F}"/>
              </a:ext>
            </a:extLst>
          </p:cNvPr>
          <p:cNvSpPr txBox="1"/>
          <p:nvPr/>
        </p:nvSpPr>
        <p:spPr>
          <a:xfrm>
            <a:off x="8925581" y="2277747"/>
            <a:ext cx="2413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2. Pooling</a:t>
            </a:r>
            <a:r>
              <a:rPr lang="ko-KR" altLang="en-US" sz="1100" b="1" dirty="0">
                <a:solidFill>
                  <a:schemeClr val="bg1"/>
                </a:solidFill>
              </a:rPr>
              <a:t>을 </a:t>
            </a:r>
            <a:r>
              <a:rPr lang="en-US" altLang="ko-KR" sz="1100" b="1" dirty="0">
                <a:solidFill>
                  <a:schemeClr val="bg1"/>
                </a:solidFill>
              </a:rPr>
              <a:t>Node</a:t>
            </a:r>
            <a:r>
              <a:rPr lang="ko-KR" altLang="en-US" sz="1100" b="1" dirty="0">
                <a:solidFill>
                  <a:schemeClr val="bg1"/>
                </a:solidFill>
              </a:rPr>
              <a:t>수</a:t>
            </a:r>
            <a:r>
              <a:rPr lang="en-US" altLang="ko-KR" sz="1100" b="1" dirty="0">
                <a:solidFill>
                  <a:schemeClr val="bg1"/>
                </a:solidFill>
              </a:rPr>
              <a:t>-&gt; 2000-&gt; 1000-&gt; 500-&gt; 200 </a:t>
            </a:r>
            <a:r>
              <a:rPr lang="ko-KR" altLang="en-US" sz="1100" b="1" dirty="0">
                <a:solidFill>
                  <a:schemeClr val="bg1"/>
                </a:solidFill>
              </a:rPr>
              <a:t>의 순서로 진행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B5424-BA30-048D-C1E4-0080C4B9E853}"/>
              </a:ext>
            </a:extLst>
          </p:cNvPr>
          <p:cNvSpPr txBox="1"/>
          <p:nvPr/>
        </p:nvSpPr>
        <p:spPr>
          <a:xfrm>
            <a:off x="8994779" y="3723354"/>
            <a:ext cx="2547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1. Feature</a:t>
            </a:r>
            <a:r>
              <a:rPr lang="ko-KR" altLang="en-US" sz="1100" b="1" dirty="0">
                <a:solidFill>
                  <a:schemeClr val="bg1"/>
                </a:solidFill>
              </a:rPr>
              <a:t>의 수가 많기 때문에</a:t>
            </a:r>
            <a:r>
              <a:rPr lang="en-US" altLang="ko-KR" sz="1100" b="1" dirty="0">
                <a:solidFill>
                  <a:schemeClr val="bg1"/>
                </a:solidFill>
              </a:rPr>
              <a:t>, GCN</a:t>
            </a:r>
            <a:r>
              <a:rPr lang="ko-KR" altLang="en-US" sz="1100" b="1" dirty="0">
                <a:solidFill>
                  <a:schemeClr val="bg1"/>
                </a:solidFill>
              </a:rPr>
              <a:t>을 통해 적당한 크기로 </a:t>
            </a:r>
            <a:r>
              <a:rPr lang="en-US" altLang="ko-KR" sz="1100" b="1" dirty="0">
                <a:solidFill>
                  <a:schemeClr val="bg1"/>
                </a:solidFill>
              </a:rPr>
              <a:t>Feature dimension</a:t>
            </a:r>
            <a:r>
              <a:rPr lang="ko-KR" altLang="en-US" sz="1100" b="1" dirty="0">
                <a:solidFill>
                  <a:schemeClr val="bg1"/>
                </a:solidFill>
              </a:rPr>
              <a:t>을 줄임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67BEDA-1DCA-64AD-5B32-A8ABB4044336}"/>
              </a:ext>
            </a:extLst>
          </p:cNvPr>
          <p:cNvSpPr txBox="1"/>
          <p:nvPr/>
        </p:nvSpPr>
        <p:spPr>
          <a:xfrm>
            <a:off x="8994779" y="4568380"/>
            <a:ext cx="2413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2. Pooling </a:t>
            </a:r>
            <a:r>
              <a:rPr lang="ko-KR" altLang="en-US" sz="1100" b="1" dirty="0">
                <a:solidFill>
                  <a:schemeClr val="bg1"/>
                </a:solidFill>
              </a:rPr>
              <a:t>비율에 따라서 진행</a:t>
            </a:r>
            <a:r>
              <a:rPr lang="en-US" altLang="ko-KR" sz="1100" b="1" dirty="0">
                <a:solidFill>
                  <a:schemeClr val="bg1"/>
                </a:solidFill>
              </a:rPr>
              <a:t>: 90%-&gt;70%-&gt;60%-&gt;50%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D218FC-0194-3188-67A0-172F0CC7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11" y="1891592"/>
            <a:ext cx="5229225" cy="12607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30A2F1-3BDD-2745-96F7-53614D719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796" y="3835072"/>
            <a:ext cx="5354640" cy="152447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18A3D7-D06E-F41A-B02E-E84142F67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596" y="2548876"/>
            <a:ext cx="3223217" cy="82912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521B700-0D69-7118-04DF-7A12832EE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281" y="4775841"/>
            <a:ext cx="1759248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7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9DE439-0F9A-B281-6A3C-A06BFE9DEEAF}"/>
              </a:ext>
            </a:extLst>
          </p:cNvPr>
          <p:cNvSpPr/>
          <p:nvPr/>
        </p:nvSpPr>
        <p:spPr>
          <a:xfrm>
            <a:off x="1122102" y="3739132"/>
            <a:ext cx="10431724" cy="2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0" y="504111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Ⅳ. Experiments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83565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 Result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AutoShape 2" descr="Untitled">
            <a:extLst>
              <a:ext uri="{FF2B5EF4-FFF2-40B4-BE49-F238E27FC236}">
                <a16:creationId xmlns:a16="http://schemas.microsoft.com/office/drawing/2014/main" id="{FF4716F2-3018-2125-A7F9-3E7B7B4E9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F7BEF-4186-9FC5-2ACC-DE9A0A889A56}"/>
              </a:ext>
            </a:extLst>
          </p:cNvPr>
          <p:cNvSpPr txBox="1"/>
          <p:nvPr/>
        </p:nvSpPr>
        <p:spPr>
          <a:xfrm>
            <a:off x="1250763" y="1700001"/>
            <a:ext cx="7921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FB2A-FBFC-1ECC-8918-A4FD7F3AC33B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3. Comparison of with and without Pooling/</a:t>
            </a:r>
            <a:r>
              <a:rPr lang="en-US" altLang="ko-KR" sz="1600" b="1" dirty="0" err="1">
                <a:solidFill>
                  <a:srgbClr val="274881"/>
                </a:solidFill>
              </a:rPr>
              <a:t>Unpooling</a:t>
            </a:r>
            <a:endParaRPr lang="en-US" altLang="ko-KR" sz="1600" b="1" dirty="0">
              <a:solidFill>
                <a:srgbClr val="27488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7FDD2-0F03-31B2-D27C-A08E31316549}"/>
              </a:ext>
            </a:extLst>
          </p:cNvPr>
          <p:cNvSpPr txBox="1"/>
          <p:nvPr/>
        </p:nvSpPr>
        <p:spPr>
          <a:xfrm>
            <a:off x="1003770" y="3091457"/>
            <a:ext cx="7921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4. Comparison of g-U-Nets with and without Graph connectivity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C24BDD-F451-D419-456B-6607421218A7}"/>
              </a:ext>
            </a:extLst>
          </p:cNvPr>
          <p:cNvSpPr txBox="1"/>
          <p:nvPr/>
        </p:nvSpPr>
        <p:spPr>
          <a:xfrm>
            <a:off x="8925581" y="1432721"/>
            <a:ext cx="2547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1. Feature</a:t>
            </a:r>
            <a:r>
              <a:rPr lang="ko-KR" altLang="en-US" sz="1100" b="1" dirty="0">
                <a:solidFill>
                  <a:schemeClr val="bg1"/>
                </a:solidFill>
              </a:rPr>
              <a:t>의 수가 많기 때문에</a:t>
            </a:r>
            <a:r>
              <a:rPr lang="en-US" altLang="ko-KR" sz="1100" b="1" dirty="0">
                <a:solidFill>
                  <a:schemeClr val="bg1"/>
                </a:solidFill>
              </a:rPr>
              <a:t>, GCN</a:t>
            </a:r>
            <a:r>
              <a:rPr lang="ko-KR" altLang="en-US" sz="1100" b="1" dirty="0">
                <a:solidFill>
                  <a:schemeClr val="bg1"/>
                </a:solidFill>
              </a:rPr>
              <a:t>을 통해 적당한 크기로 </a:t>
            </a:r>
            <a:r>
              <a:rPr lang="en-US" altLang="ko-KR" sz="1100" b="1" dirty="0">
                <a:solidFill>
                  <a:schemeClr val="bg1"/>
                </a:solidFill>
              </a:rPr>
              <a:t>Feature dimension</a:t>
            </a:r>
            <a:r>
              <a:rPr lang="ko-KR" altLang="en-US" sz="1100" b="1" dirty="0">
                <a:solidFill>
                  <a:schemeClr val="bg1"/>
                </a:solidFill>
              </a:rPr>
              <a:t>을 줄임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73A5D-13F8-66A2-C502-A13FA0D1608F}"/>
              </a:ext>
            </a:extLst>
          </p:cNvPr>
          <p:cNvSpPr txBox="1"/>
          <p:nvPr/>
        </p:nvSpPr>
        <p:spPr>
          <a:xfrm>
            <a:off x="8925581" y="2277747"/>
            <a:ext cx="2413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2. Pooling</a:t>
            </a:r>
            <a:r>
              <a:rPr lang="ko-KR" altLang="en-US" sz="1100" b="1" dirty="0">
                <a:solidFill>
                  <a:schemeClr val="bg1"/>
                </a:solidFill>
              </a:rPr>
              <a:t>을 </a:t>
            </a:r>
            <a:r>
              <a:rPr lang="en-US" altLang="ko-KR" sz="1100" b="1" dirty="0">
                <a:solidFill>
                  <a:schemeClr val="bg1"/>
                </a:solidFill>
              </a:rPr>
              <a:t>Node</a:t>
            </a:r>
            <a:r>
              <a:rPr lang="ko-KR" altLang="en-US" sz="1100" b="1" dirty="0">
                <a:solidFill>
                  <a:schemeClr val="bg1"/>
                </a:solidFill>
              </a:rPr>
              <a:t>수</a:t>
            </a:r>
            <a:r>
              <a:rPr lang="en-US" altLang="ko-KR" sz="1100" b="1" dirty="0">
                <a:solidFill>
                  <a:schemeClr val="bg1"/>
                </a:solidFill>
              </a:rPr>
              <a:t>-&gt; 2000-&gt; 1000-&gt; 500-&gt; 200 </a:t>
            </a:r>
            <a:r>
              <a:rPr lang="ko-KR" altLang="en-US" sz="1100" b="1" dirty="0">
                <a:solidFill>
                  <a:schemeClr val="bg1"/>
                </a:solidFill>
              </a:rPr>
              <a:t>의 순서로 진행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B5424-BA30-048D-C1E4-0080C4B9E853}"/>
              </a:ext>
            </a:extLst>
          </p:cNvPr>
          <p:cNvSpPr txBox="1"/>
          <p:nvPr/>
        </p:nvSpPr>
        <p:spPr>
          <a:xfrm>
            <a:off x="8994779" y="3723354"/>
            <a:ext cx="2547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1. Feature</a:t>
            </a:r>
            <a:r>
              <a:rPr lang="ko-KR" altLang="en-US" sz="1100" b="1" dirty="0">
                <a:solidFill>
                  <a:schemeClr val="bg1"/>
                </a:solidFill>
              </a:rPr>
              <a:t>의 수가 많기 때문에</a:t>
            </a:r>
            <a:r>
              <a:rPr lang="en-US" altLang="ko-KR" sz="1100" b="1" dirty="0">
                <a:solidFill>
                  <a:schemeClr val="bg1"/>
                </a:solidFill>
              </a:rPr>
              <a:t>, GCN</a:t>
            </a:r>
            <a:r>
              <a:rPr lang="ko-KR" altLang="en-US" sz="1100" b="1" dirty="0">
                <a:solidFill>
                  <a:schemeClr val="bg1"/>
                </a:solidFill>
              </a:rPr>
              <a:t>을 통해 적당한 크기로 </a:t>
            </a:r>
            <a:r>
              <a:rPr lang="en-US" altLang="ko-KR" sz="1100" b="1" dirty="0">
                <a:solidFill>
                  <a:schemeClr val="bg1"/>
                </a:solidFill>
              </a:rPr>
              <a:t>Feature dimension</a:t>
            </a:r>
            <a:r>
              <a:rPr lang="ko-KR" altLang="en-US" sz="1100" b="1" dirty="0">
                <a:solidFill>
                  <a:schemeClr val="bg1"/>
                </a:solidFill>
              </a:rPr>
              <a:t>을 줄임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ED69AA6-9201-1CA6-DB06-EED1CE31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72" y="1679298"/>
            <a:ext cx="3987361" cy="9600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55C43ED-A6CB-C493-A54C-4B2BA63D0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20" y="3477739"/>
            <a:ext cx="6304277" cy="9197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23A73B-1CF3-7ABD-927A-5A437CB6A8DE}"/>
              </a:ext>
            </a:extLst>
          </p:cNvPr>
          <p:cNvSpPr txBox="1"/>
          <p:nvPr/>
        </p:nvSpPr>
        <p:spPr>
          <a:xfrm>
            <a:off x="1122101" y="4418974"/>
            <a:ext cx="7921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5. Optimal Graph Depth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6B8846B-136A-17E2-E98A-9FE47B56B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772" y="4865235"/>
            <a:ext cx="5792865" cy="12008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C98C9D7-0A6E-924B-C725-62694F3F7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753" y="1761575"/>
            <a:ext cx="3735161" cy="9685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6340BC5-D395-61C9-5F9B-FA0E1FFED84F}"/>
              </a:ext>
            </a:extLst>
          </p:cNvPr>
          <p:cNvSpPr txBox="1"/>
          <p:nvPr/>
        </p:nvSpPr>
        <p:spPr>
          <a:xfrm>
            <a:off x="5556390" y="2647970"/>
            <a:ext cx="405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Graph U-Net</a:t>
            </a:r>
            <a:r>
              <a:rPr lang="ko-KR" altLang="en-US" sz="1000" b="1" dirty="0"/>
              <a:t>의 </a:t>
            </a:r>
            <a:r>
              <a:rPr lang="en-US" altLang="ko-KR" sz="1000" b="1" dirty="0"/>
              <a:t>parameter</a:t>
            </a:r>
            <a:r>
              <a:rPr lang="ko-KR" altLang="en-US" sz="1000" b="1" dirty="0"/>
              <a:t>의 효율성을 보여줌</a:t>
            </a:r>
            <a:r>
              <a:rPr lang="en-US" altLang="ko-KR" sz="1000" b="1" dirty="0"/>
              <a:t>. </a:t>
            </a:r>
            <a:endParaRPr lang="ko-KR" altLang="en-US" sz="10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39ABF12-5DA1-AA0D-BA89-1E807A164A7A}"/>
              </a:ext>
            </a:extLst>
          </p:cNvPr>
          <p:cNvSpPr/>
          <p:nvPr/>
        </p:nvSpPr>
        <p:spPr>
          <a:xfrm>
            <a:off x="7179079" y="3024776"/>
            <a:ext cx="1126672" cy="816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2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9DE439-0F9A-B281-6A3C-A06BFE9DEEAF}"/>
              </a:ext>
            </a:extLst>
          </p:cNvPr>
          <p:cNvSpPr/>
          <p:nvPr/>
        </p:nvSpPr>
        <p:spPr>
          <a:xfrm>
            <a:off x="1122102" y="3739132"/>
            <a:ext cx="10431724" cy="2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0" y="524152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Ⅴ. Conclusion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91941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Summary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AutoShape 2" descr="Untitled">
            <a:extLst>
              <a:ext uri="{FF2B5EF4-FFF2-40B4-BE49-F238E27FC236}">
                <a16:creationId xmlns:a16="http://schemas.microsoft.com/office/drawing/2014/main" id="{FF4716F2-3018-2125-A7F9-3E7B7B4E9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F7BEF-4186-9FC5-2ACC-DE9A0A889A56}"/>
              </a:ext>
            </a:extLst>
          </p:cNvPr>
          <p:cNvSpPr txBox="1"/>
          <p:nvPr/>
        </p:nvSpPr>
        <p:spPr>
          <a:xfrm>
            <a:off x="1250763" y="1700001"/>
            <a:ext cx="7921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C24BDD-F451-D419-456B-6607421218A7}"/>
              </a:ext>
            </a:extLst>
          </p:cNvPr>
          <p:cNvSpPr txBox="1"/>
          <p:nvPr/>
        </p:nvSpPr>
        <p:spPr>
          <a:xfrm>
            <a:off x="8925581" y="1432721"/>
            <a:ext cx="2547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1. Feature</a:t>
            </a:r>
            <a:r>
              <a:rPr lang="ko-KR" altLang="en-US" sz="1100" b="1" dirty="0">
                <a:solidFill>
                  <a:schemeClr val="bg1"/>
                </a:solidFill>
              </a:rPr>
              <a:t>의 수가 많기 때문에</a:t>
            </a:r>
            <a:r>
              <a:rPr lang="en-US" altLang="ko-KR" sz="1100" b="1" dirty="0">
                <a:solidFill>
                  <a:schemeClr val="bg1"/>
                </a:solidFill>
              </a:rPr>
              <a:t>, GCN</a:t>
            </a:r>
            <a:r>
              <a:rPr lang="ko-KR" altLang="en-US" sz="1100" b="1" dirty="0">
                <a:solidFill>
                  <a:schemeClr val="bg1"/>
                </a:solidFill>
              </a:rPr>
              <a:t>을 통해 적당한 크기로 </a:t>
            </a:r>
            <a:r>
              <a:rPr lang="en-US" altLang="ko-KR" sz="1100" b="1" dirty="0">
                <a:solidFill>
                  <a:schemeClr val="bg1"/>
                </a:solidFill>
              </a:rPr>
              <a:t>Feature dimension</a:t>
            </a:r>
            <a:r>
              <a:rPr lang="ko-KR" altLang="en-US" sz="1100" b="1" dirty="0">
                <a:solidFill>
                  <a:schemeClr val="bg1"/>
                </a:solidFill>
              </a:rPr>
              <a:t>을 줄임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73A5D-13F8-66A2-C502-A13FA0D1608F}"/>
              </a:ext>
            </a:extLst>
          </p:cNvPr>
          <p:cNvSpPr txBox="1"/>
          <p:nvPr/>
        </p:nvSpPr>
        <p:spPr>
          <a:xfrm>
            <a:off x="8925581" y="2277747"/>
            <a:ext cx="2413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2. Pooling</a:t>
            </a:r>
            <a:r>
              <a:rPr lang="ko-KR" altLang="en-US" sz="1100" b="1" dirty="0">
                <a:solidFill>
                  <a:schemeClr val="bg1"/>
                </a:solidFill>
              </a:rPr>
              <a:t>을 </a:t>
            </a:r>
            <a:r>
              <a:rPr lang="en-US" altLang="ko-KR" sz="1100" b="1" dirty="0">
                <a:solidFill>
                  <a:schemeClr val="bg1"/>
                </a:solidFill>
              </a:rPr>
              <a:t>Node</a:t>
            </a:r>
            <a:r>
              <a:rPr lang="ko-KR" altLang="en-US" sz="1100" b="1" dirty="0">
                <a:solidFill>
                  <a:schemeClr val="bg1"/>
                </a:solidFill>
              </a:rPr>
              <a:t>수</a:t>
            </a:r>
            <a:r>
              <a:rPr lang="en-US" altLang="ko-KR" sz="1100" b="1" dirty="0">
                <a:solidFill>
                  <a:schemeClr val="bg1"/>
                </a:solidFill>
              </a:rPr>
              <a:t>-&gt; 2000-&gt; 1000-&gt; 500-&gt; 200 </a:t>
            </a:r>
            <a:r>
              <a:rPr lang="ko-KR" altLang="en-US" sz="1100" b="1" dirty="0">
                <a:solidFill>
                  <a:schemeClr val="bg1"/>
                </a:solidFill>
              </a:rPr>
              <a:t>의 순서로 진행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B5424-BA30-048D-C1E4-0080C4B9E853}"/>
              </a:ext>
            </a:extLst>
          </p:cNvPr>
          <p:cNvSpPr txBox="1"/>
          <p:nvPr/>
        </p:nvSpPr>
        <p:spPr>
          <a:xfrm>
            <a:off x="8994779" y="3723354"/>
            <a:ext cx="2547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1. Feature</a:t>
            </a:r>
            <a:r>
              <a:rPr lang="ko-KR" altLang="en-US" sz="1100" b="1" dirty="0">
                <a:solidFill>
                  <a:schemeClr val="bg1"/>
                </a:solidFill>
              </a:rPr>
              <a:t>의 수가 많기 때문에</a:t>
            </a:r>
            <a:r>
              <a:rPr lang="en-US" altLang="ko-KR" sz="1100" b="1" dirty="0">
                <a:solidFill>
                  <a:schemeClr val="bg1"/>
                </a:solidFill>
              </a:rPr>
              <a:t>, GCN</a:t>
            </a:r>
            <a:r>
              <a:rPr lang="ko-KR" altLang="en-US" sz="1100" b="1" dirty="0">
                <a:solidFill>
                  <a:schemeClr val="bg1"/>
                </a:solidFill>
              </a:rPr>
              <a:t>을 통해 적당한 크기로 </a:t>
            </a:r>
            <a:r>
              <a:rPr lang="en-US" altLang="ko-KR" sz="1100" b="1" dirty="0">
                <a:solidFill>
                  <a:schemeClr val="bg1"/>
                </a:solidFill>
              </a:rPr>
              <a:t>Feature dimension</a:t>
            </a:r>
            <a:r>
              <a:rPr lang="ko-KR" altLang="en-US" sz="1100" b="1" dirty="0">
                <a:solidFill>
                  <a:schemeClr val="bg1"/>
                </a:solidFill>
              </a:rPr>
              <a:t>을 줄임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667D9-8155-A976-E41D-C32CCE722591}"/>
              </a:ext>
            </a:extLst>
          </p:cNvPr>
          <p:cNvSpPr txBox="1"/>
          <p:nvPr/>
        </p:nvSpPr>
        <p:spPr>
          <a:xfrm>
            <a:off x="808522" y="1700001"/>
            <a:ext cx="361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일반적인 </a:t>
            </a:r>
            <a:r>
              <a:rPr lang="en-US" altLang="ko-KR" sz="1200" b="1" dirty="0"/>
              <a:t>GCN</a:t>
            </a:r>
            <a:r>
              <a:rPr lang="ko-KR" altLang="en-US" sz="1200" b="1" dirty="0"/>
              <a:t>과정에 </a:t>
            </a:r>
            <a:r>
              <a:rPr lang="en-US" altLang="ko-KR" sz="1200" b="1" dirty="0"/>
              <a:t>Pooling/</a:t>
            </a:r>
            <a:r>
              <a:rPr lang="en-US" altLang="ko-KR" sz="1200" b="1" dirty="0" err="1"/>
              <a:t>Unpooling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아이디어를 접목시키기 위해서 </a:t>
            </a:r>
            <a:r>
              <a:rPr lang="en-US" altLang="ko-KR" sz="1200" b="1" dirty="0"/>
              <a:t>g-pool/g-</a:t>
            </a:r>
            <a:r>
              <a:rPr lang="en-US" altLang="ko-KR" sz="1200" b="1" dirty="0" err="1"/>
              <a:t>Unpool</a:t>
            </a:r>
            <a:r>
              <a:rPr lang="ko-KR" altLang="en-US" sz="1200" b="1" dirty="0"/>
              <a:t>의 개념을 도입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C9127-BC5E-C94E-0A41-55E1D48B2C44}"/>
              </a:ext>
            </a:extLst>
          </p:cNvPr>
          <p:cNvSpPr txBox="1"/>
          <p:nvPr/>
        </p:nvSpPr>
        <p:spPr>
          <a:xfrm>
            <a:off x="808521" y="2793687"/>
            <a:ext cx="361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g-Pool</a:t>
            </a:r>
            <a:r>
              <a:rPr lang="ko-KR" altLang="en-US" sz="1200" b="1" dirty="0"/>
              <a:t>은 </a:t>
            </a:r>
            <a:r>
              <a:rPr lang="en-US" altLang="ko-KR" sz="1200" b="1" dirty="0"/>
              <a:t>projection vector p</a:t>
            </a:r>
            <a:r>
              <a:rPr lang="ko-KR" altLang="en-US" sz="1200" b="1" dirty="0"/>
              <a:t>에 기반하여 </a:t>
            </a:r>
            <a:r>
              <a:rPr lang="en-US" altLang="ko-KR" sz="1200" b="1" dirty="0"/>
              <a:t>k-max pooling</a:t>
            </a:r>
            <a:r>
              <a:rPr lang="ko-KR" altLang="en-US" sz="1200" b="1" dirty="0"/>
              <a:t>을 진행함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FB8D6-349F-4D9A-4613-B530953B5E21}"/>
              </a:ext>
            </a:extLst>
          </p:cNvPr>
          <p:cNvSpPr txBox="1"/>
          <p:nvPr/>
        </p:nvSpPr>
        <p:spPr>
          <a:xfrm>
            <a:off x="808520" y="3803504"/>
            <a:ext cx="361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g-</a:t>
            </a:r>
            <a:r>
              <a:rPr lang="en-US" altLang="ko-KR" sz="1200" b="1" dirty="0" err="1"/>
              <a:t>UnPool</a:t>
            </a:r>
            <a:r>
              <a:rPr lang="ko-KR" altLang="en-US" sz="1200" b="1" dirty="0"/>
              <a:t>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원래 그래프 구조를 복원시키기 위해 없앴던 </a:t>
            </a:r>
            <a:r>
              <a:rPr lang="en-US" altLang="ko-KR" sz="1200" b="1" dirty="0"/>
              <a:t>node</a:t>
            </a:r>
            <a:r>
              <a:rPr lang="ko-KR" altLang="en-US" sz="1200" b="1" dirty="0"/>
              <a:t>를 다시 살리는 구조를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B5C90-22DD-C388-CD37-715B07C5C82C}"/>
              </a:ext>
            </a:extLst>
          </p:cNvPr>
          <p:cNvSpPr txBox="1"/>
          <p:nvPr/>
        </p:nvSpPr>
        <p:spPr>
          <a:xfrm>
            <a:off x="1385464" y="3289973"/>
            <a:ext cx="3616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274881"/>
                </a:solidFill>
              </a:rPr>
              <a:t>Isolated Node problem</a:t>
            </a:r>
            <a:r>
              <a:rPr lang="ko-KR" altLang="en-US" sz="1000" b="1" dirty="0">
                <a:solidFill>
                  <a:srgbClr val="274881"/>
                </a:solidFill>
              </a:rPr>
              <a:t>이 발생하여 </a:t>
            </a:r>
            <a:r>
              <a:rPr lang="en-US" altLang="ko-KR" sz="1000" b="1" dirty="0">
                <a:solidFill>
                  <a:srgbClr val="274881"/>
                </a:solidFill>
              </a:rPr>
              <a:t>Graph Power </a:t>
            </a:r>
            <a:r>
              <a:rPr lang="ko-KR" altLang="en-US" sz="1000" b="1" dirty="0">
                <a:solidFill>
                  <a:srgbClr val="274881"/>
                </a:solidFill>
              </a:rPr>
              <a:t>이용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104A5CA-7D5D-81B5-AD09-66E246B77899}"/>
              </a:ext>
            </a:extLst>
          </p:cNvPr>
          <p:cNvSpPr/>
          <p:nvPr/>
        </p:nvSpPr>
        <p:spPr>
          <a:xfrm>
            <a:off x="1122102" y="3300082"/>
            <a:ext cx="263362" cy="1948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5566843-96B6-2899-623E-E3BE35F6138A}"/>
              </a:ext>
            </a:extLst>
          </p:cNvPr>
          <p:cNvSpPr/>
          <p:nvPr/>
        </p:nvSpPr>
        <p:spPr>
          <a:xfrm>
            <a:off x="5001985" y="2588000"/>
            <a:ext cx="1436914" cy="7621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FCCEF-D009-F8E2-79B4-7A09E6115DCE}"/>
              </a:ext>
            </a:extLst>
          </p:cNvPr>
          <p:cNvSpPr txBox="1"/>
          <p:nvPr/>
        </p:nvSpPr>
        <p:spPr>
          <a:xfrm>
            <a:off x="7477812" y="2607770"/>
            <a:ext cx="361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Transductive</a:t>
            </a:r>
            <a:r>
              <a:rPr lang="en-US" altLang="ko-KR" sz="1200" b="1" dirty="0"/>
              <a:t> Learning Task</a:t>
            </a:r>
            <a:r>
              <a:rPr lang="ko-KR" altLang="en-US" sz="1200" b="1" dirty="0"/>
              <a:t>에서 매우 좋은 결과</a:t>
            </a:r>
            <a:r>
              <a:rPr lang="en-US" altLang="ko-KR" sz="1200" b="1" dirty="0"/>
              <a:t>, Inductive Learning Task</a:t>
            </a:r>
            <a:r>
              <a:rPr lang="ko-KR" altLang="en-US" sz="1200" b="1" dirty="0"/>
              <a:t>에서도 대부분에 데이터들에 대하여 좋은 결과</a:t>
            </a:r>
          </a:p>
        </p:txBody>
      </p:sp>
    </p:spTree>
    <p:extLst>
      <p:ext uri="{BB962C8B-B14F-4D97-AF65-F5344CB8AC3E}">
        <p14:creationId xmlns:p14="http://schemas.microsoft.com/office/powerpoint/2010/main" val="33987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0" y="560144"/>
            <a:ext cx="12309090" cy="583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392361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9172A-59DA-7B29-7EDB-57E40CBA7847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Contents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C0F78F6-61F6-D536-0E2F-A466C1E0E5D8}"/>
              </a:ext>
            </a:extLst>
          </p:cNvPr>
          <p:cNvSpPr txBox="1">
            <a:spLocks/>
          </p:cNvSpPr>
          <p:nvPr/>
        </p:nvSpPr>
        <p:spPr>
          <a:xfrm>
            <a:off x="820706" y="1822018"/>
            <a:ext cx="3838575" cy="294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274881"/>
                </a:solidFill>
              </a:rPr>
              <a:t>Ⅰ. Introduction</a:t>
            </a:r>
            <a:endParaRPr lang="ko-KR" altLang="en-US" sz="2000" b="1" dirty="0">
              <a:solidFill>
                <a:srgbClr val="274881"/>
              </a:solidFill>
            </a:endParaRP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B69B5F8-178F-CB10-977A-6A3E16C9A1B8}"/>
              </a:ext>
            </a:extLst>
          </p:cNvPr>
          <p:cNvSpPr txBox="1">
            <a:spLocks/>
          </p:cNvSpPr>
          <p:nvPr/>
        </p:nvSpPr>
        <p:spPr>
          <a:xfrm>
            <a:off x="820706" y="2602289"/>
            <a:ext cx="3838575" cy="294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274881"/>
                </a:solidFill>
              </a:rPr>
              <a:t>Ⅱ. Preliminaries</a:t>
            </a:r>
            <a:endParaRPr lang="ko-KR" altLang="en-US" sz="2000" b="1" dirty="0">
              <a:solidFill>
                <a:srgbClr val="274881"/>
              </a:solidFill>
            </a:endParaRP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7608CF51-3DF9-13D8-1612-DF4B0DF809F6}"/>
              </a:ext>
            </a:extLst>
          </p:cNvPr>
          <p:cNvSpPr txBox="1">
            <a:spLocks/>
          </p:cNvSpPr>
          <p:nvPr/>
        </p:nvSpPr>
        <p:spPr>
          <a:xfrm>
            <a:off x="820705" y="3382561"/>
            <a:ext cx="3838575" cy="294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274881"/>
                </a:solidFill>
              </a:rPr>
              <a:t>Ⅲ. Graph U-net</a:t>
            </a:r>
            <a:endParaRPr lang="ko-KR" altLang="en-US" sz="2000" b="1" dirty="0">
              <a:solidFill>
                <a:srgbClr val="274881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60104833-216A-533E-E576-554913FE8C56}"/>
              </a:ext>
            </a:extLst>
          </p:cNvPr>
          <p:cNvSpPr txBox="1">
            <a:spLocks/>
          </p:cNvSpPr>
          <p:nvPr/>
        </p:nvSpPr>
        <p:spPr>
          <a:xfrm>
            <a:off x="820706" y="4129496"/>
            <a:ext cx="3838575" cy="294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274881"/>
                </a:solidFill>
              </a:rPr>
              <a:t>Ⅳ. Experiments</a:t>
            </a:r>
            <a:endParaRPr lang="ko-KR" altLang="en-US" sz="2000" b="1" dirty="0">
              <a:solidFill>
                <a:srgbClr val="274881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3CFD544D-8A3A-171B-260C-541415CE29E7}"/>
              </a:ext>
            </a:extLst>
          </p:cNvPr>
          <p:cNvSpPr txBox="1">
            <a:spLocks/>
          </p:cNvSpPr>
          <p:nvPr/>
        </p:nvSpPr>
        <p:spPr>
          <a:xfrm>
            <a:off x="820706" y="4844167"/>
            <a:ext cx="3838575" cy="294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274881"/>
                </a:solidFill>
              </a:rPr>
              <a:t>Ⅴ. Conclusion</a:t>
            </a:r>
            <a:endParaRPr lang="ko-KR" altLang="en-US" sz="2000" b="1" dirty="0">
              <a:solidFill>
                <a:srgbClr val="2748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0" y="532435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Ⅰ.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Introduction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CB494-8E55-0F9C-CD6A-768EF7895104}"/>
              </a:ext>
            </a:extLst>
          </p:cNvPr>
          <p:cNvSpPr txBox="1"/>
          <p:nvPr/>
        </p:nvSpPr>
        <p:spPr>
          <a:xfrm>
            <a:off x="808522" y="783565"/>
            <a:ext cx="46105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등장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152B0-11DB-88DE-179C-626893CBCC7A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>
                <a:solidFill>
                  <a:srgbClr val="274881"/>
                </a:solidFill>
              </a:rPr>
              <a:t>CNN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1C714-FA5E-69B4-5677-139544DA0DC7}"/>
              </a:ext>
            </a:extLst>
          </p:cNvPr>
          <p:cNvSpPr txBox="1"/>
          <p:nvPr/>
        </p:nvSpPr>
        <p:spPr>
          <a:xfrm>
            <a:off x="1508446" y="1948920"/>
            <a:ext cx="565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모델들이 이미지 분야에서 매우 큰 성공을 거뒀고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CNN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아이디어를 가져와 </a:t>
            </a:r>
            <a:r>
              <a:rPr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Graph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적용하여 </a:t>
            </a:r>
            <a:r>
              <a:rPr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Node </a:t>
            </a:r>
            <a:r>
              <a:rPr lang="ko-KR" altLang="en-US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나 </a:t>
            </a:r>
            <a:r>
              <a:rPr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Graph</a:t>
            </a:r>
            <a:r>
              <a:rPr lang="ko-KR" altLang="en-US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의 </a:t>
            </a:r>
            <a:r>
              <a:rPr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Classification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적용한 </a:t>
            </a:r>
            <a:r>
              <a:rPr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GCN(Graph Convolutional Network)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좋은 성과를 보여줌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A44C4-BC2F-6DD9-5BC3-7C9F99421BF5}"/>
              </a:ext>
            </a:extLst>
          </p:cNvPr>
          <p:cNvSpPr txBox="1"/>
          <p:nvPr/>
        </p:nvSpPr>
        <p:spPr>
          <a:xfrm>
            <a:off x="1132431" y="2771174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2. U-Net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8323FE-91B4-37A4-C1C3-8DB6292FDC6E}"/>
              </a:ext>
            </a:extLst>
          </p:cNvPr>
          <p:cNvSpPr txBox="1"/>
          <p:nvPr/>
        </p:nvSpPr>
        <p:spPr>
          <a:xfrm>
            <a:off x="1508447" y="3420319"/>
            <a:ext cx="565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Encoder-Decoder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Architecture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가진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U-Net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Segmentation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문제에서 매우 큰 성과를 거두었지만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이런 아이디어를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적용한 사례는 아직 없었음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D6CC8-98E8-6BF7-6FE9-A4DBE467B86A}"/>
              </a:ext>
            </a:extLst>
          </p:cNvPr>
          <p:cNvSpPr txBox="1"/>
          <p:nvPr/>
        </p:nvSpPr>
        <p:spPr>
          <a:xfrm>
            <a:off x="1508447" y="4829272"/>
            <a:ext cx="565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Graph Convolution</a:t>
            </a:r>
            <a:r>
              <a:rPr lang="ko-KR" altLang="en-US" sz="1200" b="1" dirty="0"/>
              <a:t>의 개념과 저자가 새로 제안한 </a:t>
            </a:r>
            <a:r>
              <a:rPr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Pooling/</a:t>
            </a:r>
            <a:r>
              <a:rPr lang="en-US" altLang="ko-KR" sz="12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Unpooling</a:t>
            </a:r>
            <a:r>
              <a:rPr lang="ko-KR" altLang="en-US" sz="1200" b="1" dirty="0"/>
              <a:t>의 아이디어를 혼합하여</a:t>
            </a:r>
            <a:r>
              <a:rPr lang="en-US" altLang="ko-KR" sz="1200" b="1" dirty="0"/>
              <a:t>, U-Net</a:t>
            </a:r>
            <a:r>
              <a:rPr lang="ko-KR" altLang="en-US" sz="1200" b="1" dirty="0"/>
              <a:t>과 비슷한 </a:t>
            </a:r>
            <a:r>
              <a:rPr lang="en-US" altLang="ko-KR" sz="1200" b="1" dirty="0"/>
              <a:t>Architecture</a:t>
            </a:r>
            <a:r>
              <a:rPr lang="ko-KR" altLang="en-US" sz="1200" b="1" dirty="0"/>
              <a:t>을 가지고 이를 </a:t>
            </a:r>
            <a:r>
              <a:rPr lang="en-US" altLang="ko-KR" sz="1200" b="1" dirty="0"/>
              <a:t>Graph</a:t>
            </a:r>
            <a:r>
              <a:rPr lang="ko-KR" altLang="en-US" sz="1200" b="1" dirty="0"/>
              <a:t>에 적용한 </a:t>
            </a:r>
            <a:r>
              <a:rPr lang="en-US" altLang="ko-KR" sz="1200" b="1" dirty="0"/>
              <a:t>Graph U-Net</a:t>
            </a:r>
            <a:r>
              <a:rPr lang="ko-KR" altLang="en-US" sz="1200" b="1" dirty="0"/>
              <a:t>이 탄생함</a:t>
            </a:r>
            <a:r>
              <a:rPr lang="en-US" altLang="ko-KR" sz="1200" b="1" dirty="0"/>
              <a:t>. 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044FF10-66F3-B635-CAEA-D9455DE2C555}"/>
              </a:ext>
            </a:extLst>
          </p:cNvPr>
          <p:cNvSpPr/>
          <p:nvPr/>
        </p:nvSpPr>
        <p:spPr>
          <a:xfrm>
            <a:off x="4199778" y="4165836"/>
            <a:ext cx="506186" cy="461665"/>
          </a:xfrm>
          <a:prstGeom prst="downArrow">
            <a:avLst/>
          </a:prstGeom>
          <a:solidFill>
            <a:srgbClr val="274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7488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269955D-1AEA-11B2-0431-574C7275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347" y="1534297"/>
            <a:ext cx="4494331" cy="355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8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-12669" y="481064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Ⅱ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kumimoji="1" lang="en-US" altLang="ko-KR" sz="1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Preliminaries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902869"/>
            <a:ext cx="46105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Data</a:t>
            </a:r>
            <a:endParaRPr lang="ko-KR" alt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40C1D-D4B8-8A55-C609-C2A9FE17E23B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1.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00CD7-7286-660E-7B40-3D6F484A55AD}"/>
              </a:ext>
            </a:extLst>
          </p:cNvPr>
          <p:cNvSpPr txBox="1"/>
          <p:nvPr/>
        </p:nvSpPr>
        <p:spPr>
          <a:xfrm>
            <a:off x="1132432" y="2346914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2. Adjacency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A2D27-957C-30E0-A408-328A6650218B}"/>
              </a:ext>
            </a:extLst>
          </p:cNvPr>
          <p:cNvSpPr txBox="1"/>
          <p:nvPr/>
        </p:nvSpPr>
        <p:spPr>
          <a:xfrm>
            <a:off x="1111541" y="4269748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3. Node-Feature Matrix</a:t>
            </a:r>
          </a:p>
        </p:txBody>
      </p:sp>
      <p:pic>
        <p:nvPicPr>
          <p:cNvPr id="1028" name="Picture 4" descr="An undirected graph">
            <a:extLst>
              <a:ext uri="{FF2B5EF4-FFF2-40B4-BE49-F238E27FC236}">
                <a16:creationId xmlns:a16="http://schemas.microsoft.com/office/drawing/2014/main" id="{4A72D0A0-EE94-B316-9BEE-159876BEF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064" y="1086848"/>
            <a:ext cx="1198409" cy="119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B60989-9514-4A9F-8DD3-9BF73D7D8847}"/>
              </a:ext>
            </a:extLst>
          </p:cNvPr>
          <p:cNvSpPr txBox="1"/>
          <p:nvPr/>
        </p:nvSpPr>
        <p:spPr>
          <a:xfrm>
            <a:off x="4499080" y="1222601"/>
            <a:ext cx="240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74881"/>
                </a:solidFill>
              </a:rPr>
              <a:t>Undirected Graph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Node: {0,1,2,3}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Edge: {(0,1),(1,2),(0,3),(0,2)}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A6515BA-A9B8-19A9-73D8-993FEF984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19710"/>
              </p:ext>
            </p:extLst>
          </p:nvPr>
        </p:nvGraphicFramePr>
        <p:xfrm>
          <a:off x="1665701" y="2763239"/>
          <a:ext cx="2007530" cy="134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6">
                  <a:extLst>
                    <a:ext uri="{9D8B030D-6E8A-4147-A177-3AD203B41FA5}">
                      <a16:colId xmlns:a16="http://schemas.microsoft.com/office/drawing/2014/main" val="1936945292"/>
                    </a:ext>
                  </a:extLst>
                </a:gridCol>
                <a:gridCol w="401506">
                  <a:extLst>
                    <a:ext uri="{9D8B030D-6E8A-4147-A177-3AD203B41FA5}">
                      <a16:colId xmlns:a16="http://schemas.microsoft.com/office/drawing/2014/main" val="1555637162"/>
                    </a:ext>
                  </a:extLst>
                </a:gridCol>
                <a:gridCol w="401506">
                  <a:extLst>
                    <a:ext uri="{9D8B030D-6E8A-4147-A177-3AD203B41FA5}">
                      <a16:colId xmlns:a16="http://schemas.microsoft.com/office/drawing/2014/main" val="328030994"/>
                    </a:ext>
                  </a:extLst>
                </a:gridCol>
                <a:gridCol w="401506">
                  <a:extLst>
                    <a:ext uri="{9D8B030D-6E8A-4147-A177-3AD203B41FA5}">
                      <a16:colId xmlns:a16="http://schemas.microsoft.com/office/drawing/2014/main" val="1188218253"/>
                    </a:ext>
                  </a:extLst>
                </a:gridCol>
                <a:gridCol w="401506">
                  <a:extLst>
                    <a:ext uri="{9D8B030D-6E8A-4147-A177-3AD203B41FA5}">
                      <a16:colId xmlns:a16="http://schemas.microsoft.com/office/drawing/2014/main" val="3609332264"/>
                    </a:ext>
                  </a:extLst>
                </a:gridCol>
              </a:tblGrid>
              <a:tr h="26830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86933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125024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01369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0330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6736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D7103-B4F5-6A8D-1275-7F84077CB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80050"/>
              </p:ext>
            </p:extLst>
          </p:nvPr>
        </p:nvGraphicFramePr>
        <p:xfrm>
          <a:off x="1665701" y="4682159"/>
          <a:ext cx="2007530" cy="134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6">
                  <a:extLst>
                    <a:ext uri="{9D8B030D-6E8A-4147-A177-3AD203B41FA5}">
                      <a16:colId xmlns:a16="http://schemas.microsoft.com/office/drawing/2014/main" val="1936945292"/>
                    </a:ext>
                  </a:extLst>
                </a:gridCol>
                <a:gridCol w="401506">
                  <a:extLst>
                    <a:ext uri="{9D8B030D-6E8A-4147-A177-3AD203B41FA5}">
                      <a16:colId xmlns:a16="http://schemas.microsoft.com/office/drawing/2014/main" val="1555637162"/>
                    </a:ext>
                  </a:extLst>
                </a:gridCol>
                <a:gridCol w="401506">
                  <a:extLst>
                    <a:ext uri="{9D8B030D-6E8A-4147-A177-3AD203B41FA5}">
                      <a16:colId xmlns:a16="http://schemas.microsoft.com/office/drawing/2014/main" val="328030994"/>
                    </a:ext>
                  </a:extLst>
                </a:gridCol>
                <a:gridCol w="401506">
                  <a:extLst>
                    <a:ext uri="{9D8B030D-6E8A-4147-A177-3AD203B41FA5}">
                      <a16:colId xmlns:a16="http://schemas.microsoft.com/office/drawing/2014/main" val="1188218253"/>
                    </a:ext>
                  </a:extLst>
                </a:gridCol>
                <a:gridCol w="401506">
                  <a:extLst>
                    <a:ext uri="{9D8B030D-6E8A-4147-A177-3AD203B41FA5}">
                      <a16:colId xmlns:a16="http://schemas.microsoft.com/office/drawing/2014/main" val="3609332264"/>
                    </a:ext>
                  </a:extLst>
                </a:gridCol>
              </a:tblGrid>
              <a:tr h="2683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86933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125024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01369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0330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6736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26C1FA7-DB97-D714-83EE-3BC305AADD40}"/>
              </a:ext>
            </a:extLst>
          </p:cNvPr>
          <p:cNvSpPr txBox="1"/>
          <p:nvPr/>
        </p:nvSpPr>
        <p:spPr>
          <a:xfrm>
            <a:off x="4499079" y="2840284"/>
            <a:ext cx="3464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74881"/>
                </a:solidFill>
              </a:rPr>
              <a:t>Adjacency Matrix 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정보를 담는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N X N matrix, where N is number of Nodes.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44A09B-A235-7B17-96D4-33E831D00330}"/>
              </a:ext>
            </a:extLst>
          </p:cNvPr>
          <p:cNvSpPr txBox="1"/>
          <p:nvPr/>
        </p:nvSpPr>
        <p:spPr>
          <a:xfrm>
            <a:off x="4569418" y="4309610"/>
            <a:ext cx="3707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74881"/>
                </a:solidFill>
              </a:rPr>
              <a:t>Node-Feature Matrix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관한 정보를 담는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N X K matrix, 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N is # of Nodes 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K is # of Feature, 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(Values Can be either one-hot encoded or Continuous.)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D263005-B734-4158-140A-82F1210A93FA}"/>
              </a:ext>
            </a:extLst>
          </p:cNvPr>
          <p:cNvSpPr/>
          <p:nvPr/>
        </p:nvSpPr>
        <p:spPr>
          <a:xfrm>
            <a:off x="8359877" y="3259550"/>
            <a:ext cx="859693" cy="739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80D16-93AA-E175-CA4F-FCC1DE10BB27}"/>
              </a:ext>
            </a:extLst>
          </p:cNvPr>
          <p:cNvSpPr txBox="1"/>
          <p:nvPr/>
        </p:nvSpPr>
        <p:spPr>
          <a:xfrm>
            <a:off x="9456513" y="3348115"/>
            <a:ext cx="254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74881"/>
                </a:solidFill>
              </a:rPr>
              <a:t>두가지 </a:t>
            </a:r>
            <a:r>
              <a:rPr lang="en-US" altLang="ko-KR" sz="1200" b="1" dirty="0">
                <a:solidFill>
                  <a:srgbClr val="274881"/>
                </a:solidFill>
              </a:rPr>
              <a:t>Matrix</a:t>
            </a:r>
            <a:r>
              <a:rPr lang="ko-KR" altLang="en-US" sz="1200" b="1" dirty="0">
                <a:solidFill>
                  <a:srgbClr val="274881"/>
                </a:solidFill>
              </a:rPr>
              <a:t>를 활용하여</a:t>
            </a:r>
            <a:r>
              <a:rPr lang="en-US" altLang="ko-KR" sz="1200" b="1" dirty="0">
                <a:solidFill>
                  <a:srgbClr val="274881"/>
                </a:solidFill>
              </a:rPr>
              <a:t>, Graph </a:t>
            </a:r>
            <a:r>
              <a:rPr lang="ko-KR" altLang="en-US" sz="1200" b="1" dirty="0">
                <a:solidFill>
                  <a:srgbClr val="274881"/>
                </a:solidFill>
              </a:rPr>
              <a:t>혹은 </a:t>
            </a:r>
            <a:r>
              <a:rPr lang="en-US" altLang="ko-KR" sz="1200" b="1" dirty="0">
                <a:solidFill>
                  <a:srgbClr val="274881"/>
                </a:solidFill>
              </a:rPr>
              <a:t>Node</a:t>
            </a:r>
            <a:r>
              <a:rPr lang="ko-KR" altLang="en-US" sz="1200" b="1" dirty="0">
                <a:solidFill>
                  <a:srgbClr val="274881"/>
                </a:solidFill>
              </a:rPr>
              <a:t>의 </a:t>
            </a:r>
            <a:r>
              <a:rPr lang="en-US" altLang="ko-KR" sz="1200" b="1" dirty="0">
                <a:solidFill>
                  <a:srgbClr val="274881"/>
                </a:solidFill>
              </a:rPr>
              <a:t>Classification </a:t>
            </a:r>
            <a:r>
              <a:rPr lang="ko-KR" altLang="en-US" sz="1200" b="1" dirty="0">
                <a:solidFill>
                  <a:srgbClr val="274881"/>
                </a:solidFill>
              </a:rPr>
              <a:t>진행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0" y="578121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Ⅱ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kumimoji="1" lang="en-US" altLang="ko-KR" sz="1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Preliminaries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83565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U-Net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A89AB-1072-FA9A-1D55-F762CD27D648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1. Encoder-Decoder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8C9F0-AD7F-FB93-1F23-E56F26C5408D}"/>
              </a:ext>
            </a:extLst>
          </p:cNvPr>
          <p:cNvSpPr txBox="1"/>
          <p:nvPr/>
        </p:nvSpPr>
        <p:spPr>
          <a:xfrm>
            <a:off x="7896954" y="2321245"/>
            <a:ext cx="409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Graph</a:t>
            </a:r>
            <a:r>
              <a:rPr lang="ko-KR" altLang="en-US" sz="1600" b="1" dirty="0">
                <a:solidFill>
                  <a:srgbClr val="274881"/>
                </a:solidFill>
              </a:rPr>
              <a:t>에서 </a:t>
            </a:r>
            <a:r>
              <a:rPr lang="en-US" altLang="ko-KR" sz="1600" b="1" dirty="0">
                <a:solidFill>
                  <a:srgbClr val="274881"/>
                </a:solidFill>
              </a:rPr>
              <a:t>Pooling</a:t>
            </a:r>
            <a:r>
              <a:rPr lang="ko-KR" altLang="en-US" sz="1600" b="1" dirty="0">
                <a:solidFill>
                  <a:srgbClr val="274881"/>
                </a:solidFill>
              </a:rPr>
              <a:t>을 정의하기란 매우</a:t>
            </a:r>
            <a:endParaRPr lang="en-US" altLang="ko-KR" sz="1600" b="1" dirty="0">
              <a:solidFill>
                <a:srgbClr val="274881"/>
              </a:solidFill>
            </a:endParaRPr>
          </a:p>
          <a:p>
            <a:r>
              <a:rPr lang="ko-KR" altLang="en-US" sz="1600" b="1" dirty="0">
                <a:solidFill>
                  <a:srgbClr val="274881"/>
                </a:solidFill>
              </a:rPr>
              <a:t>어려움</a:t>
            </a:r>
            <a:r>
              <a:rPr lang="en-US" altLang="ko-KR" sz="1600" b="1" dirty="0">
                <a:solidFill>
                  <a:srgbClr val="274881"/>
                </a:solidFill>
              </a:rPr>
              <a:t>(locality information</a:t>
            </a:r>
            <a:r>
              <a:rPr lang="ko-KR" altLang="en-US" sz="1600" b="1" dirty="0">
                <a:solidFill>
                  <a:srgbClr val="274881"/>
                </a:solidFill>
              </a:rPr>
              <a:t>이 없기 때문</a:t>
            </a:r>
            <a:r>
              <a:rPr lang="en-US" altLang="ko-KR" sz="1600" b="1" dirty="0">
                <a:solidFill>
                  <a:srgbClr val="274881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10914-12E9-B7CC-5484-CC1D4B53A280}"/>
              </a:ext>
            </a:extLst>
          </p:cNvPr>
          <p:cNvSpPr txBox="1"/>
          <p:nvPr/>
        </p:nvSpPr>
        <p:spPr>
          <a:xfrm>
            <a:off x="1619249" y="4698880"/>
            <a:ext cx="69056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Local(Semantic)</a:t>
            </a:r>
            <a:r>
              <a:rPr lang="ko-KR" altLang="en-US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한 정보를 최대한 보존하기 위하여</a:t>
            </a:r>
            <a:r>
              <a:rPr lang="en-US" altLang="ko-KR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, Encoder Path</a:t>
            </a:r>
            <a:r>
              <a:rPr lang="ko-KR" altLang="en-US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에서 각 </a:t>
            </a:r>
            <a:r>
              <a:rPr lang="en-US" altLang="ko-KR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Step</a:t>
            </a:r>
            <a:r>
              <a:rPr lang="ko-KR" altLang="en-US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마다 정보를 저장해두고</a:t>
            </a:r>
            <a:r>
              <a:rPr lang="en-US" altLang="ko-KR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, </a:t>
            </a:r>
            <a:r>
              <a:rPr lang="ko-KR" altLang="en-US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다시 </a:t>
            </a:r>
            <a:r>
              <a:rPr lang="en-US" altLang="ko-KR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decode</a:t>
            </a:r>
            <a:r>
              <a:rPr lang="ko-KR" altLang="en-US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할 때 </a:t>
            </a:r>
            <a:r>
              <a:rPr lang="en-US" altLang="ko-KR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Step</a:t>
            </a:r>
            <a:r>
              <a:rPr lang="ko-KR" altLang="en-US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마다 </a:t>
            </a:r>
            <a:r>
              <a:rPr lang="en-US" altLang="ko-KR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Up-convolution</a:t>
            </a:r>
            <a:r>
              <a:rPr lang="ko-KR" altLang="en-US" sz="1300" b="1" dirty="0" err="1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할때</a:t>
            </a:r>
            <a:r>
              <a:rPr lang="ko-KR" altLang="en-US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 이미지를 </a:t>
            </a:r>
            <a:r>
              <a:rPr lang="en-US" altLang="ko-KR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Concatenation </a:t>
            </a:r>
            <a:r>
              <a:rPr lang="ko-KR" altLang="en-US" sz="1300" b="1" dirty="0" err="1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시켜줌</a:t>
            </a:r>
            <a:endParaRPr lang="en-US" altLang="ko-KR" sz="1300" b="1" dirty="0">
              <a:solidFill>
                <a:schemeClr val="bg2">
                  <a:lumMod val="10000"/>
                </a:schemeClr>
              </a:solidFill>
              <a:latin typeface="+mj-lt"/>
              <a:ea typeface="a고딕13" panose="02020600000000000000" pitchFamily="18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Pixelwise Segmentation</a:t>
            </a:r>
            <a:r>
              <a:rPr lang="ko-KR" altLang="en-US" sz="1300" b="1" dirty="0">
                <a:solidFill>
                  <a:schemeClr val="bg2">
                    <a:lumMod val="10000"/>
                  </a:schemeClr>
                </a:solidFill>
                <a:latin typeface="+mj-lt"/>
                <a:ea typeface="a고딕13" panose="02020600000000000000" pitchFamily="18" charset="-127"/>
              </a:rPr>
              <a:t>에 매우 효과적임</a:t>
            </a:r>
            <a:endParaRPr lang="en-US" altLang="ko-KR" sz="1300" b="1" dirty="0">
              <a:solidFill>
                <a:schemeClr val="bg2">
                  <a:lumMod val="10000"/>
                </a:schemeClr>
              </a:solidFill>
              <a:latin typeface="+mj-lt"/>
              <a:ea typeface="a고딕13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212726-116F-AE8D-932A-7CA8E2EB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83" y="1420456"/>
            <a:ext cx="3694358" cy="261019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099D621-49B1-61CE-EDB6-8EF8F6DBEB16}"/>
              </a:ext>
            </a:extLst>
          </p:cNvPr>
          <p:cNvSpPr/>
          <p:nvPr/>
        </p:nvSpPr>
        <p:spPr>
          <a:xfrm rot="5400000">
            <a:off x="9398642" y="3157285"/>
            <a:ext cx="876300" cy="703447"/>
          </a:xfrm>
          <a:prstGeom prst="rightArrow">
            <a:avLst/>
          </a:prstGeom>
          <a:solidFill>
            <a:srgbClr val="274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BD0C8-57EA-CBB9-489F-897AE8365A93}"/>
              </a:ext>
            </a:extLst>
          </p:cNvPr>
          <p:cNvSpPr txBox="1"/>
          <p:nvPr/>
        </p:nvSpPr>
        <p:spPr>
          <a:xfrm>
            <a:off x="1284832" y="4341544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2. Skip-Connection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0F5C4-E934-F505-6913-0951E2FF2193}"/>
              </a:ext>
            </a:extLst>
          </p:cNvPr>
          <p:cNvSpPr txBox="1"/>
          <p:nvPr/>
        </p:nvSpPr>
        <p:spPr>
          <a:xfrm>
            <a:off x="7815067" y="4030650"/>
            <a:ext cx="4604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274881"/>
                </a:solidFill>
              </a:rPr>
              <a:t>새로운 </a:t>
            </a:r>
            <a:r>
              <a:rPr lang="en-US" altLang="ko-KR" sz="1600" b="1" dirty="0">
                <a:solidFill>
                  <a:srgbClr val="274881"/>
                </a:solidFill>
              </a:rPr>
              <a:t>pooling(g-pool, g-</a:t>
            </a:r>
            <a:r>
              <a:rPr lang="en-US" altLang="ko-KR" sz="1600" b="1" dirty="0" err="1">
                <a:solidFill>
                  <a:srgbClr val="274881"/>
                </a:solidFill>
              </a:rPr>
              <a:t>unpool</a:t>
            </a:r>
            <a:r>
              <a:rPr lang="en-US" altLang="ko-KR" sz="1600" b="1" dirty="0">
                <a:solidFill>
                  <a:srgbClr val="274881"/>
                </a:solidFill>
              </a:rPr>
              <a:t>) </a:t>
            </a:r>
            <a:r>
              <a:rPr lang="ko-KR" altLang="en-US" sz="1600" b="1" dirty="0">
                <a:solidFill>
                  <a:srgbClr val="274881"/>
                </a:solidFill>
              </a:rPr>
              <a:t>방식 제안</a:t>
            </a:r>
            <a:endParaRPr lang="en-US" altLang="ko-KR" sz="1600" b="1" dirty="0">
              <a:solidFill>
                <a:srgbClr val="2748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0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9DE439-0F9A-B281-6A3C-A06BFE9DEEAF}"/>
              </a:ext>
            </a:extLst>
          </p:cNvPr>
          <p:cNvSpPr/>
          <p:nvPr/>
        </p:nvSpPr>
        <p:spPr>
          <a:xfrm>
            <a:off x="1122102" y="3739132"/>
            <a:ext cx="10431724" cy="2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-10331" y="578121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Ⅱ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kumimoji="1" lang="en-US" altLang="ko-KR" sz="1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Preliminaries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83565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Convolutional Network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A89AB-1072-FA9A-1D55-F762CD27D648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1.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8C9F0-AD7F-FB93-1F23-E56F26C5408D}"/>
              </a:ext>
            </a:extLst>
          </p:cNvPr>
          <p:cNvSpPr txBox="1"/>
          <p:nvPr/>
        </p:nvSpPr>
        <p:spPr>
          <a:xfrm>
            <a:off x="1132432" y="3572724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2. </a:t>
            </a:r>
            <a:r>
              <a:rPr lang="ko-KR" altLang="en-US" sz="1600" b="1" dirty="0">
                <a:solidFill>
                  <a:srgbClr val="274881"/>
                </a:solidFill>
              </a:rPr>
              <a:t>수식</a:t>
            </a:r>
            <a:endParaRPr lang="en-US" altLang="ko-KR" sz="1600" b="1" dirty="0">
              <a:solidFill>
                <a:srgbClr val="27488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073A6-2143-2DD9-C622-605CBD5AF15F}"/>
              </a:ext>
            </a:extLst>
          </p:cNvPr>
          <p:cNvSpPr txBox="1"/>
          <p:nvPr/>
        </p:nvSpPr>
        <p:spPr>
          <a:xfrm>
            <a:off x="1132431" y="2077655"/>
            <a:ext cx="6444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>
              <a:solidFill>
                <a:srgbClr val="274881"/>
              </a:solidFill>
            </a:endParaRPr>
          </a:p>
          <a:p>
            <a:endParaRPr lang="en-US" altLang="ko-KR" sz="1600" b="1" dirty="0">
              <a:solidFill>
                <a:srgbClr val="274881"/>
              </a:solidFill>
            </a:endParaRPr>
          </a:p>
          <a:p>
            <a:endParaRPr lang="en-US" altLang="ko-KR" sz="1600" b="1" dirty="0">
              <a:solidFill>
                <a:srgbClr val="274881"/>
              </a:solidFill>
            </a:endParaRPr>
          </a:p>
          <a:p>
            <a:endParaRPr lang="en-US" altLang="ko-KR" sz="1600" b="1" dirty="0">
              <a:solidFill>
                <a:srgbClr val="274881"/>
              </a:solidFill>
            </a:endParaRPr>
          </a:p>
        </p:txBody>
      </p:sp>
      <p:sp>
        <p:nvSpPr>
          <p:cNvPr id="11" name="AutoShape 2" descr="Untitled">
            <a:extLst>
              <a:ext uri="{FF2B5EF4-FFF2-40B4-BE49-F238E27FC236}">
                <a16:creationId xmlns:a16="http://schemas.microsoft.com/office/drawing/2014/main" id="{FF4716F2-3018-2125-A7F9-3E7B7B4E9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7BE2E6-7031-B798-62B1-F8C78804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43" y="3960702"/>
            <a:ext cx="2388640" cy="4930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AB898A-48CC-5FCF-37CF-0B091AFA6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797" y="4517945"/>
            <a:ext cx="936166" cy="2914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F3A02B-B840-881B-CC78-0B4ABE82E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76" y="4985735"/>
            <a:ext cx="340362" cy="2820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828CC7A-2ECE-6BAF-BB27-90FB4B321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1631" y="5404806"/>
            <a:ext cx="230961" cy="235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30DF38-8435-A32A-B7E0-107008E1552F}"/>
                  </a:ext>
                </a:extLst>
              </p:cNvPr>
              <p:cNvSpPr txBox="1"/>
              <p:nvPr/>
            </p:nvSpPr>
            <p:spPr>
              <a:xfrm>
                <a:off x="2868692" y="4517945"/>
                <a:ext cx="68779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𝐴𝑑𝑗𝑎𝑐𝑒𝑛𝑐𝑦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1500" dirty="0"/>
                  <a:t> </a:t>
                </a:r>
                <a:r>
                  <a:rPr lang="en-US" altLang="ko-KR" sz="1500" dirty="0"/>
                  <a:t>, </a:t>
                </a:r>
                <a:r>
                  <a:rPr lang="ko-KR" altLang="en-US" sz="1000" dirty="0"/>
                  <a:t>자기 자신의 정보를 살리기 위해서 </a:t>
                </a:r>
                <a:r>
                  <a:rPr lang="en-US" altLang="ko-KR" sz="1000" dirty="0"/>
                  <a:t>I</a:t>
                </a:r>
                <a:r>
                  <a:rPr lang="ko-KR" altLang="en-US" sz="1000" dirty="0"/>
                  <a:t>를 </a:t>
                </a:r>
                <a:r>
                  <a:rPr lang="ko-KR" altLang="en-US" sz="1000" dirty="0" err="1"/>
                  <a:t>더해줌</a:t>
                </a:r>
                <a:r>
                  <a:rPr lang="ko-KR" altLang="en-US" sz="10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30DF38-8435-A32A-B7E0-107008E1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92" y="4517945"/>
                <a:ext cx="6877995" cy="323165"/>
              </a:xfrm>
              <a:prstGeom prst="rect">
                <a:avLst/>
              </a:prstGeom>
              <a:blipFill>
                <a:blip r:embed="rId7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DF92AF-EB1B-1776-1D6B-4CE9674C502E}"/>
                  </a:ext>
                </a:extLst>
              </p:cNvPr>
              <p:cNvSpPr txBox="1"/>
              <p:nvPr/>
            </p:nvSpPr>
            <p:spPr>
              <a:xfrm>
                <a:off x="9114795" y="4805400"/>
                <a:ext cx="21609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:#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</m:oMath>
                  </m:oMathPara>
                </a14:m>
                <a:endParaRPr lang="en-US" altLang="ko-KR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US" altLang="ko-KR" sz="15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500" dirty="0"/>
                  <a:t> 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DF92AF-EB1B-1776-1D6B-4CE9674C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95" y="4805400"/>
                <a:ext cx="2160937" cy="784830"/>
              </a:xfrm>
              <a:prstGeom prst="rect">
                <a:avLst/>
              </a:prstGeom>
              <a:blipFill>
                <a:blip r:embed="rId8"/>
                <a:stretch>
                  <a:fillRect r="-32394" b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15168D-08D9-197A-035A-9D04DB99E4D2}"/>
                  </a:ext>
                </a:extLst>
              </p:cNvPr>
              <p:cNvSpPr txBox="1"/>
              <p:nvPr/>
            </p:nvSpPr>
            <p:spPr>
              <a:xfrm>
                <a:off x="2691931" y="4944586"/>
                <a:ext cx="642286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500" dirty="0"/>
                  <a:t> </a:t>
                </a:r>
                <a:r>
                  <a:rPr lang="en-US" altLang="ko-KR" sz="1500" dirty="0"/>
                  <a:t>, </a:t>
                </a:r>
                <a:r>
                  <a:rPr lang="en-US" altLang="ko-KR" sz="1000" dirty="0"/>
                  <a:t>CNN</a:t>
                </a:r>
                <a:r>
                  <a:rPr lang="ko-KR" altLang="en-US" sz="1000" dirty="0"/>
                  <a:t>에서 </a:t>
                </a:r>
                <a:r>
                  <a:rPr lang="en-US" altLang="ko-KR" sz="1000" dirty="0"/>
                  <a:t>Filter</a:t>
                </a:r>
                <a:r>
                  <a:rPr lang="ko-KR" altLang="en-US" sz="1000" dirty="0"/>
                  <a:t>와 같은 역할</a:t>
                </a:r>
                <a:r>
                  <a:rPr lang="en-US" altLang="ko-KR" sz="1000" dirty="0"/>
                  <a:t>(Weight Sharing)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15168D-08D9-197A-035A-9D04DB99E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931" y="4944586"/>
                <a:ext cx="6422864" cy="323165"/>
              </a:xfrm>
              <a:prstGeom prst="rect">
                <a:avLst/>
              </a:prstGeom>
              <a:blipFill>
                <a:blip r:embed="rId9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AA4E46-3FF0-4023-42C8-C90B34D91CC0}"/>
                  </a:ext>
                </a:extLst>
              </p:cNvPr>
              <p:cNvSpPr txBox="1"/>
              <p:nvPr/>
            </p:nvSpPr>
            <p:spPr>
              <a:xfrm>
                <a:off x="2651146" y="5402944"/>
                <a:ext cx="6877996" cy="32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15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1500" dirty="0"/>
                  <a:t>  </a:t>
                </a:r>
                <a:r>
                  <a:rPr lang="en-US" altLang="ko-KR" sz="1500" dirty="0"/>
                  <a:t>, </a:t>
                </a:r>
                <a:r>
                  <a:rPr lang="en-US" altLang="ko-KR" sz="1000" dirty="0"/>
                  <a:t>Adjacency Matrix</a:t>
                </a:r>
                <a:r>
                  <a:rPr lang="ko-KR" altLang="en-US" sz="1000" dirty="0"/>
                  <a:t>를 </a:t>
                </a:r>
                <a:r>
                  <a:rPr lang="en-US" altLang="ko-KR" sz="1000" dirty="0"/>
                  <a:t>Normalize</a:t>
                </a:r>
                <a:r>
                  <a:rPr lang="ko-KR" altLang="en-US" sz="1000" dirty="0"/>
                  <a:t>하는데 사용</a:t>
                </a:r>
                <a:r>
                  <a:rPr lang="en-US" altLang="ko-KR" sz="1000" dirty="0"/>
                  <a:t>, Diagonal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AA4E46-3FF0-4023-42C8-C90B34D9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46" y="5402944"/>
                <a:ext cx="6877996" cy="329386"/>
              </a:xfrm>
              <a:prstGeom prst="rect">
                <a:avLst/>
              </a:prstGeom>
              <a:blipFill>
                <a:blip r:embed="rId10"/>
                <a:stretch>
                  <a:fillRect t="-1852" b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25DE1474-19A6-31B2-AE72-3FE7C22D95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1631" y="5895587"/>
            <a:ext cx="252941" cy="235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8380CA-1351-1936-9F95-2A25CC393F73}"/>
                  </a:ext>
                </a:extLst>
              </p:cNvPr>
              <p:cNvSpPr txBox="1"/>
              <p:nvPr/>
            </p:nvSpPr>
            <p:spPr>
              <a:xfrm>
                <a:off x="2449827" y="5762436"/>
                <a:ext cx="34937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8380CA-1351-1936-9F95-2A25CC393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7" y="5762436"/>
                <a:ext cx="3493773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>
            <a:extLst>
              <a:ext uri="{FF2B5EF4-FFF2-40B4-BE49-F238E27FC236}">
                <a16:creationId xmlns:a16="http://schemas.microsoft.com/office/drawing/2014/main" id="{644C8E8F-0639-5707-342C-30190748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39" y="1822807"/>
            <a:ext cx="2884361" cy="12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8BEE036-DD2E-D209-BFD1-EE2011364678}"/>
              </a:ext>
            </a:extLst>
          </p:cNvPr>
          <p:cNvSpPr txBox="1"/>
          <p:nvPr/>
        </p:nvSpPr>
        <p:spPr>
          <a:xfrm>
            <a:off x="1443469" y="3097223"/>
            <a:ext cx="2709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   CNN 		GCN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AE300E-8444-794E-E0F2-44DC7801C827}"/>
              </a:ext>
            </a:extLst>
          </p:cNvPr>
          <p:cNvSpPr txBox="1"/>
          <p:nvPr/>
        </p:nvSpPr>
        <p:spPr>
          <a:xfrm>
            <a:off x="4629151" y="1085843"/>
            <a:ext cx="67437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CNN</a:t>
            </a:r>
            <a:r>
              <a:rPr lang="ko-KR" altLang="en-US" sz="1500" b="1" dirty="0"/>
              <a:t>이 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Filter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을 사용하여 특징을 추출했던 </a:t>
            </a:r>
            <a:r>
              <a:rPr lang="ko-KR" altLang="en-US" sz="1500" b="1" dirty="0"/>
              <a:t>것 처럼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Graph</a:t>
            </a:r>
            <a:r>
              <a:rPr lang="ko-KR" altLang="en-US" sz="1500" b="1" dirty="0"/>
              <a:t>에서도 </a:t>
            </a:r>
            <a:r>
              <a:rPr lang="en-US" altLang="ko-KR" sz="1500" b="1" dirty="0"/>
              <a:t>Filter</a:t>
            </a:r>
            <a:r>
              <a:rPr lang="ko-KR" altLang="en-US" sz="1500" b="1" dirty="0"/>
              <a:t>을 도입하여</a:t>
            </a:r>
            <a:r>
              <a:rPr lang="en-US" altLang="ko-KR" sz="1500" b="1" dirty="0"/>
              <a:t>, node</a:t>
            </a:r>
            <a:r>
              <a:rPr lang="ko-KR" altLang="en-US" sz="1500" b="1" dirty="0"/>
              <a:t>들의 관계와 </a:t>
            </a:r>
            <a:r>
              <a:rPr lang="en-US" altLang="ko-KR" sz="1500" b="1" dirty="0"/>
              <a:t>feature</a:t>
            </a:r>
            <a:r>
              <a:rPr lang="ko-KR" altLang="en-US" sz="1500" b="1" dirty="0"/>
              <a:t>을 추출할 수 있도록 함</a:t>
            </a:r>
            <a:r>
              <a:rPr lang="en-US" altLang="ko-KR" sz="1500" b="1" dirty="0"/>
              <a:t>. </a:t>
            </a:r>
            <a:endParaRPr lang="ko-KR" altLang="en-US" sz="1500" b="1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501C026D-E001-5C7B-F352-BCBCD52C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42" y="2187522"/>
            <a:ext cx="3524874" cy="172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E24E066-EA73-5B9D-234E-AC01AE3DDA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6171" y="3672072"/>
            <a:ext cx="229450" cy="21362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1D6965E-4091-0E4C-7DB2-91D8DAF0D486}"/>
              </a:ext>
            </a:extLst>
          </p:cNvPr>
          <p:cNvSpPr txBox="1"/>
          <p:nvPr/>
        </p:nvSpPr>
        <p:spPr>
          <a:xfrm>
            <a:off x="4897497" y="3862089"/>
            <a:ext cx="172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4*4(node </a:t>
            </a:r>
            <a:r>
              <a:rPr lang="ko-KR" altLang="en-US" sz="1200" dirty="0"/>
              <a:t>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291B8A-D150-900C-70AF-852D70834E89}"/>
                  </a:ext>
                </a:extLst>
              </p:cNvPr>
              <p:cNvSpPr txBox="1"/>
              <p:nvPr/>
            </p:nvSpPr>
            <p:spPr>
              <a:xfrm>
                <a:off x="6230986" y="3876281"/>
                <a:ext cx="9325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4*5(N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000" dirty="0"/>
                  <a:t>)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291B8A-D150-900C-70AF-852D70834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86" y="3876281"/>
                <a:ext cx="932598" cy="246221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A38A45-0D30-668B-6DB2-AF3EA3E70185}"/>
                  </a:ext>
                </a:extLst>
              </p:cNvPr>
              <p:cNvSpPr txBox="1"/>
              <p:nvPr/>
            </p:nvSpPr>
            <p:spPr>
              <a:xfrm>
                <a:off x="7131302" y="3876280"/>
                <a:ext cx="13385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1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A38A45-0D30-668B-6DB2-AF3EA3E70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02" y="3876280"/>
                <a:ext cx="1338504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그림 41">
            <a:extLst>
              <a:ext uri="{FF2B5EF4-FFF2-40B4-BE49-F238E27FC236}">
                <a16:creationId xmlns:a16="http://schemas.microsoft.com/office/drawing/2014/main" id="{38939A99-4C49-6023-F984-5C4A637925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2304" y="2082437"/>
            <a:ext cx="3358071" cy="18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6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9DE439-0F9A-B281-6A3C-A06BFE9DEEAF}"/>
              </a:ext>
            </a:extLst>
          </p:cNvPr>
          <p:cNvSpPr/>
          <p:nvPr/>
        </p:nvSpPr>
        <p:spPr>
          <a:xfrm>
            <a:off x="1122102" y="3739132"/>
            <a:ext cx="10431724" cy="2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-10331" y="532435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Ⅲ. Graph U-Net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83565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Pooling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A89AB-1072-FA9A-1D55-F762CD27D648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1.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8C9F0-AD7F-FB93-1F23-E56F26C5408D}"/>
              </a:ext>
            </a:extLst>
          </p:cNvPr>
          <p:cNvSpPr txBox="1"/>
          <p:nvPr/>
        </p:nvSpPr>
        <p:spPr>
          <a:xfrm>
            <a:off x="1027657" y="3761511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2. </a:t>
            </a:r>
            <a:r>
              <a:rPr lang="ko-KR" altLang="en-US" sz="1600" b="1" dirty="0">
                <a:solidFill>
                  <a:srgbClr val="274881"/>
                </a:solidFill>
              </a:rPr>
              <a:t>수식</a:t>
            </a:r>
            <a:endParaRPr lang="en-US" altLang="ko-KR" sz="1600" b="1" dirty="0">
              <a:solidFill>
                <a:srgbClr val="274881"/>
              </a:solidFill>
            </a:endParaRPr>
          </a:p>
        </p:txBody>
      </p:sp>
      <p:sp>
        <p:nvSpPr>
          <p:cNvPr id="11" name="AutoShape 2" descr="Untitled">
            <a:extLst>
              <a:ext uri="{FF2B5EF4-FFF2-40B4-BE49-F238E27FC236}">
                <a16:creationId xmlns:a16="http://schemas.microsoft.com/office/drawing/2014/main" id="{FF4716F2-3018-2125-A7F9-3E7B7B4E9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1859A5-228F-E89D-7D48-76D6F34C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94" y="1501008"/>
            <a:ext cx="4822156" cy="1890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823AFC-20FB-5B55-D3E6-1F71291D9BD7}"/>
              </a:ext>
            </a:extLst>
          </p:cNvPr>
          <p:cNvSpPr txBox="1"/>
          <p:nvPr/>
        </p:nvSpPr>
        <p:spPr>
          <a:xfrm>
            <a:off x="1250764" y="1700001"/>
            <a:ext cx="5362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CNN</a:t>
            </a:r>
            <a:r>
              <a:rPr lang="ko-KR" altLang="en-US" sz="1300" b="1" dirty="0"/>
              <a:t>에서 사용되던 식의 </a:t>
            </a:r>
            <a:r>
              <a:rPr lang="en-US" altLang="ko-KR" sz="1300" b="1" dirty="0"/>
              <a:t>Pooling</a:t>
            </a:r>
            <a:r>
              <a:rPr lang="ko-KR" altLang="en-US" sz="1300" b="1" dirty="0"/>
              <a:t>을 </a:t>
            </a:r>
            <a:r>
              <a:rPr lang="en-US" altLang="ko-KR" sz="1300" b="1" dirty="0"/>
              <a:t>direct </a:t>
            </a:r>
            <a:r>
              <a:rPr lang="ko-KR" altLang="en-US" sz="1300" b="1" dirty="0"/>
              <a:t>하게 </a:t>
            </a:r>
            <a:r>
              <a:rPr lang="en-US" altLang="ko-KR" sz="1300" b="1" dirty="0"/>
              <a:t>graph</a:t>
            </a:r>
            <a:r>
              <a:rPr lang="ko-KR" altLang="en-US" sz="1300" b="1" dirty="0"/>
              <a:t>에 적용하기는 </a:t>
            </a:r>
            <a:r>
              <a:rPr lang="ko-KR" altLang="en-US" sz="1300" b="1" dirty="0" err="1"/>
              <a:t>힘듬</a:t>
            </a:r>
            <a:r>
              <a:rPr lang="en-US" altLang="ko-KR" sz="1300" b="1" dirty="0"/>
              <a:t>( </a:t>
            </a:r>
            <a:r>
              <a:rPr lang="ko-KR" altLang="en-US" sz="1300" b="1" dirty="0"/>
              <a:t>명확한 기준도 없고</a:t>
            </a:r>
            <a:r>
              <a:rPr lang="en-US" altLang="ko-KR" sz="1300" b="1" dirty="0"/>
              <a:t>, locality information</a:t>
            </a:r>
            <a:r>
              <a:rPr lang="ko-KR" altLang="en-US" sz="1300" b="1" dirty="0"/>
              <a:t>도 없기 때문에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EC9942-454A-0530-A445-83CE6257D99F}"/>
                  </a:ext>
                </a:extLst>
              </p:cNvPr>
              <p:cNvSpPr txBox="1"/>
              <p:nvPr/>
            </p:nvSpPr>
            <p:spPr>
              <a:xfrm>
                <a:off x="1250763" y="2529013"/>
                <a:ext cx="5362575" cy="700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/>
                  <a:t>저자는 </a:t>
                </a:r>
                <a:r>
                  <a:rPr lang="en-US" altLang="ko-KR" sz="1300" b="1" dirty="0"/>
                  <a:t>trainable projection vector </a:t>
                </a:r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sz="1300" b="1" dirty="0"/>
                  <a:t>를 정의하여</a:t>
                </a:r>
                <a:r>
                  <a:rPr lang="en-US" altLang="ko-KR" sz="1300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ko-KR" altLang="en-US" sz="1300" b="1" dirty="0"/>
                  <a:t> </a:t>
                </a:r>
                <a:r>
                  <a:rPr lang="ko-KR" altLang="en-US" sz="1300" b="1" dirty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Scalar Projection</a:t>
                </a:r>
                <a:r>
                  <a:rPr lang="ko-KR" altLang="en-US" sz="1300" b="1" dirty="0"/>
                  <a:t>을 진행한 후 </a:t>
                </a:r>
                <a:r>
                  <a:rPr lang="en-US" altLang="ko-KR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Node</a:t>
                </a:r>
                <a:r>
                  <a:rPr lang="ko-KR" altLang="en-US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들의 </a:t>
                </a:r>
                <a:r>
                  <a:rPr lang="en-US" altLang="ko-KR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Score</a:t>
                </a:r>
                <a:r>
                  <a:rPr lang="ko-KR" altLang="en-US" sz="1300" b="1" dirty="0"/>
                  <a:t>을 가지고 있는 </a:t>
                </a:r>
                <a:r>
                  <a:rPr lang="en-US" altLang="ko-KR" sz="1300" b="1" dirty="0"/>
                  <a:t>vector</a:t>
                </a:r>
                <a:r>
                  <a:rPr lang="ko-KR" altLang="en-US" sz="1300" b="1" dirty="0"/>
                  <a:t>인 </a:t>
                </a:r>
                <a:r>
                  <a:rPr lang="en-US" altLang="ko-KR" sz="1300" b="1" dirty="0"/>
                  <a:t>y</a:t>
                </a:r>
                <a:r>
                  <a:rPr lang="ko-KR" altLang="en-US" sz="1300" b="1" dirty="0"/>
                  <a:t>를 </a:t>
                </a:r>
                <a:r>
                  <a:rPr lang="ko-KR" altLang="en-US" sz="1300" b="1" dirty="0" err="1"/>
                  <a:t>도출해냄</a:t>
                </a:r>
                <a:r>
                  <a:rPr lang="en-US" altLang="ko-KR" sz="1300" b="1" dirty="0"/>
                  <a:t>.</a:t>
                </a:r>
                <a:endParaRPr lang="ko-KR" altLang="en-US" sz="13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EC9942-454A-0530-A445-83CE6257D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63" y="2529013"/>
                <a:ext cx="5362575" cy="700063"/>
              </a:xfrm>
              <a:prstGeom prst="rect">
                <a:avLst/>
              </a:prstGeom>
              <a:blipFill>
                <a:blip r:embed="rId4"/>
                <a:stretch>
                  <a:fillRect l="-114" r="-114" b="-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163E5A5-BFDC-3411-0159-376AAD4CDD0D}"/>
              </a:ext>
            </a:extLst>
          </p:cNvPr>
          <p:cNvSpPr/>
          <p:nvPr/>
        </p:nvSpPr>
        <p:spPr>
          <a:xfrm>
            <a:off x="3451547" y="2232436"/>
            <a:ext cx="258017" cy="29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875C25D-5E7D-6F85-A213-F73034B83392}"/>
              </a:ext>
            </a:extLst>
          </p:cNvPr>
          <p:cNvSpPr/>
          <p:nvPr/>
        </p:nvSpPr>
        <p:spPr>
          <a:xfrm>
            <a:off x="3451547" y="3041273"/>
            <a:ext cx="258017" cy="29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6BBC72-7895-C91C-F674-331C14DDC8DD}"/>
                  </a:ext>
                </a:extLst>
              </p:cNvPr>
              <p:cNvSpPr txBox="1"/>
              <p:nvPr/>
            </p:nvSpPr>
            <p:spPr>
              <a:xfrm>
                <a:off x="1250762" y="3327396"/>
                <a:ext cx="5362575" cy="30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/>
                  <a:t>해당하는 </a:t>
                </a:r>
                <a:r>
                  <a:rPr lang="en-US" altLang="ko-KR" sz="1300" b="1" dirty="0"/>
                  <a:t>Score</a:t>
                </a:r>
                <a:r>
                  <a:rPr lang="ko-KR" altLang="en-US" sz="1300" b="1" dirty="0"/>
                  <a:t>이 </a:t>
                </a:r>
                <a:r>
                  <a:rPr lang="ko-KR" altLang="en-US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높은 </a:t>
                </a:r>
                <a:r>
                  <a:rPr lang="en-US" altLang="ko-KR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k</a:t>
                </a:r>
                <a:r>
                  <a:rPr lang="ko-KR" altLang="en-US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개의 </a:t>
                </a:r>
                <a:r>
                  <a:rPr lang="en-US" altLang="ko-KR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Node</a:t>
                </a:r>
                <a:r>
                  <a:rPr lang="ko-KR" altLang="en-US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만 선택하여</a:t>
                </a:r>
                <a:r>
                  <a:rPr lang="en-US" altLang="ko-KR" sz="13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ko-KR" altLang="en-US" sz="1300" b="1" dirty="0"/>
                  <a:t>새로운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ko-KR" altLang="en-US" sz="1300" b="1" dirty="0"/>
                  <a:t>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300" b="1" dirty="0"/>
                  <a:t>구성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6BBC72-7895-C91C-F674-331C14DD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62" y="3327396"/>
                <a:ext cx="5362575" cy="309508"/>
              </a:xfrm>
              <a:prstGeom prst="rect">
                <a:avLst/>
              </a:prstGeom>
              <a:blipFill>
                <a:blip r:embed="rId5"/>
                <a:stretch>
                  <a:fillRect l="-114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그림 32">
            <a:extLst>
              <a:ext uri="{FF2B5EF4-FFF2-40B4-BE49-F238E27FC236}">
                <a16:creationId xmlns:a16="http://schemas.microsoft.com/office/drawing/2014/main" id="{4E5646C4-63C8-D28D-1EBD-390E421C1F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43"/>
          <a:stretch/>
        </p:blipFill>
        <p:spPr>
          <a:xfrm>
            <a:off x="2228850" y="4169339"/>
            <a:ext cx="3095180" cy="1573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2ADEFF6-D6DD-D44D-7EC6-9CEE80179176}"/>
                  </a:ext>
                </a:extLst>
              </p:cNvPr>
              <p:cNvSpPr txBox="1"/>
              <p:nvPr/>
            </p:nvSpPr>
            <p:spPr>
              <a:xfrm>
                <a:off x="5418475" y="4160529"/>
                <a:ext cx="1538970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3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2ADEFF6-D6DD-D44D-7EC6-9CEE8017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75" y="4160529"/>
                <a:ext cx="1538970" cy="296171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B0F749-1E15-F99A-1F81-810AF8AB7804}"/>
                  </a:ext>
                </a:extLst>
              </p:cNvPr>
              <p:cNvSpPr txBox="1"/>
              <p:nvPr/>
            </p:nvSpPr>
            <p:spPr>
              <a:xfrm>
                <a:off x="5419023" y="4504887"/>
                <a:ext cx="1538970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3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B0F749-1E15-F99A-1F81-810AF8AB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023" y="4504887"/>
                <a:ext cx="1538970" cy="296171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D8B97D0-CBD7-D193-D869-27843A1EB827}"/>
                  </a:ext>
                </a:extLst>
              </p:cNvPr>
              <p:cNvSpPr txBox="1"/>
              <p:nvPr/>
            </p:nvSpPr>
            <p:spPr>
              <a:xfrm>
                <a:off x="5419023" y="4924033"/>
                <a:ext cx="1538970" cy="299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sz="13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p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  <m:r>
                        <a:rPr lang="en-US" altLang="ko-KR" sz="13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3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𝒎𝒂𝒕𝒓𝒊𝒙</m:t>
                      </m:r>
                    </m:oMath>
                  </m:oMathPara>
                </a14:m>
                <a:endParaRPr lang="ko-KR" altLang="en-US" sz="13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D8B97D0-CBD7-D193-D869-27843A1EB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023" y="4924033"/>
                <a:ext cx="1538970" cy="2999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075112-4DA5-443C-3ACD-8774715B8FA5}"/>
                  </a:ext>
                </a:extLst>
              </p:cNvPr>
              <p:cNvSpPr txBox="1"/>
              <p:nvPr/>
            </p:nvSpPr>
            <p:spPr>
              <a:xfrm>
                <a:off x="5419023" y="5245249"/>
                <a:ext cx="1538970" cy="299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sz="13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  <m:r>
                        <a:rPr lang="en-US" altLang="ko-KR" sz="13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𝒎𝒂𝒕𝒓𝒊𝒙</m:t>
                      </m:r>
                    </m:oMath>
                  </m:oMathPara>
                </a14:m>
                <a:endParaRPr lang="ko-KR" altLang="en-US" sz="13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075112-4DA5-443C-3ACD-8774715B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023" y="5245249"/>
                <a:ext cx="1538970" cy="2999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EE8DDA2-618F-AB86-628F-ADBC6615ADA8}"/>
              </a:ext>
            </a:extLst>
          </p:cNvPr>
          <p:cNvSpPr txBox="1"/>
          <p:nvPr/>
        </p:nvSpPr>
        <p:spPr>
          <a:xfrm>
            <a:off x="8743268" y="3739132"/>
            <a:ext cx="281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⨀</a:t>
            </a:r>
            <a:r>
              <a:rPr lang="en-US" altLang="ko-KR" sz="1300" b="1" dirty="0"/>
              <a:t> : Elementwise Product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76631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9DE439-0F9A-B281-6A3C-A06BFE9DEEAF}"/>
              </a:ext>
            </a:extLst>
          </p:cNvPr>
          <p:cNvSpPr/>
          <p:nvPr/>
        </p:nvSpPr>
        <p:spPr>
          <a:xfrm>
            <a:off x="1122102" y="3739132"/>
            <a:ext cx="10431724" cy="2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-10331" y="504111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Ⅲ. Graph U-Net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83565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UnPooling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A89AB-1072-FA9A-1D55-F762CD27D648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1.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8C9F0-AD7F-FB93-1F23-E56F26C5408D}"/>
              </a:ext>
            </a:extLst>
          </p:cNvPr>
          <p:cNvSpPr txBox="1"/>
          <p:nvPr/>
        </p:nvSpPr>
        <p:spPr>
          <a:xfrm>
            <a:off x="1027657" y="3761511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2. </a:t>
            </a:r>
            <a:r>
              <a:rPr lang="ko-KR" altLang="en-US" sz="1600" b="1" dirty="0">
                <a:solidFill>
                  <a:srgbClr val="274881"/>
                </a:solidFill>
              </a:rPr>
              <a:t>수식</a:t>
            </a:r>
            <a:endParaRPr lang="en-US" altLang="ko-KR" sz="1600" b="1" dirty="0">
              <a:solidFill>
                <a:srgbClr val="274881"/>
              </a:solidFill>
            </a:endParaRPr>
          </a:p>
        </p:txBody>
      </p:sp>
      <p:sp>
        <p:nvSpPr>
          <p:cNvPr id="11" name="AutoShape 2" descr="Untitled">
            <a:extLst>
              <a:ext uri="{FF2B5EF4-FFF2-40B4-BE49-F238E27FC236}">
                <a16:creationId xmlns:a16="http://schemas.microsoft.com/office/drawing/2014/main" id="{FF4716F2-3018-2125-A7F9-3E7B7B4E9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823AFC-20FB-5B55-D3E6-1F71291D9BD7}"/>
              </a:ext>
            </a:extLst>
          </p:cNvPr>
          <p:cNvSpPr txBox="1"/>
          <p:nvPr/>
        </p:nvSpPr>
        <p:spPr>
          <a:xfrm>
            <a:off x="1250764" y="1700001"/>
            <a:ext cx="46928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U-Net</a:t>
            </a:r>
            <a:r>
              <a:rPr lang="ko-KR" altLang="en-US" sz="1300" b="1" dirty="0"/>
              <a:t>에서 </a:t>
            </a:r>
            <a:r>
              <a:rPr lang="en-US" altLang="ko-KR" sz="1300" b="1" dirty="0"/>
              <a:t>Up- convolution</a:t>
            </a:r>
            <a:r>
              <a:rPr lang="ko-KR" altLang="en-US" sz="1300" b="1" dirty="0"/>
              <a:t>이 일어났던 것 처럼</a:t>
            </a:r>
            <a:r>
              <a:rPr lang="en-US" altLang="ko-KR" sz="1300" b="1" dirty="0"/>
              <a:t>, </a:t>
            </a:r>
            <a:r>
              <a:rPr lang="ko-KR" altLang="en-US" sz="1300" b="1" dirty="0">
                <a:solidFill>
                  <a:srgbClr val="FF0000"/>
                </a:solidFill>
                <a:highlight>
                  <a:srgbClr val="FFFF00"/>
                </a:highlight>
              </a:rPr>
              <a:t>없앴던 </a:t>
            </a:r>
            <a:r>
              <a:rPr lang="en-US" altLang="ko-KR" sz="1300" b="1" dirty="0">
                <a:solidFill>
                  <a:srgbClr val="FF0000"/>
                </a:solidFill>
                <a:highlight>
                  <a:srgbClr val="FFFF00"/>
                </a:highlight>
              </a:rPr>
              <a:t>Node</a:t>
            </a:r>
            <a:r>
              <a:rPr lang="ko-KR" altLang="en-US" sz="1300" b="1" dirty="0">
                <a:solidFill>
                  <a:srgbClr val="FF0000"/>
                </a:solidFill>
                <a:highlight>
                  <a:srgbClr val="FFFF00"/>
                </a:highlight>
              </a:rPr>
              <a:t>들을 다시 복원</a:t>
            </a:r>
            <a:r>
              <a:rPr lang="ko-KR" altLang="en-US" sz="1300" b="1" dirty="0"/>
              <a:t>시키는 작업</a:t>
            </a:r>
            <a:endParaRPr lang="en-US" altLang="ko-KR" sz="1300" b="1" dirty="0"/>
          </a:p>
          <a:p>
            <a:endParaRPr lang="ko-KR" altLang="en-US" sz="13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BBE4F-8CC0-2A28-58E3-0CC31E911ECC}"/>
              </a:ext>
            </a:extLst>
          </p:cNvPr>
          <p:cNvSpPr txBox="1"/>
          <p:nvPr/>
        </p:nvSpPr>
        <p:spPr>
          <a:xfrm>
            <a:off x="1250764" y="2497198"/>
            <a:ext cx="4692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U-Net </a:t>
            </a:r>
            <a:r>
              <a:rPr lang="ko-KR" altLang="en-US" sz="1300" b="1" dirty="0"/>
              <a:t>없앴던 </a:t>
            </a:r>
            <a:r>
              <a:rPr lang="en-US" altLang="ko-KR" sz="1300" b="1" dirty="0"/>
              <a:t>Node</a:t>
            </a:r>
            <a:r>
              <a:rPr lang="ko-KR" altLang="en-US" sz="1300" b="1" dirty="0"/>
              <a:t>들의 정보를 각 </a:t>
            </a:r>
            <a:r>
              <a:rPr lang="en-US" altLang="ko-KR" sz="1300" b="1" dirty="0"/>
              <a:t>Pooling</a:t>
            </a:r>
            <a:r>
              <a:rPr lang="ko-KR" altLang="en-US" sz="1300" b="1" dirty="0"/>
              <a:t>과정마다 </a:t>
            </a:r>
            <a:r>
              <a:rPr lang="ko-KR" altLang="en-US" sz="1300" b="1" dirty="0" err="1"/>
              <a:t>기억해두었다가</a:t>
            </a:r>
            <a:r>
              <a:rPr lang="en-US" altLang="ko-KR" sz="1300" b="1" dirty="0"/>
              <a:t>, </a:t>
            </a:r>
            <a:r>
              <a:rPr lang="en-US" altLang="ko-KR" sz="1300" b="1" dirty="0" err="1"/>
              <a:t>Unpooling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할 때</a:t>
            </a:r>
            <a:r>
              <a:rPr lang="en-US" altLang="ko-KR" sz="1300" b="1" dirty="0"/>
              <a:t>, Matrix(Adj, Feature matrix </a:t>
            </a:r>
            <a:r>
              <a:rPr lang="ko-KR" altLang="en-US" sz="1300" b="1" dirty="0" err="1"/>
              <a:t>둘다</a:t>
            </a:r>
            <a:r>
              <a:rPr lang="en-US" altLang="ko-KR" sz="1300" b="1" dirty="0"/>
              <a:t>) </a:t>
            </a:r>
            <a:r>
              <a:rPr lang="ko-KR" altLang="en-US" sz="1300" b="1" dirty="0"/>
              <a:t>에 해당 </a:t>
            </a:r>
            <a:r>
              <a:rPr lang="en-US" altLang="ko-KR" sz="1300" b="1" dirty="0"/>
              <a:t>Node</a:t>
            </a:r>
            <a:r>
              <a:rPr lang="ko-KR" altLang="en-US" sz="1300" b="1" dirty="0"/>
              <a:t>들의 정보를 복원하는 작업</a:t>
            </a:r>
            <a:endParaRPr lang="en-US" altLang="ko-KR" sz="1300" b="1" dirty="0"/>
          </a:p>
          <a:p>
            <a:endParaRPr lang="ko-KR" altLang="en-US" sz="13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1395B0-7B2A-09AA-0CCC-F8765E42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97" y="1304544"/>
            <a:ext cx="5553075" cy="2190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8D567E-F268-D28A-5E94-ECB1B64F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861" y="4449447"/>
            <a:ext cx="1933575" cy="257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E272F3-1DA9-2B4F-3E29-F7871A702108}"/>
              </a:ext>
            </a:extLst>
          </p:cNvPr>
          <p:cNvSpPr txBox="1"/>
          <p:nvPr/>
        </p:nvSpPr>
        <p:spPr>
          <a:xfrm>
            <a:off x="1440861" y="4149533"/>
            <a:ext cx="46928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/>
              <a:t>Unpooling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과정에서의 </a:t>
            </a:r>
            <a:r>
              <a:rPr lang="en-US" altLang="ko-KR" sz="1300" b="1" dirty="0"/>
              <a:t>Forward propagation</a:t>
            </a:r>
            <a:r>
              <a:rPr lang="ko-KR" altLang="en-US" sz="1300" b="1" dirty="0"/>
              <a:t>수식 </a:t>
            </a:r>
          </a:p>
        </p:txBody>
      </p:sp>
      <p:graphicFrame>
        <p:nvGraphicFramePr>
          <p:cNvPr id="26" name="표 27">
            <a:extLst>
              <a:ext uri="{FF2B5EF4-FFF2-40B4-BE49-F238E27FC236}">
                <a16:creationId xmlns:a16="http://schemas.microsoft.com/office/drawing/2014/main" id="{1604E14B-F95A-24A3-5A2C-BA3563B0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10962"/>
              </p:ext>
            </p:extLst>
          </p:nvPr>
        </p:nvGraphicFramePr>
        <p:xfrm>
          <a:off x="1250062" y="4955305"/>
          <a:ext cx="396964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3928">
                  <a:extLst>
                    <a:ext uri="{9D8B030D-6E8A-4147-A177-3AD203B41FA5}">
                      <a16:colId xmlns:a16="http://schemas.microsoft.com/office/drawing/2014/main" val="1921152861"/>
                    </a:ext>
                  </a:extLst>
                </a:gridCol>
                <a:gridCol w="793928">
                  <a:extLst>
                    <a:ext uri="{9D8B030D-6E8A-4147-A177-3AD203B41FA5}">
                      <a16:colId xmlns:a16="http://schemas.microsoft.com/office/drawing/2014/main" val="2033223843"/>
                    </a:ext>
                  </a:extLst>
                </a:gridCol>
                <a:gridCol w="793928">
                  <a:extLst>
                    <a:ext uri="{9D8B030D-6E8A-4147-A177-3AD203B41FA5}">
                      <a16:colId xmlns:a16="http://schemas.microsoft.com/office/drawing/2014/main" val="16263274"/>
                    </a:ext>
                  </a:extLst>
                </a:gridCol>
                <a:gridCol w="793928">
                  <a:extLst>
                    <a:ext uri="{9D8B030D-6E8A-4147-A177-3AD203B41FA5}">
                      <a16:colId xmlns:a16="http://schemas.microsoft.com/office/drawing/2014/main" val="3619071331"/>
                    </a:ext>
                  </a:extLst>
                </a:gridCol>
                <a:gridCol w="793928">
                  <a:extLst>
                    <a:ext uri="{9D8B030D-6E8A-4147-A177-3AD203B41FA5}">
                      <a16:colId xmlns:a16="http://schemas.microsoft.com/office/drawing/2014/main" val="3824158404"/>
                    </a:ext>
                  </a:extLst>
                </a:gridCol>
              </a:tblGrid>
              <a:tr h="2393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28142"/>
                  </a:ext>
                </a:extLst>
              </a:tr>
              <a:tr h="239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Node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02442"/>
                  </a:ext>
                </a:extLst>
              </a:tr>
              <a:tr h="239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Node 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662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05A441-C01B-D2EC-E3D1-15CC4FAD493A}"/>
                  </a:ext>
                </a:extLst>
              </p:cNvPr>
              <p:cNvSpPr txBox="1"/>
              <p:nvPr/>
            </p:nvSpPr>
            <p:spPr>
              <a:xfrm>
                <a:off x="1392832" y="4619483"/>
                <a:ext cx="60788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ko-KR" sz="1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Node</a:t>
                </a:r>
                <a:r>
                  <a:rPr lang="ko-KR" altLang="en-US" sz="1000" b="1" dirty="0"/>
                  <a:t>의 개수가 </a:t>
                </a:r>
                <a:r>
                  <a:rPr lang="en-US" altLang="ko-KR" sz="1000" b="1" dirty="0"/>
                  <a:t>4</a:t>
                </a:r>
                <a:r>
                  <a:rPr lang="ko-KR" altLang="en-US" sz="1000" b="1" dirty="0"/>
                  <a:t>개에</a:t>
                </a:r>
                <a:r>
                  <a:rPr lang="en-US" altLang="ko-KR" sz="1000" b="1" dirty="0"/>
                  <a:t> </a:t>
                </a:r>
                <a:r>
                  <a:rPr lang="en-US" altLang="ko-KR" sz="1000" b="1" dirty="0" err="1"/>
                  <a:t>gPool</a:t>
                </a:r>
                <a:r>
                  <a:rPr lang="en-US" altLang="ko-KR" sz="1000" b="1" dirty="0"/>
                  <a:t> + </a:t>
                </a:r>
                <a:r>
                  <a:rPr lang="ko-KR" altLang="en-US" sz="1000" b="1" dirty="0"/>
                  <a:t>서 </a:t>
                </a:r>
                <a:r>
                  <a:rPr lang="en-US" altLang="ko-KR" sz="1000" b="1" dirty="0"/>
                  <a:t>2</a:t>
                </a:r>
                <a:r>
                  <a:rPr lang="ko-KR" altLang="en-US" sz="1000" b="1" dirty="0"/>
                  <a:t>개로 </a:t>
                </a:r>
                <a:r>
                  <a:rPr lang="ko-KR" altLang="en-US" sz="1000" b="1" dirty="0" err="1"/>
                  <a:t>줄어있는상태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(Node 2,3</a:t>
                </a:r>
                <a:r>
                  <a:rPr lang="ko-KR" altLang="en-US" sz="1000" b="1" dirty="0"/>
                  <a:t>가 삭제된 상황</a:t>
                </a:r>
                <a:r>
                  <a:rPr lang="en-US" altLang="ko-KR" sz="1000" b="1" dirty="0"/>
                  <a:t>) </a:t>
                </a:r>
                <a:endParaRPr lang="ko-KR" altLang="en-US" sz="10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05A441-C01B-D2EC-E3D1-15CC4FAD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32" y="4619483"/>
                <a:ext cx="6078849" cy="246221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BF2782-60A8-C2A7-226D-44EB163DDF66}"/>
                  </a:ext>
                </a:extLst>
              </p:cNvPr>
              <p:cNvSpPr txBox="1"/>
              <p:nvPr/>
            </p:nvSpPr>
            <p:spPr>
              <a:xfrm>
                <a:off x="6415735" y="3914555"/>
                <a:ext cx="5076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000" b="1" dirty="0"/>
                  <a:t> </a:t>
                </a:r>
                <a:r>
                  <a:rPr lang="en-US" altLang="ko-KR" sz="1000" b="1" dirty="0" err="1"/>
                  <a:t>Unpooling</a:t>
                </a:r>
                <a:r>
                  <a:rPr lang="en-US" altLang="ko-KR" sz="1000" b="1" dirty="0"/>
                  <a:t> =&gt;Node</a:t>
                </a:r>
                <a:r>
                  <a:rPr lang="ko-KR" altLang="en-US" sz="1000" b="1" dirty="0"/>
                  <a:t>의 개수를 다시 </a:t>
                </a:r>
                <a:r>
                  <a:rPr lang="en-US" altLang="ko-KR" sz="1000" b="1" dirty="0"/>
                  <a:t>4</a:t>
                </a:r>
                <a:r>
                  <a:rPr lang="ko-KR" altLang="en-US" sz="1000" b="1" dirty="0"/>
                  <a:t>개로</a:t>
                </a:r>
                <a:r>
                  <a:rPr lang="en-US" altLang="ko-KR" sz="1000" b="1" dirty="0"/>
                  <a:t>, </a:t>
                </a:r>
                <a:r>
                  <a:rPr lang="ko-KR" altLang="en-US" sz="1000" b="1" dirty="0" err="1"/>
                  <a:t>새로생긴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row</a:t>
                </a:r>
                <a:r>
                  <a:rPr lang="ko-KR" altLang="en-US" sz="1000" b="1" dirty="0"/>
                  <a:t>들은 다 </a:t>
                </a:r>
                <a:r>
                  <a:rPr lang="en-US" altLang="ko-KR" sz="1000" b="1" dirty="0"/>
                  <a:t>0</a:t>
                </a:r>
                <a:r>
                  <a:rPr lang="ko-KR" altLang="en-US" sz="1000" b="1" dirty="0"/>
                  <a:t>으로 </a:t>
                </a:r>
                <a:r>
                  <a:rPr lang="ko-KR" altLang="en-US" sz="1000" b="1" dirty="0" err="1"/>
                  <a:t>채워넣고</a:t>
                </a:r>
                <a:r>
                  <a:rPr lang="en-US" altLang="ko-KR" sz="1000" b="1" dirty="0"/>
                  <a:t>, Encoding Path</a:t>
                </a:r>
                <a:r>
                  <a:rPr lang="ko-KR" altLang="en-US" sz="1000" b="1" dirty="0"/>
                  <a:t>에서 같은 단계에 있는 그래프와 </a:t>
                </a:r>
                <a:r>
                  <a:rPr lang="en-US" altLang="ko-KR" sz="1000" b="1" dirty="0"/>
                  <a:t>Addition </a:t>
                </a:r>
                <a:r>
                  <a:rPr lang="ko-KR" altLang="en-US" sz="1000" b="1" dirty="0"/>
                  <a:t>진행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BF2782-60A8-C2A7-226D-44EB163D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735" y="3914555"/>
                <a:ext cx="5076018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표 27">
            <a:extLst>
              <a:ext uri="{FF2B5EF4-FFF2-40B4-BE49-F238E27FC236}">
                <a16:creationId xmlns:a16="http://schemas.microsoft.com/office/drawing/2014/main" id="{488DAF31-E534-9DE4-F618-B9F033AD9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51039"/>
              </p:ext>
            </p:extLst>
          </p:nvPr>
        </p:nvGraphicFramePr>
        <p:xfrm>
          <a:off x="6706744" y="4475813"/>
          <a:ext cx="3969640" cy="1219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3928">
                  <a:extLst>
                    <a:ext uri="{9D8B030D-6E8A-4147-A177-3AD203B41FA5}">
                      <a16:colId xmlns:a16="http://schemas.microsoft.com/office/drawing/2014/main" val="1921152861"/>
                    </a:ext>
                  </a:extLst>
                </a:gridCol>
                <a:gridCol w="793928">
                  <a:extLst>
                    <a:ext uri="{9D8B030D-6E8A-4147-A177-3AD203B41FA5}">
                      <a16:colId xmlns:a16="http://schemas.microsoft.com/office/drawing/2014/main" val="2033223843"/>
                    </a:ext>
                  </a:extLst>
                </a:gridCol>
                <a:gridCol w="793928">
                  <a:extLst>
                    <a:ext uri="{9D8B030D-6E8A-4147-A177-3AD203B41FA5}">
                      <a16:colId xmlns:a16="http://schemas.microsoft.com/office/drawing/2014/main" val="16263274"/>
                    </a:ext>
                  </a:extLst>
                </a:gridCol>
                <a:gridCol w="793928">
                  <a:extLst>
                    <a:ext uri="{9D8B030D-6E8A-4147-A177-3AD203B41FA5}">
                      <a16:colId xmlns:a16="http://schemas.microsoft.com/office/drawing/2014/main" val="3619071331"/>
                    </a:ext>
                  </a:extLst>
                </a:gridCol>
                <a:gridCol w="793928">
                  <a:extLst>
                    <a:ext uri="{9D8B030D-6E8A-4147-A177-3AD203B41FA5}">
                      <a16:colId xmlns:a16="http://schemas.microsoft.com/office/drawing/2014/main" val="3824158404"/>
                    </a:ext>
                  </a:extLst>
                </a:gridCol>
              </a:tblGrid>
              <a:tr h="2393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28142"/>
                  </a:ext>
                </a:extLst>
              </a:tr>
              <a:tr h="239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Node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02442"/>
                  </a:ext>
                </a:extLst>
              </a:tr>
              <a:tr h="239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Node 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0.63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66256"/>
                  </a:ext>
                </a:extLst>
              </a:tr>
              <a:tr h="239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Node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80574"/>
                  </a:ext>
                </a:extLst>
              </a:tr>
              <a:tr h="239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Node 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74358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69E2343-55D9-7A38-6CEA-E312843CF034}"/>
              </a:ext>
            </a:extLst>
          </p:cNvPr>
          <p:cNvSpPr/>
          <p:nvPr/>
        </p:nvSpPr>
        <p:spPr>
          <a:xfrm>
            <a:off x="5779665" y="5123500"/>
            <a:ext cx="598471" cy="322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9D778-6CC2-8CBF-09E6-C900A49F90BF}"/>
              </a:ext>
            </a:extLst>
          </p:cNvPr>
          <p:cNvSpPr txBox="1"/>
          <p:nvPr/>
        </p:nvSpPr>
        <p:spPr>
          <a:xfrm>
            <a:off x="5635398" y="4866650"/>
            <a:ext cx="6404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Unpooling</a:t>
            </a:r>
            <a:endParaRPr lang="ko-KR" altLang="en-US" sz="1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372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9DE439-0F9A-B281-6A3C-A06BFE9DEEAF}"/>
              </a:ext>
            </a:extLst>
          </p:cNvPr>
          <p:cNvSpPr/>
          <p:nvPr/>
        </p:nvSpPr>
        <p:spPr>
          <a:xfrm>
            <a:off x="1122102" y="3739132"/>
            <a:ext cx="10431724" cy="254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A2691-73B4-1CC9-A996-2AB4C410E9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F0879-F780-9492-F552-D76E1D667E66}"/>
              </a:ext>
            </a:extLst>
          </p:cNvPr>
          <p:cNvSpPr/>
          <p:nvPr/>
        </p:nvSpPr>
        <p:spPr>
          <a:xfrm>
            <a:off x="-10331" y="504111"/>
            <a:ext cx="12192000" cy="577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E540E-5A52-D492-D0C3-4264095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13" y="5673434"/>
            <a:ext cx="2689185" cy="60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9A86-2377-013B-A024-43B359B212E7}"/>
              </a:ext>
            </a:extLst>
          </p:cNvPr>
          <p:cNvSpPr txBox="1"/>
          <p:nvPr/>
        </p:nvSpPr>
        <p:spPr>
          <a:xfrm>
            <a:off x="9398642" y="6403936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HANYANG UNIVERSITY</a:t>
            </a:r>
            <a:endParaRPr kumimoji="1" lang="ko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5DE-9D03-6513-F46F-EC047B2DBB2E}"/>
              </a:ext>
            </a:extLst>
          </p:cNvPr>
          <p:cNvSpPr txBox="1"/>
          <p:nvPr/>
        </p:nvSpPr>
        <p:spPr>
          <a:xfrm>
            <a:off x="46300" y="58403"/>
            <a:ext cx="33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Ⅲ. Graph U-Net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E146A-05CD-4951-743F-5DBC39F586DC}"/>
              </a:ext>
            </a:extLst>
          </p:cNvPr>
          <p:cNvSpPr txBox="1"/>
          <p:nvPr/>
        </p:nvSpPr>
        <p:spPr>
          <a:xfrm>
            <a:off x="808522" y="783565"/>
            <a:ext cx="46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U-Net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Arichitecture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AutoShape 2" descr="Untitled">
            <a:extLst>
              <a:ext uri="{FF2B5EF4-FFF2-40B4-BE49-F238E27FC236}">
                <a16:creationId xmlns:a16="http://schemas.microsoft.com/office/drawing/2014/main" id="{FF4716F2-3018-2125-A7F9-3E7B7B4E9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E149D-AA2F-57E1-20B1-F54951413997}"/>
              </a:ext>
            </a:extLst>
          </p:cNvPr>
          <p:cNvSpPr txBox="1"/>
          <p:nvPr/>
        </p:nvSpPr>
        <p:spPr>
          <a:xfrm>
            <a:off x="1132432" y="1361447"/>
            <a:ext cx="644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74881"/>
                </a:solidFill>
              </a:rPr>
              <a:t>1.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F7BEF-4186-9FC5-2ACC-DE9A0A889A56}"/>
              </a:ext>
            </a:extLst>
          </p:cNvPr>
          <p:cNvSpPr txBox="1"/>
          <p:nvPr/>
        </p:nvSpPr>
        <p:spPr>
          <a:xfrm>
            <a:off x="1250763" y="1700001"/>
            <a:ext cx="792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/>
              <a:t>GCN+g-Pool+g-UnPool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을 적절히 조합하여</a:t>
            </a:r>
            <a:r>
              <a:rPr lang="en-US" altLang="ko-KR" sz="1300" b="1" dirty="0"/>
              <a:t>, Graph U-Net Architecture</a:t>
            </a:r>
            <a:r>
              <a:rPr lang="ko-KR" altLang="en-US" sz="1300" b="1" dirty="0"/>
              <a:t>을 </a:t>
            </a:r>
            <a:r>
              <a:rPr lang="ko-KR" altLang="en-US" sz="1300" b="1" dirty="0" err="1"/>
              <a:t>만듬</a:t>
            </a:r>
            <a:endParaRPr lang="en-US" altLang="ko-KR" sz="1300" b="1" dirty="0"/>
          </a:p>
          <a:p>
            <a:endParaRPr lang="ko-KR" altLang="en-US" sz="13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1ED603-38EE-E329-A415-B4046AF4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76" y="2055292"/>
            <a:ext cx="5445573" cy="30548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A4E3E1-5FA2-C12A-3C77-FC6A66FB5F47}"/>
              </a:ext>
            </a:extLst>
          </p:cNvPr>
          <p:cNvSpPr txBox="1"/>
          <p:nvPr/>
        </p:nvSpPr>
        <p:spPr>
          <a:xfrm>
            <a:off x="7188842" y="2114931"/>
            <a:ext cx="424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74881"/>
                </a:solidFill>
              </a:rPr>
              <a:t>Two Encoder Blocks: </a:t>
            </a:r>
            <a:r>
              <a:rPr lang="en-US" altLang="ko-KR" sz="1200" b="1" dirty="0" err="1">
                <a:solidFill>
                  <a:srgbClr val="274881"/>
                </a:solidFill>
              </a:rPr>
              <a:t>gPool</a:t>
            </a:r>
            <a:r>
              <a:rPr lang="en-US" altLang="ko-KR" sz="1200" b="1" dirty="0">
                <a:solidFill>
                  <a:srgbClr val="274881"/>
                </a:solidFill>
              </a:rPr>
              <a:t> +GCN</a:t>
            </a:r>
            <a:endParaRPr lang="ko-KR" altLang="en-US" sz="1200" b="1" dirty="0">
              <a:solidFill>
                <a:srgbClr val="27488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E35D3-ECDB-DD86-8CA7-135F75BF1CEF}"/>
              </a:ext>
            </a:extLst>
          </p:cNvPr>
          <p:cNvSpPr txBox="1"/>
          <p:nvPr/>
        </p:nvSpPr>
        <p:spPr>
          <a:xfrm>
            <a:off x="7188842" y="2715697"/>
            <a:ext cx="424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74881"/>
                </a:solidFill>
              </a:rPr>
              <a:t>Two Decoder Blocks: </a:t>
            </a:r>
            <a:r>
              <a:rPr lang="en-US" altLang="ko-KR" sz="1200" b="1" dirty="0" err="1">
                <a:solidFill>
                  <a:srgbClr val="274881"/>
                </a:solidFill>
              </a:rPr>
              <a:t>GCN+gUnpool</a:t>
            </a:r>
            <a:endParaRPr lang="ko-KR" altLang="en-US" sz="1200" b="1" dirty="0">
              <a:solidFill>
                <a:srgbClr val="27488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10DE80-64C6-CC3F-F3C8-3D4DA3E3CE1D}"/>
              </a:ext>
            </a:extLst>
          </p:cNvPr>
          <p:cNvSpPr txBox="1"/>
          <p:nvPr/>
        </p:nvSpPr>
        <p:spPr>
          <a:xfrm>
            <a:off x="7188842" y="3427511"/>
            <a:ext cx="424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74881"/>
                </a:solidFill>
              </a:rPr>
              <a:t>Skip Connection : </a:t>
            </a:r>
            <a:r>
              <a:rPr lang="ko-KR" altLang="en-US" sz="1200" b="1" dirty="0">
                <a:solidFill>
                  <a:srgbClr val="274881"/>
                </a:solidFill>
              </a:rPr>
              <a:t>같은 </a:t>
            </a:r>
            <a:r>
              <a:rPr lang="en-US" altLang="ko-KR" sz="1200" b="1" dirty="0">
                <a:solidFill>
                  <a:srgbClr val="274881"/>
                </a:solidFill>
              </a:rPr>
              <a:t>Level</a:t>
            </a:r>
            <a:r>
              <a:rPr lang="ko-KR" altLang="en-US" sz="1200" b="1" dirty="0">
                <a:solidFill>
                  <a:srgbClr val="274881"/>
                </a:solidFill>
              </a:rPr>
              <a:t>에서의 </a:t>
            </a:r>
            <a:r>
              <a:rPr lang="en-US" altLang="ko-KR" sz="1200" b="1" dirty="0">
                <a:solidFill>
                  <a:srgbClr val="274881"/>
                </a:solidFill>
              </a:rPr>
              <a:t>Feature Matrix</a:t>
            </a:r>
            <a:r>
              <a:rPr lang="ko-KR" altLang="en-US" sz="1200" b="1" dirty="0">
                <a:solidFill>
                  <a:srgbClr val="274881"/>
                </a:solidFill>
              </a:rPr>
              <a:t>를 </a:t>
            </a:r>
            <a:r>
              <a:rPr lang="en-US" altLang="ko-KR" sz="1200" b="1" dirty="0">
                <a:solidFill>
                  <a:srgbClr val="274881"/>
                </a:solidFill>
              </a:rPr>
              <a:t>Addition</a:t>
            </a:r>
            <a:r>
              <a:rPr lang="ko-KR" altLang="en-US" sz="1200" b="1" dirty="0" err="1">
                <a:solidFill>
                  <a:srgbClr val="274881"/>
                </a:solidFill>
              </a:rPr>
              <a:t>해줌</a:t>
            </a:r>
            <a:r>
              <a:rPr lang="en-US" altLang="ko-KR" sz="1200" b="1" dirty="0">
                <a:solidFill>
                  <a:srgbClr val="274881"/>
                </a:solidFill>
              </a:rPr>
              <a:t>-&gt; low-level Spatial features</a:t>
            </a:r>
            <a:r>
              <a:rPr lang="ko-KR" altLang="en-US" sz="1200" b="1" dirty="0">
                <a:solidFill>
                  <a:srgbClr val="274881"/>
                </a:solidFill>
              </a:rPr>
              <a:t>를 최대한 살리기 위함</a:t>
            </a:r>
            <a:r>
              <a:rPr lang="en-US" altLang="ko-KR" sz="1200" b="1" dirty="0">
                <a:solidFill>
                  <a:srgbClr val="274881"/>
                </a:solidFill>
              </a:rPr>
              <a:t>. </a:t>
            </a:r>
            <a:endParaRPr lang="ko-KR" altLang="en-US" sz="1200" b="1" dirty="0">
              <a:solidFill>
                <a:srgbClr val="27488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47969-1099-221D-C9BB-EBF0C1F8C3B5}"/>
              </a:ext>
            </a:extLst>
          </p:cNvPr>
          <p:cNvSpPr txBox="1"/>
          <p:nvPr/>
        </p:nvSpPr>
        <p:spPr>
          <a:xfrm>
            <a:off x="7188842" y="4363174"/>
            <a:ext cx="495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74881"/>
                </a:solidFill>
              </a:rPr>
              <a:t>Node</a:t>
            </a:r>
            <a:r>
              <a:rPr lang="ko-KR" altLang="en-US" sz="1200" b="1" dirty="0">
                <a:solidFill>
                  <a:srgbClr val="274881"/>
                </a:solidFill>
              </a:rPr>
              <a:t> </a:t>
            </a:r>
            <a:r>
              <a:rPr lang="en-US" altLang="ko-KR" sz="1200" b="1" dirty="0">
                <a:solidFill>
                  <a:srgbClr val="274881"/>
                </a:solidFill>
              </a:rPr>
              <a:t>Classification(Node</a:t>
            </a:r>
            <a:r>
              <a:rPr lang="ko-KR" altLang="en-US" sz="1200" b="1" dirty="0">
                <a:solidFill>
                  <a:srgbClr val="274881"/>
                </a:solidFill>
              </a:rPr>
              <a:t>가 </a:t>
            </a:r>
            <a:r>
              <a:rPr lang="ko-KR" altLang="en-US" sz="1200" b="1" dirty="0" err="1">
                <a:solidFill>
                  <a:srgbClr val="274881"/>
                </a:solidFill>
              </a:rPr>
              <a:t>어떤상태인지</a:t>
            </a:r>
            <a:r>
              <a:rPr lang="en-US" altLang="ko-KR" sz="1200" b="1" dirty="0">
                <a:solidFill>
                  <a:srgbClr val="274881"/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rgbClr val="274881"/>
                </a:solidFill>
              </a:rPr>
              <a:t>Graph Prediction(</a:t>
            </a:r>
            <a:r>
              <a:rPr lang="ko-KR" altLang="en-US" sz="1200" b="1" dirty="0">
                <a:solidFill>
                  <a:srgbClr val="274881"/>
                </a:solidFill>
              </a:rPr>
              <a:t>해당하는 </a:t>
            </a:r>
            <a:r>
              <a:rPr lang="en-US" altLang="ko-KR" sz="1200" b="1" dirty="0">
                <a:solidFill>
                  <a:srgbClr val="274881"/>
                </a:solidFill>
              </a:rPr>
              <a:t>Graph</a:t>
            </a:r>
            <a:r>
              <a:rPr lang="ko-KR" altLang="en-US" sz="1200" b="1" dirty="0">
                <a:solidFill>
                  <a:srgbClr val="274881"/>
                </a:solidFill>
              </a:rPr>
              <a:t>가 어떤 상태인지</a:t>
            </a:r>
            <a:r>
              <a:rPr lang="en-US" altLang="ko-KR" sz="1200" b="1" dirty="0">
                <a:solidFill>
                  <a:srgbClr val="274881"/>
                </a:solidFill>
              </a:rPr>
              <a:t>) </a:t>
            </a:r>
            <a:r>
              <a:rPr lang="ko-KR" altLang="en-US" sz="1200" b="1" dirty="0">
                <a:solidFill>
                  <a:srgbClr val="274881"/>
                </a:solidFill>
              </a:rPr>
              <a:t>를 모두 예측 할 수 있음</a:t>
            </a:r>
            <a:r>
              <a:rPr lang="en-US" altLang="ko-KR" sz="1200" b="1" dirty="0">
                <a:solidFill>
                  <a:srgbClr val="274881"/>
                </a:solidFill>
              </a:rPr>
              <a:t>. </a:t>
            </a:r>
            <a:endParaRPr lang="ko-KR" altLang="en-US" sz="1200" b="1" dirty="0">
              <a:solidFill>
                <a:srgbClr val="2748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5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1354</Words>
  <Application>Microsoft Office PowerPoint</Application>
  <PresentationFormat>와이드스크린</PresentationFormat>
  <Paragraphs>248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이준표</dc:creator>
  <cp:lastModifiedBy>정준호</cp:lastModifiedBy>
  <cp:revision>17</cp:revision>
  <dcterms:created xsi:type="dcterms:W3CDTF">2022-04-28T05:10:12Z</dcterms:created>
  <dcterms:modified xsi:type="dcterms:W3CDTF">2023-03-21T23:41:55Z</dcterms:modified>
</cp:coreProperties>
</file>