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tmp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7" r:id="rId2"/>
    <p:sldId id="261" r:id="rId3"/>
    <p:sldId id="281" r:id="rId4"/>
    <p:sldId id="282" r:id="rId5"/>
    <p:sldId id="288" r:id="rId6"/>
    <p:sldId id="289" r:id="rId7"/>
    <p:sldId id="291" r:id="rId8"/>
    <p:sldId id="294" r:id="rId9"/>
    <p:sldId id="293" r:id="rId10"/>
    <p:sldId id="292" r:id="rId11"/>
    <p:sldId id="302" r:id="rId12"/>
    <p:sldId id="298" r:id="rId13"/>
    <p:sldId id="299" r:id="rId14"/>
    <p:sldId id="300" r:id="rId15"/>
    <p:sldId id="296" r:id="rId16"/>
    <p:sldId id="265" r:id="rId17"/>
  </p:sldIdLst>
  <p:sldSz cx="9144000" cy="6858000" type="screen4x3"/>
  <p:notesSz cx="7099300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290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72" y="-486"/>
      </p:cViewPr>
      <p:guideLst>
        <p:guide orient="horz" pos="2183"/>
        <p:guide pos="290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image" Target="../media/image8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image" Target="../media/image1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42A869BF-AD36-4466-B76B-910EFF1BE29F}" type="datetimeFigureOut">
              <a:rPr lang="zh-CN" altLang="en-US" smtClean="0"/>
              <a:pPr/>
              <a:t>2018/9/21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279525"/>
            <a:ext cx="46037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FCB2E168-6E40-4667-BD19-7B0143F698D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zh-CN" smtClean="0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79539D-F18F-4733-9D80-CA0E8EE3DE38}" type="slidenum">
              <a:rPr lang="el-GR" smtClean="0"/>
              <a:pPr>
                <a:defRPr/>
              </a:pPr>
              <a:t>1</a:t>
            </a:fld>
            <a:endParaRPr lang="el-G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5AE74-49BD-441D-9445-FF6D086278DC}" type="datetimeFigureOut">
              <a:rPr lang="zh-CN" altLang="en-US" smtClean="0"/>
              <a:pPr/>
              <a:t>2018/9/21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833F3-3EFB-48EB-8D75-28055706004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Picture 15" descr="BJUT-logo.gi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71476"/>
            <a:ext cx="3001963" cy="75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5AE74-49BD-441D-9445-FF6D086278DC}" type="datetimeFigureOut">
              <a:rPr lang="zh-CN" altLang="en-US" smtClean="0"/>
              <a:pPr/>
              <a:t>2018/9/21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833F3-3EFB-48EB-8D75-28055706004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Picture 15" descr="BJUT-logo.gi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657" y="6107113"/>
            <a:ext cx="3001963" cy="75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5AE74-49BD-441D-9445-FF6D086278DC}" type="datetimeFigureOut">
              <a:rPr lang="zh-CN" altLang="en-US" smtClean="0"/>
              <a:pPr/>
              <a:t>2018/9/21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833F3-3EFB-48EB-8D75-28055706004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Picture 15" descr="BJUT-logo.gi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657" y="6107113"/>
            <a:ext cx="3001963" cy="75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，文本与剪贴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304801"/>
            <a:ext cx="8001000" cy="771646"/>
          </a:xfrm>
        </p:spPr>
        <p:txBody>
          <a:bodyPr anchor="ctr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66737" y="1752600"/>
            <a:ext cx="8264747" cy="805405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8" name="文本占位符 2"/>
          <p:cNvSpPr>
            <a:spLocks noGrp="1"/>
          </p:cNvSpPr>
          <p:nvPr>
            <p:ph type="body" sz="half" idx="13"/>
          </p:nvPr>
        </p:nvSpPr>
        <p:spPr>
          <a:xfrm>
            <a:off x="566737" y="2910069"/>
            <a:ext cx="8253172" cy="805405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45B7B6-F8F9-46E3-A2A5-7A2F6564D9CC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5AE74-49BD-441D-9445-FF6D086278DC}" type="datetimeFigureOut">
              <a:rPr lang="zh-CN" altLang="en-US" smtClean="0"/>
              <a:pPr/>
              <a:t>2018/9/21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833F3-3EFB-48EB-8D75-28055706004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Picture 15" descr="BJUT-logo.gi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657" y="6107113"/>
            <a:ext cx="3001963" cy="75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5AE74-49BD-441D-9445-FF6D086278DC}" type="datetimeFigureOut">
              <a:rPr lang="zh-CN" altLang="en-US" smtClean="0"/>
              <a:pPr/>
              <a:t>2018/9/21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833F3-3EFB-48EB-8D75-28055706004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Picture 15" descr="BJUT-logo.gi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657" y="6107113"/>
            <a:ext cx="3001963" cy="75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01 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5AE74-49BD-441D-9445-FF6D086278DC}" type="datetimeFigureOut">
              <a:rPr lang="zh-CN" altLang="en-US" smtClean="0"/>
              <a:pPr/>
              <a:t>2018/9/21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833F3-3EFB-48EB-8D75-28055706004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8" name="Picture 15" descr="BJUT-logo.gi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657" y="6107113"/>
            <a:ext cx="3001963" cy="75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5AE74-49BD-441D-9445-FF6D086278DC}" type="datetimeFigureOut">
              <a:rPr lang="zh-CN" altLang="en-US" smtClean="0"/>
              <a:pPr/>
              <a:t>2018/9/21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833F3-3EFB-48EB-8D75-28055706004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10" name="Picture 15" descr="BJUT-logo.gi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657" y="6107113"/>
            <a:ext cx="3001963" cy="75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5AE74-49BD-441D-9445-FF6D086278DC}" type="datetimeFigureOut">
              <a:rPr lang="zh-CN" altLang="en-US" smtClean="0"/>
              <a:pPr/>
              <a:t>2018/9/21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833F3-3EFB-48EB-8D75-28055706004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6" name="Picture 15" descr="BJUT-logo.gi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657" y="6107113"/>
            <a:ext cx="3001963" cy="75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5AE74-49BD-441D-9445-FF6D086278DC}" type="datetimeFigureOut">
              <a:rPr lang="zh-CN" altLang="en-US" smtClean="0"/>
              <a:pPr/>
              <a:t>2018/9/21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833F3-3EFB-48EB-8D75-28055706004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5" name="Picture 15" descr="BJUT-logo.gi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657" y="6107113"/>
            <a:ext cx="3001963" cy="75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5AE74-49BD-441D-9445-FF6D086278DC}" type="datetimeFigureOut">
              <a:rPr lang="zh-CN" altLang="en-US" smtClean="0"/>
              <a:pPr/>
              <a:t>2018/9/21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833F3-3EFB-48EB-8D75-28055706004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8" name="Picture 15" descr="BJUT-logo.gi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657" y="6107113"/>
            <a:ext cx="3001963" cy="75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5AE74-49BD-441D-9445-FF6D086278DC}" type="datetimeFigureOut">
              <a:rPr lang="zh-CN" altLang="en-US" smtClean="0"/>
              <a:pPr/>
              <a:t>2018/9/21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833F3-3EFB-48EB-8D75-28055706004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8" name="Picture 15" descr="BJUT-logo.gi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657" y="6107113"/>
            <a:ext cx="3001963" cy="75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F5AE74-49BD-441D-9445-FF6D086278DC}" type="datetimeFigureOut">
              <a:rPr lang="zh-CN" altLang="en-US" smtClean="0"/>
              <a:pPr/>
              <a:t>2018/9/21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4833F3-3EFB-48EB-8D75-28055706004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5.wmf"/><Relationship Id="rId4" Type="http://schemas.openxmlformats.org/officeDocument/2006/relationships/oleObject" Target="../embeddings/oleObject5.bin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7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7" Type="http://schemas.openxmlformats.org/officeDocument/2006/relationships/image" Target="../media/image7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emf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image" Target="../media/image10.emf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1.emf"/><Relationship Id="rId5" Type="http://schemas.openxmlformats.org/officeDocument/2006/relationships/image" Target="../media/image8.emf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4.e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1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Subtitle 2"/>
          <p:cNvSpPr>
            <a:spLocks noGrp="1"/>
          </p:cNvSpPr>
          <p:nvPr>
            <p:ph type="subTitle" idx="1"/>
          </p:nvPr>
        </p:nvSpPr>
        <p:spPr>
          <a:xfrm>
            <a:off x="642938" y="2781300"/>
            <a:ext cx="7786687" cy="3240088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endParaRPr lang="en-US" b="1" dirty="0">
              <a:solidFill>
                <a:schemeClr val="tx1"/>
              </a:solidFill>
            </a:endParaRPr>
          </a:p>
          <a:p>
            <a:pPr algn="ctr" eaLnBrk="1" hangingPunct="1">
              <a:defRPr/>
            </a:pPr>
            <a:r>
              <a:rPr lang="zh-CN" altLang="en-US" b="1" dirty="0" smtClean="0"/>
              <a:t>韩朝</a:t>
            </a:r>
            <a:r>
              <a:rPr lang="el-GR" sz="1600" dirty="0" smtClean="0"/>
              <a:t/>
            </a:r>
            <a:br>
              <a:rPr lang="el-GR" sz="1600" dirty="0" smtClean="0"/>
            </a:br>
            <a:endParaRPr lang="el-GR" sz="1600" i="1" dirty="0">
              <a:solidFill>
                <a:schemeClr val="tx1"/>
              </a:solidFill>
            </a:endParaRPr>
          </a:p>
          <a:p>
            <a:pPr eaLnBrk="1" hangingPunct="1">
              <a:defRPr/>
            </a:pPr>
            <a:endParaRPr lang="en-US" sz="1600" dirty="0">
              <a:solidFill>
                <a:schemeClr val="tx1"/>
              </a:solidFill>
            </a:endParaRPr>
          </a:p>
          <a:p>
            <a:pPr algn="ctr" eaLnBrk="1" hangingPunct="1">
              <a:defRPr/>
            </a:pPr>
            <a:r>
              <a:rPr lang="en-US" altLang="zh-CN" sz="1600" i="1" dirty="0" smtClean="0"/>
              <a:t>Sept</a:t>
            </a:r>
            <a:r>
              <a:rPr lang="en-US" sz="1600" i="1" dirty="0" smtClean="0">
                <a:solidFill>
                  <a:schemeClr val="tx1"/>
                </a:solidFill>
              </a:rPr>
              <a:t> </a:t>
            </a:r>
            <a:r>
              <a:rPr lang="en-US" sz="1600" i="1" dirty="0" smtClean="0"/>
              <a:t>2</a:t>
            </a:r>
            <a:r>
              <a:rPr lang="en-US" altLang="zh-CN" sz="1600" i="1" dirty="0"/>
              <a:t>1</a:t>
            </a:r>
            <a:r>
              <a:rPr lang="en-US" sz="1600" i="1" dirty="0" smtClean="0">
                <a:solidFill>
                  <a:schemeClr val="tx1"/>
                </a:solidFill>
              </a:rPr>
              <a:t>, 2018</a:t>
            </a:r>
            <a:endParaRPr lang="en-US" sz="1600" i="1" dirty="0">
              <a:solidFill>
                <a:schemeClr val="tx1"/>
              </a:solidFill>
            </a:endParaRPr>
          </a:p>
          <a:p>
            <a:pPr eaLnBrk="1" hangingPunct="1">
              <a:defRPr/>
            </a:pPr>
            <a:endParaRPr lang="el-GR" sz="1600" i="1" dirty="0">
              <a:solidFill>
                <a:schemeClr val="tx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57225" y="1129030"/>
            <a:ext cx="7969885" cy="1528445"/>
          </a:xfrm>
        </p:spPr>
        <p:txBody>
          <a:bodyPr>
            <a:noAutofit/>
          </a:bodyPr>
          <a:lstStyle/>
          <a:p>
            <a:pPr>
              <a:defRPr/>
            </a:pPr>
            <a:r>
              <a:rPr kumimoji="1" lang="zh-CN" altLang="en-US" sz="3200" b="1" dirty="0"/>
              <a:t>基于性态的城市供水系统震后应急功能保障与韧性提升方法</a:t>
            </a:r>
            <a:r>
              <a:rPr kumimoji="1" lang="zh-CN" altLang="en-US" sz="3200" b="1" dirty="0" smtClean="0"/>
              <a:t>研究</a:t>
            </a:r>
            <a:endParaRPr lang="el-GR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02</a:t>
            </a:r>
            <a:r>
              <a:rPr lang="en-US" b="1" dirty="0" smtClean="0"/>
              <a:t> </a:t>
            </a:r>
            <a:r>
              <a:rPr lang="zh-CN" altLang="en-US" b="1" dirty="0" smtClean="0"/>
              <a:t>研究内容</a:t>
            </a:r>
            <a:r>
              <a:rPr lang="en-US" altLang="zh-CN" b="1" dirty="0" smtClean="0"/>
              <a:t>——</a:t>
            </a:r>
            <a:r>
              <a:rPr lang="zh-CN" altLang="en-US" sz="3600" b="1" dirty="0" smtClean="0"/>
              <a:t>供水管网延时模拟</a:t>
            </a:r>
            <a:endParaRPr lang="zh-CN" altLang="en-US" sz="3600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1168400" y="1690689"/>
            <a:ext cx="4334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单时刻模拟</a:t>
            </a:r>
            <a:r>
              <a:rPr lang="zh-CN" altLang="en-US" dirty="0" smtClean="0"/>
              <a:t>与延时模拟的破坏模型区别：</a:t>
            </a:r>
            <a:endParaRPr lang="zh-CN" altLang="en-US" dirty="0"/>
          </a:p>
        </p:txBody>
      </p:sp>
      <p:pic>
        <p:nvPicPr>
          <p:cNvPr id="7" name="Picture 12" descr="图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7901" y="2375172"/>
            <a:ext cx="2069899" cy="1090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文本框 7"/>
          <p:cNvSpPr txBox="1"/>
          <p:nvPr/>
        </p:nvSpPr>
        <p:spPr>
          <a:xfrm>
            <a:off x="1106805" y="3713716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问题：在延时模拟中无法关闭管道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32" name="Line 124"/>
          <p:cNvSpPr>
            <a:spLocks noChangeShapeType="1"/>
          </p:cNvSpPr>
          <p:nvPr/>
        </p:nvSpPr>
        <p:spPr bwMode="auto">
          <a:xfrm flipV="1">
            <a:off x="6880226" y="3039544"/>
            <a:ext cx="809625" cy="3175"/>
          </a:xfrm>
          <a:prstGeom prst="line">
            <a:avLst/>
          </a:prstGeom>
          <a:noFill/>
          <a:ln w="57150" cap="flat">
            <a:solidFill>
              <a:srgbClr val="80808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3" name="Line 125"/>
          <p:cNvSpPr>
            <a:spLocks noChangeShapeType="1"/>
          </p:cNvSpPr>
          <p:nvPr/>
        </p:nvSpPr>
        <p:spPr bwMode="auto">
          <a:xfrm>
            <a:off x="5729288" y="3045894"/>
            <a:ext cx="815975" cy="0"/>
          </a:xfrm>
          <a:prstGeom prst="line">
            <a:avLst/>
          </a:prstGeom>
          <a:noFill/>
          <a:ln w="57150" cap="flat">
            <a:solidFill>
              <a:srgbClr val="80808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4" name="Oval 126"/>
          <p:cNvSpPr>
            <a:spLocks noChangeArrowheads="1"/>
          </p:cNvSpPr>
          <p:nvPr/>
        </p:nvSpPr>
        <p:spPr bwMode="auto">
          <a:xfrm>
            <a:off x="5851526" y="2975281"/>
            <a:ext cx="114300" cy="11271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5" name="Oval 127"/>
          <p:cNvSpPr>
            <a:spLocks noChangeArrowheads="1"/>
          </p:cNvSpPr>
          <p:nvPr/>
        </p:nvSpPr>
        <p:spPr bwMode="auto">
          <a:xfrm>
            <a:off x="5849938" y="2980806"/>
            <a:ext cx="114300" cy="112713"/>
          </a:xfrm>
          <a:prstGeom prst="ellipse">
            <a:avLst/>
          </a:prstGeom>
          <a:noFill/>
          <a:ln w="47625" cap="flat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6" name="Oval 128"/>
          <p:cNvSpPr>
            <a:spLocks noChangeArrowheads="1"/>
          </p:cNvSpPr>
          <p:nvPr/>
        </p:nvSpPr>
        <p:spPr bwMode="auto">
          <a:xfrm>
            <a:off x="7649369" y="2973694"/>
            <a:ext cx="114300" cy="114300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7" name="Oval 129"/>
          <p:cNvSpPr>
            <a:spLocks noChangeArrowheads="1"/>
          </p:cNvSpPr>
          <p:nvPr/>
        </p:nvSpPr>
        <p:spPr bwMode="auto">
          <a:xfrm>
            <a:off x="7643019" y="2975769"/>
            <a:ext cx="114300" cy="114300"/>
          </a:xfrm>
          <a:prstGeom prst="ellipse">
            <a:avLst/>
          </a:prstGeom>
          <a:noFill/>
          <a:ln w="47625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" name="Rectangle 130"/>
          <p:cNvSpPr>
            <a:spLocks noChangeArrowheads="1"/>
          </p:cNvSpPr>
          <p:nvPr/>
        </p:nvSpPr>
        <p:spPr bwMode="auto">
          <a:xfrm>
            <a:off x="7729539" y="2845869"/>
            <a:ext cx="93663" cy="10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500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9" name="Rectangle 131"/>
          <p:cNvSpPr>
            <a:spLocks noChangeArrowheads="1"/>
          </p:cNvSpPr>
          <p:nvPr/>
        </p:nvSpPr>
        <p:spPr bwMode="auto">
          <a:xfrm>
            <a:off x="5645944" y="2815188"/>
            <a:ext cx="92075" cy="10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500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0" name="Freeform 132"/>
          <p:cNvSpPr>
            <a:spLocks noEditPoints="1"/>
          </p:cNvSpPr>
          <p:nvPr/>
        </p:nvSpPr>
        <p:spPr bwMode="auto">
          <a:xfrm>
            <a:off x="5991226" y="2943500"/>
            <a:ext cx="539750" cy="77788"/>
          </a:xfrm>
          <a:custGeom>
            <a:avLst/>
            <a:gdLst>
              <a:gd name="T0" fmla="*/ 0 w 1890"/>
              <a:gd name="T1" fmla="*/ 119 h 271"/>
              <a:gd name="T2" fmla="*/ 134 w 1890"/>
              <a:gd name="T3" fmla="*/ 119 h 271"/>
              <a:gd name="T4" fmla="*/ 134 w 1890"/>
              <a:gd name="T5" fmla="*/ 152 h 271"/>
              <a:gd name="T6" fmla="*/ 0 w 1890"/>
              <a:gd name="T7" fmla="*/ 152 h 271"/>
              <a:gd name="T8" fmla="*/ 0 w 1890"/>
              <a:gd name="T9" fmla="*/ 119 h 271"/>
              <a:gd name="T10" fmla="*/ 234 w 1890"/>
              <a:gd name="T11" fmla="*/ 119 h 271"/>
              <a:gd name="T12" fmla="*/ 367 w 1890"/>
              <a:gd name="T13" fmla="*/ 119 h 271"/>
              <a:gd name="T14" fmla="*/ 367 w 1890"/>
              <a:gd name="T15" fmla="*/ 152 h 271"/>
              <a:gd name="T16" fmla="*/ 234 w 1890"/>
              <a:gd name="T17" fmla="*/ 152 h 271"/>
              <a:gd name="T18" fmla="*/ 234 w 1890"/>
              <a:gd name="T19" fmla="*/ 119 h 271"/>
              <a:gd name="T20" fmla="*/ 467 w 1890"/>
              <a:gd name="T21" fmla="*/ 119 h 271"/>
              <a:gd name="T22" fmla="*/ 600 w 1890"/>
              <a:gd name="T23" fmla="*/ 119 h 271"/>
              <a:gd name="T24" fmla="*/ 600 w 1890"/>
              <a:gd name="T25" fmla="*/ 152 h 271"/>
              <a:gd name="T26" fmla="*/ 467 w 1890"/>
              <a:gd name="T27" fmla="*/ 152 h 271"/>
              <a:gd name="T28" fmla="*/ 467 w 1890"/>
              <a:gd name="T29" fmla="*/ 119 h 271"/>
              <a:gd name="T30" fmla="*/ 700 w 1890"/>
              <a:gd name="T31" fmla="*/ 119 h 271"/>
              <a:gd name="T32" fmla="*/ 834 w 1890"/>
              <a:gd name="T33" fmla="*/ 119 h 271"/>
              <a:gd name="T34" fmla="*/ 834 w 1890"/>
              <a:gd name="T35" fmla="*/ 152 h 271"/>
              <a:gd name="T36" fmla="*/ 700 w 1890"/>
              <a:gd name="T37" fmla="*/ 152 h 271"/>
              <a:gd name="T38" fmla="*/ 700 w 1890"/>
              <a:gd name="T39" fmla="*/ 119 h 271"/>
              <a:gd name="T40" fmla="*/ 934 w 1890"/>
              <a:gd name="T41" fmla="*/ 119 h 271"/>
              <a:gd name="T42" fmla="*/ 1067 w 1890"/>
              <a:gd name="T43" fmla="*/ 119 h 271"/>
              <a:gd name="T44" fmla="*/ 1067 w 1890"/>
              <a:gd name="T45" fmla="*/ 152 h 271"/>
              <a:gd name="T46" fmla="*/ 934 w 1890"/>
              <a:gd name="T47" fmla="*/ 152 h 271"/>
              <a:gd name="T48" fmla="*/ 934 w 1890"/>
              <a:gd name="T49" fmla="*/ 119 h 271"/>
              <a:gd name="T50" fmla="*/ 1167 w 1890"/>
              <a:gd name="T51" fmla="*/ 119 h 271"/>
              <a:gd name="T52" fmla="*/ 1300 w 1890"/>
              <a:gd name="T53" fmla="*/ 119 h 271"/>
              <a:gd name="T54" fmla="*/ 1300 w 1890"/>
              <a:gd name="T55" fmla="*/ 152 h 271"/>
              <a:gd name="T56" fmla="*/ 1167 w 1890"/>
              <a:gd name="T57" fmla="*/ 152 h 271"/>
              <a:gd name="T58" fmla="*/ 1167 w 1890"/>
              <a:gd name="T59" fmla="*/ 119 h 271"/>
              <a:gd name="T60" fmla="*/ 1400 w 1890"/>
              <a:gd name="T61" fmla="*/ 119 h 271"/>
              <a:gd name="T62" fmla="*/ 1534 w 1890"/>
              <a:gd name="T63" fmla="*/ 119 h 271"/>
              <a:gd name="T64" fmla="*/ 1534 w 1890"/>
              <a:gd name="T65" fmla="*/ 152 h 271"/>
              <a:gd name="T66" fmla="*/ 1400 w 1890"/>
              <a:gd name="T67" fmla="*/ 152 h 271"/>
              <a:gd name="T68" fmla="*/ 1400 w 1890"/>
              <a:gd name="T69" fmla="*/ 119 h 271"/>
              <a:gd name="T70" fmla="*/ 1634 w 1890"/>
              <a:gd name="T71" fmla="*/ 119 h 271"/>
              <a:gd name="T72" fmla="*/ 1767 w 1890"/>
              <a:gd name="T73" fmla="*/ 119 h 271"/>
              <a:gd name="T74" fmla="*/ 1767 w 1890"/>
              <a:gd name="T75" fmla="*/ 152 h 271"/>
              <a:gd name="T76" fmla="*/ 1634 w 1890"/>
              <a:gd name="T77" fmla="*/ 152 h 271"/>
              <a:gd name="T78" fmla="*/ 1634 w 1890"/>
              <a:gd name="T79" fmla="*/ 119 h 271"/>
              <a:gd name="T80" fmla="*/ 1666 w 1890"/>
              <a:gd name="T81" fmla="*/ 4 h 271"/>
              <a:gd name="T82" fmla="*/ 1890 w 1890"/>
              <a:gd name="T83" fmla="*/ 135 h 271"/>
              <a:gd name="T84" fmla="*/ 1666 w 1890"/>
              <a:gd name="T85" fmla="*/ 267 h 271"/>
              <a:gd name="T86" fmla="*/ 1643 w 1890"/>
              <a:gd name="T87" fmla="*/ 261 h 271"/>
              <a:gd name="T88" fmla="*/ 1649 w 1890"/>
              <a:gd name="T89" fmla="*/ 238 h 271"/>
              <a:gd name="T90" fmla="*/ 1849 w 1890"/>
              <a:gd name="T91" fmla="*/ 121 h 271"/>
              <a:gd name="T92" fmla="*/ 1849 w 1890"/>
              <a:gd name="T93" fmla="*/ 150 h 271"/>
              <a:gd name="T94" fmla="*/ 1649 w 1890"/>
              <a:gd name="T95" fmla="*/ 33 h 271"/>
              <a:gd name="T96" fmla="*/ 1643 w 1890"/>
              <a:gd name="T97" fmla="*/ 10 h 271"/>
              <a:gd name="T98" fmla="*/ 1666 w 1890"/>
              <a:gd name="T99" fmla="*/ 4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890" h="271">
                <a:moveTo>
                  <a:pt x="0" y="119"/>
                </a:moveTo>
                <a:lnTo>
                  <a:pt x="134" y="119"/>
                </a:lnTo>
                <a:lnTo>
                  <a:pt x="134" y="152"/>
                </a:lnTo>
                <a:lnTo>
                  <a:pt x="0" y="152"/>
                </a:lnTo>
                <a:lnTo>
                  <a:pt x="0" y="119"/>
                </a:lnTo>
                <a:close/>
                <a:moveTo>
                  <a:pt x="234" y="119"/>
                </a:moveTo>
                <a:lnTo>
                  <a:pt x="367" y="119"/>
                </a:lnTo>
                <a:lnTo>
                  <a:pt x="367" y="152"/>
                </a:lnTo>
                <a:lnTo>
                  <a:pt x="234" y="152"/>
                </a:lnTo>
                <a:lnTo>
                  <a:pt x="234" y="119"/>
                </a:lnTo>
                <a:close/>
                <a:moveTo>
                  <a:pt x="467" y="119"/>
                </a:moveTo>
                <a:lnTo>
                  <a:pt x="600" y="119"/>
                </a:lnTo>
                <a:lnTo>
                  <a:pt x="600" y="152"/>
                </a:lnTo>
                <a:lnTo>
                  <a:pt x="467" y="152"/>
                </a:lnTo>
                <a:lnTo>
                  <a:pt x="467" y="119"/>
                </a:lnTo>
                <a:close/>
                <a:moveTo>
                  <a:pt x="700" y="119"/>
                </a:moveTo>
                <a:lnTo>
                  <a:pt x="834" y="119"/>
                </a:lnTo>
                <a:lnTo>
                  <a:pt x="834" y="152"/>
                </a:lnTo>
                <a:lnTo>
                  <a:pt x="700" y="152"/>
                </a:lnTo>
                <a:lnTo>
                  <a:pt x="700" y="119"/>
                </a:lnTo>
                <a:close/>
                <a:moveTo>
                  <a:pt x="934" y="119"/>
                </a:moveTo>
                <a:lnTo>
                  <a:pt x="1067" y="119"/>
                </a:lnTo>
                <a:lnTo>
                  <a:pt x="1067" y="152"/>
                </a:lnTo>
                <a:lnTo>
                  <a:pt x="934" y="152"/>
                </a:lnTo>
                <a:lnTo>
                  <a:pt x="934" y="119"/>
                </a:lnTo>
                <a:close/>
                <a:moveTo>
                  <a:pt x="1167" y="119"/>
                </a:moveTo>
                <a:lnTo>
                  <a:pt x="1300" y="119"/>
                </a:lnTo>
                <a:lnTo>
                  <a:pt x="1300" y="152"/>
                </a:lnTo>
                <a:lnTo>
                  <a:pt x="1167" y="152"/>
                </a:lnTo>
                <a:lnTo>
                  <a:pt x="1167" y="119"/>
                </a:lnTo>
                <a:close/>
                <a:moveTo>
                  <a:pt x="1400" y="119"/>
                </a:moveTo>
                <a:lnTo>
                  <a:pt x="1534" y="119"/>
                </a:lnTo>
                <a:lnTo>
                  <a:pt x="1534" y="152"/>
                </a:lnTo>
                <a:lnTo>
                  <a:pt x="1400" y="152"/>
                </a:lnTo>
                <a:lnTo>
                  <a:pt x="1400" y="119"/>
                </a:lnTo>
                <a:close/>
                <a:moveTo>
                  <a:pt x="1634" y="119"/>
                </a:moveTo>
                <a:lnTo>
                  <a:pt x="1767" y="119"/>
                </a:lnTo>
                <a:lnTo>
                  <a:pt x="1767" y="152"/>
                </a:lnTo>
                <a:lnTo>
                  <a:pt x="1634" y="152"/>
                </a:lnTo>
                <a:lnTo>
                  <a:pt x="1634" y="119"/>
                </a:lnTo>
                <a:close/>
                <a:moveTo>
                  <a:pt x="1666" y="4"/>
                </a:moveTo>
                <a:lnTo>
                  <a:pt x="1890" y="135"/>
                </a:lnTo>
                <a:lnTo>
                  <a:pt x="1666" y="267"/>
                </a:lnTo>
                <a:cubicBezTo>
                  <a:pt x="1658" y="271"/>
                  <a:pt x="1647" y="268"/>
                  <a:pt x="1643" y="261"/>
                </a:cubicBezTo>
                <a:cubicBezTo>
                  <a:pt x="1638" y="253"/>
                  <a:pt x="1641" y="242"/>
                  <a:pt x="1649" y="238"/>
                </a:cubicBezTo>
                <a:lnTo>
                  <a:pt x="1849" y="121"/>
                </a:lnTo>
                <a:lnTo>
                  <a:pt x="1849" y="150"/>
                </a:lnTo>
                <a:lnTo>
                  <a:pt x="1649" y="33"/>
                </a:lnTo>
                <a:cubicBezTo>
                  <a:pt x="1641" y="29"/>
                  <a:pt x="1638" y="18"/>
                  <a:pt x="1643" y="10"/>
                </a:cubicBezTo>
                <a:cubicBezTo>
                  <a:pt x="1647" y="2"/>
                  <a:pt x="1658" y="0"/>
                  <a:pt x="1666" y="4"/>
                </a:cubicBezTo>
                <a:close/>
              </a:path>
            </a:pathLst>
          </a:cu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1" name="Rectangle 133"/>
          <p:cNvSpPr>
            <a:spLocks noChangeArrowheads="1"/>
          </p:cNvSpPr>
          <p:nvPr/>
        </p:nvSpPr>
        <p:spPr bwMode="auto">
          <a:xfrm>
            <a:off x="6265863" y="2845869"/>
            <a:ext cx="95250" cy="10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500" b="1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Q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2" name="Rectangle 134"/>
          <p:cNvSpPr>
            <a:spLocks noChangeArrowheads="1"/>
          </p:cNvSpPr>
          <p:nvPr/>
        </p:nvSpPr>
        <p:spPr bwMode="auto">
          <a:xfrm>
            <a:off x="6316663" y="2880794"/>
            <a:ext cx="85725" cy="6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400" b="1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L1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3" name="Line 135"/>
          <p:cNvSpPr>
            <a:spLocks noChangeShapeType="1"/>
          </p:cNvSpPr>
          <p:nvPr/>
        </p:nvSpPr>
        <p:spPr bwMode="auto">
          <a:xfrm>
            <a:off x="6540501" y="3050656"/>
            <a:ext cx="0" cy="215900"/>
          </a:xfrm>
          <a:prstGeom prst="line">
            <a:avLst/>
          </a:prstGeom>
          <a:noFill/>
          <a:ln w="4763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0" name="Rectangle 142"/>
          <p:cNvSpPr>
            <a:spLocks noChangeArrowheads="1"/>
          </p:cNvSpPr>
          <p:nvPr/>
        </p:nvSpPr>
        <p:spPr bwMode="auto">
          <a:xfrm>
            <a:off x="7874001" y="2845869"/>
            <a:ext cx="95250" cy="10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500" b="1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Q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1" name="Rectangle 143"/>
          <p:cNvSpPr>
            <a:spLocks noChangeArrowheads="1"/>
          </p:cNvSpPr>
          <p:nvPr/>
        </p:nvSpPr>
        <p:spPr bwMode="auto">
          <a:xfrm>
            <a:off x="7926389" y="2880794"/>
            <a:ext cx="60325" cy="6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400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2" name="Rectangle 144"/>
          <p:cNvSpPr>
            <a:spLocks noChangeArrowheads="1"/>
          </p:cNvSpPr>
          <p:nvPr/>
        </p:nvSpPr>
        <p:spPr bwMode="auto">
          <a:xfrm>
            <a:off x="5885342" y="2782645"/>
            <a:ext cx="95250" cy="10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500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Q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3" name="Rectangle 145"/>
          <p:cNvSpPr>
            <a:spLocks noChangeArrowheads="1"/>
          </p:cNvSpPr>
          <p:nvPr/>
        </p:nvSpPr>
        <p:spPr bwMode="auto">
          <a:xfrm>
            <a:off x="5932967" y="2810426"/>
            <a:ext cx="60325" cy="6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400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4" name="Rectangle 146"/>
          <p:cNvSpPr>
            <a:spLocks noChangeArrowheads="1"/>
          </p:cNvSpPr>
          <p:nvPr/>
        </p:nvSpPr>
        <p:spPr bwMode="auto">
          <a:xfrm>
            <a:off x="7185026" y="2845869"/>
            <a:ext cx="95250" cy="10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500" b="1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Q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5" name="Rectangle 147"/>
          <p:cNvSpPr>
            <a:spLocks noChangeArrowheads="1"/>
          </p:cNvSpPr>
          <p:nvPr/>
        </p:nvSpPr>
        <p:spPr bwMode="auto">
          <a:xfrm>
            <a:off x="7235826" y="2880794"/>
            <a:ext cx="85725" cy="6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400" b="1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L2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6" name="Freeform 148"/>
          <p:cNvSpPr>
            <a:spLocks noEditPoints="1"/>
          </p:cNvSpPr>
          <p:nvPr/>
        </p:nvSpPr>
        <p:spPr bwMode="auto">
          <a:xfrm>
            <a:off x="6870701" y="2936356"/>
            <a:ext cx="514350" cy="76200"/>
          </a:xfrm>
          <a:custGeom>
            <a:avLst/>
            <a:gdLst>
              <a:gd name="T0" fmla="*/ 33 w 1800"/>
              <a:gd name="T1" fmla="*/ 153 h 271"/>
              <a:gd name="T2" fmla="*/ 167 w 1800"/>
              <a:gd name="T3" fmla="*/ 153 h 271"/>
              <a:gd name="T4" fmla="*/ 167 w 1800"/>
              <a:gd name="T5" fmla="*/ 119 h 271"/>
              <a:gd name="T6" fmla="*/ 33 w 1800"/>
              <a:gd name="T7" fmla="*/ 119 h 271"/>
              <a:gd name="T8" fmla="*/ 33 w 1800"/>
              <a:gd name="T9" fmla="*/ 153 h 271"/>
              <a:gd name="T10" fmla="*/ 267 w 1800"/>
              <a:gd name="T11" fmla="*/ 152 h 271"/>
              <a:gd name="T12" fmla="*/ 400 w 1800"/>
              <a:gd name="T13" fmla="*/ 152 h 271"/>
              <a:gd name="T14" fmla="*/ 400 w 1800"/>
              <a:gd name="T15" fmla="*/ 119 h 271"/>
              <a:gd name="T16" fmla="*/ 267 w 1800"/>
              <a:gd name="T17" fmla="*/ 119 h 271"/>
              <a:gd name="T18" fmla="*/ 267 w 1800"/>
              <a:gd name="T19" fmla="*/ 152 h 271"/>
              <a:gd name="T20" fmla="*/ 500 w 1800"/>
              <a:gd name="T21" fmla="*/ 152 h 271"/>
              <a:gd name="T22" fmla="*/ 633 w 1800"/>
              <a:gd name="T23" fmla="*/ 152 h 271"/>
              <a:gd name="T24" fmla="*/ 633 w 1800"/>
              <a:gd name="T25" fmla="*/ 118 h 271"/>
              <a:gd name="T26" fmla="*/ 500 w 1800"/>
              <a:gd name="T27" fmla="*/ 119 h 271"/>
              <a:gd name="T28" fmla="*/ 500 w 1800"/>
              <a:gd name="T29" fmla="*/ 152 h 271"/>
              <a:gd name="T30" fmla="*/ 733 w 1800"/>
              <a:gd name="T31" fmla="*/ 151 h 271"/>
              <a:gd name="T32" fmla="*/ 867 w 1800"/>
              <a:gd name="T33" fmla="*/ 151 h 271"/>
              <a:gd name="T34" fmla="*/ 867 w 1800"/>
              <a:gd name="T35" fmla="*/ 118 h 271"/>
              <a:gd name="T36" fmla="*/ 733 w 1800"/>
              <a:gd name="T37" fmla="*/ 118 h 271"/>
              <a:gd name="T38" fmla="*/ 733 w 1800"/>
              <a:gd name="T39" fmla="*/ 151 h 271"/>
              <a:gd name="T40" fmla="*/ 967 w 1800"/>
              <a:gd name="T41" fmla="*/ 151 h 271"/>
              <a:gd name="T42" fmla="*/ 1100 w 1800"/>
              <a:gd name="T43" fmla="*/ 151 h 271"/>
              <a:gd name="T44" fmla="*/ 1100 w 1800"/>
              <a:gd name="T45" fmla="*/ 117 h 271"/>
              <a:gd name="T46" fmla="*/ 967 w 1800"/>
              <a:gd name="T47" fmla="*/ 118 h 271"/>
              <a:gd name="T48" fmla="*/ 967 w 1800"/>
              <a:gd name="T49" fmla="*/ 151 h 271"/>
              <a:gd name="T50" fmla="*/ 1200 w 1800"/>
              <a:gd name="T51" fmla="*/ 151 h 271"/>
              <a:gd name="T52" fmla="*/ 1333 w 1800"/>
              <a:gd name="T53" fmla="*/ 150 h 271"/>
              <a:gd name="T54" fmla="*/ 1333 w 1800"/>
              <a:gd name="T55" fmla="*/ 117 h 271"/>
              <a:gd name="T56" fmla="*/ 1200 w 1800"/>
              <a:gd name="T57" fmla="*/ 117 h 271"/>
              <a:gd name="T58" fmla="*/ 1200 w 1800"/>
              <a:gd name="T59" fmla="*/ 151 h 271"/>
              <a:gd name="T60" fmla="*/ 1433 w 1800"/>
              <a:gd name="T61" fmla="*/ 150 h 271"/>
              <a:gd name="T62" fmla="*/ 1567 w 1800"/>
              <a:gd name="T63" fmla="*/ 150 h 271"/>
              <a:gd name="T64" fmla="*/ 1567 w 1800"/>
              <a:gd name="T65" fmla="*/ 116 h 271"/>
              <a:gd name="T66" fmla="*/ 1433 w 1800"/>
              <a:gd name="T67" fmla="*/ 117 h 271"/>
              <a:gd name="T68" fmla="*/ 1433 w 1800"/>
              <a:gd name="T69" fmla="*/ 150 h 271"/>
              <a:gd name="T70" fmla="*/ 1667 w 1800"/>
              <a:gd name="T71" fmla="*/ 150 h 271"/>
              <a:gd name="T72" fmla="*/ 1800 w 1800"/>
              <a:gd name="T73" fmla="*/ 149 h 271"/>
              <a:gd name="T74" fmla="*/ 1800 w 1800"/>
              <a:gd name="T75" fmla="*/ 116 h 271"/>
              <a:gd name="T76" fmla="*/ 1667 w 1800"/>
              <a:gd name="T77" fmla="*/ 116 h 271"/>
              <a:gd name="T78" fmla="*/ 1667 w 1800"/>
              <a:gd name="T79" fmla="*/ 150 h 271"/>
              <a:gd name="T80" fmla="*/ 225 w 1800"/>
              <a:gd name="T81" fmla="*/ 5 h 271"/>
              <a:gd name="T82" fmla="*/ 0 w 1800"/>
              <a:gd name="T83" fmla="*/ 136 h 271"/>
              <a:gd name="T84" fmla="*/ 225 w 1800"/>
              <a:gd name="T85" fmla="*/ 267 h 271"/>
              <a:gd name="T86" fmla="*/ 225 w 1800"/>
              <a:gd name="T87" fmla="*/ 267 h 271"/>
              <a:gd name="T88" fmla="*/ 248 w 1800"/>
              <a:gd name="T89" fmla="*/ 261 h 271"/>
              <a:gd name="T90" fmla="*/ 242 w 1800"/>
              <a:gd name="T91" fmla="*/ 238 h 271"/>
              <a:gd name="T92" fmla="*/ 42 w 1800"/>
              <a:gd name="T93" fmla="*/ 122 h 271"/>
              <a:gd name="T94" fmla="*/ 42 w 1800"/>
              <a:gd name="T95" fmla="*/ 151 h 271"/>
              <a:gd name="T96" fmla="*/ 242 w 1800"/>
              <a:gd name="T97" fmla="*/ 33 h 271"/>
              <a:gd name="T98" fmla="*/ 248 w 1800"/>
              <a:gd name="T99" fmla="*/ 11 h 271"/>
              <a:gd name="T100" fmla="*/ 225 w 1800"/>
              <a:gd name="T101" fmla="*/ 5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800" h="271">
                <a:moveTo>
                  <a:pt x="33" y="153"/>
                </a:moveTo>
                <a:lnTo>
                  <a:pt x="167" y="153"/>
                </a:lnTo>
                <a:lnTo>
                  <a:pt x="167" y="119"/>
                </a:lnTo>
                <a:lnTo>
                  <a:pt x="33" y="119"/>
                </a:lnTo>
                <a:lnTo>
                  <a:pt x="33" y="153"/>
                </a:lnTo>
                <a:close/>
                <a:moveTo>
                  <a:pt x="267" y="152"/>
                </a:moveTo>
                <a:lnTo>
                  <a:pt x="400" y="152"/>
                </a:lnTo>
                <a:lnTo>
                  <a:pt x="400" y="119"/>
                </a:lnTo>
                <a:lnTo>
                  <a:pt x="267" y="119"/>
                </a:lnTo>
                <a:lnTo>
                  <a:pt x="267" y="152"/>
                </a:lnTo>
                <a:close/>
                <a:moveTo>
                  <a:pt x="500" y="152"/>
                </a:moveTo>
                <a:lnTo>
                  <a:pt x="633" y="152"/>
                </a:lnTo>
                <a:lnTo>
                  <a:pt x="633" y="118"/>
                </a:lnTo>
                <a:lnTo>
                  <a:pt x="500" y="119"/>
                </a:lnTo>
                <a:lnTo>
                  <a:pt x="500" y="152"/>
                </a:lnTo>
                <a:close/>
                <a:moveTo>
                  <a:pt x="733" y="151"/>
                </a:moveTo>
                <a:lnTo>
                  <a:pt x="867" y="151"/>
                </a:lnTo>
                <a:lnTo>
                  <a:pt x="867" y="118"/>
                </a:lnTo>
                <a:lnTo>
                  <a:pt x="733" y="118"/>
                </a:lnTo>
                <a:lnTo>
                  <a:pt x="733" y="151"/>
                </a:lnTo>
                <a:close/>
                <a:moveTo>
                  <a:pt x="967" y="151"/>
                </a:moveTo>
                <a:lnTo>
                  <a:pt x="1100" y="151"/>
                </a:lnTo>
                <a:lnTo>
                  <a:pt x="1100" y="117"/>
                </a:lnTo>
                <a:lnTo>
                  <a:pt x="967" y="118"/>
                </a:lnTo>
                <a:lnTo>
                  <a:pt x="967" y="151"/>
                </a:lnTo>
                <a:close/>
                <a:moveTo>
                  <a:pt x="1200" y="151"/>
                </a:moveTo>
                <a:lnTo>
                  <a:pt x="1333" y="150"/>
                </a:lnTo>
                <a:lnTo>
                  <a:pt x="1333" y="117"/>
                </a:lnTo>
                <a:lnTo>
                  <a:pt x="1200" y="117"/>
                </a:lnTo>
                <a:lnTo>
                  <a:pt x="1200" y="151"/>
                </a:lnTo>
                <a:close/>
                <a:moveTo>
                  <a:pt x="1433" y="150"/>
                </a:moveTo>
                <a:lnTo>
                  <a:pt x="1567" y="150"/>
                </a:lnTo>
                <a:lnTo>
                  <a:pt x="1567" y="116"/>
                </a:lnTo>
                <a:lnTo>
                  <a:pt x="1433" y="117"/>
                </a:lnTo>
                <a:lnTo>
                  <a:pt x="1433" y="150"/>
                </a:lnTo>
                <a:close/>
                <a:moveTo>
                  <a:pt x="1667" y="150"/>
                </a:moveTo>
                <a:lnTo>
                  <a:pt x="1800" y="149"/>
                </a:lnTo>
                <a:lnTo>
                  <a:pt x="1800" y="116"/>
                </a:lnTo>
                <a:lnTo>
                  <a:pt x="1667" y="116"/>
                </a:lnTo>
                <a:lnTo>
                  <a:pt x="1667" y="150"/>
                </a:lnTo>
                <a:close/>
                <a:moveTo>
                  <a:pt x="225" y="5"/>
                </a:moveTo>
                <a:lnTo>
                  <a:pt x="0" y="136"/>
                </a:lnTo>
                <a:lnTo>
                  <a:pt x="225" y="267"/>
                </a:lnTo>
                <a:lnTo>
                  <a:pt x="225" y="267"/>
                </a:lnTo>
                <a:cubicBezTo>
                  <a:pt x="233" y="271"/>
                  <a:pt x="243" y="269"/>
                  <a:pt x="248" y="261"/>
                </a:cubicBezTo>
                <a:cubicBezTo>
                  <a:pt x="253" y="253"/>
                  <a:pt x="250" y="243"/>
                  <a:pt x="242" y="238"/>
                </a:cubicBezTo>
                <a:lnTo>
                  <a:pt x="42" y="122"/>
                </a:lnTo>
                <a:lnTo>
                  <a:pt x="42" y="151"/>
                </a:lnTo>
                <a:lnTo>
                  <a:pt x="242" y="33"/>
                </a:lnTo>
                <a:cubicBezTo>
                  <a:pt x="250" y="29"/>
                  <a:pt x="252" y="19"/>
                  <a:pt x="248" y="11"/>
                </a:cubicBezTo>
                <a:cubicBezTo>
                  <a:pt x="243" y="3"/>
                  <a:pt x="233" y="0"/>
                  <a:pt x="225" y="5"/>
                </a:cubicBezTo>
                <a:close/>
              </a:path>
            </a:pathLst>
          </a:cu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7" name="Freeform 149"/>
          <p:cNvSpPr>
            <a:spLocks/>
          </p:cNvSpPr>
          <p:nvPr/>
        </p:nvSpPr>
        <p:spPr bwMode="auto">
          <a:xfrm>
            <a:off x="7481888" y="3142731"/>
            <a:ext cx="38100" cy="38100"/>
          </a:xfrm>
          <a:custGeom>
            <a:avLst/>
            <a:gdLst>
              <a:gd name="T0" fmla="*/ 0 w 24"/>
              <a:gd name="T1" fmla="*/ 0 h 24"/>
              <a:gd name="T2" fmla="*/ 24 w 24"/>
              <a:gd name="T3" fmla="*/ 12 h 24"/>
              <a:gd name="T4" fmla="*/ 0 w 24"/>
              <a:gd name="T5" fmla="*/ 24 h 24"/>
              <a:gd name="T6" fmla="*/ 0 w 24"/>
              <a:gd name="T7" fmla="*/ 0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4" h="24">
                <a:moveTo>
                  <a:pt x="0" y="0"/>
                </a:moveTo>
                <a:lnTo>
                  <a:pt x="24" y="12"/>
                </a:lnTo>
                <a:lnTo>
                  <a:pt x="0" y="2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8" name="Freeform 150"/>
          <p:cNvSpPr>
            <a:spLocks/>
          </p:cNvSpPr>
          <p:nvPr/>
        </p:nvSpPr>
        <p:spPr bwMode="auto">
          <a:xfrm>
            <a:off x="6878638" y="3142731"/>
            <a:ext cx="38100" cy="38100"/>
          </a:xfrm>
          <a:custGeom>
            <a:avLst/>
            <a:gdLst>
              <a:gd name="T0" fmla="*/ 24 w 24"/>
              <a:gd name="T1" fmla="*/ 0 h 24"/>
              <a:gd name="T2" fmla="*/ 0 w 24"/>
              <a:gd name="T3" fmla="*/ 12 h 24"/>
              <a:gd name="T4" fmla="*/ 24 w 24"/>
              <a:gd name="T5" fmla="*/ 24 h 24"/>
              <a:gd name="T6" fmla="*/ 24 w 24"/>
              <a:gd name="T7" fmla="*/ 0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4" h="24">
                <a:moveTo>
                  <a:pt x="24" y="0"/>
                </a:moveTo>
                <a:lnTo>
                  <a:pt x="0" y="12"/>
                </a:lnTo>
                <a:lnTo>
                  <a:pt x="24" y="24"/>
                </a:lnTo>
                <a:lnTo>
                  <a:pt x="24" y="0"/>
                </a:lnTo>
                <a:close/>
              </a:path>
            </a:pathLst>
          </a:cu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9" name="Freeform 151"/>
          <p:cNvSpPr>
            <a:spLocks/>
          </p:cNvSpPr>
          <p:nvPr/>
        </p:nvSpPr>
        <p:spPr bwMode="auto">
          <a:xfrm>
            <a:off x="6502401" y="3142731"/>
            <a:ext cx="38100" cy="38100"/>
          </a:xfrm>
          <a:custGeom>
            <a:avLst/>
            <a:gdLst>
              <a:gd name="T0" fmla="*/ 0 w 24"/>
              <a:gd name="T1" fmla="*/ 0 h 24"/>
              <a:gd name="T2" fmla="*/ 24 w 24"/>
              <a:gd name="T3" fmla="*/ 12 h 24"/>
              <a:gd name="T4" fmla="*/ 0 w 24"/>
              <a:gd name="T5" fmla="*/ 24 h 24"/>
              <a:gd name="T6" fmla="*/ 0 w 24"/>
              <a:gd name="T7" fmla="*/ 0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4" h="24">
                <a:moveTo>
                  <a:pt x="0" y="0"/>
                </a:moveTo>
                <a:lnTo>
                  <a:pt x="24" y="12"/>
                </a:lnTo>
                <a:lnTo>
                  <a:pt x="0" y="2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0" name="Freeform 152"/>
          <p:cNvSpPr>
            <a:spLocks/>
          </p:cNvSpPr>
          <p:nvPr/>
        </p:nvSpPr>
        <p:spPr bwMode="auto">
          <a:xfrm>
            <a:off x="5899151" y="3142731"/>
            <a:ext cx="38100" cy="38100"/>
          </a:xfrm>
          <a:custGeom>
            <a:avLst/>
            <a:gdLst>
              <a:gd name="T0" fmla="*/ 24 w 24"/>
              <a:gd name="T1" fmla="*/ 0 h 24"/>
              <a:gd name="T2" fmla="*/ 0 w 24"/>
              <a:gd name="T3" fmla="*/ 12 h 24"/>
              <a:gd name="T4" fmla="*/ 24 w 24"/>
              <a:gd name="T5" fmla="*/ 24 h 24"/>
              <a:gd name="T6" fmla="*/ 24 w 24"/>
              <a:gd name="T7" fmla="*/ 0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4" h="24">
                <a:moveTo>
                  <a:pt x="24" y="0"/>
                </a:moveTo>
                <a:lnTo>
                  <a:pt x="0" y="12"/>
                </a:lnTo>
                <a:lnTo>
                  <a:pt x="24" y="24"/>
                </a:lnTo>
                <a:lnTo>
                  <a:pt x="24" y="0"/>
                </a:lnTo>
                <a:close/>
              </a:path>
            </a:pathLst>
          </a:cu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1" name="Freeform 153"/>
          <p:cNvSpPr>
            <a:spLocks noEditPoints="1"/>
          </p:cNvSpPr>
          <p:nvPr/>
        </p:nvSpPr>
        <p:spPr bwMode="auto">
          <a:xfrm>
            <a:off x="5694999" y="2831643"/>
            <a:ext cx="138113" cy="138113"/>
          </a:xfrm>
          <a:custGeom>
            <a:avLst/>
            <a:gdLst>
              <a:gd name="T0" fmla="*/ 23 w 484"/>
              <a:gd name="T1" fmla="*/ 485 h 485"/>
              <a:gd name="T2" fmla="*/ 474 w 484"/>
              <a:gd name="T3" fmla="*/ 34 h 485"/>
              <a:gd name="T4" fmla="*/ 450 w 484"/>
              <a:gd name="T5" fmla="*/ 11 h 485"/>
              <a:gd name="T6" fmla="*/ 0 w 484"/>
              <a:gd name="T7" fmla="*/ 461 h 485"/>
              <a:gd name="T8" fmla="*/ 23 w 484"/>
              <a:gd name="T9" fmla="*/ 485 h 485"/>
              <a:gd name="T10" fmla="*/ 443 w 484"/>
              <a:gd name="T11" fmla="*/ 180 h 485"/>
              <a:gd name="T12" fmla="*/ 484 w 484"/>
              <a:gd name="T13" fmla="*/ 0 h 485"/>
              <a:gd name="T14" fmla="*/ 305 w 484"/>
              <a:gd name="T15" fmla="*/ 42 h 485"/>
              <a:gd name="T16" fmla="*/ 292 w 484"/>
              <a:gd name="T17" fmla="*/ 62 h 485"/>
              <a:gd name="T18" fmla="*/ 312 w 484"/>
              <a:gd name="T19" fmla="*/ 74 h 485"/>
              <a:gd name="T20" fmla="*/ 465 w 484"/>
              <a:gd name="T21" fmla="*/ 39 h 485"/>
              <a:gd name="T22" fmla="*/ 446 w 484"/>
              <a:gd name="T23" fmla="*/ 19 h 485"/>
              <a:gd name="T24" fmla="*/ 410 w 484"/>
              <a:gd name="T25" fmla="*/ 172 h 485"/>
              <a:gd name="T26" fmla="*/ 423 w 484"/>
              <a:gd name="T27" fmla="*/ 192 h 485"/>
              <a:gd name="T28" fmla="*/ 443 w 484"/>
              <a:gd name="T29" fmla="*/ 180 h 4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84" h="485">
                <a:moveTo>
                  <a:pt x="23" y="485"/>
                </a:moveTo>
                <a:lnTo>
                  <a:pt x="474" y="34"/>
                </a:lnTo>
                <a:lnTo>
                  <a:pt x="450" y="11"/>
                </a:lnTo>
                <a:lnTo>
                  <a:pt x="0" y="461"/>
                </a:lnTo>
                <a:lnTo>
                  <a:pt x="23" y="485"/>
                </a:lnTo>
                <a:close/>
                <a:moveTo>
                  <a:pt x="443" y="180"/>
                </a:moveTo>
                <a:lnTo>
                  <a:pt x="484" y="0"/>
                </a:lnTo>
                <a:lnTo>
                  <a:pt x="305" y="42"/>
                </a:lnTo>
                <a:cubicBezTo>
                  <a:pt x="296" y="44"/>
                  <a:pt x="290" y="53"/>
                  <a:pt x="292" y="62"/>
                </a:cubicBezTo>
                <a:cubicBezTo>
                  <a:pt x="294" y="71"/>
                  <a:pt x="303" y="76"/>
                  <a:pt x="312" y="74"/>
                </a:cubicBezTo>
                <a:lnTo>
                  <a:pt x="465" y="39"/>
                </a:lnTo>
                <a:lnTo>
                  <a:pt x="446" y="19"/>
                </a:lnTo>
                <a:lnTo>
                  <a:pt x="410" y="172"/>
                </a:lnTo>
                <a:cubicBezTo>
                  <a:pt x="408" y="181"/>
                  <a:pt x="414" y="190"/>
                  <a:pt x="423" y="192"/>
                </a:cubicBezTo>
                <a:cubicBezTo>
                  <a:pt x="432" y="194"/>
                  <a:pt x="441" y="189"/>
                  <a:pt x="443" y="180"/>
                </a:cubicBezTo>
                <a:close/>
              </a:path>
            </a:pathLst>
          </a:cu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2" name="Freeform 154"/>
          <p:cNvSpPr>
            <a:spLocks noEditPoints="1"/>
          </p:cNvSpPr>
          <p:nvPr/>
        </p:nvSpPr>
        <p:spPr bwMode="auto">
          <a:xfrm>
            <a:off x="7735888" y="2833962"/>
            <a:ext cx="138113" cy="138113"/>
          </a:xfrm>
          <a:custGeom>
            <a:avLst/>
            <a:gdLst>
              <a:gd name="T0" fmla="*/ 23 w 484"/>
              <a:gd name="T1" fmla="*/ 485 h 485"/>
              <a:gd name="T2" fmla="*/ 474 w 484"/>
              <a:gd name="T3" fmla="*/ 34 h 485"/>
              <a:gd name="T4" fmla="*/ 450 w 484"/>
              <a:gd name="T5" fmla="*/ 11 h 485"/>
              <a:gd name="T6" fmla="*/ 0 w 484"/>
              <a:gd name="T7" fmla="*/ 461 h 485"/>
              <a:gd name="T8" fmla="*/ 23 w 484"/>
              <a:gd name="T9" fmla="*/ 485 h 485"/>
              <a:gd name="T10" fmla="*/ 443 w 484"/>
              <a:gd name="T11" fmla="*/ 180 h 485"/>
              <a:gd name="T12" fmla="*/ 484 w 484"/>
              <a:gd name="T13" fmla="*/ 0 h 485"/>
              <a:gd name="T14" fmla="*/ 305 w 484"/>
              <a:gd name="T15" fmla="*/ 42 h 485"/>
              <a:gd name="T16" fmla="*/ 292 w 484"/>
              <a:gd name="T17" fmla="*/ 62 h 485"/>
              <a:gd name="T18" fmla="*/ 312 w 484"/>
              <a:gd name="T19" fmla="*/ 74 h 485"/>
              <a:gd name="T20" fmla="*/ 465 w 484"/>
              <a:gd name="T21" fmla="*/ 39 h 485"/>
              <a:gd name="T22" fmla="*/ 446 w 484"/>
              <a:gd name="T23" fmla="*/ 19 h 485"/>
              <a:gd name="T24" fmla="*/ 410 w 484"/>
              <a:gd name="T25" fmla="*/ 172 h 485"/>
              <a:gd name="T26" fmla="*/ 423 w 484"/>
              <a:gd name="T27" fmla="*/ 192 h 485"/>
              <a:gd name="T28" fmla="*/ 443 w 484"/>
              <a:gd name="T29" fmla="*/ 180 h 4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84" h="485">
                <a:moveTo>
                  <a:pt x="23" y="485"/>
                </a:moveTo>
                <a:lnTo>
                  <a:pt x="474" y="34"/>
                </a:lnTo>
                <a:lnTo>
                  <a:pt x="450" y="11"/>
                </a:lnTo>
                <a:lnTo>
                  <a:pt x="0" y="461"/>
                </a:lnTo>
                <a:lnTo>
                  <a:pt x="23" y="485"/>
                </a:lnTo>
                <a:close/>
                <a:moveTo>
                  <a:pt x="443" y="180"/>
                </a:moveTo>
                <a:lnTo>
                  <a:pt x="484" y="0"/>
                </a:lnTo>
                <a:lnTo>
                  <a:pt x="305" y="42"/>
                </a:lnTo>
                <a:cubicBezTo>
                  <a:pt x="296" y="44"/>
                  <a:pt x="290" y="53"/>
                  <a:pt x="292" y="62"/>
                </a:cubicBezTo>
                <a:cubicBezTo>
                  <a:pt x="294" y="71"/>
                  <a:pt x="303" y="76"/>
                  <a:pt x="312" y="74"/>
                </a:cubicBezTo>
                <a:lnTo>
                  <a:pt x="465" y="39"/>
                </a:lnTo>
                <a:lnTo>
                  <a:pt x="446" y="19"/>
                </a:lnTo>
                <a:lnTo>
                  <a:pt x="410" y="172"/>
                </a:lnTo>
                <a:cubicBezTo>
                  <a:pt x="408" y="181"/>
                  <a:pt x="414" y="190"/>
                  <a:pt x="423" y="192"/>
                </a:cubicBezTo>
                <a:cubicBezTo>
                  <a:pt x="432" y="194"/>
                  <a:pt x="441" y="189"/>
                  <a:pt x="443" y="180"/>
                </a:cubicBezTo>
                <a:close/>
              </a:path>
            </a:pathLst>
          </a:cu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3" name="Line 155"/>
          <p:cNvSpPr>
            <a:spLocks noChangeShapeType="1"/>
          </p:cNvSpPr>
          <p:nvPr/>
        </p:nvSpPr>
        <p:spPr bwMode="auto">
          <a:xfrm>
            <a:off x="5897563" y="3050656"/>
            <a:ext cx="0" cy="215900"/>
          </a:xfrm>
          <a:prstGeom prst="line">
            <a:avLst/>
          </a:prstGeom>
          <a:noFill/>
          <a:ln w="4763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4" name="Line 156"/>
          <p:cNvSpPr>
            <a:spLocks noChangeShapeType="1"/>
          </p:cNvSpPr>
          <p:nvPr/>
        </p:nvSpPr>
        <p:spPr bwMode="auto">
          <a:xfrm>
            <a:off x="6880226" y="3060181"/>
            <a:ext cx="0" cy="215900"/>
          </a:xfrm>
          <a:prstGeom prst="line">
            <a:avLst/>
          </a:prstGeom>
          <a:noFill/>
          <a:ln w="4763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5" name="Line 157"/>
          <p:cNvSpPr>
            <a:spLocks noChangeShapeType="1"/>
          </p:cNvSpPr>
          <p:nvPr/>
        </p:nvSpPr>
        <p:spPr bwMode="auto">
          <a:xfrm>
            <a:off x="7519988" y="3066531"/>
            <a:ext cx="0" cy="217488"/>
          </a:xfrm>
          <a:prstGeom prst="line">
            <a:avLst/>
          </a:prstGeom>
          <a:noFill/>
          <a:ln w="4763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6" name="Line 158"/>
          <p:cNvSpPr>
            <a:spLocks noChangeShapeType="1"/>
          </p:cNvSpPr>
          <p:nvPr/>
        </p:nvSpPr>
        <p:spPr bwMode="auto">
          <a:xfrm>
            <a:off x="5897563" y="3161781"/>
            <a:ext cx="609600" cy="0"/>
          </a:xfrm>
          <a:prstGeom prst="line">
            <a:avLst/>
          </a:prstGeom>
          <a:noFill/>
          <a:ln w="4763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7" name="Line 159"/>
          <p:cNvSpPr>
            <a:spLocks noChangeShapeType="1"/>
          </p:cNvSpPr>
          <p:nvPr/>
        </p:nvSpPr>
        <p:spPr bwMode="auto">
          <a:xfrm>
            <a:off x="6886576" y="3161781"/>
            <a:ext cx="633413" cy="0"/>
          </a:xfrm>
          <a:prstGeom prst="line">
            <a:avLst/>
          </a:prstGeom>
          <a:noFill/>
          <a:ln w="4763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8" name="Freeform 160"/>
          <p:cNvSpPr>
            <a:spLocks noEditPoints="1"/>
          </p:cNvSpPr>
          <p:nvPr/>
        </p:nvSpPr>
        <p:spPr bwMode="auto">
          <a:xfrm>
            <a:off x="6756401" y="2974456"/>
            <a:ext cx="134938" cy="117475"/>
          </a:xfrm>
          <a:custGeom>
            <a:avLst/>
            <a:gdLst>
              <a:gd name="T0" fmla="*/ 0 w 85"/>
              <a:gd name="T1" fmla="*/ 0 h 74"/>
              <a:gd name="T2" fmla="*/ 85 w 85"/>
              <a:gd name="T3" fmla="*/ 0 h 74"/>
              <a:gd name="T4" fmla="*/ 85 w 85"/>
              <a:gd name="T5" fmla="*/ 74 h 74"/>
              <a:gd name="T6" fmla="*/ 0 w 85"/>
              <a:gd name="T7" fmla="*/ 74 h 74"/>
              <a:gd name="T8" fmla="*/ 0 w 85"/>
              <a:gd name="T9" fmla="*/ 0 h 74"/>
              <a:gd name="T10" fmla="*/ 9 w 85"/>
              <a:gd name="T11" fmla="*/ 9 h 74"/>
              <a:gd name="T12" fmla="*/ 9 w 85"/>
              <a:gd name="T13" fmla="*/ 64 h 74"/>
              <a:gd name="T14" fmla="*/ 75 w 85"/>
              <a:gd name="T15" fmla="*/ 64 h 74"/>
              <a:gd name="T16" fmla="*/ 75 w 85"/>
              <a:gd name="T17" fmla="*/ 9 h 74"/>
              <a:gd name="T18" fmla="*/ 9 w 85"/>
              <a:gd name="T19" fmla="*/ 9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5" h="74">
                <a:moveTo>
                  <a:pt x="0" y="0"/>
                </a:moveTo>
                <a:lnTo>
                  <a:pt x="85" y="0"/>
                </a:lnTo>
                <a:lnTo>
                  <a:pt x="85" y="74"/>
                </a:lnTo>
                <a:lnTo>
                  <a:pt x="0" y="74"/>
                </a:lnTo>
                <a:lnTo>
                  <a:pt x="0" y="0"/>
                </a:lnTo>
                <a:close/>
                <a:moveTo>
                  <a:pt x="9" y="9"/>
                </a:moveTo>
                <a:lnTo>
                  <a:pt x="9" y="64"/>
                </a:lnTo>
                <a:lnTo>
                  <a:pt x="75" y="64"/>
                </a:lnTo>
                <a:lnTo>
                  <a:pt x="75" y="9"/>
                </a:lnTo>
                <a:lnTo>
                  <a:pt x="9" y="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9" name="Freeform 161"/>
          <p:cNvSpPr>
            <a:spLocks noEditPoints="1"/>
          </p:cNvSpPr>
          <p:nvPr/>
        </p:nvSpPr>
        <p:spPr bwMode="auto">
          <a:xfrm>
            <a:off x="6756401" y="2974456"/>
            <a:ext cx="134938" cy="117475"/>
          </a:xfrm>
          <a:custGeom>
            <a:avLst/>
            <a:gdLst>
              <a:gd name="T0" fmla="*/ 0 w 85"/>
              <a:gd name="T1" fmla="*/ 0 h 74"/>
              <a:gd name="T2" fmla="*/ 85 w 85"/>
              <a:gd name="T3" fmla="*/ 0 h 74"/>
              <a:gd name="T4" fmla="*/ 85 w 85"/>
              <a:gd name="T5" fmla="*/ 74 h 74"/>
              <a:gd name="T6" fmla="*/ 0 w 85"/>
              <a:gd name="T7" fmla="*/ 74 h 74"/>
              <a:gd name="T8" fmla="*/ 0 w 85"/>
              <a:gd name="T9" fmla="*/ 0 h 74"/>
              <a:gd name="T10" fmla="*/ 9 w 85"/>
              <a:gd name="T11" fmla="*/ 9 h 74"/>
              <a:gd name="T12" fmla="*/ 9 w 85"/>
              <a:gd name="T13" fmla="*/ 64 h 74"/>
              <a:gd name="T14" fmla="*/ 75 w 85"/>
              <a:gd name="T15" fmla="*/ 64 h 74"/>
              <a:gd name="T16" fmla="*/ 75 w 85"/>
              <a:gd name="T17" fmla="*/ 9 h 74"/>
              <a:gd name="T18" fmla="*/ 9 w 85"/>
              <a:gd name="T19" fmla="*/ 9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5" h="74">
                <a:moveTo>
                  <a:pt x="0" y="0"/>
                </a:moveTo>
                <a:lnTo>
                  <a:pt x="85" y="0"/>
                </a:lnTo>
                <a:lnTo>
                  <a:pt x="85" y="74"/>
                </a:lnTo>
                <a:lnTo>
                  <a:pt x="0" y="74"/>
                </a:lnTo>
                <a:lnTo>
                  <a:pt x="0" y="0"/>
                </a:lnTo>
                <a:close/>
                <a:moveTo>
                  <a:pt x="9" y="9"/>
                </a:moveTo>
                <a:lnTo>
                  <a:pt x="9" y="64"/>
                </a:lnTo>
                <a:lnTo>
                  <a:pt x="75" y="64"/>
                </a:lnTo>
                <a:lnTo>
                  <a:pt x="75" y="9"/>
                </a:lnTo>
                <a:lnTo>
                  <a:pt x="9" y="9"/>
                </a:lnTo>
                <a:close/>
              </a:path>
            </a:pathLst>
          </a:custGeom>
          <a:noFill/>
          <a:ln w="4763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0" name="Freeform 162"/>
          <p:cNvSpPr>
            <a:spLocks noEditPoints="1"/>
          </p:cNvSpPr>
          <p:nvPr/>
        </p:nvSpPr>
        <p:spPr bwMode="auto">
          <a:xfrm>
            <a:off x="6530976" y="2977631"/>
            <a:ext cx="133350" cy="117475"/>
          </a:xfrm>
          <a:custGeom>
            <a:avLst/>
            <a:gdLst>
              <a:gd name="T0" fmla="*/ 0 w 84"/>
              <a:gd name="T1" fmla="*/ 0 h 74"/>
              <a:gd name="T2" fmla="*/ 84 w 84"/>
              <a:gd name="T3" fmla="*/ 0 h 74"/>
              <a:gd name="T4" fmla="*/ 84 w 84"/>
              <a:gd name="T5" fmla="*/ 74 h 74"/>
              <a:gd name="T6" fmla="*/ 0 w 84"/>
              <a:gd name="T7" fmla="*/ 74 h 74"/>
              <a:gd name="T8" fmla="*/ 0 w 84"/>
              <a:gd name="T9" fmla="*/ 0 h 74"/>
              <a:gd name="T10" fmla="*/ 9 w 84"/>
              <a:gd name="T11" fmla="*/ 9 h 74"/>
              <a:gd name="T12" fmla="*/ 9 w 84"/>
              <a:gd name="T13" fmla="*/ 65 h 74"/>
              <a:gd name="T14" fmla="*/ 75 w 84"/>
              <a:gd name="T15" fmla="*/ 65 h 74"/>
              <a:gd name="T16" fmla="*/ 75 w 84"/>
              <a:gd name="T17" fmla="*/ 9 h 74"/>
              <a:gd name="T18" fmla="*/ 9 w 84"/>
              <a:gd name="T19" fmla="*/ 9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4" h="74">
                <a:moveTo>
                  <a:pt x="0" y="0"/>
                </a:moveTo>
                <a:lnTo>
                  <a:pt x="84" y="0"/>
                </a:lnTo>
                <a:lnTo>
                  <a:pt x="84" y="74"/>
                </a:lnTo>
                <a:lnTo>
                  <a:pt x="0" y="74"/>
                </a:lnTo>
                <a:lnTo>
                  <a:pt x="0" y="0"/>
                </a:lnTo>
                <a:close/>
                <a:moveTo>
                  <a:pt x="9" y="9"/>
                </a:moveTo>
                <a:lnTo>
                  <a:pt x="9" y="65"/>
                </a:lnTo>
                <a:lnTo>
                  <a:pt x="75" y="65"/>
                </a:lnTo>
                <a:lnTo>
                  <a:pt x="75" y="9"/>
                </a:lnTo>
                <a:lnTo>
                  <a:pt x="9" y="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1" name="Freeform 163"/>
          <p:cNvSpPr>
            <a:spLocks noEditPoints="1"/>
          </p:cNvSpPr>
          <p:nvPr/>
        </p:nvSpPr>
        <p:spPr bwMode="auto">
          <a:xfrm>
            <a:off x="6530976" y="2977631"/>
            <a:ext cx="133350" cy="117475"/>
          </a:xfrm>
          <a:custGeom>
            <a:avLst/>
            <a:gdLst>
              <a:gd name="T0" fmla="*/ 0 w 84"/>
              <a:gd name="T1" fmla="*/ 0 h 74"/>
              <a:gd name="T2" fmla="*/ 84 w 84"/>
              <a:gd name="T3" fmla="*/ 0 h 74"/>
              <a:gd name="T4" fmla="*/ 84 w 84"/>
              <a:gd name="T5" fmla="*/ 74 h 74"/>
              <a:gd name="T6" fmla="*/ 0 w 84"/>
              <a:gd name="T7" fmla="*/ 74 h 74"/>
              <a:gd name="T8" fmla="*/ 0 w 84"/>
              <a:gd name="T9" fmla="*/ 0 h 74"/>
              <a:gd name="T10" fmla="*/ 9 w 84"/>
              <a:gd name="T11" fmla="*/ 9 h 74"/>
              <a:gd name="T12" fmla="*/ 9 w 84"/>
              <a:gd name="T13" fmla="*/ 65 h 74"/>
              <a:gd name="T14" fmla="*/ 75 w 84"/>
              <a:gd name="T15" fmla="*/ 65 h 74"/>
              <a:gd name="T16" fmla="*/ 75 w 84"/>
              <a:gd name="T17" fmla="*/ 9 h 74"/>
              <a:gd name="T18" fmla="*/ 9 w 84"/>
              <a:gd name="T19" fmla="*/ 9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4" h="74">
                <a:moveTo>
                  <a:pt x="0" y="0"/>
                </a:moveTo>
                <a:lnTo>
                  <a:pt x="84" y="0"/>
                </a:lnTo>
                <a:lnTo>
                  <a:pt x="84" y="74"/>
                </a:lnTo>
                <a:lnTo>
                  <a:pt x="0" y="74"/>
                </a:lnTo>
                <a:lnTo>
                  <a:pt x="0" y="0"/>
                </a:lnTo>
                <a:close/>
                <a:moveTo>
                  <a:pt x="9" y="9"/>
                </a:moveTo>
                <a:lnTo>
                  <a:pt x="9" y="65"/>
                </a:lnTo>
                <a:lnTo>
                  <a:pt x="75" y="65"/>
                </a:lnTo>
                <a:lnTo>
                  <a:pt x="75" y="9"/>
                </a:lnTo>
                <a:lnTo>
                  <a:pt x="9" y="9"/>
                </a:lnTo>
                <a:close/>
              </a:path>
            </a:pathLst>
          </a:custGeom>
          <a:noFill/>
          <a:ln w="4763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2" name="Oval 164"/>
          <p:cNvSpPr>
            <a:spLocks noChangeArrowheads="1"/>
          </p:cNvSpPr>
          <p:nvPr/>
        </p:nvSpPr>
        <p:spPr bwMode="auto">
          <a:xfrm>
            <a:off x="6216651" y="2977631"/>
            <a:ext cx="114300" cy="114300"/>
          </a:xfrm>
          <a:prstGeom prst="ellipse">
            <a:avLst/>
          </a:prstGeom>
          <a:solidFill>
            <a:srgbClr val="FFFFF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3" name="Oval 165"/>
          <p:cNvSpPr>
            <a:spLocks noChangeArrowheads="1"/>
          </p:cNvSpPr>
          <p:nvPr/>
        </p:nvSpPr>
        <p:spPr bwMode="auto">
          <a:xfrm>
            <a:off x="6216651" y="2977631"/>
            <a:ext cx="114300" cy="114300"/>
          </a:xfrm>
          <a:prstGeom prst="ellipse">
            <a:avLst/>
          </a:prstGeom>
          <a:noFill/>
          <a:ln w="4763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4" name="Line 166"/>
          <p:cNvSpPr>
            <a:spLocks noChangeShapeType="1"/>
          </p:cNvSpPr>
          <p:nvPr/>
        </p:nvSpPr>
        <p:spPr bwMode="auto">
          <a:xfrm>
            <a:off x="6232526" y="2993506"/>
            <a:ext cx="96838" cy="41275"/>
          </a:xfrm>
          <a:prstGeom prst="line">
            <a:avLst/>
          </a:prstGeom>
          <a:noFill/>
          <a:ln w="4763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5" name="Line 167"/>
          <p:cNvSpPr>
            <a:spLocks noChangeShapeType="1"/>
          </p:cNvSpPr>
          <p:nvPr/>
        </p:nvSpPr>
        <p:spPr bwMode="auto">
          <a:xfrm flipV="1">
            <a:off x="6232526" y="3034781"/>
            <a:ext cx="96838" cy="39688"/>
          </a:xfrm>
          <a:prstGeom prst="line">
            <a:avLst/>
          </a:prstGeom>
          <a:noFill/>
          <a:ln w="4763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6" name="Oval 168"/>
          <p:cNvSpPr>
            <a:spLocks noChangeArrowheads="1"/>
          </p:cNvSpPr>
          <p:nvPr/>
        </p:nvSpPr>
        <p:spPr bwMode="auto">
          <a:xfrm>
            <a:off x="7137401" y="2982394"/>
            <a:ext cx="114300" cy="114300"/>
          </a:xfrm>
          <a:prstGeom prst="ellipse">
            <a:avLst/>
          </a:prstGeom>
          <a:solidFill>
            <a:srgbClr val="FFFFF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7" name="Oval 169"/>
          <p:cNvSpPr>
            <a:spLocks noChangeArrowheads="1"/>
          </p:cNvSpPr>
          <p:nvPr/>
        </p:nvSpPr>
        <p:spPr bwMode="auto">
          <a:xfrm>
            <a:off x="7137401" y="2982394"/>
            <a:ext cx="114300" cy="114300"/>
          </a:xfrm>
          <a:prstGeom prst="ellipse">
            <a:avLst/>
          </a:prstGeom>
          <a:noFill/>
          <a:ln w="4763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8" name="Line 170"/>
          <p:cNvSpPr>
            <a:spLocks noChangeShapeType="1"/>
          </p:cNvSpPr>
          <p:nvPr/>
        </p:nvSpPr>
        <p:spPr bwMode="auto">
          <a:xfrm>
            <a:off x="7137401" y="3039544"/>
            <a:ext cx="96838" cy="41275"/>
          </a:xfrm>
          <a:prstGeom prst="line">
            <a:avLst/>
          </a:prstGeom>
          <a:noFill/>
          <a:ln w="4763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9" name="Line 171"/>
          <p:cNvSpPr>
            <a:spLocks noChangeShapeType="1"/>
          </p:cNvSpPr>
          <p:nvPr/>
        </p:nvSpPr>
        <p:spPr bwMode="auto">
          <a:xfrm flipV="1">
            <a:off x="7137401" y="2999856"/>
            <a:ext cx="96838" cy="39688"/>
          </a:xfrm>
          <a:prstGeom prst="line">
            <a:avLst/>
          </a:prstGeom>
          <a:noFill/>
          <a:ln w="4763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7" name="右箭头 186"/>
          <p:cNvSpPr/>
          <p:nvPr/>
        </p:nvSpPr>
        <p:spPr>
          <a:xfrm>
            <a:off x="4085278" y="2964137"/>
            <a:ext cx="1291744" cy="1309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5" name="Oval 126"/>
          <p:cNvSpPr>
            <a:spLocks noChangeArrowheads="1"/>
          </p:cNvSpPr>
          <p:nvPr/>
        </p:nvSpPr>
        <p:spPr bwMode="auto">
          <a:xfrm>
            <a:off x="5639595" y="2975281"/>
            <a:ext cx="114300" cy="112713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0" name="Oval 127"/>
          <p:cNvSpPr>
            <a:spLocks noChangeArrowheads="1"/>
          </p:cNvSpPr>
          <p:nvPr/>
        </p:nvSpPr>
        <p:spPr bwMode="auto">
          <a:xfrm>
            <a:off x="5638007" y="2980806"/>
            <a:ext cx="114300" cy="112713"/>
          </a:xfrm>
          <a:prstGeom prst="ellipse">
            <a:avLst/>
          </a:prstGeom>
          <a:noFill/>
          <a:ln w="47625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1" name="Oval 126"/>
          <p:cNvSpPr>
            <a:spLocks noChangeArrowheads="1"/>
          </p:cNvSpPr>
          <p:nvPr/>
        </p:nvSpPr>
        <p:spPr bwMode="auto">
          <a:xfrm>
            <a:off x="7461251" y="2978424"/>
            <a:ext cx="114300" cy="11271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2" name="Oval 127"/>
          <p:cNvSpPr>
            <a:spLocks noChangeArrowheads="1"/>
          </p:cNvSpPr>
          <p:nvPr/>
        </p:nvSpPr>
        <p:spPr bwMode="auto">
          <a:xfrm>
            <a:off x="7459663" y="2983949"/>
            <a:ext cx="114300" cy="112713"/>
          </a:xfrm>
          <a:prstGeom prst="ellipse">
            <a:avLst/>
          </a:prstGeom>
          <a:noFill/>
          <a:ln w="47625" cap="flat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74076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02</a:t>
            </a:r>
            <a:r>
              <a:rPr lang="en-US" b="1" dirty="0" smtClean="0"/>
              <a:t> </a:t>
            </a:r>
            <a:r>
              <a:rPr lang="zh-CN" altLang="en-US" b="1" dirty="0" smtClean="0"/>
              <a:t>研究内容</a:t>
            </a:r>
            <a:r>
              <a:rPr lang="en-US" altLang="zh-CN" b="1" dirty="0" smtClean="0"/>
              <a:t>——</a:t>
            </a:r>
            <a:r>
              <a:rPr lang="zh-CN" altLang="en-US" sz="3600" b="1" dirty="0" smtClean="0"/>
              <a:t>供水管网韧性分析</a:t>
            </a:r>
            <a:endParaRPr lang="zh-CN" altLang="en-US" sz="3600" b="1" dirty="0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3954780" y="381762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4815840" y="355092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6" name="右箭头 15"/>
          <p:cNvSpPr/>
          <p:nvPr/>
        </p:nvSpPr>
        <p:spPr>
          <a:xfrm>
            <a:off x="712824" y="2247902"/>
            <a:ext cx="7546104" cy="2812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7" name="矩形 16"/>
          <p:cNvSpPr/>
          <p:nvPr/>
        </p:nvSpPr>
        <p:spPr>
          <a:xfrm>
            <a:off x="472794" y="2928529"/>
            <a:ext cx="1078629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50" dirty="0"/>
              <a:t>供水管网运行</a:t>
            </a:r>
            <a:endParaRPr lang="zh-CN" altLang="en-US" sz="1350" dirty="0"/>
          </a:p>
        </p:txBody>
      </p:sp>
      <p:sp>
        <p:nvSpPr>
          <p:cNvPr id="18" name="矩形 17"/>
          <p:cNvSpPr/>
          <p:nvPr/>
        </p:nvSpPr>
        <p:spPr>
          <a:xfrm>
            <a:off x="2082519" y="2928529"/>
            <a:ext cx="1078629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50" dirty="0"/>
              <a:t>地震作用</a:t>
            </a:r>
            <a:endParaRPr lang="zh-CN" altLang="en-US" sz="1350" dirty="0"/>
          </a:p>
        </p:txBody>
      </p:sp>
      <p:sp>
        <p:nvSpPr>
          <p:cNvPr id="19" name="矩形 18"/>
          <p:cNvSpPr/>
          <p:nvPr/>
        </p:nvSpPr>
        <p:spPr>
          <a:xfrm>
            <a:off x="3701769" y="2928529"/>
            <a:ext cx="1078629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50" dirty="0"/>
              <a:t>反应时间</a:t>
            </a:r>
            <a:endParaRPr lang="zh-CN" altLang="en-US" sz="1350" dirty="0"/>
          </a:p>
        </p:txBody>
      </p:sp>
      <p:sp>
        <p:nvSpPr>
          <p:cNvPr id="20" name="矩形 19"/>
          <p:cNvSpPr/>
          <p:nvPr/>
        </p:nvSpPr>
        <p:spPr>
          <a:xfrm>
            <a:off x="5321019" y="2928529"/>
            <a:ext cx="1078629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50" dirty="0"/>
              <a:t>检查时间</a:t>
            </a:r>
            <a:endParaRPr lang="zh-CN" altLang="en-US" sz="1350" dirty="0"/>
          </a:p>
        </p:txBody>
      </p:sp>
      <p:sp>
        <p:nvSpPr>
          <p:cNvPr id="21" name="矩形 20"/>
          <p:cNvSpPr/>
          <p:nvPr/>
        </p:nvSpPr>
        <p:spPr>
          <a:xfrm>
            <a:off x="6940269" y="2916079"/>
            <a:ext cx="1078629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50" dirty="0"/>
              <a:t>修复</a:t>
            </a:r>
            <a:r>
              <a:rPr lang="zh-CN" altLang="en-US" sz="1350" dirty="0"/>
              <a:t>时间</a:t>
            </a:r>
            <a:endParaRPr lang="zh-CN" altLang="en-US" sz="1350" dirty="0"/>
          </a:p>
        </p:txBody>
      </p:sp>
      <p:cxnSp>
        <p:nvCxnSpPr>
          <p:cNvPr id="22" name="直接连接符 21"/>
          <p:cNvCxnSpPr/>
          <p:nvPr/>
        </p:nvCxnSpPr>
        <p:spPr>
          <a:xfrm flipV="1">
            <a:off x="1012109" y="2466212"/>
            <a:ext cx="0" cy="54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 flipV="1">
            <a:off x="2631163" y="2388529"/>
            <a:ext cx="0" cy="54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flipV="1">
            <a:off x="4274383" y="2388529"/>
            <a:ext cx="0" cy="54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flipV="1">
            <a:off x="5865156" y="2388529"/>
            <a:ext cx="0" cy="54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 flipV="1">
            <a:off x="7491280" y="2388529"/>
            <a:ext cx="0" cy="54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8218923" y="2039779"/>
            <a:ext cx="600075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50" dirty="0"/>
              <a:t>修复</a:t>
            </a:r>
            <a:r>
              <a:rPr lang="zh-CN" altLang="en-US" sz="1350" dirty="0"/>
              <a:t>完成</a:t>
            </a:r>
          </a:p>
        </p:txBody>
      </p:sp>
    </p:spTree>
    <p:extLst>
      <p:ext uri="{BB962C8B-B14F-4D97-AF65-F5344CB8AC3E}">
        <p14:creationId xmlns:p14="http://schemas.microsoft.com/office/powerpoint/2010/main" val="2170499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02</a:t>
            </a:r>
            <a:r>
              <a:rPr lang="en-US" b="1" dirty="0" smtClean="0"/>
              <a:t> </a:t>
            </a:r>
            <a:r>
              <a:rPr lang="zh-CN" altLang="en-US" b="1" dirty="0" smtClean="0"/>
              <a:t>研究内容</a:t>
            </a:r>
            <a:r>
              <a:rPr lang="en-US" altLang="zh-CN" b="1" dirty="0" smtClean="0"/>
              <a:t>——</a:t>
            </a:r>
            <a:r>
              <a:rPr lang="zh-CN" altLang="en-US" sz="3600" b="1" dirty="0" smtClean="0"/>
              <a:t>供水管网韧性分析</a:t>
            </a:r>
            <a:endParaRPr lang="zh-CN" altLang="en-US" sz="3600" b="1" dirty="0"/>
          </a:p>
        </p:txBody>
      </p:sp>
      <p:sp>
        <p:nvSpPr>
          <p:cNvPr id="53" name="矩形 52"/>
          <p:cNvSpPr/>
          <p:nvPr/>
        </p:nvSpPr>
        <p:spPr>
          <a:xfrm>
            <a:off x="1060259" y="1734829"/>
            <a:ext cx="1201500" cy="661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350" dirty="0"/>
              <a:t>供水管网震后韧性分析</a:t>
            </a:r>
            <a:endParaRPr kumimoji="1" lang="zh-CN" altLang="en-US" sz="2100" dirty="0"/>
          </a:p>
        </p:txBody>
      </p:sp>
      <p:sp>
        <p:nvSpPr>
          <p:cNvPr id="54" name="矩形 53"/>
          <p:cNvSpPr/>
          <p:nvPr/>
        </p:nvSpPr>
        <p:spPr>
          <a:xfrm>
            <a:off x="816617" y="2752019"/>
            <a:ext cx="405000" cy="2349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350" dirty="0"/>
              <a:t>韧性计算方法</a:t>
            </a:r>
          </a:p>
        </p:txBody>
      </p:sp>
      <p:sp>
        <p:nvSpPr>
          <p:cNvPr id="55" name="矩形 54"/>
          <p:cNvSpPr/>
          <p:nvPr/>
        </p:nvSpPr>
        <p:spPr>
          <a:xfrm>
            <a:off x="1458509" y="2752019"/>
            <a:ext cx="405000" cy="2349000"/>
          </a:xfrm>
          <a:prstGeom prst="rect">
            <a:avLst/>
          </a:prstGeom>
          <a:solidFill>
            <a:schemeClr val="bg1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350" dirty="0"/>
              <a:t>供水管网震后恢复模型</a:t>
            </a:r>
          </a:p>
        </p:txBody>
      </p:sp>
      <p:sp>
        <p:nvSpPr>
          <p:cNvPr id="56" name="矩形 55"/>
          <p:cNvSpPr/>
          <p:nvPr/>
        </p:nvSpPr>
        <p:spPr>
          <a:xfrm>
            <a:off x="2100401" y="2752019"/>
            <a:ext cx="405000" cy="2349000"/>
          </a:xfrm>
          <a:prstGeom prst="rect">
            <a:avLst/>
          </a:prstGeom>
          <a:solidFill>
            <a:schemeClr val="bg1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350" dirty="0"/>
              <a:t>供水管网震后恢复优化</a:t>
            </a:r>
          </a:p>
        </p:txBody>
      </p:sp>
      <p:cxnSp>
        <p:nvCxnSpPr>
          <p:cNvPr id="57" name="肘形连接符 56"/>
          <p:cNvCxnSpPr>
            <a:stCxn id="53" idx="2"/>
            <a:endCxn id="54" idx="0"/>
          </p:cNvCxnSpPr>
          <p:nvPr/>
        </p:nvCxnSpPr>
        <p:spPr>
          <a:xfrm rot="5400000">
            <a:off x="1162218" y="2253228"/>
            <a:ext cx="355691" cy="641892"/>
          </a:xfrm>
          <a:prstGeom prst="bentConnector3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肘形连接符 57"/>
          <p:cNvCxnSpPr>
            <a:stCxn id="53" idx="2"/>
            <a:endCxn id="56" idx="0"/>
          </p:cNvCxnSpPr>
          <p:nvPr/>
        </p:nvCxnSpPr>
        <p:spPr>
          <a:xfrm rot="16200000" flipH="1">
            <a:off x="1804110" y="2253228"/>
            <a:ext cx="355691" cy="641892"/>
          </a:xfrm>
          <a:prstGeom prst="bentConnector3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>
            <a:stCxn id="53" idx="2"/>
            <a:endCxn id="55" idx="0"/>
          </p:cNvCxnSpPr>
          <p:nvPr/>
        </p:nvCxnSpPr>
        <p:spPr>
          <a:xfrm>
            <a:off x="1661009" y="2396329"/>
            <a:ext cx="0" cy="355691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720834" y="1548789"/>
            <a:ext cx="1901664" cy="3833447"/>
          </a:xfrm>
          <a:prstGeom prst="rect">
            <a:avLst/>
          </a:prstGeom>
          <a:noFill/>
          <a:ln w="6350">
            <a:solidFill>
              <a:srgbClr val="FF0000"/>
            </a:solidFill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788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6146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3036" y="1548789"/>
            <a:ext cx="5079206" cy="254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3954780" y="381762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4815840" y="355092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5189873"/>
              </p:ext>
            </p:extLst>
          </p:nvPr>
        </p:nvGraphicFramePr>
        <p:xfrm>
          <a:off x="3954780" y="4274820"/>
          <a:ext cx="24765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5" name="Equation" r:id="rId4" imgW="1651000" imgH="381000" progId="Equation.DSMT4">
                  <p:embed/>
                </p:oleObj>
              </mc:Choice>
              <mc:Fallback>
                <p:oleObj name="Equation" r:id="rId4" imgW="1651000" imgH="381000" progId="Equation.DSMT4">
                  <p:embed/>
                  <p:pic>
                    <p:nvPicPr>
                      <p:cNvPr id="9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4780" y="4274820"/>
                        <a:ext cx="247650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3830955" y="5029176"/>
            <a:ext cx="519874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Functionality</a:t>
            </a:r>
            <a:r>
              <a:rPr lang="en-US" altLang="zh-CN" dirty="0" smtClean="0"/>
              <a:t> </a:t>
            </a:r>
            <a:r>
              <a:rPr lang="zh-CN" altLang="en-US" dirty="0" smtClean="0"/>
              <a:t>中可以选择不同指标，常用的指标有：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管网供水满足率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管网管道长度比例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供水节点数目比例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重要节点供水满足率</a:t>
            </a:r>
            <a:r>
              <a:rPr lang="en-US" altLang="zh-CN" dirty="0" smtClean="0"/>
              <a:t>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11292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02</a:t>
            </a:r>
            <a:r>
              <a:rPr lang="en-US" b="1" dirty="0" smtClean="0"/>
              <a:t> </a:t>
            </a:r>
            <a:r>
              <a:rPr lang="zh-CN" altLang="en-US" b="1" dirty="0" smtClean="0"/>
              <a:t>研究内容</a:t>
            </a:r>
            <a:r>
              <a:rPr lang="en-US" altLang="zh-CN" b="1" dirty="0" smtClean="0"/>
              <a:t>——</a:t>
            </a:r>
            <a:r>
              <a:rPr lang="zh-CN" altLang="en-US" sz="3600" b="1" dirty="0" smtClean="0"/>
              <a:t>供水管网韧性分析</a:t>
            </a:r>
            <a:endParaRPr lang="zh-CN" altLang="en-US" sz="3600" b="1" dirty="0"/>
          </a:p>
        </p:txBody>
      </p:sp>
      <p:sp>
        <p:nvSpPr>
          <p:cNvPr id="53" name="矩形 52"/>
          <p:cNvSpPr/>
          <p:nvPr/>
        </p:nvSpPr>
        <p:spPr>
          <a:xfrm>
            <a:off x="1060259" y="1734829"/>
            <a:ext cx="1201500" cy="661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350" dirty="0"/>
              <a:t>供水管网震后韧性分析</a:t>
            </a:r>
            <a:endParaRPr kumimoji="1" lang="zh-CN" altLang="en-US" sz="2100" dirty="0"/>
          </a:p>
        </p:txBody>
      </p:sp>
      <p:sp>
        <p:nvSpPr>
          <p:cNvPr id="54" name="矩形 53"/>
          <p:cNvSpPr/>
          <p:nvPr/>
        </p:nvSpPr>
        <p:spPr>
          <a:xfrm>
            <a:off x="816617" y="2752019"/>
            <a:ext cx="405000" cy="2349000"/>
          </a:xfrm>
          <a:prstGeom prst="rect">
            <a:avLst/>
          </a:prstGeom>
          <a:solidFill>
            <a:schemeClr val="bg1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350" dirty="0"/>
              <a:t>韧性计算方法</a:t>
            </a:r>
          </a:p>
        </p:txBody>
      </p:sp>
      <p:sp>
        <p:nvSpPr>
          <p:cNvPr id="55" name="矩形 54"/>
          <p:cNvSpPr/>
          <p:nvPr/>
        </p:nvSpPr>
        <p:spPr>
          <a:xfrm>
            <a:off x="1458509" y="2752019"/>
            <a:ext cx="405000" cy="2349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350" dirty="0"/>
              <a:t>供水管网震后恢复模型</a:t>
            </a:r>
          </a:p>
        </p:txBody>
      </p:sp>
      <p:sp>
        <p:nvSpPr>
          <p:cNvPr id="56" name="矩形 55"/>
          <p:cNvSpPr/>
          <p:nvPr/>
        </p:nvSpPr>
        <p:spPr>
          <a:xfrm>
            <a:off x="2100401" y="2752019"/>
            <a:ext cx="405000" cy="2349000"/>
          </a:xfrm>
          <a:prstGeom prst="rect">
            <a:avLst/>
          </a:prstGeom>
          <a:solidFill>
            <a:schemeClr val="bg1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350" dirty="0"/>
              <a:t>供水管网震后恢复优化</a:t>
            </a:r>
          </a:p>
        </p:txBody>
      </p:sp>
      <p:cxnSp>
        <p:nvCxnSpPr>
          <p:cNvPr id="57" name="肘形连接符 56"/>
          <p:cNvCxnSpPr>
            <a:stCxn id="53" idx="2"/>
            <a:endCxn id="54" idx="0"/>
          </p:cNvCxnSpPr>
          <p:nvPr/>
        </p:nvCxnSpPr>
        <p:spPr>
          <a:xfrm rot="5400000">
            <a:off x="1162218" y="2253228"/>
            <a:ext cx="355691" cy="641892"/>
          </a:xfrm>
          <a:prstGeom prst="bentConnector3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肘形连接符 57"/>
          <p:cNvCxnSpPr>
            <a:stCxn id="53" idx="2"/>
            <a:endCxn id="56" idx="0"/>
          </p:cNvCxnSpPr>
          <p:nvPr/>
        </p:nvCxnSpPr>
        <p:spPr>
          <a:xfrm rot="16200000" flipH="1">
            <a:off x="1804110" y="2253228"/>
            <a:ext cx="355691" cy="641892"/>
          </a:xfrm>
          <a:prstGeom prst="bentConnector3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>
            <a:stCxn id="53" idx="2"/>
            <a:endCxn id="55" idx="0"/>
          </p:cNvCxnSpPr>
          <p:nvPr/>
        </p:nvCxnSpPr>
        <p:spPr>
          <a:xfrm>
            <a:off x="1661009" y="2396329"/>
            <a:ext cx="0" cy="355691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720834" y="1548789"/>
            <a:ext cx="1901664" cy="3833447"/>
          </a:xfrm>
          <a:prstGeom prst="rect">
            <a:avLst/>
          </a:prstGeom>
          <a:noFill/>
          <a:ln w="6350">
            <a:solidFill>
              <a:srgbClr val="FF0000"/>
            </a:solidFill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788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4815840" y="355092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714681" y="1517958"/>
            <a:ext cx="51624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供水管网震后恢复过程模型</a:t>
            </a:r>
            <a:r>
              <a:rPr lang="en-US" altLang="zh-CN" dirty="0"/>
              <a:t>——</a:t>
            </a:r>
            <a:r>
              <a:rPr lang="zh-CN" altLang="en-US" dirty="0"/>
              <a:t>离散事件模型</a:t>
            </a:r>
            <a:endParaRPr lang="zh-CN" altLang="en-US" dirty="0"/>
          </a:p>
        </p:txBody>
      </p:sp>
      <p:grpSp>
        <p:nvGrpSpPr>
          <p:cNvPr id="17" name="组合 16"/>
          <p:cNvGrpSpPr/>
          <p:nvPr/>
        </p:nvGrpSpPr>
        <p:grpSpPr>
          <a:xfrm>
            <a:off x="5413992" y="3674200"/>
            <a:ext cx="228976" cy="129779"/>
            <a:chOff x="3956259" y="1653380"/>
            <a:chExt cx="305301" cy="173038"/>
          </a:xfrm>
        </p:grpSpPr>
        <p:sp>
          <p:nvSpPr>
            <p:cNvPr id="18" name="椭圆 17"/>
            <p:cNvSpPr>
              <a:spLocks noChangeAspect="1"/>
            </p:cNvSpPr>
            <p:nvPr/>
          </p:nvSpPr>
          <p:spPr>
            <a:xfrm>
              <a:off x="4180560" y="1689893"/>
              <a:ext cx="81000" cy="809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82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9" name="直接箭头连接符 18"/>
            <p:cNvCxnSpPr/>
            <p:nvPr/>
          </p:nvCxnSpPr>
          <p:spPr>
            <a:xfrm flipH="1" flipV="1">
              <a:off x="3956259" y="1734340"/>
              <a:ext cx="222100" cy="1"/>
            </a:xfrm>
            <a:prstGeom prst="straightConnector1">
              <a:avLst/>
            </a:prstGeom>
            <a:ln w="1905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任意多边形 19"/>
            <p:cNvSpPr/>
            <p:nvPr/>
          </p:nvSpPr>
          <p:spPr>
            <a:xfrm>
              <a:off x="4010084" y="1653380"/>
              <a:ext cx="168275" cy="73025"/>
            </a:xfrm>
            <a:custGeom>
              <a:avLst/>
              <a:gdLst>
                <a:gd name="connsiteX0" fmla="*/ 168275 w 168275"/>
                <a:gd name="connsiteY0" fmla="*/ 73025 h 73025"/>
                <a:gd name="connsiteX1" fmla="*/ 117475 w 168275"/>
                <a:gd name="connsiteY1" fmla="*/ 63500 h 73025"/>
                <a:gd name="connsiteX2" fmla="*/ 76200 w 168275"/>
                <a:gd name="connsiteY2" fmla="*/ 47625 h 73025"/>
                <a:gd name="connsiteX3" fmla="*/ 47625 w 168275"/>
                <a:gd name="connsiteY3" fmla="*/ 31750 h 73025"/>
                <a:gd name="connsiteX4" fmla="*/ 0 w 168275"/>
                <a:gd name="connsiteY4" fmla="*/ 0 h 73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8275" h="73025">
                  <a:moveTo>
                    <a:pt x="168275" y="73025"/>
                  </a:moveTo>
                  <a:cubicBezTo>
                    <a:pt x="150548" y="70379"/>
                    <a:pt x="132821" y="67733"/>
                    <a:pt x="117475" y="63500"/>
                  </a:cubicBezTo>
                  <a:cubicBezTo>
                    <a:pt x="102129" y="59267"/>
                    <a:pt x="87842" y="52917"/>
                    <a:pt x="76200" y="47625"/>
                  </a:cubicBezTo>
                  <a:cubicBezTo>
                    <a:pt x="64558" y="42333"/>
                    <a:pt x="60325" y="39687"/>
                    <a:pt x="47625" y="31750"/>
                  </a:cubicBezTo>
                  <a:cubicBezTo>
                    <a:pt x="34925" y="23813"/>
                    <a:pt x="6879" y="4762"/>
                    <a:pt x="0" y="0"/>
                  </a:cubicBezTo>
                </a:path>
              </a:pathLst>
            </a:custGeom>
            <a:noFill/>
            <a:ln>
              <a:solidFill>
                <a:schemeClr val="accent5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1" name="任意多边形 20"/>
            <p:cNvSpPr/>
            <p:nvPr/>
          </p:nvSpPr>
          <p:spPr>
            <a:xfrm>
              <a:off x="4020583" y="1737518"/>
              <a:ext cx="155575" cy="88900"/>
            </a:xfrm>
            <a:custGeom>
              <a:avLst/>
              <a:gdLst>
                <a:gd name="connsiteX0" fmla="*/ 155575 w 155575"/>
                <a:gd name="connsiteY0" fmla="*/ 0 h 88900"/>
                <a:gd name="connsiteX1" fmla="*/ 92075 w 155575"/>
                <a:gd name="connsiteY1" fmla="*/ 25400 h 88900"/>
                <a:gd name="connsiteX2" fmla="*/ 47625 w 155575"/>
                <a:gd name="connsiteY2" fmla="*/ 41275 h 88900"/>
                <a:gd name="connsiteX3" fmla="*/ 19050 w 155575"/>
                <a:gd name="connsiteY3" fmla="*/ 66675 h 88900"/>
                <a:gd name="connsiteX4" fmla="*/ 0 w 155575"/>
                <a:gd name="connsiteY4" fmla="*/ 88900 h 88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5575" h="88900">
                  <a:moveTo>
                    <a:pt x="155575" y="0"/>
                  </a:moveTo>
                  <a:lnTo>
                    <a:pt x="92075" y="25400"/>
                  </a:lnTo>
                  <a:cubicBezTo>
                    <a:pt x="74083" y="32279"/>
                    <a:pt x="59796" y="34396"/>
                    <a:pt x="47625" y="41275"/>
                  </a:cubicBezTo>
                  <a:cubicBezTo>
                    <a:pt x="35454" y="48154"/>
                    <a:pt x="26987" y="58738"/>
                    <a:pt x="19050" y="66675"/>
                  </a:cubicBezTo>
                  <a:cubicBezTo>
                    <a:pt x="11113" y="74612"/>
                    <a:pt x="5556" y="81756"/>
                    <a:pt x="0" y="88900"/>
                  </a:cubicBezTo>
                </a:path>
              </a:pathLst>
            </a:custGeom>
            <a:noFill/>
            <a:ln>
              <a:solidFill>
                <a:schemeClr val="accent5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22" name="椭圆 21"/>
          <p:cNvSpPr>
            <a:spLocks noChangeAspect="1"/>
          </p:cNvSpPr>
          <p:nvPr/>
        </p:nvSpPr>
        <p:spPr>
          <a:xfrm>
            <a:off x="5461672" y="2875658"/>
            <a:ext cx="91125" cy="910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825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3" name="直接连接符 22"/>
          <p:cNvCxnSpPr/>
          <p:nvPr/>
        </p:nvCxnSpPr>
        <p:spPr>
          <a:xfrm>
            <a:off x="5433097" y="3152532"/>
            <a:ext cx="19672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组合 23"/>
          <p:cNvGrpSpPr>
            <a:grpSpLocks noChangeAspect="1"/>
          </p:cNvGrpSpPr>
          <p:nvPr/>
        </p:nvGrpSpPr>
        <p:grpSpPr>
          <a:xfrm>
            <a:off x="5536734" y="4301263"/>
            <a:ext cx="31406" cy="97155"/>
            <a:chOff x="4909232" y="1471877"/>
            <a:chExt cx="183468" cy="567571"/>
          </a:xfrm>
        </p:grpSpPr>
        <p:sp>
          <p:nvSpPr>
            <p:cNvPr id="25" name="等腰三角形 24"/>
            <p:cNvSpPr/>
            <p:nvPr/>
          </p:nvSpPr>
          <p:spPr>
            <a:xfrm>
              <a:off x="4909232" y="1887048"/>
              <a:ext cx="177800" cy="152400"/>
            </a:xfrm>
            <a:prstGeom prst="triangl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/>
            </a:p>
          </p:txBody>
        </p:sp>
        <p:sp>
          <p:nvSpPr>
            <p:cNvPr id="26" name="等腰三角形 25"/>
            <p:cNvSpPr/>
            <p:nvPr/>
          </p:nvSpPr>
          <p:spPr>
            <a:xfrm rot="10800000">
              <a:off x="4914900" y="1471877"/>
              <a:ext cx="177800" cy="152400"/>
            </a:xfrm>
            <a:prstGeom prst="triangl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/>
            </a:p>
          </p:txBody>
        </p:sp>
        <p:cxnSp>
          <p:nvCxnSpPr>
            <p:cNvPr id="27" name="直接连接符 26"/>
            <p:cNvCxnSpPr>
              <a:stCxn id="26" idx="0"/>
              <a:endCxn id="25" idx="0"/>
            </p:cNvCxnSpPr>
            <p:nvPr/>
          </p:nvCxnSpPr>
          <p:spPr>
            <a:xfrm flipH="1">
              <a:off x="4998132" y="1624277"/>
              <a:ext cx="5668" cy="262771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椭圆 27"/>
          <p:cNvSpPr>
            <a:spLocks noChangeAspect="1"/>
          </p:cNvSpPr>
          <p:nvPr/>
        </p:nvSpPr>
        <p:spPr>
          <a:xfrm>
            <a:off x="3863978" y="3767078"/>
            <a:ext cx="91125" cy="910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825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椭圆 28"/>
          <p:cNvSpPr>
            <a:spLocks noChangeAspect="1"/>
          </p:cNvSpPr>
          <p:nvPr/>
        </p:nvSpPr>
        <p:spPr>
          <a:xfrm>
            <a:off x="4405159" y="3772079"/>
            <a:ext cx="91125" cy="910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825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椭圆 29"/>
          <p:cNvSpPr>
            <a:spLocks noChangeAspect="1"/>
          </p:cNvSpPr>
          <p:nvPr/>
        </p:nvSpPr>
        <p:spPr>
          <a:xfrm>
            <a:off x="3863978" y="4298751"/>
            <a:ext cx="91125" cy="910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825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椭圆 30"/>
          <p:cNvSpPr>
            <a:spLocks noChangeAspect="1"/>
          </p:cNvSpPr>
          <p:nvPr/>
        </p:nvSpPr>
        <p:spPr>
          <a:xfrm>
            <a:off x="4405159" y="4298751"/>
            <a:ext cx="91125" cy="910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825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椭圆 31"/>
          <p:cNvSpPr>
            <a:spLocks noChangeAspect="1"/>
          </p:cNvSpPr>
          <p:nvPr/>
        </p:nvSpPr>
        <p:spPr>
          <a:xfrm>
            <a:off x="4943168" y="3772079"/>
            <a:ext cx="91125" cy="910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825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椭圆 32"/>
          <p:cNvSpPr>
            <a:spLocks noChangeAspect="1"/>
          </p:cNvSpPr>
          <p:nvPr/>
        </p:nvSpPr>
        <p:spPr>
          <a:xfrm>
            <a:off x="4944754" y="4298751"/>
            <a:ext cx="91125" cy="910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825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椭圆 33"/>
          <p:cNvSpPr>
            <a:spLocks noChangeAspect="1"/>
          </p:cNvSpPr>
          <p:nvPr/>
        </p:nvSpPr>
        <p:spPr>
          <a:xfrm>
            <a:off x="3859692" y="4841141"/>
            <a:ext cx="91125" cy="910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825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椭圆 34"/>
          <p:cNvSpPr>
            <a:spLocks noChangeAspect="1"/>
          </p:cNvSpPr>
          <p:nvPr/>
        </p:nvSpPr>
        <p:spPr>
          <a:xfrm>
            <a:off x="4405159" y="4841141"/>
            <a:ext cx="91125" cy="910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825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椭圆 35"/>
          <p:cNvSpPr>
            <a:spLocks noChangeAspect="1"/>
          </p:cNvSpPr>
          <p:nvPr/>
        </p:nvSpPr>
        <p:spPr>
          <a:xfrm>
            <a:off x="4943168" y="4846142"/>
            <a:ext cx="91125" cy="910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825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7" name="直接连接符 36"/>
          <p:cNvCxnSpPr>
            <a:stCxn id="28" idx="6"/>
            <a:endCxn id="29" idx="2"/>
          </p:cNvCxnSpPr>
          <p:nvPr/>
        </p:nvCxnSpPr>
        <p:spPr>
          <a:xfrm>
            <a:off x="3955104" y="3812619"/>
            <a:ext cx="450056" cy="500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>
            <a:stCxn id="29" idx="6"/>
            <a:endCxn id="32" idx="2"/>
          </p:cNvCxnSpPr>
          <p:nvPr/>
        </p:nvCxnSpPr>
        <p:spPr>
          <a:xfrm>
            <a:off x="4496285" y="3817620"/>
            <a:ext cx="44688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>
            <a:stCxn id="32" idx="4"/>
            <a:endCxn id="33" idx="0"/>
          </p:cNvCxnSpPr>
          <p:nvPr/>
        </p:nvCxnSpPr>
        <p:spPr>
          <a:xfrm>
            <a:off x="4988731" y="3863161"/>
            <a:ext cx="1586" cy="43559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>
            <a:stCxn id="33" idx="4"/>
            <a:endCxn id="36" idx="0"/>
          </p:cNvCxnSpPr>
          <p:nvPr/>
        </p:nvCxnSpPr>
        <p:spPr>
          <a:xfrm flipH="1">
            <a:off x="4988731" y="4389834"/>
            <a:ext cx="1586" cy="4563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stCxn id="33" idx="2"/>
            <a:endCxn id="31" idx="6"/>
          </p:cNvCxnSpPr>
          <p:nvPr/>
        </p:nvCxnSpPr>
        <p:spPr>
          <a:xfrm flipH="1">
            <a:off x="4496284" y="4344293"/>
            <a:ext cx="44847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>
            <a:stCxn id="29" idx="4"/>
            <a:endCxn id="31" idx="0"/>
          </p:cNvCxnSpPr>
          <p:nvPr/>
        </p:nvCxnSpPr>
        <p:spPr>
          <a:xfrm>
            <a:off x="4450722" y="3863161"/>
            <a:ext cx="0" cy="43559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>
            <a:stCxn id="28" idx="4"/>
            <a:endCxn id="30" idx="0"/>
          </p:cNvCxnSpPr>
          <p:nvPr/>
        </p:nvCxnSpPr>
        <p:spPr>
          <a:xfrm>
            <a:off x="3909541" y="3858160"/>
            <a:ext cx="0" cy="44059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>
            <a:stCxn id="30" idx="6"/>
            <a:endCxn id="31" idx="2"/>
          </p:cNvCxnSpPr>
          <p:nvPr/>
        </p:nvCxnSpPr>
        <p:spPr>
          <a:xfrm>
            <a:off x="3955104" y="4344293"/>
            <a:ext cx="45005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>
            <a:stCxn id="30" idx="4"/>
            <a:endCxn id="34" idx="0"/>
          </p:cNvCxnSpPr>
          <p:nvPr/>
        </p:nvCxnSpPr>
        <p:spPr>
          <a:xfrm flipH="1">
            <a:off x="3905255" y="4389834"/>
            <a:ext cx="4286" cy="45130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>
            <a:stCxn id="34" idx="6"/>
            <a:endCxn id="35" idx="2"/>
          </p:cNvCxnSpPr>
          <p:nvPr/>
        </p:nvCxnSpPr>
        <p:spPr>
          <a:xfrm>
            <a:off x="3950817" y="4886682"/>
            <a:ext cx="45434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>
            <a:stCxn id="31" idx="4"/>
            <a:endCxn id="35" idx="0"/>
          </p:cNvCxnSpPr>
          <p:nvPr/>
        </p:nvCxnSpPr>
        <p:spPr>
          <a:xfrm>
            <a:off x="4450722" y="4389834"/>
            <a:ext cx="0" cy="45130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>
            <a:stCxn id="35" idx="6"/>
            <a:endCxn id="36" idx="2"/>
          </p:cNvCxnSpPr>
          <p:nvPr/>
        </p:nvCxnSpPr>
        <p:spPr>
          <a:xfrm>
            <a:off x="4496285" y="4886682"/>
            <a:ext cx="446884" cy="500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组合 48"/>
          <p:cNvGrpSpPr/>
          <p:nvPr/>
        </p:nvGrpSpPr>
        <p:grpSpPr>
          <a:xfrm>
            <a:off x="3266680" y="4787821"/>
            <a:ext cx="194786" cy="180975"/>
            <a:chOff x="6090285" y="4146550"/>
            <a:chExt cx="259715" cy="241300"/>
          </a:xfrm>
        </p:grpSpPr>
        <p:cxnSp>
          <p:nvCxnSpPr>
            <p:cNvPr id="50" name="直接连接符 49"/>
            <p:cNvCxnSpPr/>
            <p:nvPr/>
          </p:nvCxnSpPr>
          <p:spPr>
            <a:xfrm>
              <a:off x="6090285" y="4146550"/>
              <a:ext cx="0" cy="2413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/>
            <p:nvPr/>
          </p:nvCxnSpPr>
          <p:spPr>
            <a:xfrm>
              <a:off x="6092666" y="4379914"/>
              <a:ext cx="24701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 flipV="1">
              <a:off x="6350000" y="4146550"/>
              <a:ext cx="0" cy="2413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/>
            <p:cNvCxnSpPr/>
            <p:nvPr/>
          </p:nvCxnSpPr>
          <p:spPr>
            <a:xfrm>
              <a:off x="6095047" y="4241800"/>
              <a:ext cx="24701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等腰三角形 61"/>
            <p:cNvSpPr/>
            <p:nvPr/>
          </p:nvSpPr>
          <p:spPr>
            <a:xfrm rot="10800000">
              <a:off x="6174025" y="4171078"/>
              <a:ext cx="84296" cy="46195"/>
            </a:xfrm>
            <a:prstGeom prst="triangl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82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3" name="直接连接符 62"/>
            <p:cNvCxnSpPr/>
            <p:nvPr/>
          </p:nvCxnSpPr>
          <p:spPr>
            <a:xfrm>
              <a:off x="6186488" y="4267200"/>
              <a:ext cx="67071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/>
            <p:cNvCxnSpPr/>
            <p:nvPr/>
          </p:nvCxnSpPr>
          <p:spPr>
            <a:xfrm>
              <a:off x="6169262" y="4302919"/>
              <a:ext cx="105332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5" name="直接连接符 64"/>
          <p:cNvCxnSpPr>
            <a:stCxn id="34" idx="2"/>
          </p:cNvCxnSpPr>
          <p:nvPr/>
        </p:nvCxnSpPr>
        <p:spPr>
          <a:xfrm flipH="1">
            <a:off x="3461466" y="4886682"/>
            <a:ext cx="39822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组合 65"/>
          <p:cNvGrpSpPr/>
          <p:nvPr/>
        </p:nvGrpSpPr>
        <p:grpSpPr>
          <a:xfrm>
            <a:off x="4792786" y="4553644"/>
            <a:ext cx="228976" cy="129779"/>
            <a:chOff x="3956259" y="1653380"/>
            <a:chExt cx="305301" cy="173038"/>
          </a:xfrm>
        </p:grpSpPr>
        <p:sp>
          <p:nvSpPr>
            <p:cNvPr id="67" name="椭圆 66"/>
            <p:cNvSpPr>
              <a:spLocks noChangeAspect="1"/>
            </p:cNvSpPr>
            <p:nvPr/>
          </p:nvSpPr>
          <p:spPr>
            <a:xfrm>
              <a:off x="4180560" y="1689893"/>
              <a:ext cx="81000" cy="809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82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8" name="直接箭头连接符 67"/>
            <p:cNvCxnSpPr/>
            <p:nvPr/>
          </p:nvCxnSpPr>
          <p:spPr>
            <a:xfrm flipH="1" flipV="1">
              <a:off x="3956259" y="1734340"/>
              <a:ext cx="222100" cy="1"/>
            </a:xfrm>
            <a:prstGeom prst="straightConnector1">
              <a:avLst/>
            </a:prstGeom>
            <a:ln w="1905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任意多边形 68"/>
            <p:cNvSpPr/>
            <p:nvPr/>
          </p:nvSpPr>
          <p:spPr>
            <a:xfrm>
              <a:off x="4010084" y="1653380"/>
              <a:ext cx="168275" cy="73025"/>
            </a:xfrm>
            <a:custGeom>
              <a:avLst/>
              <a:gdLst>
                <a:gd name="connsiteX0" fmla="*/ 168275 w 168275"/>
                <a:gd name="connsiteY0" fmla="*/ 73025 h 73025"/>
                <a:gd name="connsiteX1" fmla="*/ 117475 w 168275"/>
                <a:gd name="connsiteY1" fmla="*/ 63500 h 73025"/>
                <a:gd name="connsiteX2" fmla="*/ 76200 w 168275"/>
                <a:gd name="connsiteY2" fmla="*/ 47625 h 73025"/>
                <a:gd name="connsiteX3" fmla="*/ 47625 w 168275"/>
                <a:gd name="connsiteY3" fmla="*/ 31750 h 73025"/>
                <a:gd name="connsiteX4" fmla="*/ 0 w 168275"/>
                <a:gd name="connsiteY4" fmla="*/ 0 h 73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8275" h="73025">
                  <a:moveTo>
                    <a:pt x="168275" y="73025"/>
                  </a:moveTo>
                  <a:cubicBezTo>
                    <a:pt x="150548" y="70379"/>
                    <a:pt x="132821" y="67733"/>
                    <a:pt x="117475" y="63500"/>
                  </a:cubicBezTo>
                  <a:cubicBezTo>
                    <a:pt x="102129" y="59267"/>
                    <a:pt x="87842" y="52917"/>
                    <a:pt x="76200" y="47625"/>
                  </a:cubicBezTo>
                  <a:cubicBezTo>
                    <a:pt x="64558" y="42333"/>
                    <a:pt x="60325" y="39687"/>
                    <a:pt x="47625" y="31750"/>
                  </a:cubicBezTo>
                  <a:cubicBezTo>
                    <a:pt x="34925" y="23813"/>
                    <a:pt x="6879" y="4762"/>
                    <a:pt x="0" y="0"/>
                  </a:cubicBezTo>
                </a:path>
              </a:pathLst>
            </a:custGeom>
            <a:noFill/>
            <a:ln>
              <a:solidFill>
                <a:schemeClr val="accent5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70" name="任意多边形 69"/>
            <p:cNvSpPr/>
            <p:nvPr/>
          </p:nvSpPr>
          <p:spPr>
            <a:xfrm>
              <a:off x="4020583" y="1737518"/>
              <a:ext cx="155575" cy="88900"/>
            </a:xfrm>
            <a:custGeom>
              <a:avLst/>
              <a:gdLst>
                <a:gd name="connsiteX0" fmla="*/ 155575 w 155575"/>
                <a:gd name="connsiteY0" fmla="*/ 0 h 88900"/>
                <a:gd name="connsiteX1" fmla="*/ 92075 w 155575"/>
                <a:gd name="connsiteY1" fmla="*/ 25400 h 88900"/>
                <a:gd name="connsiteX2" fmla="*/ 47625 w 155575"/>
                <a:gd name="connsiteY2" fmla="*/ 41275 h 88900"/>
                <a:gd name="connsiteX3" fmla="*/ 19050 w 155575"/>
                <a:gd name="connsiteY3" fmla="*/ 66675 h 88900"/>
                <a:gd name="connsiteX4" fmla="*/ 0 w 155575"/>
                <a:gd name="connsiteY4" fmla="*/ 88900 h 88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5575" h="88900">
                  <a:moveTo>
                    <a:pt x="155575" y="0"/>
                  </a:moveTo>
                  <a:lnTo>
                    <a:pt x="92075" y="25400"/>
                  </a:lnTo>
                  <a:cubicBezTo>
                    <a:pt x="74083" y="32279"/>
                    <a:pt x="59796" y="34396"/>
                    <a:pt x="47625" y="41275"/>
                  </a:cubicBezTo>
                  <a:cubicBezTo>
                    <a:pt x="35454" y="48154"/>
                    <a:pt x="26987" y="58738"/>
                    <a:pt x="19050" y="66675"/>
                  </a:cubicBezTo>
                  <a:cubicBezTo>
                    <a:pt x="11113" y="74612"/>
                    <a:pt x="5556" y="81756"/>
                    <a:pt x="0" y="88900"/>
                  </a:cubicBezTo>
                </a:path>
              </a:pathLst>
            </a:custGeom>
            <a:noFill/>
            <a:ln>
              <a:solidFill>
                <a:schemeClr val="accent5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grpSp>
        <p:nvGrpSpPr>
          <p:cNvPr id="71" name="组合 70"/>
          <p:cNvGrpSpPr/>
          <p:nvPr/>
        </p:nvGrpSpPr>
        <p:grpSpPr>
          <a:xfrm>
            <a:off x="4792746" y="4016067"/>
            <a:ext cx="228976" cy="129779"/>
            <a:chOff x="3956259" y="1653380"/>
            <a:chExt cx="305301" cy="173038"/>
          </a:xfrm>
        </p:grpSpPr>
        <p:sp>
          <p:nvSpPr>
            <p:cNvPr id="72" name="椭圆 71"/>
            <p:cNvSpPr>
              <a:spLocks noChangeAspect="1"/>
            </p:cNvSpPr>
            <p:nvPr/>
          </p:nvSpPr>
          <p:spPr>
            <a:xfrm>
              <a:off x="4180560" y="1689893"/>
              <a:ext cx="81000" cy="809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82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3" name="直接箭头连接符 72"/>
            <p:cNvCxnSpPr/>
            <p:nvPr/>
          </p:nvCxnSpPr>
          <p:spPr>
            <a:xfrm flipH="1" flipV="1">
              <a:off x="3956259" y="1734340"/>
              <a:ext cx="222100" cy="1"/>
            </a:xfrm>
            <a:prstGeom prst="straightConnector1">
              <a:avLst/>
            </a:prstGeom>
            <a:ln w="1905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任意多边形 73"/>
            <p:cNvSpPr/>
            <p:nvPr/>
          </p:nvSpPr>
          <p:spPr>
            <a:xfrm>
              <a:off x="4010084" y="1653380"/>
              <a:ext cx="168275" cy="73025"/>
            </a:xfrm>
            <a:custGeom>
              <a:avLst/>
              <a:gdLst>
                <a:gd name="connsiteX0" fmla="*/ 168275 w 168275"/>
                <a:gd name="connsiteY0" fmla="*/ 73025 h 73025"/>
                <a:gd name="connsiteX1" fmla="*/ 117475 w 168275"/>
                <a:gd name="connsiteY1" fmla="*/ 63500 h 73025"/>
                <a:gd name="connsiteX2" fmla="*/ 76200 w 168275"/>
                <a:gd name="connsiteY2" fmla="*/ 47625 h 73025"/>
                <a:gd name="connsiteX3" fmla="*/ 47625 w 168275"/>
                <a:gd name="connsiteY3" fmla="*/ 31750 h 73025"/>
                <a:gd name="connsiteX4" fmla="*/ 0 w 168275"/>
                <a:gd name="connsiteY4" fmla="*/ 0 h 73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8275" h="73025">
                  <a:moveTo>
                    <a:pt x="168275" y="73025"/>
                  </a:moveTo>
                  <a:cubicBezTo>
                    <a:pt x="150548" y="70379"/>
                    <a:pt x="132821" y="67733"/>
                    <a:pt x="117475" y="63500"/>
                  </a:cubicBezTo>
                  <a:cubicBezTo>
                    <a:pt x="102129" y="59267"/>
                    <a:pt x="87842" y="52917"/>
                    <a:pt x="76200" y="47625"/>
                  </a:cubicBezTo>
                  <a:cubicBezTo>
                    <a:pt x="64558" y="42333"/>
                    <a:pt x="60325" y="39687"/>
                    <a:pt x="47625" y="31750"/>
                  </a:cubicBezTo>
                  <a:cubicBezTo>
                    <a:pt x="34925" y="23813"/>
                    <a:pt x="6879" y="4762"/>
                    <a:pt x="0" y="0"/>
                  </a:cubicBezTo>
                </a:path>
              </a:pathLst>
            </a:custGeom>
            <a:noFill/>
            <a:ln>
              <a:solidFill>
                <a:schemeClr val="accent5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75" name="任意多边形 74"/>
            <p:cNvSpPr/>
            <p:nvPr/>
          </p:nvSpPr>
          <p:spPr>
            <a:xfrm>
              <a:off x="4020583" y="1737518"/>
              <a:ext cx="155575" cy="88900"/>
            </a:xfrm>
            <a:custGeom>
              <a:avLst/>
              <a:gdLst>
                <a:gd name="connsiteX0" fmla="*/ 155575 w 155575"/>
                <a:gd name="connsiteY0" fmla="*/ 0 h 88900"/>
                <a:gd name="connsiteX1" fmla="*/ 92075 w 155575"/>
                <a:gd name="connsiteY1" fmla="*/ 25400 h 88900"/>
                <a:gd name="connsiteX2" fmla="*/ 47625 w 155575"/>
                <a:gd name="connsiteY2" fmla="*/ 41275 h 88900"/>
                <a:gd name="connsiteX3" fmla="*/ 19050 w 155575"/>
                <a:gd name="connsiteY3" fmla="*/ 66675 h 88900"/>
                <a:gd name="connsiteX4" fmla="*/ 0 w 155575"/>
                <a:gd name="connsiteY4" fmla="*/ 88900 h 88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5575" h="88900">
                  <a:moveTo>
                    <a:pt x="155575" y="0"/>
                  </a:moveTo>
                  <a:lnTo>
                    <a:pt x="92075" y="25400"/>
                  </a:lnTo>
                  <a:cubicBezTo>
                    <a:pt x="74083" y="32279"/>
                    <a:pt x="59796" y="34396"/>
                    <a:pt x="47625" y="41275"/>
                  </a:cubicBezTo>
                  <a:cubicBezTo>
                    <a:pt x="35454" y="48154"/>
                    <a:pt x="26987" y="58738"/>
                    <a:pt x="19050" y="66675"/>
                  </a:cubicBezTo>
                  <a:cubicBezTo>
                    <a:pt x="11113" y="74612"/>
                    <a:pt x="5556" y="81756"/>
                    <a:pt x="0" y="88900"/>
                  </a:cubicBezTo>
                </a:path>
              </a:pathLst>
            </a:custGeom>
            <a:noFill/>
            <a:ln>
              <a:solidFill>
                <a:schemeClr val="accent5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grpSp>
        <p:nvGrpSpPr>
          <p:cNvPr id="76" name="组合 75"/>
          <p:cNvGrpSpPr/>
          <p:nvPr/>
        </p:nvGrpSpPr>
        <p:grpSpPr>
          <a:xfrm>
            <a:off x="4097775" y="4155495"/>
            <a:ext cx="129779" cy="236659"/>
            <a:chOff x="5541385" y="3415764"/>
            <a:chExt cx="173038" cy="315545"/>
          </a:xfrm>
        </p:grpSpPr>
        <p:sp>
          <p:nvSpPr>
            <p:cNvPr id="77" name="乘号 76"/>
            <p:cNvSpPr>
              <a:spLocks noChangeAspect="1"/>
            </p:cNvSpPr>
            <p:nvPr/>
          </p:nvSpPr>
          <p:spPr>
            <a:xfrm>
              <a:off x="5562819" y="3593673"/>
              <a:ext cx="138108" cy="137636"/>
            </a:xfrm>
            <a:prstGeom prst="mathMultiply">
              <a:avLst/>
            </a:prstGeom>
            <a:solidFill>
              <a:srgbClr val="FF0000"/>
            </a:solidFill>
            <a:ln w="0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/>
            </a:p>
          </p:txBody>
        </p:sp>
        <p:cxnSp>
          <p:nvCxnSpPr>
            <p:cNvPr id="78" name="直接箭头连接符 77"/>
            <p:cNvCxnSpPr/>
            <p:nvPr/>
          </p:nvCxnSpPr>
          <p:spPr>
            <a:xfrm rot="5400000" flipH="1" flipV="1">
              <a:off x="5522412" y="3526813"/>
              <a:ext cx="222100" cy="1"/>
            </a:xfrm>
            <a:prstGeom prst="straightConnector1">
              <a:avLst/>
            </a:prstGeom>
            <a:ln w="1905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任意多边形 78"/>
            <p:cNvSpPr/>
            <p:nvPr/>
          </p:nvSpPr>
          <p:spPr>
            <a:xfrm rot="5400000">
              <a:off x="5593773" y="3517214"/>
              <a:ext cx="168275" cy="73025"/>
            </a:xfrm>
            <a:custGeom>
              <a:avLst/>
              <a:gdLst>
                <a:gd name="connsiteX0" fmla="*/ 168275 w 168275"/>
                <a:gd name="connsiteY0" fmla="*/ 73025 h 73025"/>
                <a:gd name="connsiteX1" fmla="*/ 117475 w 168275"/>
                <a:gd name="connsiteY1" fmla="*/ 63500 h 73025"/>
                <a:gd name="connsiteX2" fmla="*/ 76200 w 168275"/>
                <a:gd name="connsiteY2" fmla="*/ 47625 h 73025"/>
                <a:gd name="connsiteX3" fmla="*/ 47625 w 168275"/>
                <a:gd name="connsiteY3" fmla="*/ 31750 h 73025"/>
                <a:gd name="connsiteX4" fmla="*/ 0 w 168275"/>
                <a:gd name="connsiteY4" fmla="*/ 0 h 73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8275" h="73025">
                  <a:moveTo>
                    <a:pt x="168275" y="73025"/>
                  </a:moveTo>
                  <a:cubicBezTo>
                    <a:pt x="150548" y="70379"/>
                    <a:pt x="132821" y="67733"/>
                    <a:pt x="117475" y="63500"/>
                  </a:cubicBezTo>
                  <a:cubicBezTo>
                    <a:pt x="102129" y="59267"/>
                    <a:pt x="87842" y="52917"/>
                    <a:pt x="76200" y="47625"/>
                  </a:cubicBezTo>
                  <a:cubicBezTo>
                    <a:pt x="64558" y="42333"/>
                    <a:pt x="60325" y="39687"/>
                    <a:pt x="47625" y="31750"/>
                  </a:cubicBezTo>
                  <a:cubicBezTo>
                    <a:pt x="34925" y="23813"/>
                    <a:pt x="6879" y="4762"/>
                    <a:pt x="0" y="0"/>
                  </a:cubicBezTo>
                </a:path>
              </a:pathLst>
            </a:custGeom>
            <a:noFill/>
            <a:ln>
              <a:solidFill>
                <a:schemeClr val="accent5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80" name="任意多边形 79"/>
            <p:cNvSpPr/>
            <p:nvPr/>
          </p:nvSpPr>
          <p:spPr>
            <a:xfrm rot="5400000">
              <a:off x="5508047" y="3513425"/>
              <a:ext cx="155575" cy="88900"/>
            </a:xfrm>
            <a:custGeom>
              <a:avLst/>
              <a:gdLst>
                <a:gd name="connsiteX0" fmla="*/ 155575 w 155575"/>
                <a:gd name="connsiteY0" fmla="*/ 0 h 88900"/>
                <a:gd name="connsiteX1" fmla="*/ 92075 w 155575"/>
                <a:gd name="connsiteY1" fmla="*/ 25400 h 88900"/>
                <a:gd name="connsiteX2" fmla="*/ 47625 w 155575"/>
                <a:gd name="connsiteY2" fmla="*/ 41275 h 88900"/>
                <a:gd name="connsiteX3" fmla="*/ 19050 w 155575"/>
                <a:gd name="connsiteY3" fmla="*/ 66675 h 88900"/>
                <a:gd name="connsiteX4" fmla="*/ 0 w 155575"/>
                <a:gd name="connsiteY4" fmla="*/ 88900 h 88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5575" h="88900">
                  <a:moveTo>
                    <a:pt x="155575" y="0"/>
                  </a:moveTo>
                  <a:lnTo>
                    <a:pt x="92075" y="25400"/>
                  </a:lnTo>
                  <a:cubicBezTo>
                    <a:pt x="74083" y="32279"/>
                    <a:pt x="59796" y="34396"/>
                    <a:pt x="47625" y="41275"/>
                  </a:cubicBezTo>
                  <a:cubicBezTo>
                    <a:pt x="35454" y="48154"/>
                    <a:pt x="26987" y="58738"/>
                    <a:pt x="19050" y="66675"/>
                  </a:cubicBezTo>
                  <a:cubicBezTo>
                    <a:pt x="11113" y="74612"/>
                    <a:pt x="5556" y="81756"/>
                    <a:pt x="0" y="88900"/>
                  </a:cubicBezTo>
                </a:path>
              </a:pathLst>
            </a:custGeom>
            <a:noFill/>
            <a:ln>
              <a:solidFill>
                <a:schemeClr val="accent5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grpSp>
        <p:nvGrpSpPr>
          <p:cNvPr id="81" name="组合 80"/>
          <p:cNvGrpSpPr>
            <a:grpSpLocks noChangeAspect="1"/>
          </p:cNvGrpSpPr>
          <p:nvPr/>
        </p:nvGrpSpPr>
        <p:grpSpPr>
          <a:xfrm>
            <a:off x="4353291" y="4292471"/>
            <a:ext cx="31406" cy="97155"/>
            <a:chOff x="4909232" y="1471877"/>
            <a:chExt cx="183468" cy="567571"/>
          </a:xfrm>
        </p:grpSpPr>
        <p:sp>
          <p:nvSpPr>
            <p:cNvPr id="82" name="等腰三角形 81"/>
            <p:cNvSpPr/>
            <p:nvPr/>
          </p:nvSpPr>
          <p:spPr>
            <a:xfrm>
              <a:off x="4909232" y="1887048"/>
              <a:ext cx="177800" cy="152400"/>
            </a:xfrm>
            <a:prstGeom prst="triangl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/>
            </a:p>
          </p:txBody>
        </p:sp>
        <p:sp>
          <p:nvSpPr>
            <p:cNvPr id="83" name="等腰三角形 82"/>
            <p:cNvSpPr/>
            <p:nvPr/>
          </p:nvSpPr>
          <p:spPr>
            <a:xfrm rot="10800000">
              <a:off x="4914900" y="1471877"/>
              <a:ext cx="177800" cy="152400"/>
            </a:xfrm>
            <a:prstGeom prst="triangl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/>
            </a:p>
          </p:txBody>
        </p:sp>
        <p:cxnSp>
          <p:nvCxnSpPr>
            <p:cNvPr id="84" name="直接连接符 83"/>
            <p:cNvCxnSpPr>
              <a:stCxn id="83" idx="0"/>
              <a:endCxn id="82" idx="0"/>
            </p:cNvCxnSpPr>
            <p:nvPr/>
          </p:nvCxnSpPr>
          <p:spPr>
            <a:xfrm flipH="1">
              <a:off x="4998132" y="1624277"/>
              <a:ext cx="5668" cy="262771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组合 84"/>
          <p:cNvGrpSpPr>
            <a:grpSpLocks noChangeAspect="1"/>
          </p:cNvGrpSpPr>
          <p:nvPr/>
        </p:nvGrpSpPr>
        <p:grpSpPr>
          <a:xfrm>
            <a:off x="3976188" y="4290665"/>
            <a:ext cx="31406" cy="97155"/>
            <a:chOff x="4909232" y="1471877"/>
            <a:chExt cx="183468" cy="567571"/>
          </a:xfrm>
        </p:grpSpPr>
        <p:sp>
          <p:nvSpPr>
            <p:cNvPr id="86" name="等腰三角形 85"/>
            <p:cNvSpPr/>
            <p:nvPr/>
          </p:nvSpPr>
          <p:spPr>
            <a:xfrm>
              <a:off x="4909232" y="1887048"/>
              <a:ext cx="177800" cy="152400"/>
            </a:xfrm>
            <a:prstGeom prst="triangl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/>
            </a:p>
          </p:txBody>
        </p:sp>
        <p:sp>
          <p:nvSpPr>
            <p:cNvPr id="87" name="等腰三角形 86"/>
            <p:cNvSpPr/>
            <p:nvPr/>
          </p:nvSpPr>
          <p:spPr>
            <a:xfrm rot="10800000">
              <a:off x="4914900" y="1471877"/>
              <a:ext cx="177800" cy="152400"/>
            </a:xfrm>
            <a:prstGeom prst="triangl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/>
            </a:p>
          </p:txBody>
        </p:sp>
        <p:cxnSp>
          <p:nvCxnSpPr>
            <p:cNvPr id="88" name="直接连接符 87"/>
            <p:cNvCxnSpPr>
              <a:stCxn id="87" idx="0"/>
              <a:endCxn id="86" idx="0"/>
            </p:cNvCxnSpPr>
            <p:nvPr/>
          </p:nvCxnSpPr>
          <p:spPr>
            <a:xfrm flipH="1">
              <a:off x="4998132" y="1624277"/>
              <a:ext cx="5668" cy="262771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组合 88"/>
          <p:cNvGrpSpPr>
            <a:grpSpLocks noChangeAspect="1"/>
          </p:cNvGrpSpPr>
          <p:nvPr/>
        </p:nvGrpSpPr>
        <p:grpSpPr>
          <a:xfrm>
            <a:off x="3980676" y="3762851"/>
            <a:ext cx="31406" cy="97155"/>
            <a:chOff x="4909232" y="1471877"/>
            <a:chExt cx="183468" cy="567571"/>
          </a:xfrm>
        </p:grpSpPr>
        <p:sp>
          <p:nvSpPr>
            <p:cNvPr id="90" name="等腰三角形 89"/>
            <p:cNvSpPr/>
            <p:nvPr/>
          </p:nvSpPr>
          <p:spPr>
            <a:xfrm>
              <a:off x="4909232" y="1887048"/>
              <a:ext cx="177800" cy="152400"/>
            </a:xfrm>
            <a:prstGeom prst="triangl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/>
            </a:p>
          </p:txBody>
        </p:sp>
        <p:sp>
          <p:nvSpPr>
            <p:cNvPr id="91" name="等腰三角形 90"/>
            <p:cNvSpPr/>
            <p:nvPr/>
          </p:nvSpPr>
          <p:spPr>
            <a:xfrm rot="10800000">
              <a:off x="4914900" y="1471877"/>
              <a:ext cx="177800" cy="152400"/>
            </a:xfrm>
            <a:prstGeom prst="triangl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/>
            </a:p>
          </p:txBody>
        </p:sp>
        <p:cxnSp>
          <p:nvCxnSpPr>
            <p:cNvPr id="92" name="直接连接符 91"/>
            <p:cNvCxnSpPr>
              <a:stCxn id="91" idx="0"/>
              <a:endCxn id="90" idx="0"/>
            </p:cNvCxnSpPr>
            <p:nvPr/>
          </p:nvCxnSpPr>
          <p:spPr>
            <a:xfrm flipH="1">
              <a:off x="4998132" y="1624277"/>
              <a:ext cx="5668" cy="262771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组合 92"/>
          <p:cNvGrpSpPr>
            <a:grpSpLocks noChangeAspect="1"/>
          </p:cNvGrpSpPr>
          <p:nvPr/>
        </p:nvGrpSpPr>
        <p:grpSpPr>
          <a:xfrm>
            <a:off x="4854938" y="3767663"/>
            <a:ext cx="31406" cy="97155"/>
            <a:chOff x="4909232" y="1471877"/>
            <a:chExt cx="183468" cy="567571"/>
          </a:xfrm>
        </p:grpSpPr>
        <p:sp>
          <p:nvSpPr>
            <p:cNvPr id="94" name="等腰三角形 93"/>
            <p:cNvSpPr/>
            <p:nvPr/>
          </p:nvSpPr>
          <p:spPr>
            <a:xfrm>
              <a:off x="4909232" y="1887048"/>
              <a:ext cx="177800" cy="152400"/>
            </a:xfrm>
            <a:prstGeom prst="triangl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/>
            </a:p>
          </p:txBody>
        </p:sp>
        <p:sp>
          <p:nvSpPr>
            <p:cNvPr id="95" name="等腰三角形 94"/>
            <p:cNvSpPr/>
            <p:nvPr/>
          </p:nvSpPr>
          <p:spPr>
            <a:xfrm rot="10800000">
              <a:off x="4914900" y="1471877"/>
              <a:ext cx="177800" cy="152400"/>
            </a:xfrm>
            <a:prstGeom prst="triangl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/>
            </a:p>
          </p:txBody>
        </p:sp>
        <p:cxnSp>
          <p:nvCxnSpPr>
            <p:cNvPr id="96" name="直接连接符 95"/>
            <p:cNvCxnSpPr>
              <a:stCxn id="95" idx="0"/>
              <a:endCxn id="94" idx="0"/>
            </p:cNvCxnSpPr>
            <p:nvPr/>
          </p:nvCxnSpPr>
          <p:spPr>
            <a:xfrm flipH="1">
              <a:off x="4998132" y="1624277"/>
              <a:ext cx="5668" cy="262771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组合 96"/>
          <p:cNvGrpSpPr>
            <a:grpSpLocks noChangeAspect="1"/>
          </p:cNvGrpSpPr>
          <p:nvPr/>
        </p:nvGrpSpPr>
        <p:grpSpPr>
          <a:xfrm>
            <a:off x="3510281" y="4828581"/>
            <a:ext cx="31406" cy="97155"/>
            <a:chOff x="4909232" y="1471877"/>
            <a:chExt cx="183468" cy="567571"/>
          </a:xfrm>
        </p:grpSpPr>
        <p:sp>
          <p:nvSpPr>
            <p:cNvPr id="98" name="等腰三角形 97"/>
            <p:cNvSpPr/>
            <p:nvPr/>
          </p:nvSpPr>
          <p:spPr>
            <a:xfrm>
              <a:off x="4909232" y="1887048"/>
              <a:ext cx="177800" cy="152400"/>
            </a:xfrm>
            <a:prstGeom prst="triangl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/>
            </a:p>
          </p:txBody>
        </p:sp>
        <p:sp>
          <p:nvSpPr>
            <p:cNvPr id="99" name="等腰三角形 98"/>
            <p:cNvSpPr/>
            <p:nvPr/>
          </p:nvSpPr>
          <p:spPr>
            <a:xfrm rot="10800000">
              <a:off x="4914900" y="1471877"/>
              <a:ext cx="177800" cy="152400"/>
            </a:xfrm>
            <a:prstGeom prst="triangl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/>
            </a:p>
          </p:txBody>
        </p:sp>
        <p:cxnSp>
          <p:nvCxnSpPr>
            <p:cNvPr id="100" name="直接连接符 99"/>
            <p:cNvCxnSpPr>
              <a:stCxn id="99" idx="0"/>
              <a:endCxn id="98" idx="0"/>
            </p:cNvCxnSpPr>
            <p:nvPr/>
          </p:nvCxnSpPr>
          <p:spPr>
            <a:xfrm flipH="1">
              <a:off x="4998132" y="1624277"/>
              <a:ext cx="5668" cy="262771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组合 100"/>
          <p:cNvGrpSpPr>
            <a:grpSpLocks noChangeAspect="1"/>
          </p:cNvGrpSpPr>
          <p:nvPr/>
        </p:nvGrpSpPr>
        <p:grpSpPr>
          <a:xfrm>
            <a:off x="4883990" y="4304327"/>
            <a:ext cx="31406" cy="97155"/>
            <a:chOff x="4909232" y="1471877"/>
            <a:chExt cx="183468" cy="567571"/>
          </a:xfrm>
        </p:grpSpPr>
        <p:sp>
          <p:nvSpPr>
            <p:cNvPr id="102" name="等腰三角形 101"/>
            <p:cNvSpPr/>
            <p:nvPr/>
          </p:nvSpPr>
          <p:spPr>
            <a:xfrm>
              <a:off x="4909232" y="1887048"/>
              <a:ext cx="177800" cy="152400"/>
            </a:xfrm>
            <a:prstGeom prst="triangl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/>
            </a:p>
          </p:txBody>
        </p:sp>
        <p:sp>
          <p:nvSpPr>
            <p:cNvPr id="103" name="等腰三角形 102"/>
            <p:cNvSpPr/>
            <p:nvPr/>
          </p:nvSpPr>
          <p:spPr>
            <a:xfrm rot="10800000">
              <a:off x="4914900" y="1471877"/>
              <a:ext cx="177800" cy="152400"/>
            </a:xfrm>
            <a:prstGeom prst="triangl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/>
            </a:p>
          </p:txBody>
        </p:sp>
        <p:cxnSp>
          <p:nvCxnSpPr>
            <p:cNvPr id="104" name="直接连接符 103"/>
            <p:cNvCxnSpPr>
              <a:stCxn id="103" idx="0"/>
              <a:endCxn id="102" idx="0"/>
            </p:cNvCxnSpPr>
            <p:nvPr/>
          </p:nvCxnSpPr>
          <p:spPr>
            <a:xfrm flipH="1">
              <a:off x="4998132" y="1624277"/>
              <a:ext cx="5668" cy="262771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5" name="组合 104"/>
          <p:cNvGrpSpPr>
            <a:grpSpLocks noChangeAspect="1"/>
          </p:cNvGrpSpPr>
          <p:nvPr/>
        </p:nvGrpSpPr>
        <p:grpSpPr>
          <a:xfrm>
            <a:off x="4875084" y="4841546"/>
            <a:ext cx="31406" cy="97155"/>
            <a:chOff x="4909232" y="1471877"/>
            <a:chExt cx="183468" cy="567571"/>
          </a:xfrm>
        </p:grpSpPr>
        <p:sp>
          <p:nvSpPr>
            <p:cNvPr id="106" name="等腰三角形 105"/>
            <p:cNvSpPr/>
            <p:nvPr/>
          </p:nvSpPr>
          <p:spPr>
            <a:xfrm>
              <a:off x="4909232" y="1887048"/>
              <a:ext cx="177800" cy="152400"/>
            </a:xfrm>
            <a:prstGeom prst="triangl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/>
            </a:p>
          </p:txBody>
        </p:sp>
        <p:sp>
          <p:nvSpPr>
            <p:cNvPr id="107" name="等腰三角形 106"/>
            <p:cNvSpPr/>
            <p:nvPr/>
          </p:nvSpPr>
          <p:spPr>
            <a:xfrm rot="10800000">
              <a:off x="4914900" y="1471877"/>
              <a:ext cx="177800" cy="152400"/>
            </a:xfrm>
            <a:prstGeom prst="triangl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/>
            </a:p>
          </p:txBody>
        </p:sp>
        <p:cxnSp>
          <p:nvCxnSpPr>
            <p:cNvPr id="108" name="直接连接符 107"/>
            <p:cNvCxnSpPr>
              <a:stCxn id="107" idx="0"/>
              <a:endCxn id="106" idx="0"/>
            </p:cNvCxnSpPr>
            <p:nvPr/>
          </p:nvCxnSpPr>
          <p:spPr>
            <a:xfrm flipH="1">
              <a:off x="4998132" y="1624277"/>
              <a:ext cx="5668" cy="262771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9" name="组合 108"/>
          <p:cNvGrpSpPr/>
          <p:nvPr/>
        </p:nvGrpSpPr>
        <p:grpSpPr>
          <a:xfrm>
            <a:off x="3264390" y="2403219"/>
            <a:ext cx="1769200" cy="1201718"/>
            <a:chOff x="8100592" y="1209106"/>
            <a:chExt cx="2358933" cy="1602291"/>
          </a:xfrm>
        </p:grpSpPr>
        <p:grpSp>
          <p:nvGrpSpPr>
            <p:cNvPr id="110" name="组合 109"/>
            <p:cNvGrpSpPr/>
            <p:nvPr/>
          </p:nvGrpSpPr>
          <p:grpSpPr>
            <a:xfrm>
              <a:off x="8100592" y="1209106"/>
              <a:ext cx="2358933" cy="1602291"/>
              <a:chOff x="5238852" y="1942862"/>
              <a:chExt cx="2358933" cy="1602291"/>
            </a:xfrm>
          </p:grpSpPr>
          <p:sp>
            <p:nvSpPr>
              <p:cNvPr id="139" name="椭圆 138"/>
              <p:cNvSpPr>
                <a:spLocks noChangeAspect="1"/>
              </p:cNvSpPr>
              <p:nvPr/>
            </p:nvSpPr>
            <p:spPr>
              <a:xfrm>
                <a:off x="6035250" y="1942862"/>
                <a:ext cx="121500" cy="12144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825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0" name="椭圆 139"/>
              <p:cNvSpPr>
                <a:spLocks noChangeAspect="1"/>
              </p:cNvSpPr>
              <p:nvPr/>
            </p:nvSpPr>
            <p:spPr>
              <a:xfrm>
                <a:off x="6756825" y="1949530"/>
                <a:ext cx="121500" cy="12144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825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1" name="椭圆 140"/>
              <p:cNvSpPr>
                <a:spLocks noChangeAspect="1"/>
              </p:cNvSpPr>
              <p:nvPr/>
            </p:nvSpPr>
            <p:spPr>
              <a:xfrm>
                <a:off x="6035250" y="2651760"/>
                <a:ext cx="121500" cy="12144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825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2" name="椭圆 141"/>
              <p:cNvSpPr>
                <a:spLocks noChangeAspect="1"/>
              </p:cNvSpPr>
              <p:nvPr/>
            </p:nvSpPr>
            <p:spPr>
              <a:xfrm>
                <a:off x="6756825" y="2651760"/>
                <a:ext cx="121500" cy="12144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825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3" name="椭圆 142"/>
              <p:cNvSpPr>
                <a:spLocks noChangeAspect="1"/>
              </p:cNvSpPr>
              <p:nvPr/>
            </p:nvSpPr>
            <p:spPr>
              <a:xfrm>
                <a:off x="7474170" y="1949530"/>
                <a:ext cx="121500" cy="12144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825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4" name="椭圆 143"/>
              <p:cNvSpPr>
                <a:spLocks noChangeAspect="1"/>
              </p:cNvSpPr>
              <p:nvPr/>
            </p:nvSpPr>
            <p:spPr>
              <a:xfrm>
                <a:off x="7476285" y="2651760"/>
                <a:ext cx="121500" cy="12144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825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5" name="椭圆 144"/>
              <p:cNvSpPr>
                <a:spLocks noChangeAspect="1"/>
              </p:cNvSpPr>
              <p:nvPr/>
            </p:nvSpPr>
            <p:spPr>
              <a:xfrm>
                <a:off x="6029535" y="3374946"/>
                <a:ext cx="121500" cy="12144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825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6" name="椭圆 145"/>
              <p:cNvSpPr>
                <a:spLocks noChangeAspect="1"/>
              </p:cNvSpPr>
              <p:nvPr/>
            </p:nvSpPr>
            <p:spPr>
              <a:xfrm>
                <a:off x="6756825" y="3374946"/>
                <a:ext cx="121500" cy="12144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825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7" name="椭圆 146"/>
              <p:cNvSpPr>
                <a:spLocks noChangeAspect="1"/>
              </p:cNvSpPr>
              <p:nvPr/>
            </p:nvSpPr>
            <p:spPr>
              <a:xfrm>
                <a:off x="7474170" y="3381614"/>
                <a:ext cx="121500" cy="12144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825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48" name="直接连接符 147"/>
              <p:cNvCxnSpPr>
                <a:stCxn id="139" idx="6"/>
                <a:endCxn id="140" idx="2"/>
              </p:cNvCxnSpPr>
              <p:nvPr/>
            </p:nvCxnSpPr>
            <p:spPr>
              <a:xfrm>
                <a:off x="6156750" y="2003584"/>
                <a:ext cx="600075" cy="666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直接连接符 148"/>
              <p:cNvCxnSpPr>
                <a:stCxn id="140" idx="6"/>
                <a:endCxn id="143" idx="2"/>
              </p:cNvCxnSpPr>
              <p:nvPr/>
            </p:nvCxnSpPr>
            <p:spPr>
              <a:xfrm>
                <a:off x="6878325" y="2010252"/>
                <a:ext cx="595845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直接连接符 149"/>
              <p:cNvCxnSpPr>
                <a:stCxn id="143" idx="4"/>
                <a:endCxn id="144" idx="0"/>
              </p:cNvCxnSpPr>
              <p:nvPr/>
            </p:nvCxnSpPr>
            <p:spPr>
              <a:xfrm>
                <a:off x="7534920" y="2070974"/>
                <a:ext cx="2115" cy="58078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直接连接符 150"/>
              <p:cNvCxnSpPr>
                <a:stCxn id="144" idx="4"/>
                <a:endCxn id="147" idx="0"/>
              </p:cNvCxnSpPr>
              <p:nvPr/>
            </p:nvCxnSpPr>
            <p:spPr>
              <a:xfrm flipH="1">
                <a:off x="7534920" y="2773204"/>
                <a:ext cx="2115" cy="60841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直接连接符 151"/>
              <p:cNvCxnSpPr>
                <a:stCxn id="144" idx="2"/>
                <a:endCxn id="142" idx="6"/>
              </p:cNvCxnSpPr>
              <p:nvPr/>
            </p:nvCxnSpPr>
            <p:spPr>
              <a:xfrm flipH="1">
                <a:off x="6878325" y="2712482"/>
                <a:ext cx="59796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直接连接符 152"/>
              <p:cNvCxnSpPr>
                <a:stCxn id="140" idx="4"/>
                <a:endCxn id="142" idx="0"/>
              </p:cNvCxnSpPr>
              <p:nvPr/>
            </p:nvCxnSpPr>
            <p:spPr>
              <a:xfrm>
                <a:off x="6817575" y="2070974"/>
                <a:ext cx="0" cy="58078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直接连接符 153"/>
              <p:cNvCxnSpPr>
                <a:stCxn id="139" idx="4"/>
                <a:endCxn id="141" idx="0"/>
              </p:cNvCxnSpPr>
              <p:nvPr/>
            </p:nvCxnSpPr>
            <p:spPr>
              <a:xfrm>
                <a:off x="6096000" y="2064306"/>
                <a:ext cx="0" cy="58745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直接连接符 154"/>
              <p:cNvCxnSpPr>
                <a:stCxn id="141" idx="6"/>
                <a:endCxn id="142" idx="2"/>
              </p:cNvCxnSpPr>
              <p:nvPr/>
            </p:nvCxnSpPr>
            <p:spPr>
              <a:xfrm>
                <a:off x="6156750" y="2712482"/>
                <a:ext cx="600075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直接连接符 155"/>
              <p:cNvCxnSpPr>
                <a:stCxn id="141" idx="4"/>
                <a:endCxn id="145" idx="0"/>
              </p:cNvCxnSpPr>
              <p:nvPr/>
            </p:nvCxnSpPr>
            <p:spPr>
              <a:xfrm flipH="1">
                <a:off x="6090285" y="2773204"/>
                <a:ext cx="5715" cy="60174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直接连接符 156"/>
              <p:cNvCxnSpPr>
                <a:stCxn id="145" idx="6"/>
                <a:endCxn id="146" idx="2"/>
              </p:cNvCxnSpPr>
              <p:nvPr/>
            </p:nvCxnSpPr>
            <p:spPr>
              <a:xfrm>
                <a:off x="6151035" y="3435668"/>
                <a:ext cx="60579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直接连接符 157"/>
              <p:cNvCxnSpPr>
                <a:stCxn id="142" idx="4"/>
                <a:endCxn id="146" idx="0"/>
              </p:cNvCxnSpPr>
              <p:nvPr/>
            </p:nvCxnSpPr>
            <p:spPr>
              <a:xfrm>
                <a:off x="6817575" y="2773204"/>
                <a:ext cx="0" cy="60174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直接连接符 158"/>
              <p:cNvCxnSpPr>
                <a:stCxn id="146" idx="6"/>
                <a:endCxn id="147" idx="2"/>
              </p:cNvCxnSpPr>
              <p:nvPr/>
            </p:nvCxnSpPr>
            <p:spPr>
              <a:xfrm>
                <a:off x="6878325" y="3435668"/>
                <a:ext cx="595845" cy="666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60" name="组合 159"/>
              <p:cNvGrpSpPr/>
              <p:nvPr/>
            </p:nvGrpSpPr>
            <p:grpSpPr>
              <a:xfrm>
                <a:off x="5238852" y="3303853"/>
                <a:ext cx="259715" cy="241300"/>
                <a:chOff x="6090285" y="4146550"/>
                <a:chExt cx="259715" cy="241300"/>
              </a:xfrm>
            </p:grpSpPr>
            <p:cxnSp>
              <p:nvCxnSpPr>
                <p:cNvPr id="162" name="直接连接符 161"/>
                <p:cNvCxnSpPr/>
                <p:nvPr/>
              </p:nvCxnSpPr>
              <p:spPr>
                <a:xfrm>
                  <a:off x="6090285" y="4146550"/>
                  <a:ext cx="0" cy="2413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3" name="直接连接符 162"/>
                <p:cNvCxnSpPr/>
                <p:nvPr/>
              </p:nvCxnSpPr>
              <p:spPr>
                <a:xfrm>
                  <a:off x="6092666" y="4379914"/>
                  <a:ext cx="247015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4" name="直接连接符 163"/>
                <p:cNvCxnSpPr/>
                <p:nvPr/>
              </p:nvCxnSpPr>
              <p:spPr>
                <a:xfrm flipV="1">
                  <a:off x="6350000" y="4146550"/>
                  <a:ext cx="0" cy="2413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5" name="直接连接符 164"/>
                <p:cNvCxnSpPr/>
                <p:nvPr/>
              </p:nvCxnSpPr>
              <p:spPr>
                <a:xfrm>
                  <a:off x="6095047" y="4241800"/>
                  <a:ext cx="247015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6" name="等腰三角形 165"/>
                <p:cNvSpPr/>
                <p:nvPr/>
              </p:nvSpPr>
              <p:spPr>
                <a:xfrm rot="10800000">
                  <a:off x="6174025" y="4171078"/>
                  <a:ext cx="84296" cy="46195"/>
                </a:xfrm>
                <a:prstGeom prst="triangle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sz="825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167" name="直接连接符 166"/>
                <p:cNvCxnSpPr/>
                <p:nvPr/>
              </p:nvCxnSpPr>
              <p:spPr>
                <a:xfrm>
                  <a:off x="6186488" y="4267200"/>
                  <a:ext cx="67071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8" name="直接连接符 167"/>
                <p:cNvCxnSpPr/>
                <p:nvPr/>
              </p:nvCxnSpPr>
              <p:spPr>
                <a:xfrm>
                  <a:off x="6169262" y="4302919"/>
                  <a:ext cx="105332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61" name="直接连接符 160"/>
              <p:cNvCxnSpPr>
                <a:stCxn id="145" idx="2"/>
              </p:cNvCxnSpPr>
              <p:nvPr/>
            </p:nvCxnSpPr>
            <p:spPr>
              <a:xfrm flipH="1">
                <a:off x="5498567" y="3435668"/>
                <a:ext cx="53096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1" name="组合 110"/>
            <p:cNvGrpSpPr>
              <a:grpSpLocks noChangeAspect="1"/>
            </p:cNvGrpSpPr>
            <p:nvPr/>
          </p:nvGrpSpPr>
          <p:grpSpPr>
            <a:xfrm>
              <a:off x="9564779" y="1924623"/>
              <a:ext cx="41874" cy="129540"/>
              <a:chOff x="4909232" y="1471877"/>
              <a:chExt cx="183468" cy="567571"/>
            </a:xfrm>
          </p:grpSpPr>
          <p:sp>
            <p:nvSpPr>
              <p:cNvPr id="136" name="等腰三角形 135"/>
              <p:cNvSpPr/>
              <p:nvPr/>
            </p:nvSpPr>
            <p:spPr>
              <a:xfrm>
                <a:off x="4909232" y="1887048"/>
                <a:ext cx="177800" cy="152400"/>
              </a:xfrm>
              <a:prstGeom prst="triangl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137" name="等腰三角形 136"/>
              <p:cNvSpPr/>
              <p:nvPr/>
            </p:nvSpPr>
            <p:spPr>
              <a:xfrm rot="10800000">
                <a:off x="4914900" y="1471877"/>
                <a:ext cx="177800" cy="152400"/>
              </a:xfrm>
              <a:prstGeom prst="triangl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350"/>
              </a:p>
            </p:txBody>
          </p:sp>
          <p:cxnSp>
            <p:nvCxnSpPr>
              <p:cNvPr id="138" name="直接连接符 137"/>
              <p:cNvCxnSpPr>
                <a:stCxn id="137" idx="0"/>
                <a:endCxn id="136" idx="0"/>
              </p:cNvCxnSpPr>
              <p:nvPr/>
            </p:nvCxnSpPr>
            <p:spPr>
              <a:xfrm flipH="1">
                <a:off x="4998132" y="1624277"/>
                <a:ext cx="5668" cy="262771"/>
              </a:xfrm>
              <a:prstGeom prst="line">
                <a:avLst/>
              </a:prstGeom>
              <a:ln w="127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2" name="组合 111"/>
            <p:cNvGrpSpPr>
              <a:grpSpLocks noChangeAspect="1"/>
            </p:cNvGrpSpPr>
            <p:nvPr/>
          </p:nvGrpSpPr>
          <p:grpSpPr>
            <a:xfrm>
              <a:off x="9061975" y="1922215"/>
              <a:ext cx="41874" cy="129540"/>
              <a:chOff x="4909232" y="1471877"/>
              <a:chExt cx="183468" cy="567571"/>
            </a:xfrm>
          </p:grpSpPr>
          <p:sp>
            <p:nvSpPr>
              <p:cNvPr id="133" name="等腰三角形 132"/>
              <p:cNvSpPr/>
              <p:nvPr/>
            </p:nvSpPr>
            <p:spPr>
              <a:xfrm>
                <a:off x="4909232" y="1887048"/>
                <a:ext cx="177800" cy="152400"/>
              </a:xfrm>
              <a:prstGeom prst="triangl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134" name="等腰三角形 133"/>
              <p:cNvSpPr/>
              <p:nvPr/>
            </p:nvSpPr>
            <p:spPr>
              <a:xfrm rot="10800000">
                <a:off x="4914900" y="1471877"/>
                <a:ext cx="177800" cy="152400"/>
              </a:xfrm>
              <a:prstGeom prst="triangl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350"/>
              </a:p>
            </p:txBody>
          </p:sp>
          <p:cxnSp>
            <p:nvCxnSpPr>
              <p:cNvPr id="135" name="直接连接符 134"/>
              <p:cNvCxnSpPr>
                <a:stCxn id="134" idx="0"/>
                <a:endCxn id="133" idx="0"/>
              </p:cNvCxnSpPr>
              <p:nvPr/>
            </p:nvCxnSpPr>
            <p:spPr>
              <a:xfrm flipH="1">
                <a:off x="4998132" y="1624277"/>
                <a:ext cx="5668" cy="262771"/>
              </a:xfrm>
              <a:prstGeom prst="line">
                <a:avLst/>
              </a:prstGeom>
              <a:ln w="127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3" name="组合 112"/>
            <p:cNvGrpSpPr>
              <a:grpSpLocks noChangeAspect="1"/>
            </p:cNvGrpSpPr>
            <p:nvPr/>
          </p:nvGrpSpPr>
          <p:grpSpPr>
            <a:xfrm>
              <a:off x="9067959" y="1218463"/>
              <a:ext cx="41874" cy="129540"/>
              <a:chOff x="4909232" y="1471877"/>
              <a:chExt cx="183468" cy="567571"/>
            </a:xfrm>
          </p:grpSpPr>
          <p:sp>
            <p:nvSpPr>
              <p:cNvPr id="130" name="等腰三角形 129"/>
              <p:cNvSpPr/>
              <p:nvPr/>
            </p:nvSpPr>
            <p:spPr>
              <a:xfrm>
                <a:off x="4909232" y="1887048"/>
                <a:ext cx="177800" cy="152400"/>
              </a:xfrm>
              <a:prstGeom prst="triangl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131" name="等腰三角形 130"/>
              <p:cNvSpPr/>
              <p:nvPr/>
            </p:nvSpPr>
            <p:spPr>
              <a:xfrm rot="10800000">
                <a:off x="4914900" y="1471877"/>
                <a:ext cx="177800" cy="152400"/>
              </a:xfrm>
              <a:prstGeom prst="triangl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350"/>
              </a:p>
            </p:txBody>
          </p:sp>
          <p:cxnSp>
            <p:nvCxnSpPr>
              <p:cNvPr id="132" name="直接连接符 131"/>
              <p:cNvCxnSpPr>
                <a:stCxn id="131" idx="0"/>
                <a:endCxn id="130" idx="0"/>
              </p:cNvCxnSpPr>
              <p:nvPr/>
            </p:nvCxnSpPr>
            <p:spPr>
              <a:xfrm flipH="1">
                <a:off x="4998132" y="1624277"/>
                <a:ext cx="5668" cy="262771"/>
              </a:xfrm>
              <a:prstGeom prst="line">
                <a:avLst/>
              </a:prstGeom>
              <a:ln w="127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组合 113"/>
            <p:cNvGrpSpPr>
              <a:grpSpLocks noChangeAspect="1"/>
            </p:cNvGrpSpPr>
            <p:nvPr/>
          </p:nvGrpSpPr>
          <p:grpSpPr>
            <a:xfrm>
              <a:off x="10233641" y="1224879"/>
              <a:ext cx="41874" cy="129540"/>
              <a:chOff x="4909232" y="1471877"/>
              <a:chExt cx="183468" cy="567571"/>
            </a:xfrm>
          </p:grpSpPr>
          <p:sp>
            <p:nvSpPr>
              <p:cNvPr id="127" name="等腰三角形 126"/>
              <p:cNvSpPr/>
              <p:nvPr/>
            </p:nvSpPr>
            <p:spPr>
              <a:xfrm>
                <a:off x="4909232" y="1887048"/>
                <a:ext cx="177800" cy="152400"/>
              </a:xfrm>
              <a:prstGeom prst="triangl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128" name="等腰三角形 127"/>
              <p:cNvSpPr/>
              <p:nvPr/>
            </p:nvSpPr>
            <p:spPr>
              <a:xfrm rot="10800000">
                <a:off x="4914900" y="1471877"/>
                <a:ext cx="177800" cy="152400"/>
              </a:xfrm>
              <a:prstGeom prst="triangl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350"/>
              </a:p>
            </p:txBody>
          </p:sp>
          <p:cxnSp>
            <p:nvCxnSpPr>
              <p:cNvPr id="129" name="直接连接符 128"/>
              <p:cNvCxnSpPr>
                <a:stCxn id="128" idx="0"/>
                <a:endCxn id="127" idx="0"/>
              </p:cNvCxnSpPr>
              <p:nvPr/>
            </p:nvCxnSpPr>
            <p:spPr>
              <a:xfrm flipH="1">
                <a:off x="4998132" y="1624277"/>
                <a:ext cx="5668" cy="262771"/>
              </a:xfrm>
              <a:prstGeom prst="line">
                <a:avLst/>
              </a:prstGeom>
              <a:ln w="127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5" name="组合 114"/>
            <p:cNvGrpSpPr>
              <a:grpSpLocks noChangeAspect="1"/>
            </p:cNvGrpSpPr>
            <p:nvPr/>
          </p:nvGrpSpPr>
          <p:grpSpPr>
            <a:xfrm>
              <a:off x="8440765" y="2639436"/>
              <a:ext cx="41874" cy="129540"/>
              <a:chOff x="4909232" y="1471877"/>
              <a:chExt cx="183468" cy="567571"/>
            </a:xfrm>
          </p:grpSpPr>
          <p:sp>
            <p:nvSpPr>
              <p:cNvPr id="124" name="等腰三角形 123"/>
              <p:cNvSpPr/>
              <p:nvPr/>
            </p:nvSpPr>
            <p:spPr>
              <a:xfrm>
                <a:off x="4909232" y="1887048"/>
                <a:ext cx="177800" cy="152400"/>
              </a:xfrm>
              <a:prstGeom prst="triangl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125" name="等腰三角形 124"/>
              <p:cNvSpPr/>
              <p:nvPr/>
            </p:nvSpPr>
            <p:spPr>
              <a:xfrm rot="10800000">
                <a:off x="4914900" y="1471877"/>
                <a:ext cx="177800" cy="152400"/>
              </a:xfrm>
              <a:prstGeom prst="triangl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350"/>
              </a:p>
            </p:txBody>
          </p:sp>
          <p:cxnSp>
            <p:nvCxnSpPr>
              <p:cNvPr id="126" name="直接连接符 125"/>
              <p:cNvCxnSpPr>
                <a:stCxn id="125" idx="0"/>
                <a:endCxn id="124" idx="0"/>
              </p:cNvCxnSpPr>
              <p:nvPr/>
            </p:nvCxnSpPr>
            <p:spPr>
              <a:xfrm flipH="1">
                <a:off x="4998132" y="1624277"/>
                <a:ext cx="5668" cy="262771"/>
              </a:xfrm>
              <a:prstGeom prst="line">
                <a:avLst/>
              </a:prstGeom>
              <a:ln w="127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6" name="组合 115"/>
            <p:cNvGrpSpPr>
              <a:grpSpLocks noChangeAspect="1"/>
            </p:cNvGrpSpPr>
            <p:nvPr/>
          </p:nvGrpSpPr>
          <p:grpSpPr>
            <a:xfrm>
              <a:off x="10272377" y="1927731"/>
              <a:ext cx="41874" cy="129540"/>
              <a:chOff x="4909232" y="1471877"/>
              <a:chExt cx="183468" cy="567571"/>
            </a:xfrm>
          </p:grpSpPr>
          <p:sp>
            <p:nvSpPr>
              <p:cNvPr id="121" name="等腰三角形 120"/>
              <p:cNvSpPr/>
              <p:nvPr/>
            </p:nvSpPr>
            <p:spPr>
              <a:xfrm>
                <a:off x="4909232" y="1887048"/>
                <a:ext cx="177800" cy="152400"/>
              </a:xfrm>
              <a:prstGeom prst="triangl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122" name="等腰三角形 121"/>
              <p:cNvSpPr/>
              <p:nvPr/>
            </p:nvSpPr>
            <p:spPr>
              <a:xfrm rot="10800000">
                <a:off x="4914900" y="1471877"/>
                <a:ext cx="177800" cy="152400"/>
              </a:xfrm>
              <a:prstGeom prst="triangl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350"/>
              </a:p>
            </p:txBody>
          </p:sp>
          <p:cxnSp>
            <p:nvCxnSpPr>
              <p:cNvPr id="123" name="直接连接符 122"/>
              <p:cNvCxnSpPr>
                <a:stCxn id="122" idx="0"/>
                <a:endCxn id="121" idx="0"/>
              </p:cNvCxnSpPr>
              <p:nvPr/>
            </p:nvCxnSpPr>
            <p:spPr>
              <a:xfrm flipH="1">
                <a:off x="4998132" y="1624277"/>
                <a:ext cx="5668" cy="262771"/>
              </a:xfrm>
              <a:prstGeom prst="line">
                <a:avLst/>
              </a:prstGeom>
              <a:ln w="127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7" name="组合 116"/>
            <p:cNvGrpSpPr>
              <a:grpSpLocks noChangeAspect="1"/>
            </p:cNvGrpSpPr>
            <p:nvPr/>
          </p:nvGrpSpPr>
          <p:grpSpPr>
            <a:xfrm>
              <a:off x="10260503" y="2650373"/>
              <a:ext cx="41874" cy="129540"/>
              <a:chOff x="4909232" y="1471877"/>
              <a:chExt cx="183468" cy="567571"/>
            </a:xfrm>
          </p:grpSpPr>
          <p:sp>
            <p:nvSpPr>
              <p:cNvPr id="118" name="等腰三角形 117"/>
              <p:cNvSpPr/>
              <p:nvPr/>
            </p:nvSpPr>
            <p:spPr>
              <a:xfrm>
                <a:off x="4909232" y="1887048"/>
                <a:ext cx="177800" cy="152400"/>
              </a:xfrm>
              <a:prstGeom prst="triangl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119" name="等腰三角形 118"/>
              <p:cNvSpPr/>
              <p:nvPr/>
            </p:nvSpPr>
            <p:spPr>
              <a:xfrm rot="10800000">
                <a:off x="4914900" y="1471877"/>
                <a:ext cx="177800" cy="152400"/>
              </a:xfrm>
              <a:prstGeom prst="triangl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350"/>
              </a:p>
            </p:txBody>
          </p:sp>
          <p:cxnSp>
            <p:nvCxnSpPr>
              <p:cNvPr id="120" name="直接连接符 119"/>
              <p:cNvCxnSpPr>
                <a:stCxn id="119" idx="0"/>
                <a:endCxn id="118" idx="0"/>
              </p:cNvCxnSpPr>
              <p:nvPr/>
            </p:nvCxnSpPr>
            <p:spPr>
              <a:xfrm flipH="1">
                <a:off x="4998132" y="1624277"/>
                <a:ext cx="5668" cy="262771"/>
              </a:xfrm>
              <a:prstGeom prst="line">
                <a:avLst/>
              </a:prstGeom>
              <a:ln w="127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69" name="文本框 168"/>
          <p:cNvSpPr txBox="1"/>
          <p:nvPr/>
        </p:nvSpPr>
        <p:spPr>
          <a:xfrm>
            <a:off x="3553622" y="3328336"/>
            <a:ext cx="314510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25" dirty="0">
                <a:latin typeface="Arial" panose="020B0604020202020204" pitchFamily="34" charset="0"/>
                <a:cs typeface="Arial" panose="020B0604020202020204" pitchFamily="34" charset="0"/>
              </a:rPr>
              <a:t>P1</a:t>
            </a:r>
            <a:endParaRPr lang="zh-CN" altLang="en-US" sz="82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0" name="文本框 169"/>
          <p:cNvSpPr txBox="1"/>
          <p:nvPr/>
        </p:nvSpPr>
        <p:spPr>
          <a:xfrm>
            <a:off x="4023491" y="2799228"/>
            <a:ext cx="314510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25" dirty="0">
                <a:latin typeface="Arial" panose="020B0604020202020204" pitchFamily="34" charset="0"/>
                <a:cs typeface="Arial" panose="020B0604020202020204" pitchFamily="34" charset="0"/>
              </a:rPr>
              <a:t>P7</a:t>
            </a:r>
            <a:endParaRPr lang="zh-CN" altLang="en-US" sz="82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1" name="文本框 170"/>
          <p:cNvSpPr txBox="1"/>
          <p:nvPr/>
        </p:nvSpPr>
        <p:spPr>
          <a:xfrm>
            <a:off x="4573923" y="2815105"/>
            <a:ext cx="314510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25" dirty="0">
                <a:latin typeface="Arial" panose="020B0604020202020204" pitchFamily="34" charset="0"/>
                <a:cs typeface="Arial" panose="020B0604020202020204" pitchFamily="34" charset="0"/>
              </a:rPr>
              <a:t>P8</a:t>
            </a:r>
            <a:endParaRPr lang="zh-CN" altLang="en-US" sz="82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2" name="文本框 171"/>
          <p:cNvSpPr txBox="1"/>
          <p:nvPr/>
        </p:nvSpPr>
        <p:spPr>
          <a:xfrm rot="5400000">
            <a:off x="3642176" y="3151352"/>
            <a:ext cx="314510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25" dirty="0">
                <a:latin typeface="Arial" panose="020B0604020202020204" pitchFamily="34" charset="0"/>
                <a:cs typeface="Arial" panose="020B0604020202020204" pitchFamily="34" charset="0"/>
              </a:rPr>
              <a:t>P4</a:t>
            </a:r>
            <a:endParaRPr lang="zh-CN" altLang="en-US" sz="82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3" name="文本框 172"/>
          <p:cNvSpPr txBox="1"/>
          <p:nvPr/>
        </p:nvSpPr>
        <p:spPr>
          <a:xfrm rot="5400000">
            <a:off x="4199687" y="3179756"/>
            <a:ext cx="314510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25" dirty="0">
                <a:latin typeface="Arial" panose="020B0604020202020204" pitchFamily="34" charset="0"/>
                <a:cs typeface="Arial" panose="020B0604020202020204" pitchFamily="34" charset="0"/>
              </a:rPr>
              <a:t>P5</a:t>
            </a:r>
            <a:endParaRPr lang="zh-CN" altLang="en-US" sz="82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4" name="文本框 173"/>
          <p:cNvSpPr txBox="1"/>
          <p:nvPr/>
        </p:nvSpPr>
        <p:spPr>
          <a:xfrm rot="5400000">
            <a:off x="4705736" y="3177058"/>
            <a:ext cx="314510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25" dirty="0">
                <a:latin typeface="Arial" panose="020B0604020202020204" pitchFamily="34" charset="0"/>
                <a:cs typeface="Arial" panose="020B0604020202020204" pitchFamily="34" charset="0"/>
              </a:rPr>
              <a:t>P6</a:t>
            </a:r>
            <a:endParaRPr lang="zh-CN" altLang="en-US" sz="82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5" name="文本框 174"/>
          <p:cNvSpPr txBox="1"/>
          <p:nvPr/>
        </p:nvSpPr>
        <p:spPr>
          <a:xfrm>
            <a:off x="3998677" y="2260801"/>
            <a:ext cx="373820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25" dirty="0">
                <a:latin typeface="Arial" panose="020B0604020202020204" pitchFamily="34" charset="0"/>
                <a:cs typeface="Arial" panose="020B0604020202020204" pitchFamily="34" charset="0"/>
              </a:rPr>
              <a:t>P12</a:t>
            </a:r>
            <a:endParaRPr lang="zh-CN" altLang="en-US" sz="82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6" name="文本框 175"/>
          <p:cNvSpPr txBox="1"/>
          <p:nvPr/>
        </p:nvSpPr>
        <p:spPr>
          <a:xfrm>
            <a:off x="4563670" y="2258589"/>
            <a:ext cx="373820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25" dirty="0">
                <a:latin typeface="Arial" panose="020B0604020202020204" pitchFamily="34" charset="0"/>
                <a:cs typeface="Arial" panose="020B0604020202020204" pitchFamily="34" charset="0"/>
              </a:rPr>
              <a:t>P13</a:t>
            </a:r>
            <a:endParaRPr lang="zh-CN" altLang="en-US" sz="82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7" name="文本框 176"/>
          <p:cNvSpPr txBox="1"/>
          <p:nvPr/>
        </p:nvSpPr>
        <p:spPr>
          <a:xfrm rot="5400000">
            <a:off x="3642176" y="2575582"/>
            <a:ext cx="314510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25" dirty="0">
                <a:latin typeface="Arial" panose="020B0604020202020204" pitchFamily="34" charset="0"/>
                <a:cs typeface="Arial" panose="020B0604020202020204" pitchFamily="34" charset="0"/>
              </a:rPr>
              <a:t>P9</a:t>
            </a:r>
            <a:endParaRPr lang="zh-CN" altLang="en-US" sz="82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8" name="文本框 177"/>
          <p:cNvSpPr txBox="1"/>
          <p:nvPr/>
        </p:nvSpPr>
        <p:spPr>
          <a:xfrm rot="5400000">
            <a:off x="4170032" y="2603986"/>
            <a:ext cx="373820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25" dirty="0">
                <a:latin typeface="Arial" panose="020B0604020202020204" pitchFamily="34" charset="0"/>
                <a:cs typeface="Arial" panose="020B0604020202020204" pitchFamily="34" charset="0"/>
              </a:rPr>
              <a:t>P10</a:t>
            </a:r>
            <a:endParaRPr lang="zh-CN" altLang="en-US" sz="82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9" name="文本框 178"/>
          <p:cNvSpPr txBox="1"/>
          <p:nvPr/>
        </p:nvSpPr>
        <p:spPr>
          <a:xfrm rot="5400000">
            <a:off x="4676081" y="2601289"/>
            <a:ext cx="373820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25" dirty="0">
                <a:latin typeface="Arial" panose="020B0604020202020204" pitchFamily="34" charset="0"/>
                <a:cs typeface="Arial" panose="020B0604020202020204" pitchFamily="34" charset="0"/>
              </a:rPr>
              <a:t>P11</a:t>
            </a:r>
            <a:endParaRPr lang="zh-CN" altLang="en-US" sz="82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0" name="矩形 179"/>
          <p:cNvSpPr/>
          <p:nvPr/>
        </p:nvSpPr>
        <p:spPr>
          <a:xfrm>
            <a:off x="5347677" y="2458814"/>
            <a:ext cx="1186388" cy="2463092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350" dirty="0"/>
          </a:p>
        </p:txBody>
      </p:sp>
      <p:sp>
        <p:nvSpPr>
          <p:cNvPr id="181" name="文本框 180"/>
          <p:cNvSpPr txBox="1"/>
          <p:nvPr/>
        </p:nvSpPr>
        <p:spPr>
          <a:xfrm>
            <a:off x="5394015" y="2523417"/>
            <a:ext cx="539648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25" dirty="0">
                <a:latin typeface="Arial" panose="020B0604020202020204" pitchFamily="34" charset="0"/>
                <a:cs typeface="Arial" panose="020B0604020202020204" pitchFamily="34" charset="0"/>
              </a:rPr>
              <a:t>Legend</a:t>
            </a:r>
            <a:endParaRPr lang="zh-CN" altLang="en-US" sz="82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2" name="直接连接符 181"/>
          <p:cNvCxnSpPr/>
          <p:nvPr/>
        </p:nvCxnSpPr>
        <p:spPr>
          <a:xfrm>
            <a:off x="5394014" y="2717097"/>
            <a:ext cx="62460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文本框 182"/>
          <p:cNvSpPr txBox="1"/>
          <p:nvPr/>
        </p:nvSpPr>
        <p:spPr>
          <a:xfrm>
            <a:off x="5608226" y="2815105"/>
            <a:ext cx="675185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25" dirty="0">
                <a:latin typeface="Arial" panose="020B0604020202020204" pitchFamily="34" charset="0"/>
                <a:cs typeface="Arial" panose="020B0604020202020204" pitchFamily="34" charset="0"/>
              </a:rPr>
              <a:t>User node</a:t>
            </a:r>
            <a:endParaRPr lang="zh-CN" altLang="en-US" sz="82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4" name="文本框 183"/>
          <p:cNvSpPr txBox="1"/>
          <p:nvPr/>
        </p:nvSpPr>
        <p:spPr>
          <a:xfrm>
            <a:off x="5608226" y="3040792"/>
            <a:ext cx="397866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25" dirty="0">
                <a:latin typeface="Arial" panose="020B0604020202020204" pitchFamily="34" charset="0"/>
                <a:cs typeface="Arial" panose="020B0604020202020204" pitchFamily="34" charset="0"/>
              </a:rPr>
              <a:t>Pipe</a:t>
            </a:r>
            <a:endParaRPr lang="zh-CN" altLang="en-US" sz="82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85" name="组合 184"/>
          <p:cNvGrpSpPr/>
          <p:nvPr/>
        </p:nvGrpSpPr>
        <p:grpSpPr>
          <a:xfrm>
            <a:off x="5434065" y="3328336"/>
            <a:ext cx="194786" cy="180975"/>
            <a:chOff x="6090285" y="4146550"/>
            <a:chExt cx="259715" cy="241300"/>
          </a:xfrm>
        </p:grpSpPr>
        <p:cxnSp>
          <p:nvCxnSpPr>
            <p:cNvPr id="186" name="直接连接符 185"/>
            <p:cNvCxnSpPr/>
            <p:nvPr/>
          </p:nvCxnSpPr>
          <p:spPr>
            <a:xfrm>
              <a:off x="6090285" y="4146550"/>
              <a:ext cx="0" cy="2413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直接连接符 186"/>
            <p:cNvCxnSpPr/>
            <p:nvPr/>
          </p:nvCxnSpPr>
          <p:spPr>
            <a:xfrm>
              <a:off x="6092666" y="4379914"/>
              <a:ext cx="24701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直接连接符 187"/>
            <p:cNvCxnSpPr/>
            <p:nvPr/>
          </p:nvCxnSpPr>
          <p:spPr>
            <a:xfrm flipV="1">
              <a:off x="6350000" y="4146550"/>
              <a:ext cx="0" cy="2413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直接连接符 188"/>
            <p:cNvCxnSpPr/>
            <p:nvPr/>
          </p:nvCxnSpPr>
          <p:spPr>
            <a:xfrm>
              <a:off x="6095047" y="4241800"/>
              <a:ext cx="24701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0" name="等腰三角形 189"/>
            <p:cNvSpPr/>
            <p:nvPr/>
          </p:nvSpPr>
          <p:spPr>
            <a:xfrm rot="10800000">
              <a:off x="6174025" y="4171078"/>
              <a:ext cx="84296" cy="46195"/>
            </a:xfrm>
            <a:prstGeom prst="triangl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82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91" name="直接连接符 190"/>
            <p:cNvCxnSpPr/>
            <p:nvPr/>
          </p:nvCxnSpPr>
          <p:spPr>
            <a:xfrm>
              <a:off x="6186488" y="4267200"/>
              <a:ext cx="67071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直接连接符 191"/>
            <p:cNvCxnSpPr/>
            <p:nvPr/>
          </p:nvCxnSpPr>
          <p:spPr>
            <a:xfrm>
              <a:off x="6169262" y="4302919"/>
              <a:ext cx="105332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3" name="文本框 192"/>
          <p:cNvSpPr txBox="1"/>
          <p:nvPr/>
        </p:nvSpPr>
        <p:spPr>
          <a:xfrm>
            <a:off x="5617373" y="3642524"/>
            <a:ext cx="622286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25" dirty="0">
                <a:latin typeface="Arial" panose="020B0604020202020204" pitchFamily="34" charset="0"/>
                <a:cs typeface="Arial" panose="020B0604020202020204" pitchFamily="34" charset="0"/>
              </a:rPr>
              <a:t>Pipe leak</a:t>
            </a:r>
            <a:endParaRPr lang="zh-CN" altLang="en-US" sz="82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94" name="组合 193"/>
          <p:cNvGrpSpPr/>
          <p:nvPr/>
        </p:nvGrpSpPr>
        <p:grpSpPr>
          <a:xfrm rot="16200000">
            <a:off x="5472444" y="3920956"/>
            <a:ext cx="129779" cy="236659"/>
            <a:chOff x="5541385" y="3415764"/>
            <a:chExt cx="173038" cy="315545"/>
          </a:xfrm>
        </p:grpSpPr>
        <p:sp>
          <p:nvSpPr>
            <p:cNvPr id="195" name="乘号 194"/>
            <p:cNvSpPr>
              <a:spLocks noChangeAspect="1"/>
            </p:cNvSpPr>
            <p:nvPr/>
          </p:nvSpPr>
          <p:spPr>
            <a:xfrm>
              <a:off x="5562819" y="3593673"/>
              <a:ext cx="138108" cy="137636"/>
            </a:xfrm>
            <a:prstGeom prst="mathMultiply">
              <a:avLst/>
            </a:prstGeom>
            <a:solidFill>
              <a:srgbClr val="FF0000"/>
            </a:solidFill>
            <a:ln w="0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/>
            </a:p>
          </p:txBody>
        </p:sp>
        <p:cxnSp>
          <p:nvCxnSpPr>
            <p:cNvPr id="196" name="直接箭头连接符 195"/>
            <p:cNvCxnSpPr/>
            <p:nvPr/>
          </p:nvCxnSpPr>
          <p:spPr>
            <a:xfrm rot="5400000" flipH="1" flipV="1">
              <a:off x="5522412" y="3526813"/>
              <a:ext cx="222100" cy="1"/>
            </a:xfrm>
            <a:prstGeom prst="straightConnector1">
              <a:avLst/>
            </a:prstGeom>
            <a:ln w="1905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7" name="任意多边形 196"/>
            <p:cNvSpPr/>
            <p:nvPr/>
          </p:nvSpPr>
          <p:spPr>
            <a:xfrm rot="5400000">
              <a:off x="5593773" y="3517214"/>
              <a:ext cx="168275" cy="73025"/>
            </a:xfrm>
            <a:custGeom>
              <a:avLst/>
              <a:gdLst>
                <a:gd name="connsiteX0" fmla="*/ 168275 w 168275"/>
                <a:gd name="connsiteY0" fmla="*/ 73025 h 73025"/>
                <a:gd name="connsiteX1" fmla="*/ 117475 w 168275"/>
                <a:gd name="connsiteY1" fmla="*/ 63500 h 73025"/>
                <a:gd name="connsiteX2" fmla="*/ 76200 w 168275"/>
                <a:gd name="connsiteY2" fmla="*/ 47625 h 73025"/>
                <a:gd name="connsiteX3" fmla="*/ 47625 w 168275"/>
                <a:gd name="connsiteY3" fmla="*/ 31750 h 73025"/>
                <a:gd name="connsiteX4" fmla="*/ 0 w 168275"/>
                <a:gd name="connsiteY4" fmla="*/ 0 h 73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8275" h="73025">
                  <a:moveTo>
                    <a:pt x="168275" y="73025"/>
                  </a:moveTo>
                  <a:cubicBezTo>
                    <a:pt x="150548" y="70379"/>
                    <a:pt x="132821" y="67733"/>
                    <a:pt x="117475" y="63500"/>
                  </a:cubicBezTo>
                  <a:cubicBezTo>
                    <a:pt x="102129" y="59267"/>
                    <a:pt x="87842" y="52917"/>
                    <a:pt x="76200" y="47625"/>
                  </a:cubicBezTo>
                  <a:cubicBezTo>
                    <a:pt x="64558" y="42333"/>
                    <a:pt x="60325" y="39687"/>
                    <a:pt x="47625" y="31750"/>
                  </a:cubicBezTo>
                  <a:cubicBezTo>
                    <a:pt x="34925" y="23813"/>
                    <a:pt x="6879" y="4762"/>
                    <a:pt x="0" y="0"/>
                  </a:cubicBezTo>
                </a:path>
              </a:pathLst>
            </a:custGeom>
            <a:noFill/>
            <a:ln>
              <a:solidFill>
                <a:schemeClr val="accent5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98" name="任意多边形 197"/>
            <p:cNvSpPr/>
            <p:nvPr/>
          </p:nvSpPr>
          <p:spPr>
            <a:xfrm rot="5400000">
              <a:off x="5508047" y="3513425"/>
              <a:ext cx="155575" cy="88900"/>
            </a:xfrm>
            <a:custGeom>
              <a:avLst/>
              <a:gdLst>
                <a:gd name="connsiteX0" fmla="*/ 155575 w 155575"/>
                <a:gd name="connsiteY0" fmla="*/ 0 h 88900"/>
                <a:gd name="connsiteX1" fmla="*/ 92075 w 155575"/>
                <a:gd name="connsiteY1" fmla="*/ 25400 h 88900"/>
                <a:gd name="connsiteX2" fmla="*/ 47625 w 155575"/>
                <a:gd name="connsiteY2" fmla="*/ 41275 h 88900"/>
                <a:gd name="connsiteX3" fmla="*/ 19050 w 155575"/>
                <a:gd name="connsiteY3" fmla="*/ 66675 h 88900"/>
                <a:gd name="connsiteX4" fmla="*/ 0 w 155575"/>
                <a:gd name="connsiteY4" fmla="*/ 88900 h 88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5575" h="88900">
                  <a:moveTo>
                    <a:pt x="155575" y="0"/>
                  </a:moveTo>
                  <a:lnTo>
                    <a:pt x="92075" y="25400"/>
                  </a:lnTo>
                  <a:cubicBezTo>
                    <a:pt x="74083" y="32279"/>
                    <a:pt x="59796" y="34396"/>
                    <a:pt x="47625" y="41275"/>
                  </a:cubicBezTo>
                  <a:cubicBezTo>
                    <a:pt x="35454" y="48154"/>
                    <a:pt x="26987" y="58738"/>
                    <a:pt x="19050" y="66675"/>
                  </a:cubicBezTo>
                  <a:cubicBezTo>
                    <a:pt x="11113" y="74612"/>
                    <a:pt x="5556" y="81756"/>
                    <a:pt x="0" y="88900"/>
                  </a:cubicBezTo>
                </a:path>
              </a:pathLst>
            </a:custGeom>
            <a:noFill/>
            <a:ln>
              <a:solidFill>
                <a:schemeClr val="accent5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199" name="文本框 198"/>
          <p:cNvSpPr txBox="1"/>
          <p:nvPr/>
        </p:nvSpPr>
        <p:spPr>
          <a:xfrm>
            <a:off x="5612094" y="3344807"/>
            <a:ext cx="639919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25" dirty="0">
                <a:latin typeface="Arial" panose="020B0604020202020204" pitchFamily="34" charset="0"/>
                <a:cs typeface="Arial" panose="020B0604020202020204" pitchFamily="34" charset="0"/>
              </a:rPr>
              <a:t>Reservoir</a:t>
            </a:r>
            <a:endParaRPr lang="zh-CN" altLang="en-US" sz="82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0" name="文本框 199"/>
          <p:cNvSpPr txBox="1"/>
          <p:nvPr/>
        </p:nvSpPr>
        <p:spPr>
          <a:xfrm>
            <a:off x="5612094" y="3940241"/>
            <a:ext cx="692818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25" dirty="0">
                <a:latin typeface="Arial" panose="020B0604020202020204" pitchFamily="34" charset="0"/>
                <a:cs typeface="Arial" panose="020B0604020202020204" pitchFamily="34" charset="0"/>
              </a:rPr>
              <a:t>Pipe break</a:t>
            </a:r>
            <a:endParaRPr lang="zh-CN" altLang="en-US" sz="82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1" name="文本框 200"/>
          <p:cNvSpPr txBox="1"/>
          <p:nvPr/>
        </p:nvSpPr>
        <p:spPr>
          <a:xfrm>
            <a:off x="5622897" y="4241140"/>
            <a:ext cx="857927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25" dirty="0">
                <a:latin typeface="Arial" panose="020B0604020202020204" pitchFamily="34" charset="0"/>
                <a:cs typeface="Arial" panose="020B0604020202020204" pitchFamily="34" charset="0"/>
              </a:rPr>
              <a:t>Isolation valve</a:t>
            </a:r>
            <a:endParaRPr lang="zh-CN" altLang="en-US" sz="82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2" name="文本框 201"/>
          <p:cNvSpPr txBox="1"/>
          <p:nvPr/>
        </p:nvSpPr>
        <p:spPr>
          <a:xfrm>
            <a:off x="4017203" y="3348469"/>
            <a:ext cx="314510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25" dirty="0">
                <a:latin typeface="Arial" panose="020B0604020202020204" pitchFamily="34" charset="0"/>
                <a:cs typeface="Arial" panose="020B0604020202020204" pitchFamily="34" charset="0"/>
              </a:rPr>
              <a:t>P2</a:t>
            </a:r>
            <a:endParaRPr lang="zh-CN" altLang="en-US" sz="82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3" name="文本框 202"/>
          <p:cNvSpPr txBox="1"/>
          <p:nvPr/>
        </p:nvSpPr>
        <p:spPr>
          <a:xfrm>
            <a:off x="4567635" y="3364346"/>
            <a:ext cx="314510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25" dirty="0">
                <a:latin typeface="Arial" panose="020B0604020202020204" pitchFamily="34" charset="0"/>
                <a:cs typeface="Arial" panose="020B0604020202020204" pitchFamily="34" charset="0"/>
              </a:rPr>
              <a:t>P3</a:t>
            </a:r>
            <a:endParaRPr lang="zh-CN" altLang="en-US" sz="82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4" name="文本框 203"/>
          <p:cNvSpPr txBox="1"/>
          <p:nvPr/>
        </p:nvSpPr>
        <p:spPr>
          <a:xfrm>
            <a:off x="3270800" y="2507392"/>
            <a:ext cx="314510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25" dirty="0">
                <a:latin typeface="Arial" panose="020B0604020202020204" pitchFamily="34" charset="0"/>
                <a:cs typeface="Arial" panose="020B0604020202020204" pitchFamily="34" charset="0"/>
              </a:rPr>
              <a:t>(a)</a:t>
            </a:r>
            <a:endParaRPr lang="zh-CN" altLang="en-US" sz="82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5" name="文本框 204"/>
          <p:cNvSpPr txBox="1"/>
          <p:nvPr/>
        </p:nvSpPr>
        <p:spPr>
          <a:xfrm>
            <a:off x="3273218" y="3892435"/>
            <a:ext cx="314510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25" dirty="0">
                <a:latin typeface="Arial" panose="020B0604020202020204" pitchFamily="34" charset="0"/>
                <a:cs typeface="Arial" panose="020B0604020202020204" pitchFamily="34" charset="0"/>
              </a:rPr>
              <a:t>(b)</a:t>
            </a:r>
            <a:endParaRPr lang="zh-CN" altLang="en-US" sz="82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224031"/>
              </p:ext>
            </p:extLst>
          </p:nvPr>
        </p:nvGraphicFramePr>
        <p:xfrm>
          <a:off x="6830050" y="2411725"/>
          <a:ext cx="1999625" cy="11887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70928">
                  <a:extLst>
                    <a:ext uri="{9D8B030D-6E8A-4147-A177-3AD203B41FA5}">
                      <a16:colId xmlns:a16="http://schemas.microsoft.com/office/drawing/2014/main" val="633477411"/>
                    </a:ext>
                  </a:extLst>
                </a:gridCol>
                <a:gridCol w="1528697">
                  <a:extLst>
                    <a:ext uri="{9D8B030D-6E8A-4147-A177-3AD203B41FA5}">
                      <a16:colId xmlns:a16="http://schemas.microsoft.com/office/drawing/2014/main" val="40729472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altLang="en-US" sz="1100" kern="100" dirty="0" smtClean="0">
                          <a:effectLst/>
                        </a:rPr>
                        <a:t>实体</a:t>
                      </a:r>
                      <a:endParaRPr lang="zh-CN" sz="1200" i="1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altLang="en-US" sz="1100" kern="100" dirty="0" smtClean="0">
                          <a:effectLst/>
                        </a:rPr>
                        <a:t>管道</a:t>
                      </a:r>
                      <a:endParaRPr lang="en-US" altLang="zh-CN" sz="1100" kern="100" dirty="0" smtClean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zh-CN" altLang="en-US" sz="1200" i="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维修队伍</a:t>
                      </a:r>
                      <a:endParaRPr lang="zh-CN" sz="1200" i="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349705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altLang="en-US" sz="1100" kern="100" dirty="0" smtClean="0">
                          <a:effectLst/>
                        </a:rPr>
                        <a:t>事件</a:t>
                      </a:r>
                      <a:r>
                        <a:rPr lang="en-US" sz="1100" kern="100" dirty="0" smtClean="0">
                          <a:effectLst/>
                        </a:rPr>
                        <a:t> </a:t>
                      </a:r>
                      <a:endParaRPr lang="zh-CN" sz="1200" i="1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altLang="en-US" sz="1100" kern="100" dirty="0" smtClean="0">
                          <a:effectLst/>
                        </a:rPr>
                        <a:t>隔离</a:t>
                      </a:r>
                      <a:endParaRPr lang="zh-CN" sz="12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zh-CN" altLang="en-US" sz="1100" kern="100" dirty="0" smtClean="0">
                          <a:effectLst/>
                        </a:rPr>
                        <a:t>修复</a:t>
                      </a:r>
                      <a:endParaRPr lang="en-US" altLang="zh-CN" sz="1100" kern="100" dirty="0" smtClean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zh-CN" altLang="en-US" sz="1100" kern="100" dirty="0" smtClean="0">
                          <a:effectLst/>
                        </a:rPr>
                        <a:t>替换</a:t>
                      </a:r>
                      <a:endParaRPr lang="en-US" altLang="zh-CN" sz="1100" kern="100" dirty="0" smtClean="0">
                        <a:effectLst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279988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altLang="en-US" sz="1100" kern="100" dirty="0" smtClean="0">
                          <a:effectLst/>
                        </a:rPr>
                        <a:t>变量</a:t>
                      </a:r>
                      <a:endParaRPr lang="zh-CN" sz="1200" i="1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altLang="en-US" sz="1100" kern="100" dirty="0" smtClean="0">
                          <a:effectLst/>
                        </a:rPr>
                        <a:t>管道状态</a:t>
                      </a:r>
                      <a:endParaRPr lang="en-US" altLang="zh-CN" sz="1100" kern="100" dirty="0" smtClean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zh-CN" altLang="en-US" sz="1100" kern="100" dirty="0" smtClean="0">
                          <a:effectLst/>
                        </a:rPr>
                        <a:t>队伍状态</a:t>
                      </a:r>
                      <a:endParaRPr lang="zh-CN" sz="1200" i="1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45525625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2685730"/>
              </p:ext>
            </p:extLst>
          </p:nvPr>
        </p:nvGraphicFramePr>
        <p:xfrm>
          <a:off x="2698436" y="5265623"/>
          <a:ext cx="3835629" cy="838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78543">
                  <a:extLst>
                    <a:ext uri="{9D8B030D-6E8A-4147-A177-3AD203B41FA5}">
                      <a16:colId xmlns:a16="http://schemas.microsoft.com/office/drawing/2014/main" val="3836546809"/>
                    </a:ext>
                  </a:extLst>
                </a:gridCol>
                <a:gridCol w="1278543">
                  <a:extLst>
                    <a:ext uri="{9D8B030D-6E8A-4147-A177-3AD203B41FA5}">
                      <a16:colId xmlns:a16="http://schemas.microsoft.com/office/drawing/2014/main" val="300181178"/>
                    </a:ext>
                  </a:extLst>
                </a:gridCol>
                <a:gridCol w="1278543">
                  <a:extLst>
                    <a:ext uri="{9D8B030D-6E8A-4147-A177-3AD203B41FA5}">
                      <a16:colId xmlns:a16="http://schemas.microsoft.com/office/drawing/2014/main" val="25528508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100" kern="100" dirty="0" smtClean="0">
                          <a:effectLst/>
                        </a:rPr>
                        <a:t>事件编号</a:t>
                      </a:r>
                      <a:endParaRPr lang="zh-CN" sz="1200" i="1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100" kern="100" dirty="0" smtClean="0">
                          <a:effectLst/>
                        </a:rPr>
                        <a:t>事件</a:t>
                      </a:r>
                      <a:endParaRPr lang="zh-CN" sz="1200" i="1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100" kern="100" dirty="0" smtClean="0">
                          <a:effectLst/>
                        </a:rPr>
                        <a:t>持续时间</a:t>
                      </a:r>
                      <a:r>
                        <a:rPr lang="en-US" sz="1100" kern="100" dirty="0" smtClean="0">
                          <a:effectLst/>
                        </a:rPr>
                        <a:t> </a:t>
                      </a:r>
                      <a:r>
                        <a:rPr lang="en-US" sz="1100" kern="100" dirty="0">
                          <a:effectLst/>
                        </a:rPr>
                        <a:t>(</a:t>
                      </a:r>
                      <a:r>
                        <a:rPr lang="en-US" sz="1100" kern="100" dirty="0" err="1">
                          <a:effectLst/>
                        </a:rPr>
                        <a:t>mins</a:t>
                      </a:r>
                      <a:r>
                        <a:rPr lang="en-US" sz="1100" kern="100" dirty="0">
                          <a:effectLst/>
                        </a:rPr>
                        <a:t>)</a:t>
                      </a:r>
                      <a:endParaRPr lang="zh-CN" sz="1200" i="1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904844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1</a:t>
                      </a:r>
                      <a:endParaRPr lang="zh-CN" sz="1200" i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100" kern="100" dirty="0" smtClean="0">
                          <a:effectLst/>
                        </a:rPr>
                        <a:t>隔离</a:t>
                      </a:r>
                      <a:r>
                        <a:rPr lang="en-US" sz="1100" kern="100" dirty="0" smtClean="0">
                          <a:effectLst/>
                        </a:rPr>
                        <a:t> </a:t>
                      </a:r>
                      <a:r>
                        <a:rPr lang="en-US" sz="1100" kern="100" dirty="0">
                          <a:effectLst/>
                        </a:rPr>
                        <a:t>P7</a:t>
                      </a:r>
                      <a:endParaRPr lang="zh-CN" sz="1200" i="1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30</a:t>
                      </a:r>
                      <a:endParaRPr lang="zh-CN" sz="1200" i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193308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2</a:t>
                      </a:r>
                      <a:endParaRPr lang="zh-CN" sz="1200" i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100" kern="100" dirty="0" smtClean="0">
                          <a:effectLst/>
                        </a:rPr>
                        <a:t>替换</a:t>
                      </a:r>
                      <a:r>
                        <a:rPr lang="en-US" sz="1100" kern="100" dirty="0" smtClean="0">
                          <a:effectLst/>
                        </a:rPr>
                        <a:t> </a:t>
                      </a:r>
                      <a:r>
                        <a:rPr lang="en-US" sz="1100" kern="100" dirty="0">
                          <a:effectLst/>
                        </a:rPr>
                        <a:t>P7</a:t>
                      </a:r>
                      <a:endParaRPr lang="zh-CN" sz="1200" i="1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45</a:t>
                      </a:r>
                      <a:endParaRPr lang="zh-CN" sz="1200" i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431538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3</a:t>
                      </a:r>
                      <a:endParaRPr lang="zh-CN" sz="1200" i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100" kern="100" dirty="0" smtClean="0">
                          <a:effectLst/>
                        </a:rPr>
                        <a:t>修复</a:t>
                      </a:r>
                      <a:r>
                        <a:rPr lang="en-US" sz="1100" kern="100" dirty="0" smtClean="0">
                          <a:effectLst/>
                        </a:rPr>
                        <a:t> </a:t>
                      </a:r>
                      <a:r>
                        <a:rPr lang="en-US" sz="1100" kern="100" dirty="0">
                          <a:effectLst/>
                        </a:rPr>
                        <a:t>P6</a:t>
                      </a:r>
                      <a:endParaRPr lang="zh-CN" sz="1200" i="1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45</a:t>
                      </a:r>
                      <a:endParaRPr lang="zh-CN" sz="1200" i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232134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4</a:t>
                      </a:r>
                      <a:endParaRPr lang="zh-CN" sz="1200" i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100" kern="100" dirty="0" smtClean="0">
                          <a:effectLst/>
                        </a:rPr>
                        <a:t>修复</a:t>
                      </a:r>
                      <a:r>
                        <a:rPr lang="en-US" sz="1100" kern="100" dirty="0" smtClean="0">
                          <a:effectLst/>
                        </a:rPr>
                        <a:t> </a:t>
                      </a:r>
                      <a:r>
                        <a:rPr lang="en-US" sz="1100" kern="100" dirty="0">
                          <a:effectLst/>
                        </a:rPr>
                        <a:t>P11</a:t>
                      </a:r>
                      <a:endParaRPr lang="zh-CN" sz="1200" i="1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30</a:t>
                      </a:r>
                      <a:endParaRPr lang="zh-CN" sz="1200" i="1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36998676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0589532"/>
              </p:ext>
            </p:extLst>
          </p:nvPr>
        </p:nvGraphicFramePr>
        <p:xfrm>
          <a:off x="6764912" y="5308446"/>
          <a:ext cx="2129900" cy="5029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20892">
                  <a:extLst>
                    <a:ext uri="{9D8B030D-6E8A-4147-A177-3AD203B41FA5}">
                      <a16:colId xmlns:a16="http://schemas.microsoft.com/office/drawing/2014/main" val="704586696"/>
                    </a:ext>
                  </a:extLst>
                </a:gridCol>
                <a:gridCol w="909008">
                  <a:extLst>
                    <a:ext uri="{9D8B030D-6E8A-4147-A177-3AD203B41FA5}">
                      <a16:colId xmlns:a16="http://schemas.microsoft.com/office/drawing/2014/main" val="275288818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100" kern="100" dirty="0" smtClean="0">
                          <a:effectLst/>
                        </a:rPr>
                        <a:t>队伍</a:t>
                      </a:r>
                      <a:r>
                        <a:rPr lang="en-US" sz="1100" kern="100" dirty="0" smtClean="0">
                          <a:effectLst/>
                        </a:rPr>
                        <a:t> </a:t>
                      </a:r>
                      <a:r>
                        <a:rPr lang="en-US" sz="1100" kern="100" dirty="0">
                          <a:effectLst/>
                        </a:rPr>
                        <a:t>01</a:t>
                      </a:r>
                      <a:endParaRPr lang="zh-CN" sz="1200" i="1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100" kern="100" dirty="0" smtClean="0">
                          <a:effectLst/>
                        </a:rPr>
                        <a:t>队伍</a:t>
                      </a:r>
                      <a:r>
                        <a:rPr lang="en-US" sz="1100" kern="100" dirty="0" smtClean="0">
                          <a:effectLst/>
                        </a:rPr>
                        <a:t> </a:t>
                      </a:r>
                      <a:r>
                        <a:rPr lang="en-US" sz="1100" kern="100" dirty="0">
                          <a:effectLst/>
                        </a:rPr>
                        <a:t>02</a:t>
                      </a:r>
                      <a:endParaRPr lang="zh-CN" sz="1200" i="1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04812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100" kern="100" dirty="0" smtClean="0">
                          <a:effectLst/>
                        </a:rPr>
                        <a:t>隔离</a:t>
                      </a:r>
                      <a:r>
                        <a:rPr lang="en-US" sz="1100" kern="100" dirty="0" smtClean="0">
                          <a:effectLst/>
                        </a:rPr>
                        <a:t> </a:t>
                      </a:r>
                      <a:r>
                        <a:rPr lang="en-US" sz="1100" kern="100" dirty="0">
                          <a:effectLst/>
                        </a:rPr>
                        <a:t>P7</a:t>
                      </a:r>
                      <a:endParaRPr lang="zh-CN" sz="1200" i="1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100" kern="100" dirty="0" smtClean="0">
                          <a:effectLst/>
                        </a:rPr>
                        <a:t>修复</a:t>
                      </a:r>
                      <a:r>
                        <a:rPr lang="en-US" sz="1100" kern="100" dirty="0" smtClean="0">
                          <a:effectLst/>
                        </a:rPr>
                        <a:t> </a:t>
                      </a:r>
                      <a:r>
                        <a:rPr lang="en-US" sz="1100" kern="100" dirty="0">
                          <a:effectLst/>
                        </a:rPr>
                        <a:t>P6</a:t>
                      </a:r>
                      <a:endParaRPr lang="zh-CN" sz="1200" i="1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023041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100" kern="100" dirty="0" smtClean="0">
                          <a:effectLst/>
                        </a:rPr>
                        <a:t>替换</a:t>
                      </a:r>
                      <a:r>
                        <a:rPr lang="en-US" sz="1100" kern="100" dirty="0" smtClean="0">
                          <a:effectLst/>
                        </a:rPr>
                        <a:t> </a:t>
                      </a:r>
                      <a:r>
                        <a:rPr lang="en-US" sz="1100" kern="100" dirty="0">
                          <a:effectLst/>
                        </a:rPr>
                        <a:t>P7</a:t>
                      </a:r>
                      <a:endParaRPr lang="zh-CN" sz="1200" i="1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100" kern="100" dirty="0" smtClean="0">
                          <a:effectLst/>
                        </a:rPr>
                        <a:t>修复 </a:t>
                      </a:r>
                      <a:r>
                        <a:rPr lang="en-US" sz="1100" kern="100" dirty="0" smtClean="0">
                          <a:effectLst/>
                        </a:rPr>
                        <a:t>P11</a:t>
                      </a:r>
                      <a:endParaRPr lang="zh-CN" sz="1200" i="1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218744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50821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02</a:t>
            </a:r>
            <a:r>
              <a:rPr lang="en-US" b="1" dirty="0" smtClean="0"/>
              <a:t> </a:t>
            </a:r>
            <a:r>
              <a:rPr lang="zh-CN" altLang="en-US" b="1" dirty="0" smtClean="0"/>
              <a:t>研究内容</a:t>
            </a:r>
            <a:r>
              <a:rPr lang="en-US" altLang="zh-CN" b="1" dirty="0" smtClean="0"/>
              <a:t>——</a:t>
            </a:r>
            <a:r>
              <a:rPr lang="zh-CN" altLang="en-US" sz="3600" b="1" dirty="0" smtClean="0"/>
              <a:t>供水管网韧性分析</a:t>
            </a:r>
            <a:endParaRPr lang="zh-CN" altLang="en-US" sz="3600" b="1" dirty="0"/>
          </a:p>
        </p:txBody>
      </p:sp>
      <p:sp>
        <p:nvSpPr>
          <p:cNvPr id="53" name="矩形 52"/>
          <p:cNvSpPr/>
          <p:nvPr/>
        </p:nvSpPr>
        <p:spPr>
          <a:xfrm>
            <a:off x="1060259" y="1734829"/>
            <a:ext cx="1201500" cy="661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350" dirty="0"/>
              <a:t>供水管网震后韧性分析</a:t>
            </a:r>
            <a:endParaRPr kumimoji="1" lang="zh-CN" altLang="en-US" sz="2100" dirty="0"/>
          </a:p>
        </p:txBody>
      </p:sp>
      <p:sp>
        <p:nvSpPr>
          <p:cNvPr id="54" name="矩形 53"/>
          <p:cNvSpPr/>
          <p:nvPr/>
        </p:nvSpPr>
        <p:spPr>
          <a:xfrm>
            <a:off x="816617" y="2752019"/>
            <a:ext cx="405000" cy="2349000"/>
          </a:xfrm>
          <a:prstGeom prst="rect">
            <a:avLst/>
          </a:prstGeom>
          <a:solidFill>
            <a:schemeClr val="bg1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350" dirty="0"/>
              <a:t>韧性计算方法</a:t>
            </a:r>
          </a:p>
        </p:txBody>
      </p:sp>
      <p:sp>
        <p:nvSpPr>
          <p:cNvPr id="55" name="矩形 54"/>
          <p:cNvSpPr/>
          <p:nvPr/>
        </p:nvSpPr>
        <p:spPr>
          <a:xfrm>
            <a:off x="1458509" y="2752019"/>
            <a:ext cx="405000" cy="2349000"/>
          </a:xfrm>
          <a:prstGeom prst="rect">
            <a:avLst/>
          </a:prstGeom>
          <a:solidFill>
            <a:schemeClr val="bg1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350" dirty="0"/>
              <a:t>供水管网震后恢复模型</a:t>
            </a:r>
          </a:p>
        </p:txBody>
      </p:sp>
      <p:sp>
        <p:nvSpPr>
          <p:cNvPr id="56" name="矩形 55"/>
          <p:cNvSpPr/>
          <p:nvPr/>
        </p:nvSpPr>
        <p:spPr>
          <a:xfrm>
            <a:off x="2100401" y="2752019"/>
            <a:ext cx="405000" cy="2349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350" dirty="0"/>
              <a:t>供水管网震后恢复优化</a:t>
            </a:r>
          </a:p>
        </p:txBody>
      </p:sp>
      <p:cxnSp>
        <p:nvCxnSpPr>
          <p:cNvPr id="57" name="肘形连接符 56"/>
          <p:cNvCxnSpPr>
            <a:stCxn id="53" idx="2"/>
            <a:endCxn id="54" idx="0"/>
          </p:cNvCxnSpPr>
          <p:nvPr/>
        </p:nvCxnSpPr>
        <p:spPr>
          <a:xfrm rot="5400000">
            <a:off x="1162218" y="2253228"/>
            <a:ext cx="355691" cy="641892"/>
          </a:xfrm>
          <a:prstGeom prst="bentConnector3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肘形连接符 57"/>
          <p:cNvCxnSpPr>
            <a:stCxn id="53" idx="2"/>
            <a:endCxn id="56" idx="0"/>
          </p:cNvCxnSpPr>
          <p:nvPr/>
        </p:nvCxnSpPr>
        <p:spPr>
          <a:xfrm rot="16200000" flipH="1">
            <a:off x="1804110" y="2253228"/>
            <a:ext cx="355691" cy="641892"/>
          </a:xfrm>
          <a:prstGeom prst="bentConnector3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>
            <a:stCxn id="53" idx="2"/>
            <a:endCxn id="55" idx="0"/>
          </p:cNvCxnSpPr>
          <p:nvPr/>
        </p:nvCxnSpPr>
        <p:spPr>
          <a:xfrm>
            <a:off x="1661009" y="2396329"/>
            <a:ext cx="0" cy="355691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720834" y="1548789"/>
            <a:ext cx="1901664" cy="3833447"/>
          </a:xfrm>
          <a:prstGeom prst="rect">
            <a:avLst/>
          </a:prstGeom>
          <a:noFill/>
          <a:ln w="6350">
            <a:solidFill>
              <a:srgbClr val="FF0000"/>
            </a:solidFill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788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4815840" y="355092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714681" y="1517958"/>
            <a:ext cx="516249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供水管网震后</a:t>
            </a:r>
            <a:r>
              <a:rPr lang="zh-CN" altLang="en-US" dirty="0" smtClean="0"/>
              <a:t>恢复优化模型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遗传算法（精英保留策略）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2838450" y="2219325"/>
            <a:ext cx="31618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优化目标：</a:t>
            </a:r>
            <a:r>
              <a:rPr lang="zh-CN" altLang="en-US" dirty="0" smtClean="0">
                <a:solidFill>
                  <a:srgbClr val="FF0000"/>
                </a:solidFill>
              </a:rPr>
              <a:t>供水管网韧性最大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优化变量：管道修复次序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8440152"/>
              </p:ext>
            </p:extLst>
          </p:nvPr>
        </p:nvGraphicFramePr>
        <p:xfrm>
          <a:off x="2742293" y="3550920"/>
          <a:ext cx="3452813" cy="25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1" name="Graph" r:id="rId3" imgW="3452040" imgH="2539440" progId="Origin50.Graph">
                  <p:embed/>
                </p:oleObj>
              </mc:Choice>
              <mc:Fallback>
                <p:oleObj name="Graph" r:id="rId3" imgW="3452040" imgH="253944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42293" y="3550920"/>
                        <a:ext cx="3452813" cy="25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2859390" y="3096180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优化次序与随机次序进行比较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537655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03</a:t>
            </a:r>
            <a:r>
              <a:rPr lang="en-US" b="1" dirty="0" smtClean="0"/>
              <a:t> </a:t>
            </a:r>
            <a:r>
              <a:rPr lang="zh-CN" altLang="en-US" b="1" dirty="0" smtClean="0"/>
              <a:t>存在问题</a:t>
            </a:r>
            <a:endParaRPr lang="zh-CN" altLang="en-US" sz="36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922020" y="1920240"/>
            <a:ext cx="802495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优化计算效率，现在优化一次需要时间太长，</a:t>
            </a:r>
            <a:r>
              <a:rPr lang="en-US" altLang="zh-CN" dirty="0" smtClean="0"/>
              <a:t>(</a:t>
            </a:r>
            <a:r>
              <a:rPr lang="zh-CN" altLang="en-US" dirty="0" smtClean="0"/>
              <a:t>大概</a:t>
            </a:r>
            <a:r>
              <a:rPr lang="en-US" altLang="zh-CN" dirty="0" smtClean="0"/>
              <a:t>6~8</a:t>
            </a:r>
            <a:r>
              <a:rPr lang="zh-CN" altLang="en-US" dirty="0" smtClean="0"/>
              <a:t>小时</a:t>
            </a:r>
            <a:r>
              <a:rPr lang="en-US" altLang="zh-CN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采用什么指标表征管网震后性能？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确定优化目标，震后供水管网什么性能是最重要的？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确定合理修复次序的原则？（是否分阶段，不同阶段以不同目标进行修复）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确定供水管网震后性态水平</a:t>
            </a:r>
            <a:endParaRPr lang="en-US" altLang="zh-CN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如何将震后的性态水平与韧性相关联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613152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827405" y="1609090"/>
            <a:ext cx="7557135" cy="35598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250000"/>
              </a:lnSpc>
            </a:pPr>
            <a:r>
              <a:rPr lang="en-US" altLang="zh-CN" sz="4000" b="1" dirty="0" smtClean="0">
                <a:solidFill>
                  <a:schemeClr val="accent1">
                    <a:lumMod val="50000"/>
                  </a:schemeClr>
                </a:solidFill>
                <a:cs typeface="Times New Roman" panose="02020603050405020304" pitchFamily="18" charset="0"/>
              </a:rPr>
              <a:t>THE END</a:t>
            </a:r>
          </a:p>
          <a:p>
            <a:pPr algn="ctr" eaLnBrk="1" hangingPunct="1">
              <a:lnSpc>
                <a:spcPct val="250000"/>
              </a:lnSpc>
            </a:pPr>
            <a:r>
              <a:rPr lang="en-US" altLang="zh-CN" sz="4000" b="1" dirty="0" smtClean="0">
                <a:solidFill>
                  <a:schemeClr val="accent1">
                    <a:lumMod val="50000"/>
                  </a:schemeClr>
                </a:solidFill>
                <a:cs typeface="Times New Roman" panose="02020603050405020304" pitchFamily="18" charset="0"/>
              </a:rPr>
              <a:t>THANK YOU VERY MUCH</a:t>
            </a:r>
            <a:endParaRPr lang="zh-CN" altLang="en-US" sz="4000" b="1" dirty="0">
              <a:solidFill>
                <a:schemeClr val="accent1">
                  <a:lumMod val="50000"/>
                </a:schemeClr>
              </a:solidFill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CONTENTS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49" y="1825625"/>
            <a:ext cx="4130637" cy="2757663"/>
          </a:xfrm>
        </p:spPr>
        <p:txBody>
          <a:bodyPr/>
          <a:lstStyle/>
          <a:p>
            <a:r>
              <a:rPr lang="en-US" altLang="zh-CN" dirty="0" smtClean="0"/>
              <a:t>01 </a:t>
            </a:r>
            <a:r>
              <a:rPr lang="zh-CN" altLang="en-US" dirty="0" smtClean="0"/>
              <a:t>研究</a:t>
            </a:r>
            <a:r>
              <a:rPr lang="zh-CN" altLang="en-US" dirty="0" smtClean="0"/>
              <a:t>框架及完成情况</a:t>
            </a:r>
            <a:endParaRPr lang="en-US" altLang="zh-CN" dirty="0" smtClean="0"/>
          </a:p>
          <a:p>
            <a:r>
              <a:rPr lang="en-US" altLang="zh-CN" dirty="0" smtClean="0"/>
              <a:t>02 </a:t>
            </a:r>
            <a:r>
              <a:rPr lang="zh-CN" altLang="en-US" dirty="0" smtClean="0"/>
              <a:t>研究内容</a:t>
            </a:r>
            <a:endParaRPr lang="en-US" altLang="zh-CN" dirty="0" smtClean="0"/>
          </a:p>
          <a:p>
            <a:r>
              <a:rPr lang="en-US" altLang="zh-CN" dirty="0" smtClean="0"/>
              <a:t>03 </a:t>
            </a:r>
            <a:r>
              <a:rPr lang="zh-CN" altLang="en-US" dirty="0" smtClean="0"/>
              <a:t>存在问题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>
          <a:xfrm>
            <a:off x="2898009" y="1817246"/>
            <a:ext cx="405000" cy="2349000"/>
          </a:xfrm>
          <a:prstGeom prst="rect">
            <a:avLst/>
          </a:prstGeom>
          <a:solidFill>
            <a:schemeClr val="bg1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350" dirty="0" smtClean="0"/>
              <a:t>管网延时模拟</a:t>
            </a:r>
            <a:endParaRPr kumimoji="1" lang="zh-CN" altLang="en-US" sz="135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01</a:t>
            </a:r>
            <a:r>
              <a:rPr lang="en-US" b="1" dirty="0" smtClean="0"/>
              <a:t> </a:t>
            </a:r>
            <a:r>
              <a:rPr lang="zh-CN" altLang="en-US" b="1" dirty="0" smtClean="0"/>
              <a:t>研究</a:t>
            </a:r>
            <a:r>
              <a:rPr lang="zh-CN" altLang="en-US" b="1" dirty="0"/>
              <a:t>框架</a:t>
            </a:r>
            <a:endParaRPr lang="zh-CN" altLang="en-US" b="1" dirty="0"/>
          </a:p>
        </p:txBody>
      </p:sp>
      <p:sp>
        <p:nvSpPr>
          <p:cNvPr id="4" name="矩形 3"/>
          <p:cNvSpPr/>
          <p:nvPr/>
        </p:nvSpPr>
        <p:spPr>
          <a:xfrm>
            <a:off x="1153118" y="1812999"/>
            <a:ext cx="1201500" cy="6615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350" dirty="0">
                <a:solidFill>
                  <a:schemeClr val="tx1"/>
                </a:solidFill>
              </a:rPr>
              <a:t>供水管网</a:t>
            </a:r>
            <a:r>
              <a:rPr kumimoji="1" lang="zh-CN" altLang="en-US" sz="1350" dirty="0" smtClean="0">
                <a:solidFill>
                  <a:schemeClr val="tx1"/>
                </a:solidFill>
              </a:rPr>
              <a:t>震后分析系统</a:t>
            </a:r>
            <a:endParaRPr kumimoji="1" lang="zh-CN" altLang="en-US" sz="135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841559" y="1801666"/>
            <a:ext cx="1201500" cy="661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350" dirty="0"/>
              <a:t>供水管网震后韧性分析</a:t>
            </a:r>
            <a:endParaRPr kumimoji="1" lang="zh-CN" altLang="en-US" sz="2100" dirty="0"/>
          </a:p>
        </p:txBody>
      </p:sp>
      <p:sp>
        <p:nvSpPr>
          <p:cNvPr id="6" name="右箭头 5"/>
          <p:cNvSpPr/>
          <p:nvPr/>
        </p:nvSpPr>
        <p:spPr>
          <a:xfrm>
            <a:off x="2768672" y="2035346"/>
            <a:ext cx="720141" cy="15240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  <p:sp>
        <p:nvSpPr>
          <p:cNvPr id="7" name="矩形 6"/>
          <p:cNvSpPr/>
          <p:nvPr/>
        </p:nvSpPr>
        <p:spPr>
          <a:xfrm>
            <a:off x="947845" y="2807078"/>
            <a:ext cx="405000" cy="2349000"/>
          </a:xfrm>
          <a:prstGeom prst="rect">
            <a:avLst/>
          </a:prstGeom>
          <a:solidFill>
            <a:schemeClr val="bg1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350" dirty="0"/>
              <a:t>建立地震破坏管网信息</a:t>
            </a:r>
          </a:p>
        </p:txBody>
      </p:sp>
      <p:sp>
        <p:nvSpPr>
          <p:cNvPr id="8" name="矩形 7"/>
          <p:cNvSpPr/>
          <p:nvPr/>
        </p:nvSpPr>
        <p:spPr>
          <a:xfrm>
            <a:off x="1547758" y="2805207"/>
            <a:ext cx="405000" cy="2349000"/>
          </a:xfrm>
          <a:prstGeom prst="rect">
            <a:avLst/>
          </a:prstGeom>
          <a:solidFill>
            <a:schemeClr val="bg1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350" dirty="0"/>
              <a:t>调用程序计算水力平差</a:t>
            </a:r>
          </a:p>
        </p:txBody>
      </p:sp>
      <p:sp>
        <p:nvSpPr>
          <p:cNvPr id="9" name="矩形 8"/>
          <p:cNvSpPr/>
          <p:nvPr/>
        </p:nvSpPr>
        <p:spPr>
          <a:xfrm>
            <a:off x="2132808" y="2805207"/>
            <a:ext cx="405000" cy="2349000"/>
          </a:xfrm>
          <a:prstGeom prst="rect">
            <a:avLst/>
          </a:prstGeom>
          <a:solidFill>
            <a:schemeClr val="bg1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350" dirty="0"/>
              <a:t>输出计算结果</a:t>
            </a:r>
          </a:p>
        </p:txBody>
      </p:sp>
      <p:cxnSp>
        <p:nvCxnSpPr>
          <p:cNvPr id="10" name="肘形连接符 9"/>
          <p:cNvCxnSpPr>
            <a:stCxn id="4" idx="2"/>
            <a:endCxn id="7" idx="0"/>
          </p:cNvCxnSpPr>
          <p:nvPr/>
        </p:nvCxnSpPr>
        <p:spPr>
          <a:xfrm rot="5400000">
            <a:off x="1285854" y="2339064"/>
            <a:ext cx="332507" cy="603523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肘形连接符 10"/>
          <p:cNvCxnSpPr>
            <a:stCxn id="4" idx="2"/>
            <a:endCxn id="9" idx="0"/>
          </p:cNvCxnSpPr>
          <p:nvPr/>
        </p:nvCxnSpPr>
        <p:spPr>
          <a:xfrm rot="16200000" flipH="1">
            <a:off x="1879270" y="2349169"/>
            <a:ext cx="330636" cy="581441"/>
          </a:xfrm>
          <a:prstGeom prst="bentConnector3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4" idx="2"/>
            <a:endCxn id="8" idx="0"/>
          </p:cNvCxnSpPr>
          <p:nvPr/>
        </p:nvCxnSpPr>
        <p:spPr>
          <a:xfrm flipH="1">
            <a:off x="1750258" y="2474571"/>
            <a:ext cx="3610" cy="330636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右箭头 12"/>
          <p:cNvSpPr/>
          <p:nvPr/>
        </p:nvSpPr>
        <p:spPr>
          <a:xfrm>
            <a:off x="5459117" y="2056216"/>
            <a:ext cx="720141" cy="15240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  <p:sp>
        <p:nvSpPr>
          <p:cNvPr id="14" name="矩形 13"/>
          <p:cNvSpPr/>
          <p:nvPr/>
        </p:nvSpPr>
        <p:spPr>
          <a:xfrm>
            <a:off x="6538793" y="1815965"/>
            <a:ext cx="1201500" cy="661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350" dirty="0"/>
              <a:t>供水管网震后韧性提升方法</a:t>
            </a:r>
            <a:endParaRPr kumimoji="1" lang="zh-CN" altLang="en-US" sz="2100" dirty="0"/>
          </a:p>
        </p:txBody>
      </p:sp>
      <p:sp>
        <p:nvSpPr>
          <p:cNvPr id="15" name="矩形 14"/>
          <p:cNvSpPr/>
          <p:nvPr/>
        </p:nvSpPr>
        <p:spPr>
          <a:xfrm>
            <a:off x="3597917" y="2818856"/>
            <a:ext cx="405000" cy="2349000"/>
          </a:xfrm>
          <a:prstGeom prst="rect">
            <a:avLst/>
          </a:prstGeom>
          <a:solidFill>
            <a:schemeClr val="bg1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350" dirty="0"/>
              <a:t>韧性计算方法</a:t>
            </a:r>
          </a:p>
        </p:txBody>
      </p:sp>
      <p:sp>
        <p:nvSpPr>
          <p:cNvPr id="16" name="矩形 15"/>
          <p:cNvSpPr/>
          <p:nvPr/>
        </p:nvSpPr>
        <p:spPr>
          <a:xfrm>
            <a:off x="4239809" y="2818856"/>
            <a:ext cx="405000" cy="2349000"/>
          </a:xfrm>
          <a:prstGeom prst="rect">
            <a:avLst/>
          </a:prstGeom>
          <a:solidFill>
            <a:schemeClr val="bg1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350" dirty="0"/>
              <a:t>供水管网震后恢复模型</a:t>
            </a:r>
          </a:p>
        </p:txBody>
      </p:sp>
      <p:sp>
        <p:nvSpPr>
          <p:cNvPr id="17" name="矩形 16"/>
          <p:cNvSpPr/>
          <p:nvPr/>
        </p:nvSpPr>
        <p:spPr>
          <a:xfrm>
            <a:off x="4881701" y="2818856"/>
            <a:ext cx="405000" cy="2349000"/>
          </a:xfrm>
          <a:prstGeom prst="rect">
            <a:avLst/>
          </a:prstGeom>
          <a:solidFill>
            <a:schemeClr val="bg1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350" dirty="0"/>
              <a:t>供水管网震后恢复优化</a:t>
            </a:r>
          </a:p>
        </p:txBody>
      </p:sp>
      <p:cxnSp>
        <p:nvCxnSpPr>
          <p:cNvPr id="18" name="肘形连接符 17"/>
          <p:cNvCxnSpPr>
            <a:stCxn id="5" idx="2"/>
            <a:endCxn id="15" idx="0"/>
          </p:cNvCxnSpPr>
          <p:nvPr/>
        </p:nvCxnSpPr>
        <p:spPr>
          <a:xfrm rot="5400000">
            <a:off x="3943518" y="2320065"/>
            <a:ext cx="355691" cy="641892"/>
          </a:xfrm>
          <a:prstGeom prst="bentConnector3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肘形连接符 18"/>
          <p:cNvCxnSpPr>
            <a:stCxn id="5" idx="2"/>
            <a:endCxn id="17" idx="0"/>
          </p:cNvCxnSpPr>
          <p:nvPr/>
        </p:nvCxnSpPr>
        <p:spPr>
          <a:xfrm rot="16200000" flipH="1">
            <a:off x="4585410" y="2320065"/>
            <a:ext cx="355691" cy="641892"/>
          </a:xfrm>
          <a:prstGeom prst="bentConnector3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5" idx="2"/>
            <a:endCxn id="16" idx="0"/>
          </p:cNvCxnSpPr>
          <p:nvPr/>
        </p:nvCxnSpPr>
        <p:spPr>
          <a:xfrm>
            <a:off x="4442309" y="2463166"/>
            <a:ext cx="0" cy="355691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6336293" y="2805207"/>
            <a:ext cx="405000" cy="2349000"/>
          </a:xfrm>
          <a:prstGeom prst="rect">
            <a:avLst/>
          </a:prstGeom>
          <a:solidFill>
            <a:schemeClr val="bg1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350" dirty="0"/>
              <a:t>优化管网拓扑结构</a:t>
            </a:r>
          </a:p>
        </p:txBody>
      </p:sp>
      <p:sp>
        <p:nvSpPr>
          <p:cNvPr id="22" name="矩形 21"/>
          <p:cNvSpPr/>
          <p:nvPr/>
        </p:nvSpPr>
        <p:spPr>
          <a:xfrm>
            <a:off x="6937043" y="2804597"/>
            <a:ext cx="405000" cy="2349000"/>
          </a:xfrm>
          <a:prstGeom prst="rect">
            <a:avLst/>
          </a:prstGeom>
          <a:solidFill>
            <a:schemeClr val="bg1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350" dirty="0"/>
              <a:t>调整管网阀门布局</a:t>
            </a:r>
          </a:p>
        </p:txBody>
      </p:sp>
      <p:sp>
        <p:nvSpPr>
          <p:cNvPr id="23" name="矩形 22"/>
          <p:cNvSpPr/>
          <p:nvPr/>
        </p:nvSpPr>
        <p:spPr>
          <a:xfrm>
            <a:off x="7537793" y="2804597"/>
            <a:ext cx="405000" cy="2349000"/>
          </a:xfrm>
          <a:prstGeom prst="rect">
            <a:avLst/>
          </a:prstGeom>
          <a:solidFill>
            <a:schemeClr val="bg1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350" dirty="0"/>
              <a:t>调整泵站运行功率</a:t>
            </a:r>
          </a:p>
        </p:txBody>
      </p:sp>
      <p:cxnSp>
        <p:nvCxnSpPr>
          <p:cNvPr id="24" name="直接箭头连接符 23"/>
          <p:cNvCxnSpPr>
            <a:stCxn id="14" idx="2"/>
            <a:endCxn id="22" idx="0"/>
          </p:cNvCxnSpPr>
          <p:nvPr/>
        </p:nvCxnSpPr>
        <p:spPr>
          <a:xfrm>
            <a:off x="7139543" y="2477466"/>
            <a:ext cx="0" cy="327131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肘形连接符 24"/>
          <p:cNvCxnSpPr>
            <a:stCxn id="14" idx="2"/>
            <a:endCxn id="21" idx="0"/>
          </p:cNvCxnSpPr>
          <p:nvPr/>
        </p:nvCxnSpPr>
        <p:spPr>
          <a:xfrm rot="5400000">
            <a:off x="6675298" y="2340961"/>
            <a:ext cx="327742" cy="600750"/>
          </a:xfrm>
          <a:prstGeom prst="bentConnector3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肘形连接符 25"/>
          <p:cNvCxnSpPr>
            <a:stCxn id="14" idx="2"/>
            <a:endCxn id="23" idx="0"/>
          </p:cNvCxnSpPr>
          <p:nvPr/>
        </p:nvCxnSpPr>
        <p:spPr>
          <a:xfrm rot="16200000" flipH="1">
            <a:off x="7276354" y="2340656"/>
            <a:ext cx="327131" cy="600750"/>
          </a:xfrm>
          <a:prstGeom prst="bentConnector3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889261" y="1615404"/>
            <a:ext cx="1746749" cy="3833447"/>
          </a:xfrm>
          <a:prstGeom prst="rect">
            <a:avLst/>
          </a:prstGeom>
          <a:noFill/>
          <a:ln w="6350">
            <a:solidFill>
              <a:srgbClr val="FF0000"/>
            </a:solidFill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788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1410615" y="1283832"/>
            <a:ext cx="704039" cy="34099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350" dirty="0">
                <a:solidFill>
                  <a:srgbClr val="FF0000"/>
                </a:solidFill>
              </a:rPr>
              <a:t>已</a:t>
            </a:r>
            <a:r>
              <a:rPr lang="zh-CN" altLang="en-US" sz="1350" dirty="0" smtClean="0">
                <a:solidFill>
                  <a:srgbClr val="FF0000"/>
                </a:solidFill>
              </a:rPr>
              <a:t>完成</a:t>
            </a:r>
            <a:endParaRPr lang="zh-CN" altLang="en-US" sz="1350" dirty="0">
              <a:solidFill>
                <a:srgbClr val="FF0000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3502134" y="1615626"/>
            <a:ext cx="1901664" cy="3833447"/>
          </a:xfrm>
          <a:prstGeom prst="rect">
            <a:avLst/>
          </a:prstGeom>
          <a:noFill/>
          <a:ln w="6350">
            <a:solidFill>
              <a:srgbClr val="FF0000"/>
            </a:solidFill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788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4090289" y="1289707"/>
            <a:ext cx="704039" cy="34099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350" dirty="0">
                <a:solidFill>
                  <a:srgbClr val="FF0000"/>
                </a:solidFill>
              </a:rPr>
              <a:t>已</a:t>
            </a:r>
            <a:r>
              <a:rPr lang="zh-CN" altLang="en-US" sz="1350" dirty="0" smtClean="0">
                <a:solidFill>
                  <a:srgbClr val="FF0000"/>
                </a:solidFill>
              </a:rPr>
              <a:t>完成</a:t>
            </a:r>
            <a:endParaRPr lang="zh-CN" altLang="en-US" sz="1350" dirty="0">
              <a:solidFill>
                <a:srgbClr val="FF0000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6188712" y="1615626"/>
            <a:ext cx="1901664" cy="3833447"/>
          </a:xfrm>
          <a:prstGeom prst="rect">
            <a:avLst/>
          </a:prstGeom>
          <a:noFill/>
          <a:ln w="6350">
            <a:solidFill>
              <a:schemeClr val="accent1"/>
            </a:solidFill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788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6637484" y="1287885"/>
            <a:ext cx="1050288" cy="340991"/>
          </a:xfrm>
          <a:prstGeom prst="rect">
            <a:avLst/>
          </a:prstGeom>
          <a:ln>
            <a:noFill/>
          </a:ln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350" dirty="0">
                <a:solidFill>
                  <a:schemeClr val="accent1">
                    <a:lumMod val="75000"/>
                  </a:schemeClr>
                </a:solidFill>
              </a:rPr>
              <a:t>下一步目标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02</a:t>
            </a:r>
            <a:r>
              <a:rPr lang="en-US" b="1" dirty="0" smtClean="0"/>
              <a:t> </a:t>
            </a:r>
            <a:r>
              <a:rPr lang="zh-CN" altLang="en-US" b="1" dirty="0" smtClean="0"/>
              <a:t>研究内容</a:t>
            </a:r>
            <a:r>
              <a:rPr lang="en-US" altLang="zh-CN" b="1" dirty="0" smtClean="0"/>
              <a:t>——</a:t>
            </a:r>
            <a:r>
              <a:rPr lang="zh-CN" altLang="en-US" sz="3600" b="1" dirty="0" smtClean="0"/>
              <a:t>管网震后分析系统</a:t>
            </a:r>
            <a:endParaRPr lang="zh-CN" altLang="en-US" sz="3600" b="1" dirty="0"/>
          </a:p>
        </p:txBody>
      </p:sp>
      <p:sp>
        <p:nvSpPr>
          <p:cNvPr id="4" name="矩形 3"/>
          <p:cNvSpPr/>
          <p:nvPr/>
        </p:nvSpPr>
        <p:spPr>
          <a:xfrm>
            <a:off x="1153118" y="1812999"/>
            <a:ext cx="1201500" cy="6615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350" dirty="0">
                <a:solidFill>
                  <a:schemeClr val="tx1"/>
                </a:solidFill>
              </a:rPr>
              <a:t>供水</a:t>
            </a:r>
            <a:r>
              <a:rPr kumimoji="1" lang="zh-CN" altLang="en-US" sz="1350" dirty="0" smtClean="0">
                <a:solidFill>
                  <a:schemeClr val="tx1"/>
                </a:solidFill>
              </a:rPr>
              <a:t>管网后分析系统</a:t>
            </a:r>
            <a:endParaRPr kumimoji="1" lang="zh-CN" altLang="en-US" sz="135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947845" y="2807078"/>
            <a:ext cx="405000" cy="2349000"/>
          </a:xfrm>
          <a:prstGeom prst="rect">
            <a:avLst/>
          </a:prstGeom>
          <a:solidFill>
            <a:schemeClr val="bg1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350" dirty="0"/>
              <a:t>建立地震破坏管网信息</a:t>
            </a:r>
          </a:p>
        </p:txBody>
      </p:sp>
      <p:sp>
        <p:nvSpPr>
          <p:cNvPr id="8" name="矩形 7"/>
          <p:cNvSpPr/>
          <p:nvPr/>
        </p:nvSpPr>
        <p:spPr>
          <a:xfrm>
            <a:off x="1547758" y="2805207"/>
            <a:ext cx="405000" cy="2349000"/>
          </a:xfrm>
          <a:prstGeom prst="rect">
            <a:avLst/>
          </a:prstGeom>
          <a:solidFill>
            <a:schemeClr val="bg1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350" dirty="0"/>
              <a:t>调用程序计算水力平差</a:t>
            </a:r>
          </a:p>
        </p:txBody>
      </p:sp>
      <p:sp>
        <p:nvSpPr>
          <p:cNvPr id="9" name="矩形 8"/>
          <p:cNvSpPr/>
          <p:nvPr/>
        </p:nvSpPr>
        <p:spPr>
          <a:xfrm>
            <a:off x="2132808" y="2805207"/>
            <a:ext cx="405000" cy="2349000"/>
          </a:xfrm>
          <a:prstGeom prst="rect">
            <a:avLst/>
          </a:prstGeom>
          <a:solidFill>
            <a:schemeClr val="bg1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350" dirty="0"/>
              <a:t>输出计算结果</a:t>
            </a:r>
          </a:p>
        </p:txBody>
      </p:sp>
      <p:cxnSp>
        <p:nvCxnSpPr>
          <p:cNvPr id="10" name="肘形连接符 9"/>
          <p:cNvCxnSpPr>
            <a:stCxn id="4" idx="2"/>
            <a:endCxn id="7" idx="0"/>
          </p:cNvCxnSpPr>
          <p:nvPr/>
        </p:nvCxnSpPr>
        <p:spPr>
          <a:xfrm rot="5400000">
            <a:off x="1285854" y="2339064"/>
            <a:ext cx="332507" cy="603523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肘形连接符 10"/>
          <p:cNvCxnSpPr>
            <a:stCxn id="4" idx="2"/>
            <a:endCxn id="9" idx="0"/>
          </p:cNvCxnSpPr>
          <p:nvPr/>
        </p:nvCxnSpPr>
        <p:spPr>
          <a:xfrm rot="16200000" flipH="1">
            <a:off x="1879270" y="2349169"/>
            <a:ext cx="330636" cy="581441"/>
          </a:xfrm>
          <a:prstGeom prst="bentConnector3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4" idx="2"/>
            <a:endCxn id="8" idx="0"/>
          </p:cNvCxnSpPr>
          <p:nvPr/>
        </p:nvCxnSpPr>
        <p:spPr>
          <a:xfrm flipH="1">
            <a:off x="1750258" y="2474571"/>
            <a:ext cx="3610" cy="330636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874021" y="1615404"/>
            <a:ext cx="1746749" cy="3833447"/>
          </a:xfrm>
          <a:prstGeom prst="rect">
            <a:avLst/>
          </a:prstGeom>
          <a:noFill/>
          <a:ln w="6350">
            <a:solidFill>
              <a:srgbClr val="FF0000"/>
            </a:solidFill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788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1410615" y="1283832"/>
            <a:ext cx="704039" cy="34099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350" dirty="0">
                <a:solidFill>
                  <a:srgbClr val="FF0000"/>
                </a:solidFill>
              </a:rPr>
              <a:t>已</a:t>
            </a:r>
            <a:r>
              <a:rPr lang="zh-CN" altLang="en-US" sz="1350" dirty="0" smtClean="0">
                <a:solidFill>
                  <a:srgbClr val="FF0000"/>
                </a:solidFill>
              </a:rPr>
              <a:t>完成</a:t>
            </a:r>
            <a:endParaRPr lang="zh-CN" altLang="en-US" sz="1350" dirty="0">
              <a:solidFill>
                <a:srgbClr val="FF0000"/>
              </a:solidFill>
            </a:endParaRPr>
          </a:p>
        </p:txBody>
      </p:sp>
      <p:pic>
        <p:nvPicPr>
          <p:cNvPr id="34" name="Picture 2" descr="图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0820" y="1690689"/>
            <a:ext cx="2177338" cy="322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9" descr="图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7628" y="1812999"/>
            <a:ext cx="2727672" cy="1073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6" name="肘形连接符 35"/>
          <p:cNvCxnSpPr>
            <a:endCxn id="35" idx="1"/>
          </p:cNvCxnSpPr>
          <p:nvPr/>
        </p:nvCxnSpPr>
        <p:spPr>
          <a:xfrm flipV="1">
            <a:off x="4754880" y="2349598"/>
            <a:ext cx="1252748" cy="508598"/>
          </a:xfrm>
          <a:prstGeom prst="bentConnector3">
            <a:avLst/>
          </a:prstGeom>
          <a:ln w="19050">
            <a:solidFill>
              <a:schemeClr val="accent1">
                <a:lumMod val="50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矩形 36"/>
              <p:cNvSpPr/>
              <p:nvPr/>
            </p:nvSpPr>
            <p:spPr>
              <a:xfrm>
                <a:off x="6410222" y="3050746"/>
                <a:ext cx="1906804" cy="3316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zh-CN" altLang="en-US" sz="135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13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35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zh-CN" altLang="en-US" sz="135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  <m:r>
                            <a:rPr lang="zh-CN" altLang="en-US" sz="1350">
                              <a:latin typeface="Cambria Math" panose="02040503050406030204" pitchFamily="18" charset="0"/>
                            </a:rPr>
                            <m:t>=1−</m:t>
                          </m:r>
                          <m:r>
                            <m:rPr>
                              <m:sty m:val="p"/>
                            </m:rPr>
                            <a:rPr lang="zh-CN" altLang="en-US" sz="1350"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zh-CN" altLang="en-US" sz="1350">
                              <a:latin typeface="Cambria Math" panose="02040503050406030204" pitchFamily="18" charset="0"/>
                            </a:rPr>
                            <m:t>(−</m:t>
                          </m:r>
                          <m:r>
                            <a:rPr lang="zh-CN" altLang="en-US" sz="135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𝑅𝑅</m:t>
                          </m:r>
                          <m:r>
                            <a:rPr lang="zh-CN" altLang="en-US" sz="135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zh-CN" altLang="en-US" sz="135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d>
                    </m:oMath>
                  </m:oMathPara>
                </a14:m>
                <a:endParaRPr lang="zh-CN" altLang="en-US" sz="1350" dirty="0"/>
              </a:p>
            </p:txBody>
          </p:sp>
        </mc:Choice>
        <mc:Fallback>
          <p:sp>
            <p:nvSpPr>
              <p:cNvPr id="37" name="矩形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0222" y="3050746"/>
                <a:ext cx="1906804" cy="331629"/>
              </a:xfrm>
              <a:prstGeom prst="rect">
                <a:avLst/>
              </a:prstGeom>
              <a:blipFill>
                <a:blip r:embed="rId4"/>
                <a:stretch>
                  <a:fillRect t="-134545" r="-25962" b="-20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矩形 37"/>
              <p:cNvSpPr/>
              <p:nvPr/>
            </p:nvSpPr>
            <p:spPr>
              <a:xfrm>
                <a:off x="6410222" y="3572418"/>
                <a:ext cx="1670457" cy="4812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35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zh-CN" altLang="en-US" sz="135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zh-CN" altLang="en-US" sz="135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135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135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sz="1350" i="1">
                              <a:latin typeface="Cambria Math" panose="02040503050406030204" pitchFamily="18" charset="0"/>
                            </a:rPr>
                            <m:t>𝑅𝑅</m:t>
                          </m:r>
                        </m:den>
                      </m:f>
                      <m:r>
                        <a:rPr lang="zh-CN" altLang="en-US" sz="1350" i="1">
                          <a:latin typeface="Cambria Math" panose="02040503050406030204" pitchFamily="18" charset="0"/>
                        </a:rPr>
                        <m:t>𝑙𝑛</m:t>
                      </m:r>
                      <m:d>
                        <m:dPr>
                          <m:ctrlPr>
                            <a:rPr lang="zh-CN" altLang="en-US" sz="135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135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zh-CN" altLang="en-US" sz="13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35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zh-CN" altLang="en-US" sz="135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1350" dirty="0"/>
              </a:p>
            </p:txBody>
          </p:sp>
        </mc:Choice>
        <mc:Fallback>
          <p:sp>
            <p:nvSpPr>
              <p:cNvPr id="38" name="矩形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0222" y="3572418"/>
                <a:ext cx="1670457" cy="481286"/>
              </a:xfrm>
              <a:prstGeom prst="rect">
                <a:avLst/>
              </a:prstGeom>
              <a:blipFill>
                <a:blip r:embed="rId5"/>
                <a:stretch>
                  <a:fillRect b="-25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9" name="Picture 11" descr="图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8677" y="4577883"/>
            <a:ext cx="2025323" cy="103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Picture 12" descr="图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1709" y="4549882"/>
            <a:ext cx="2069899" cy="1090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3" name="肘形连接符 42"/>
          <p:cNvCxnSpPr>
            <a:endCxn id="40" idx="0"/>
          </p:cNvCxnSpPr>
          <p:nvPr/>
        </p:nvCxnSpPr>
        <p:spPr>
          <a:xfrm rot="16200000" flipH="1">
            <a:off x="4639108" y="3332331"/>
            <a:ext cx="1333322" cy="1101779"/>
          </a:xfrm>
          <a:prstGeom prst="bentConnector3">
            <a:avLst>
              <a:gd name="adj1" fmla="val -292"/>
            </a:avLst>
          </a:prstGeom>
          <a:ln w="19050">
            <a:solidFill>
              <a:schemeClr val="accent1">
                <a:lumMod val="50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/>
          <p:cNvSpPr/>
          <p:nvPr/>
        </p:nvSpPr>
        <p:spPr>
          <a:xfrm>
            <a:off x="4738747" y="4549882"/>
            <a:ext cx="4405253" cy="10623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0810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02</a:t>
            </a:r>
            <a:r>
              <a:rPr lang="en-US" b="1" dirty="0" smtClean="0"/>
              <a:t> </a:t>
            </a:r>
            <a:r>
              <a:rPr lang="zh-CN" altLang="en-US" b="1" dirty="0" smtClean="0"/>
              <a:t>研究内容</a:t>
            </a:r>
            <a:r>
              <a:rPr lang="en-US" altLang="zh-CN" b="1" dirty="0" smtClean="0"/>
              <a:t>——</a:t>
            </a:r>
            <a:r>
              <a:rPr lang="zh-CN" altLang="en-US" sz="3600" b="1" dirty="0" smtClean="0"/>
              <a:t>管网震后分析系统</a:t>
            </a:r>
            <a:endParaRPr lang="zh-CN" altLang="en-US" sz="3600" b="1" dirty="0"/>
          </a:p>
        </p:txBody>
      </p:sp>
      <p:pic>
        <p:nvPicPr>
          <p:cNvPr id="21" name="图片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81" t="13902" r="18011" b="60423"/>
          <a:stretch>
            <a:fillRect/>
          </a:stretch>
        </p:blipFill>
        <p:spPr bwMode="auto">
          <a:xfrm>
            <a:off x="628650" y="1455384"/>
            <a:ext cx="3829078" cy="2202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6100962"/>
              </p:ext>
            </p:extLst>
          </p:nvPr>
        </p:nvGraphicFramePr>
        <p:xfrm>
          <a:off x="4832190" y="1683307"/>
          <a:ext cx="2945664" cy="18124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4" name="Graph" r:id="rId4" imgW="3682080" imgH="2265512" progId="Origin50.Graph">
                  <p:embed/>
                </p:oleObj>
              </mc:Choice>
              <mc:Fallback>
                <p:oleObj name="Graph" r:id="rId4" imgW="3682080" imgH="2265512" progId="Origin50.Graph">
                  <p:embed/>
                  <p:pic>
                    <p:nvPicPr>
                      <p:cNvPr id="8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32190" y="1683307"/>
                        <a:ext cx="2945664" cy="181241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51" name="Picture 3" descr="TU51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3" t="11656" r="2988" b="12024"/>
          <a:stretch>
            <a:fillRect/>
          </a:stretch>
        </p:blipFill>
        <p:spPr bwMode="auto">
          <a:xfrm>
            <a:off x="656168" y="4062413"/>
            <a:ext cx="3801560" cy="2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5"/>
          <p:cNvSpPr>
            <a:spLocks noChangeAspect="1" noChangeArrowheads="1"/>
          </p:cNvSpPr>
          <p:nvPr/>
        </p:nvSpPr>
        <p:spPr bwMode="auto">
          <a:xfrm>
            <a:off x="5067300" y="43053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8293195"/>
              </p:ext>
            </p:extLst>
          </p:nvPr>
        </p:nvGraphicFramePr>
        <p:xfrm>
          <a:off x="4832190" y="4210049"/>
          <a:ext cx="3483594" cy="2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5" name="Graph" r:id="rId7" imgW="3903120" imgH="2473625" progId="Origin50.Graph">
                  <p:embed/>
                </p:oleObj>
              </mc:Choice>
              <mc:Fallback>
                <p:oleObj name="Graph" r:id="rId7" imgW="3903120" imgH="2473625" progId="Origin50.Graph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32190" y="4210049"/>
                        <a:ext cx="3483594" cy="2203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45490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02</a:t>
            </a:r>
            <a:r>
              <a:rPr lang="en-US" b="1" dirty="0" smtClean="0"/>
              <a:t> </a:t>
            </a:r>
            <a:r>
              <a:rPr lang="zh-CN" altLang="en-US" b="1" dirty="0" smtClean="0"/>
              <a:t>研究内容</a:t>
            </a:r>
            <a:r>
              <a:rPr lang="en-US" altLang="zh-CN" b="1" dirty="0" smtClean="0"/>
              <a:t>——</a:t>
            </a:r>
            <a:r>
              <a:rPr lang="zh-CN" altLang="en-US" sz="3600" b="1" dirty="0" smtClean="0"/>
              <a:t>供水管网延时模拟</a:t>
            </a:r>
            <a:endParaRPr lang="zh-CN" altLang="en-US" sz="3600" b="1" dirty="0"/>
          </a:p>
        </p:txBody>
      </p:sp>
      <p:pic>
        <p:nvPicPr>
          <p:cNvPr id="21" name="图片 20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099" y="2684488"/>
            <a:ext cx="4691717" cy="2510188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904875" y="1690689"/>
            <a:ext cx="76104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韧性分析基础</a:t>
            </a:r>
            <a:r>
              <a:rPr lang="zh-CN" altLang="en-US" dirty="0" smtClean="0"/>
              <a:t>：在供水管网震后分析系统中，采用</a:t>
            </a:r>
            <a:r>
              <a:rPr lang="zh-CN" altLang="en-US" dirty="0" smtClean="0">
                <a:solidFill>
                  <a:srgbClr val="FF0000"/>
                </a:solidFill>
              </a:rPr>
              <a:t>单时刻</a:t>
            </a:r>
            <a:r>
              <a:rPr lang="zh-CN" altLang="en-US" dirty="0" smtClean="0"/>
              <a:t>水力分析方法。但是在管网震后韧性分析中，需要考虑地震后</a:t>
            </a:r>
            <a:r>
              <a:rPr lang="zh-CN" altLang="en-US" dirty="0" smtClean="0">
                <a:solidFill>
                  <a:srgbClr val="FF0000"/>
                </a:solidFill>
              </a:rPr>
              <a:t>一段时间</a:t>
            </a:r>
            <a:r>
              <a:rPr lang="zh-CN" altLang="en-US" dirty="0" smtClean="0"/>
              <a:t>内供水管网的总体性能，需要进行</a:t>
            </a:r>
            <a:r>
              <a:rPr lang="zh-CN" altLang="en-US" dirty="0" smtClean="0">
                <a:solidFill>
                  <a:srgbClr val="FF0000"/>
                </a:solidFill>
              </a:rPr>
              <a:t>延时模拟</a:t>
            </a:r>
            <a:r>
              <a:rPr lang="zh-CN" altLang="en-US" dirty="0" smtClean="0"/>
              <a:t>分析。</a:t>
            </a:r>
            <a:endParaRPr lang="zh-CN" altLang="en-US" dirty="0"/>
          </a:p>
        </p:txBody>
      </p:sp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8658096"/>
              </p:ext>
            </p:extLst>
          </p:nvPr>
        </p:nvGraphicFramePr>
        <p:xfrm>
          <a:off x="5377816" y="2682599"/>
          <a:ext cx="3341517" cy="358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3839">
                  <a:extLst>
                    <a:ext uri="{9D8B030D-6E8A-4147-A177-3AD203B41FA5}">
                      <a16:colId xmlns:a16="http://schemas.microsoft.com/office/drawing/2014/main" val="2640125876"/>
                    </a:ext>
                  </a:extLst>
                </a:gridCol>
                <a:gridCol w="1113839">
                  <a:extLst>
                    <a:ext uri="{9D8B030D-6E8A-4147-A177-3AD203B41FA5}">
                      <a16:colId xmlns:a16="http://schemas.microsoft.com/office/drawing/2014/main" val="1907342554"/>
                    </a:ext>
                  </a:extLst>
                </a:gridCol>
                <a:gridCol w="1113839">
                  <a:extLst>
                    <a:ext uri="{9D8B030D-6E8A-4147-A177-3AD203B41FA5}">
                      <a16:colId xmlns:a16="http://schemas.microsoft.com/office/drawing/2014/main" val="1476305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单点模拟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延时模拟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7629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时间维度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单一时刻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一段时间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86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是否考虑蓄水池作用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FF0000"/>
                          </a:solidFill>
                        </a:rPr>
                        <a:t>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是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6286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是否考虑节点需水量变化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FF0000"/>
                          </a:solidFill>
                        </a:rPr>
                        <a:t>否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是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2936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是否考虑水泵影响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FF0000"/>
                          </a:solidFill>
                        </a:rPr>
                        <a:t>否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是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5033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…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10949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5075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02</a:t>
            </a:r>
            <a:r>
              <a:rPr lang="en-US" b="1" dirty="0" smtClean="0"/>
              <a:t> </a:t>
            </a:r>
            <a:r>
              <a:rPr lang="zh-CN" altLang="en-US" b="1" dirty="0" smtClean="0"/>
              <a:t>研究内容</a:t>
            </a:r>
            <a:r>
              <a:rPr lang="en-US" altLang="zh-CN" b="1" dirty="0" smtClean="0"/>
              <a:t>——</a:t>
            </a:r>
            <a:r>
              <a:rPr lang="zh-CN" altLang="en-US" sz="3600" b="1" dirty="0" smtClean="0"/>
              <a:t>供水管网延时模拟</a:t>
            </a:r>
            <a:endParaRPr lang="zh-CN" altLang="en-US" sz="3600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1168400" y="1690689"/>
            <a:ext cx="4334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单时刻模拟</a:t>
            </a:r>
            <a:r>
              <a:rPr lang="zh-CN" altLang="en-US" dirty="0" smtClean="0"/>
              <a:t>与延时模拟的破坏模型区别：</a:t>
            </a:r>
            <a:endParaRPr lang="zh-CN" altLang="en-US" dirty="0"/>
          </a:p>
        </p:txBody>
      </p:sp>
      <p:pic>
        <p:nvPicPr>
          <p:cNvPr id="6" name="Picture 11" descr="图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8697" y="2260759"/>
            <a:ext cx="2025323" cy="103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2"/>
          <p:cNvSpPr txBox="1"/>
          <p:nvPr/>
        </p:nvSpPr>
        <p:spPr>
          <a:xfrm>
            <a:off x="1343025" y="3543300"/>
            <a:ext cx="6551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问题：在延时模拟中出现负流量，该问题在文献</a:t>
            </a:r>
            <a:r>
              <a:rPr lang="en-US" altLang="zh-CN" dirty="0" smtClean="0">
                <a:solidFill>
                  <a:srgbClr val="FF0000"/>
                </a:solidFill>
              </a:rPr>
              <a:t>[1]</a:t>
            </a:r>
            <a:r>
              <a:rPr lang="zh-CN" altLang="en-US" dirty="0" smtClean="0">
                <a:solidFill>
                  <a:srgbClr val="FF0000"/>
                </a:solidFill>
              </a:rPr>
              <a:t>中同时说明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2" name="AutoShape 3"/>
          <p:cNvSpPr>
            <a:spLocks noChangeAspect="1" noChangeArrowheads="1" noTextEdit="1"/>
          </p:cNvSpPr>
          <p:nvPr/>
        </p:nvSpPr>
        <p:spPr bwMode="auto">
          <a:xfrm>
            <a:off x="5788025" y="2257425"/>
            <a:ext cx="2024063" cy="103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2" name="Line 44"/>
          <p:cNvSpPr>
            <a:spLocks noChangeShapeType="1"/>
          </p:cNvSpPr>
          <p:nvPr/>
        </p:nvSpPr>
        <p:spPr bwMode="auto">
          <a:xfrm>
            <a:off x="7098983" y="2975535"/>
            <a:ext cx="0" cy="215900"/>
          </a:xfrm>
          <a:prstGeom prst="line">
            <a:avLst/>
          </a:prstGeom>
          <a:noFill/>
          <a:ln w="4763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3" name="Line 45"/>
          <p:cNvSpPr>
            <a:spLocks noChangeShapeType="1"/>
          </p:cNvSpPr>
          <p:nvPr/>
        </p:nvSpPr>
        <p:spPr bwMode="auto">
          <a:xfrm>
            <a:off x="6119495" y="2988235"/>
            <a:ext cx="1893888" cy="0"/>
          </a:xfrm>
          <a:prstGeom prst="line">
            <a:avLst/>
          </a:prstGeom>
          <a:noFill/>
          <a:ln w="57150" cap="flat">
            <a:solidFill>
              <a:srgbClr val="76717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4" name="Oval 46"/>
          <p:cNvSpPr>
            <a:spLocks noChangeArrowheads="1"/>
          </p:cNvSpPr>
          <p:nvPr/>
        </p:nvSpPr>
        <p:spPr bwMode="auto">
          <a:xfrm>
            <a:off x="6206808" y="2942197"/>
            <a:ext cx="114300" cy="112713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5" name="Oval 47"/>
          <p:cNvSpPr>
            <a:spLocks noChangeArrowheads="1"/>
          </p:cNvSpPr>
          <p:nvPr/>
        </p:nvSpPr>
        <p:spPr bwMode="auto">
          <a:xfrm>
            <a:off x="6206808" y="2942197"/>
            <a:ext cx="114300" cy="112713"/>
          </a:xfrm>
          <a:prstGeom prst="ellipse">
            <a:avLst/>
          </a:prstGeom>
          <a:noFill/>
          <a:ln w="49213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6" name="Rectangle 48"/>
          <p:cNvSpPr>
            <a:spLocks noChangeArrowheads="1"/>
          </p:cNvSpPr>
          <p:nvPr/>
        </p:nvSpPr>
        <p:spPr bwMode="auto">
          <a:xfrm>
            <a:off x="7868920" y="2810435"/>
            <a:ext cx="92075" cy="10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500" b="1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7" name="Rectangle 49"/>
          <p:cNvSpPr>
            <a:spLocks noChangeArrowheads="1"/>
          </p:cNvSpPr>
          <p:nvPr/>
        </p:nvSpPr>
        <p:spPr bwMode="auto">
          <a:xfrm>
            <a:off x="6241733" y="2810435"/>
            <a:ext cx="92075" cy="10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500" b="1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8" name="Rectangle 50"/>
          <p:cNvSpPr>
            <a:spLocks noChangeArrowheads="1"/>
          </p:cNvSpPr>
          <p:nvPr/>
        </p:nvSpPr>
        <p:spPr bwMode="auto">
          <a:xfrm>
            <a:off x="6387783" y="2808847"/>
            <a:ext cx="95250" cy="10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500" b="1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Q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9" name="Rectangle 51"/>
          <p:cNvSpPr>
            <a:spLocks noChangeArrowheads="1"/>
          </p:cNvSpPr>
          <p:nvPr/>
        </p:nvSpPr>
        <p:spPr bwMode="auto">
          <a:xfrm>
            <a:off x="6438583" y="2843772"/>
            <a:ext cx="60325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400" b="1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0" name="Rectangle 52"/>
          <p:cNvSpPr>
            <a:spLocks noChangeArrowheads="1"/>
          </p:cNvSpPr>
          <p:nvPr/>
        </p:nvSpPr>
        <p:spPr bwMode="auto">
          <a:xfrm>
            <a:off x="7972108" y="2810435"/>
            <a:ext cx="95250" cy="10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500" b="1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Q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1" name="Rectangle 53"/>
          <p:cNvSpPr>
            <a:spLocks noChangeArrowheads="1"/>
          </p:cNvSpPr>
          <p:nvPr/>
        </p:nvSpPr>
        <p:spPr bwMode="auto">
          <a:xfrm>
            <a:off x="8022908" y="2845360"/>
            <a:ext cx="60325" cy="6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400" b="1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2" name="Rectangle 54"/>
          <p:cNvSpPr>
            <a:spLocks noChangeArrowheads="1"/>
          </p:cNvSpPr>
          <p:nvPr/>
        </p:nvSpPr>
        <p:spPr bwMode="auto">
          <a:xfrm>
            <a:off x="6651308" y="3127935"/>
            <a:ext cx="128588" cy="10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500" b="1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?L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3" name="Rectangle 55"/>
          <p:cNvSpPr>
            <a:spLocks noChangeArrowheads="1"/>
          </p:cNvSpPr>
          <p:nvPr/>
        </p:nvSpPr>
        <p:spPr bwMode="auto">
          <a:xfrm>
            <a:off x="7364095" y="3127935"/>
            <a:ext cx="104775" cy="10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5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(1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4" name="Rectangle 56"/>
          <p:cNvSpPr>
            <a:spLocks noChangeArrowheads="1"/>
          </p:cNvSpPr>
          <p:nvPr/>
        </p:nvSpPr>
        <p:spPr bwMode="auto">
          <a:xfrm>
            <a:off x="7422833" y="3127935"/>
            <a:ext cx="61913" cy="10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5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5" name="Rectangle 57"/>
          <p:cNvSpPr>
            <a:spLocks noChangeArrowheads="1"/>
          </p:cNvSpPr>
          <p:nvPr/>
        </p:nvSpPr>
        <p:spPr bwMode="auto">
          <a:xfrm>
            <a:off x="7445058" y="3127935"/>
            <a:ext cx="80963" cy="10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500" b="1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?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6" name="Rectangle 58"/>
          <p:cNvSpPr>
            <a:spLocks noChangeArrowheads="1"/>
          </p:cNvSpPr>
          <p:nvPr/>
        </p:nvSpPr>
        <p:spPr bwMode="auto">
          <a:xfrm>
            <a:off x="7481570" y="3127935"/>
            <a:ext cx="60325" cy="10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5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7" name="Rectangle 59"/>
          <p:cNvSpPr>
            <a:spLocks noChangeArrowheads="1"/>
          </p:cNvSpPr>
          <p:nvPr/>
        </p:nvSpPr>
        <p:spPr bwMode="auto">
          <a:xfrm>
            <a:off x="7502208" y="3127935"/>
            <a:ext cx="82550" cy="10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500" b="1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8" name="Rectangle 60"/>
          <p:cNvSpPr>
            <a:spLocks noChangeArrowheads="1"/>
          </p:cNvSpPr>
          <p:nvPr/>
        </p:nvSpPr>
        <p:spPr bwMode="auto">
          <a:xfrm>
            <a:off x="7165658" y="2808847"/>
            <a:ext cx="95250" cy="10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500" b="1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Q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9" name="Rectangle 61"/>
          <p:cNvSpPr>
            <a:spLocks noChangeArrowheads="1"/>
          </p:cNvSpPr>
          <p:nvPr/>
        </p:nvSpPr>
        <p:spPr bwMode="auto">
          <a:xfrm>
            <a:off x="7218045" y="2843772"/>
            <a:ext cx="55563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400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0" name="Oval 62"/>
          <p:cNvSpPr>
            <a:spLocks noChangeArrowheads="1"/>
          </p:cNvSpPr>
          <p:nvPr/>
        </p:nvSpPr>
        <p:spPr bwMode="auto">
          <a:xfrm>
            <a:off x="7814945" y="2942197"/>
            <a:ext cx="114300" cy="112713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1" name="Oval 63"/>
          <p:cNvSpPr>
            <a:spLocks noChangeArrowheads="1"/>
          </p:cNvSpPr>
          <p:nvPr/>
        </p:nvSpPr>
        <p:spPr bwMode="auto">
          <a:xfrm>
            <a:off x="7814945" y="2942197"/>
            <a:ext cx="114300" cy="112713"/>
          </a:xfrm>
          <a:prstGeom prst="ellipse">
            <a:avLst/>
          </a:prstGeom>
          <a:noFill/>
          <a:ln w="49213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3" name="Line 65"/>
          <p:cNvSpPr>
            <a:spLocks noChangeShapeType="1"/>
          </p:cNvSpPr>
          <p:nvPr/>
        </p:nvSpPr>
        <p:spPr bwMode="auto">
          <a:xfrm>
            <a:off x="6254433" y="2988235"/>
            <a:ext cx="0" cy="217488"/>
          </a:xfrm>
          <a:prstGeom prst="line">
            <a:avLst/>
          </a:prstGeom>
          <a:noFill/>
          <a:ln w="4763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4" name="Line 66"/>
          <p:cNvSpPr>
            <a:spLocks noChangeShapeType="1"/>
          </p:cNvSpPr>
          <p:nvPr/>
        </p:nvSpPr>
        <p:spPr bwMode="auto">
          <a:xfrm>
            <a:off x="7872095" y="2988235"/>
            <a:ext cx="0" cy="217488"/>
          </a:xfrm>
          <a:prstGeom prst="line">
            <a:avLst/>
          </a:prstGeom>
          <a:noFill/>
          <a:ln w="4763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5" name="Line 67"/>
          <p:cNvSpPr>
            <a:spLocks noChangeShapeType="1"/>
          </p:cNvSpPr>
          <p:nvPr/>
        </p:nvSpPr>
        <p:spPr bwMode="auto">
          <a:xfrm>
            <a:off x="6254433" y="3123172"/>
            <a:ext cx="1617663" cy="0"/>
          </a:xfrm>
          <a:prstGeom prst="line">
            <a:avLst/>
          </a:prstGeom>
          <a:noFill/>
          <a:ln w="4763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6" name="Freeform 68"/>
          <p:cNvSpPr>
            <a:spLocks/>
          </p:cNvSpPr>
          <p:nvPr/>
        </p:nvSpPr>
        <p:spPr bwMode="auto">
          <a:xfrm>
            <a:off x="7059295" y="3104122"/>
            <a:ext cx="38100" cy="38100"/>
          </a:xfrm>
          <a:custGeom>
            <a:avLst/>
            <a:gdLst>
              <a:gd name="T0" fmla="*/ 0 w 24"/>
              <a:gd name="T1" fmla="*/ 0 h 24"/>
              <a:gd name="T2" fmla="*/ 24 w 24"/>
              <a:gd name="T3" fmla="*/ 12 h 24"/>
              <a:gd name="T4" fmla="*/ 0 w 24"/>
              <a:gd name="T5" fmla="*/ 24 h 24"/>
              <a:gd name="T6" fmla="*/ 0 w 24"/>
              <a:gd name="T7" fmla="*/ 0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4" h="24">
                <a:moveTo>
                  <a:pt x="0" y="0"/>
                </a:moveTo>
                <a:lnTo>
                  <a:pt x="24" y="12"/>
                </a:lnTo>
                <a:lnTo>
                  <a:pt x="0" y="2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7" name="Freeform 69"/>
          <p:cNvSpPr>
            <a:spLocks noEditPoints="1"/>
          </p:cNvSpPr>
          <p:nvPr/>
        </p:nvSpPr>
        <p:spPr bwMode="auto">
          <a:xfrm>
            <a:off x="6254433" y="3104122"/>
            <a:ext cx="39688" cy="38100"/>
          </a:xfrm>
          <a:custGeom>
            <a:avLst/>
            <a:gdLst>
              <a:gd name="T0" fmla="*/ 25 w 25"/>
              <a:gd name="T1" fmla="*/ 9 h 24"/>
              <a:gd name="T2" fmla="*/ 18 w 25"/>
              <a:gd name="T3" fmla="*/ 9 h 24"/>
              <a:gd name="T4" fmla="*/ 18 w 25"/>
              <a:gd name="T5" fmla="*/ 15 h 24"/>
              <a:gd name="T6" fmla="*/ 25 w 25"/>
              <a:gd name="T7" fmla="*/ 15 h 24"/>
              <a:gd name="T8" fmla="*/ 25 w 25"/>
              <a:gd name="T9" fmla="*/ 9 h 24"/>
              <a:gd name="T10" fmla="*/ 24 w 25"/>
              <a:gd name="T11" fmla="*/ 0 h 24"/>
              <a:gd name="T12" fmla="*/ 0 w 25"/>
              <a:gd name="T13" fmla="*/ 12 h 24"/>
              <a:gd name="T14" fmla="*/ 24 w 25"/>
              <a:gd name="T15" fmla="*/ 24 h 24"/>
              <a:gd name="T16" fmla="*/ 24 w 25"/>
              <a:gd name="T17" fmla="*/ 0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5" h="24">
                <a:moveTo>
                  <a:pt x="25" y="9"/>
                </a:moveTo>
                <a:lnTo>
                  <a:pt x="18" y="9"/>
                </a:lnTo>
                <a:lnTo>
                  <a:pt x="18" y="15"/>
                </a:lnTo>
                <a:lnTo>
                  <a:pt x="25" y="15"/>
                </a:lnTo>
                <a:lnTo>
                  <a:pt x="25" y="9"/>
                </a:lnTo>
                <a:close/>
                <a:moveTo>
                  <a:pt x="24" y="0"/>
                </a:moveTo>
                <a:lnTo>
                  <a:pt x="0" y="12"/>
                </a:lnTo>
                <a:lnTo>
                  <a:pt x="24" y="24"/>
                </a:lnTo>
                <a:lnTo>
                  <a:pt x="24" y="0"/>
                </a:lnTo>
                <a:close/>
              </a:path>
            </a:pathLst>
          </a:cu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8" name="Freeform 70"/>
          <p:cNvSpPr>
            <a:spLocks/>
          </p:cNvSpPr>
          <p:nvPr/>
        </p:nvSpPr>
        <p:spPr bwMode="auto">
          <a:xfrm>
            <a:off x="7837170" y="3104122"/>
            <a:ext cx="38100" cy="38100"/>
          </a:xfrm>
          <a:custGeom>
            <a:avLst/>
            <a:gdLst>
              <a:gd name="T0" fmla="*/ 0 w 24"/>
              <a:gd name="T1" fmla="*/ 0 h 24"/>
              <a:gd name="T2" fmla="*/ 24 w 24"/>
              <a:gd name="T3" fmla="*/ 12 h 24"/>
              <a:gd name="T4" fmla="*/ 0 w 24"/>
              <a:gd name="T5" fmla="*/ 24 h 24"/>
              <a:gd name="T6" fmla="*/ 0 w 24"/>
              <a:gd name="T7" fmla="*/ 0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4" h="24">
                <a:moveTo>
                  <a:pt x="0" y="0"/>
                </a:moveTo>
                <a:lnTo>
                  <a:pt x="24" y="12"/>
                </a:lnTo>
                <a:lnTo>
                  <a:pt x="0" y="2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9" name="Freeform 71"/>
          <p:cNvSpPr>
            <a:spLocks noEditPoints="1"/>
          </p:cNvSpPr>
          <p:nvPr/>
        </p:nvSpPr>
        <p:spPr bwMode="auto">
          <a:xfrm>
            <a:off x="7098983" y="3104122"/>
            <a:ext cx="38100" cy="38100"/>
          </a:xfrm>
          <a:custGeom>
            <a:avLst/>
            <a:gdLst>
              <a:gd name="T0" fmla="*/ 24 w 24"/>
              <a:gd name="T1" fmla="*/ 9 h 24"/>
              <a:gd name="T2" fmla="*/ 18 w 24"/>
              <a:gd name="T3" fmla="*/ 9 h 24"/>
              <a:gd name="T4" fmla="*/ 18 w 24"/>
              <a:gd name="T5" fmla="*/ 15 h 24"/>
              <a:gd name="T6" fmla="*/ 24 w 24"/>
              <a:gd name="T7" fmla="*/ 15 h 24"/>
              <a:gd name="T8" fmla="*/ 24 w 24"/>
              <a:gd name="T9" fmla="*/ 9 h 24"/>
              <a:gd name="T10" fmla="*/ 24 w 24"/>
              <a:gd name="T11" fmla="*/ 0 h 24"/>
              <a:gd name="T12" fmla="*/ 0 w 24"/>
              <a:gd name="T13" fmla="*/ 12 h 24"/>
              <a:gd name="T14" fmla="*/ 24 w 24"/>
              <a:gd name="T15" fmla="*/ 24 h 24"/>
              <a:gd name="T16" fmla="*/ 24 w 24"/>
              <a:gd name="T17" fmla="*/ 0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" h="24">
                <a:moveTo>
                  <a:pt x="24" y="9"/>
                </a:moveTo>
                <a:lnTo>
                  <a:pt x="18" y="9"/>
                </a:lnTo>
                <a:lnTo>
                  <a:pt x="18" y="15"/>
                </a:lnTo>
                <a:lnTo>
                  <a:pt x="24" y="15"/>
                </a:lnTo>
                <a:lnTo>
                  <a:pt x="24" y="9"/>
                </a:lnTo>
                <a:close/>
                <a:moveTo>
                  <a:pt x="24" y="0"/>
                </a:moveTo>
                <a:lnTo>
                  <a:pt x="0" y="12"/>
                </a:lnTo>
                <a:lnTo>
                  <a:pt x="24" y="24"/>
                </a:lnTo>
                <a:lnTo>
                  <a:pt x="24" y="0"/>
                </a:lnTo>
                <a:close/>
              </a:path>
            </a:pathLst>
          </a:cu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0" name="Freeform 72"/>
          <p:cNvSpPr>
            <a:spLocks noEditPoints="1"/>
          </p:cNvSpPr>
          <p:nvPr/>
        </p:nvSpPr>
        <p:spPr bwMode="auto">
          <a:xfrm>
            <a:off x="7845108" y="2853297"/>
            <a:ext cx="138113" cy="138113"/>
          </a:xfrm>
          <a:custGeom>
            <a:avLst/>
            <a:gdLst>
              <a:gd name="T0" fmla="*/ 47 w 968"/>
              <a:gd name="T1" fmla="*/ 969 h 969"/>
              <a:gd name="T2" fmla="*/ 948 w 968"/>
              <a:gd name="T3" fmla="*/ 68 h 969"/>
              <a:gd name="T4" fmla="*/ 900 w 968"/>
              <a:gd name="T5" fmla="*/ 21 h 969"/>
              <a:gd name="T6" fmla="*/ 0 w 968"/>
              <a:gd name="T7" fmla="*/ 922 h 969"/>
              <a:gd name="T8" fmla="*/ 47 w 968"/>
              <a:gd name="T9" fmla="*/ 969 h 969"/>
              <a:gd name="T10" fmla="*/ 886 w 968"/>
              <a:gd name="T11" fmla="*/ 359 h 969"/>
              <a:gd name="T12" fmla="*/ 968 w 968"/>
              <a:gd name="T13" fmla="*/ 0 h 969"/>
              <a:gd name="T14" fmla="*/ 610 w 968"/>
              <a:gd name="T15" fmla="*/ 83 h 969"/>
              <a:gd name="T16" fmla="*/ 585 w 968"/>
              <a:gd name="T17" fmla="*/ 123 h 969"/>
              <a:gd name="T18" fmla="*/ 625 w 968"/>
              <a:gd name="T19" fmla="*/ 148 h 969"/>
              <a:gd name="T20" fmla="*/ 932 w 968"/>
              <a:gd name="T21" fmla="*/ 77 h 969"/>
              <a:gd name="T22" fmla="*/ 892 w 968"/>
              <a:gd name="T23" fmla="*/ 37 h 969"/>
              <a:gd name="T24" fmla="*/ 821 w 968"/>
              <a:gd name="T25" fmla="*/ 344 h 969"/>
              <a:gd name="T26" fmla="*/ 846 w 968"/>
              <a:gd name="T27" fmla="*/ 384 h 969"/>
              <a:gd name="T28" fmla="*/ 886 w 968"/>
              <a:gd name="T29" fmla="*/ 359 h 9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968" h="969">
                <a:moveTo>
                  <a:pt x="47" y="969"/>
                </a:moveTo>
                <a:lnTo>
                  <a:pt x="948" y="68"/>
                </a:lnTo>
                <a:lnTo>
                  <a:pt x="900" y="21"/>
                </a:lnTo>
                <a:lnTo>
                  <a:pt x="0" y="922"/>
                </a:lnTo>
                <a:lnTo>
                  <a:pt x="47" y="969"/>
                </a:lnTo>
                <a:close/>
                <a:moveTo>
                  <a:pt x="886" y="359"/>
                </a:moveTo>
                <a:lnTo>
                  <a:pt x="968" y="0"/>
                </a:lnTo>
                <a:lnTo>
                  <a:pt x="610" y="83"/>
                </a:lnTo>
                <a:cubicBezTo>
                  <a:pt x="592" y="87"/>
                  <a:pt x="581" y="105"/>
                  <a:pt x="585" y="123"/>
                </a:cubicBezTo>
                <a:cubicBezTo>
                  <a:pt x="589" y="141"/>
                  <a:pt x="607" y="152"/>
                  <a:pt x="625" y="148"/>
                </a:cubicBezTo>
                <a:lnTo>
                  <a:pt x="932" y="77"/>
                </a:lnTo>
                <a:lnTo>
                  <a:pt x="892" y="37"/>
                </a:lnTo>
                <a:lnTo>
                  <a:pt x="821" y="344"/>
                </a:lnTo>
                <a:cubicBezTo>
                  <a:pt x="817" y="362"/>
                  <a:pt x="828" y="380"/>
                  <a:pt x="846" y="384"/>
                </a:cubicBezTo>
                <a:cubicBezTo>
                  <a:pt x="864" y="388"/>
                  <a:pt x="882" y="377"/>
                  <a:pt x="886" y="359"/>
                </a:cubicBezTo>
                <a:close/>
              </a:path>
            </a:pathLst>
          </a:cu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1" name="Freeform 73"/>
          <p:cNvSpPr>
            <a:spLocks noEditPoints="1"/>
          </p:cNvSpPr>
          <p:nvPr/>
        </p:nvSpPr>
        <p:spPr bwMode="auto">
          <a:xfrm>
            <a:off x="6251258" y="2853297"/>
            <a:ext cx="138113" cy="138113"/>
          </a:xfrm>
          <a:custGeom>
            <a:avLst/>
            <a:gdLst>
              <a:gd name="T0" fmla="*/ 95 w 1938"/>
              <a:gd name="T1" fmla="*/ 1937 h 1937"/>
              <a:gd name="T2" fmla="*/ 1896 w 1938"/>
              <a:gd name="T3" fmla="*/ 136 h 1937"/>
              <a:gd name="T4" fmla="*/ 1801 w 1938"/>
              <a:gd name="T5" fmla="*/ 42 h 1937"/>
              <a:gd name="T6" fmla="*/ 0 w 1938"/>
              <a:gd name="T7" fmla="*/ 1843 h 1937"/>
              <a:gd name="T8" fmla="*/ 95 w 1938"/>
              <a:gd name="T9" fmla="*/ 1937 h 1937"/>
              <a:gd name="T10" fmla="*/ 1772 w 1938"/>
              <a:gd name="T11" fmla="*/ 717 h 1937"/>
              <a:gd name="T12" fmla="*/ 1938 w 1938"/>
              <a:gd name="T13" fmla="*/ 0 h 1937"/>
              <a:gd name="T14" fmla="*/ 1221 w 1938"/>
              <a:gd name="T15" fmla="*/ 166 h 1937"/>
              <a:gd name="T16" fmla="*/ 1171 w 1938"/>
              <a:gd name="T17" fmla="*/ 246 h 1937"/>
              <a:gd name="T18" fmla="*/ 1251 w 1938"/>
              <a:gd name="T19" fmla="*/ 295 h 1937"/>
              <a:gd name="T20" fmla="*/ 1864 w 1938"/>
              <a:gd name="T21" fmla="*/ 154 h 1937"/>
              <a:gd name="T22" fmla="*/ 1784 w 1938"/>
              <a:gd name="T23" fmla="*/ 74 h 1937"/>
              <a:gd name="T24" fmla="*/ 1642 w 1938"/>
              <a:gd name="T25" fmla="*/ 687 h 1937"/>
              <a:gd name="T26" fmla="*/ 1692 w 1938"/>
              <a:gd name="T27" fmla="*/ 767 h 1937"/>
              <a:gd name="T28" fmla="*/ 1772 w 1938"/>
              <a:gd name="T29" fmla="*/ 717 h 19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938" h="1937">
                <a:moveTo>
                  <a:pt x="95" y="1937"/>
                </a:moveTo>
                <a:lnTo>
                  <a:pt x="1896" y="136"/>
                </a:lnTo>
                <a:lnTo>
                  <a:pt x="1801" y="42"/>
                </a:lnTo>
                <a:lnTo>
                  <a:pt x="0" y="1843"/>
                </a:lnTo>
                <a:lnTo>
                  <a:pt x="95" y="1937"/>
                </a:lnTo>
                <a:close/>
                <a:moveTo>
                  <a:pt x="1772" y="717"/>
                </a:moveTo>
                <a:lnTo>
                  <a:pt x="1938" y="0"/>
                </a:lnTo>
                <a:lnTo>
                  <a:pt x="1221" y="166"/>
                </a:lnTo>
                <a:cubicBezTo>
                  <a:pt x="1185" y="174"/>
                  <a:pt x="1163" y="210"/>
                  <a:pt x="1171" y="246"/>
                </a:cubicBezTo>
                <a:cubicBezTo>
                  <a:pt x="1179" y="281"/>
                  <a:pt x="1215" y="304"/>
                  <a:pt x="1251" y="295"/>
                </a:cubicBezTo>
                <a:lnTo>
                  <a:pt x="1864" y="154"/>
                </a:lnTo>
                <a:lnTo>
                  <a:pt x="1784" y="74"/>
                </a:lnTo>
                <a:lnTo>
                  <a:pt x="1642" y="687"/>
                </a:lnTo>
                <a:cubicBezTo>
                  <a:pt x="1634" y="723"/>
                  <a:pt x="1656" y="759"/>
                  <a:pt x="1692" y="767"/>
                </a:cubicBezTo>
                <a:cubicBezTo>
                  <a:pt x="1728" y="775"/>
                  <a:pt x="1764" y="753"/>
                  <a:pt x="1772" y="717"/>
                </a:cubicBezTo>
                <a:close/>
              </a:path>
            </a:pathLst>
          </a:cu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5" name="Line 45"/>
          <p:cNvSpPr>
            <a:spLocks noChangeShapeType="1"/>
          </p:cNvSpPr>
          <p:nvPr/>
        </p:nvSpPr>
        <p:spPr bwMode="auto">
          <a:xfrm>
            <a:off x="7097395" y="2760757"/>
            <a:ext cx="1588" cy="239152"/>
          </a:xfrm>
          <a:prstGeom prst="line">
            <a:avLst/>
          </a:prstGeom>
          <a:noFill/>
          <a:ln w="57150" cap="flat">
            <a:solidFill>
              <a:srgbClr val="76717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0" name="Freeform 163"/>
          <p:cNvSpPr>
            <a:spLocks noEditPoints="1"/>
          </p:cNvSpPr>
          <p:nvPr/>
        </p:nvSpPr>
        <p:spPr bwMode="auto">
          <a:xfrm>
            <a:off x="7027546" y="2661305"/>
            <a:ext cx="133350" cy="117475"/>
          </a:xfrm>
          <a:custGeom>
            <a:avLst/>
            <a:gdLst>
              <a:gd name="T0" fmla="*/ 0 w 84"/>
              <a:gd name="T1" fmla="*/ 0 h 74"/>
              <a:gd name="T2" fmla="*/ 84 w 84"/>
              <a:gd name="T3" fmla="*/ 0 h 74"/>
              <a:gd name="T4" fmla="*/ 84 w 84"/>
              <a:gd name="T5" fmla="*/ 74 h 74"/>
              <a:gd name="T6" fmla="*/ 0 w 84"/>
              <a:gd name="T7" fmla="*/ 74 h 74"/>
              <a:gd name="T8" fmla="*/ 0 w 84"/>
              <a:gd name="T9" fmla="*/ 0 h 74"/>
              <a:gd name="T10" fmla="*/ 9 w 84"/>
              <a:gd name="T11" fmla="*/ 9 h 74"/>
              <a:gd name="T12" fmla="*/ 9 w 84"/>
              <a:gd name="T13" fmla="*/ 65 h 74"/>
              <a:gd name="T14" fmla="*/ 75 w 84"/>
              <a:gd name="T15" fmla="*/ 65 h 74"/>
              <a:gd name="T16" fmla="*/ 75 w 84"/>
              <a:gd name="T17" fmla="*/ 9 h 74"/>
              <a:gd name="T18" fmla="*/ 9 w 84"/>
              <a:gd name="T19" fmla="*/ 9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4" h="74">
                <a:moveTo>
                  <a:pt x="0" y="0"/>
                </a:moveTo>
                <a:lnTo>
                  <a:pt x="84" y="0"/>
                </a:lnTo>
                <a:lnTo>
                  <a:pt x="84" y="74"/>
                </a:lnTo>
                <a:lnTo>
                  <a:pt x="0" y="74"/>
                </a:lnTo>
                <a:lnTo>
                  <a:pt x="0" y="0"/>
                </a:lnTo>
                <a:close/>
                <a:moveTo>
                  <a:pt x="9" y="9"/>
                </a:moveTo>
                <a:lnTo>
                  <a:pt x="9" y="65"/>
                </a:lnTo>
                <a:lnTo>
                  <a:pt x="75" y="65"/>
                </a:lnTo>
                <a:lnTo>
                  <a:pt x="75" y="9"/>
                </a:lnTo>
                <a:lnTo>
                  <a:pt x="9" y="9"/>
                </a:lnTo>
                <a:close/>
              </a:path>
            </a:pathLst>
          </a:custGeom>
          <a:solidFill>
            <a:schemeClr val="tx1"/>
          </a:solidFill>
          <a:ln w="4763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184" name="组合 183"/>
          <p:cNvGrpSpPr/>
          <p:nvPr/>
        </p:nvGrpSpPr>
        <p:grpSpPr>
          <a:xfrm rot="16200000">
            <a:off x="7038658" y="2829284"/>
            <a:ext cx="114300" cy="114300"/>
            <a:chOff x="6681787" y="3777690"/>
            <a:chExt cx="114300" cy="114300"/>
          </a:xfrm>
          <a:solidFill>
            <a:schemeClr val="bg1"/>
          </a:solidFill>
        </p:grpSpPr>
        <p:sp>
          <p:nvSpPr>
            <p:cNvPr id="181" name="Oval 165"/>
            <p:cNvSpPr>
              <a:spLocks noChangeArrowheads="1"/>
            </p:cNvSpPr>
            <p:nvPr/>
          </p:nvSpPr>
          <p:spPr bwMode="auto">
            <a:xfrm rot="21415200">
              <a:off x="6681787" y="3777690"/>
              <a:ext cx="114300" cy="114300"/>
            </a:xfrm>
            <a:prstGeom prst="ellipse">
              <a:avLst/>
            </a:prstGeom>
            <a:grpFill/>
            <a:ln w="476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2" name="Line 166"/>
            <p:cNvSpPr>
              <a:spLocks noChangeShapeType="1"/>
            </p:cNvSpPr>
            <p:nvPr/>
          </p:nvSpPr>
          <p:spPr bwMode="auto">
            <a:xfrm rot="21415200">
              <a:off x="6697662" y="3793565"/>
              <a:ext cx="96838" cy="41275"/>
            </a:xfrm>
            <a:prstGeom prst="line">
              <a:avLst/>
            </a:prstGeom>
            <a:grpFill/>
            <a:ln w="476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3" name="Line 167"/>
            <p:cNvSpPr>
              <a:spLocks noChangeShapeType="1"/>
            </p:cNvSpPr>
            <p:nvPr/>
          </p:nvSpPr>
          <p:spPr bwMode="auto">
            <a:xfrm rot="21415200" flipV="1">
              <a:off x="6697662" y="3834840"/>
              <a:ext cx="96838" cy="39688"/>
            </a:xfrm>
            <a:prstGeom prst="line">
              <a:avLst/>
            </a:prstGeom>
            <a:grpFill/>
            <a:ln w="476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86" name="右箭头 185"/>
          <p:cNvSpPr/>
          <p:nvPr/>
        </p:nvSpPr>
        <p:spPr>
          <a:xfrm>
            <a:off x="4414044" y="2971006"/>
            <a:ext cx="1287780" cy="1521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0" name="文本框 189"/>
          <p:cNvSpPr txBox="1"/>
          <p:nvPr/>
        </p:nvSpPr>
        <p:spPr>
          <a:xfrm>
            <a:off x="1409701" y="4148349"/>
            <a:ext cx="75209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根据</a:t>
            </a:r>
            <a:r>
              <a:rPr lang="en-US" altLang="zh-CN" dirty="0" smtClean="0"/>
              <a:t>《EPANET </a:t>
            </a:r>
            <a:r>
              <a:rPr lang="zh-CN" altLang="en-US" dirty="0" smtClean="0"/>
              <a:t>用户手册</a:t>
            </a:r>
            <a:r>
              <a:rPr lang="en-US" altLang="zh-CN" dirty="0" smtClean="0"/>
              <a:t>》</a:t>
            </a:r>
            <a:r>
              <a:rPr lang="zh-CN" altLang="en-US" dirty="0" smtClean="0"/>
              <a:t>附录</a:t>
            </a:r>
            <a:r>
              <a:rPr lang="en-US" altLang="zh-CN" dirty="0" smtClean="0"/>
              <a:t>D</a:t>
            </a:r>
            <a:r>
              <a:rPr lang="zh-CN" altLang="en-US" dirty="0" smtClean="0"/>
              <a:t>，节点扩散器为虚拟管道和虚拟水库模拟。</a:t>
            </a:r>
            <a:endParaRPr lang="en-US" altLang="zh-CN" dirty="0" smtClean="0"/>
          </a:p>
          <a:p>
            <a:r>
              <a:rPr lang="zh-CN" altLang="en-US" dirty="0" smtClean="0"/>
              <a:t>为了确定修改渗漏模型的参数和有效性。</a:t>
            </a:r>
            <a:endParaRPr lang="zh-CN" altLang="en-US" dirty="0"/>
          </a:p>
        </p:txBody>
      </p:sp>
      <p:sp>
        <p:nvSpPr>
          <p:cNvPr id="191" name="矩形 190"/>
          <p:cNvSpPr/>
          <p:nvPr/>
        </p:nvSpPr>
        <p:spPr>
          <a:xfrm>
            <a:off x="3247867" y="6052507"/>
            <a:ext cx="58961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[1] Technical </a:t>
            </a:r>
            <a:r>
              <a:rPr lang="en-US" altLang="zh-CN" dirty="0"/>
              <a:t>Report </a:t>
            </a:r>
            <a:r>
              <a:rPr lang="en-US" altLang="zh-CN" dirty="0" smtClean="0"/>
              <a:t>2008/02:Pressure Driven Demand </a:t>
            </a:r>
            <a:r>
              <a:rPr lang="en-US" altLang="zh-CN" dirty="0"/>
              <a:t>Extension for EPANET (</a:t>
            </a:r>
            <a:r>
              <a:rPr lang="en-US" altLang="zh-CN" dirty="0" err="1"/>
              <a:t>EPANETpdd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32514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02</a:t>
            </a:r>
            <a:r>
              <a:rPr lang="en-US" b="1" dirty="0" smtClean="0"/>
              <a:t> </a:t>
            </a:r>
            <a:r>
              <a:rPr lang="zh-CN" altLang="en-US" b="1" dirty="0" smtClean="0"/>
              <a:t>研究内容</a:t>
            </a:r>
            <a:r>
              <a:rPr lang="en-US" altLang="zh-CN" b="1" dirty="0" smtClean="0"/>
              <a:t>——</a:t>
            </a:r>
            <a:r>
              <a:rPr lang="zh-CN" altLang="en-US" sz="3600" b="1" dirty="0" smtClean="0"/>
              <a:t>供水管网延时模拟</a:t>
            </a:r>
            <a:endParaRPr lang="zh-CN" altLang="en-US" sz="3600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1168400" y="1690689"/>
            <a:ext cx="4334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单时刻模拟</a:t>
            </a:r>
            <a:r>
              <a:rPr lang="zh-CN" altLang="en-US" dirty="0" smtClean="0"/>
              <a:t>与延时模拟的破坏模型区别：</a:t>
            </a:r>
            <a:endParaRPr lang="zh-CN" altLang="en-US" dirty="0"/>
          </a:p>
        </p:txBody>
      </p:sp>
      <p:sp>
        <p:nvSpPr>
          <p:cNvPr id="12" name="AutoShape 3"/>
          <p:cNvSpPr>
            <a:spLocks noChangeAspect="1" noChangeArrowheads="1" noTextEdit="1"/>
          </p:cNvSpPr>
          <p:nvPr/>
        </p:nvSpPr>
        <p:spPr bwMode="auto">
          <a:xfrm>
            <a:off x="5788025" y="2257425"/>
            <a:ext cx="2024063" cy="103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168400" y="2257425"/>
            <a:ext cx="584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在地震破坏管线拓扑结构构建方面，</a:t>
            </a:r>
            <a:r>
              <a:rPr lang="zh-CN" altLang="en-US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主要采用两</a:t>
            </a:r>
            <a:r>
              <a:rPr lang="zh-CN" altLang="zh-CN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类方法：（</a:t>
            </a:r>
            <a:r>
              <a:rPr lang="en-US" altLang="zh-CN" smtClean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zh-CN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）喷水点模型、（</a:t>
            </a:r>
            <a:r>
              <a:rPr lang="en-US" altLang="zh-CN" smtClean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zh-CN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）虚拟水库模型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168400" y="3003848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 </a:t>
            </a:r>
            <a:r>
              <a:rPr lang="zh-CN" altLang="zh-CN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喷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水点</a:t>
            </a:r>
            <a:r>
              <a:rPr lang="zh-CN" altLang="zh-CN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模型</a:t>
            </a:r>
            <a:r>
              <a:rPr lang="zh-CN" altLang="en-US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N-S</a:t>
            </a:r>
            <a:r>
              <a:rPr lang="zh-CN" altLang="en-US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lang="zh-CN" altLang="zh-CN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68400" y="3470492"/>
            <a:ext cx="65735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 </a:t>
            </a:r>
            <a:r>
              <a:rPr lang="zh-CN" altLang="zh-CN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虚拟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水库</a:t>
            </a:r>
            <a:r>
              <a:rPr lang="zh-CN" altLang="zh-CN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模型</a:t>
            </a:r>
            <a:r>
              <a:rPr lang="en-US" altLang="zh-CN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(E-R)</a:t>
            </a:r>
            <a:endParaRPr lang="zh-CN" altLang="zh-CN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Shi (2008) </a:t>
            </a:r>
            <a:r>
              <a:rPr lang="zh-CN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采用虚拟水库模拟管道渗漏，在破坏位置增加节点，并在节点和虚拟水库之间用虚拟管道连接，虚拟管道上有单向的止回阀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168400" y="4768133"/>
            <a:ext cx="34868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 </a:t>
            </a:r>
            <a:r>
              <a:rPr lang="zh-CN" altLang="zh-CN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改进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E-R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模型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E-R-1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模型）</a:t>
            </a:r>
          </a:p>
        </p:txBody>
      </p:sp>
      <p:sp>
        <p:nvSpPr>
          <p:cNvPr id="10" name="矩形 9"/>
          <p:cNvSpPr/>
          <p:nvPr/>
        </p:nvSpPr>
        <p:spPr>
          <a:xfrm>
            <a:off x="1168400" y="5385554"/>
            <a:ext cx="34868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 </a:t>
            </a:r>
            <a:r>
              <a:rPr lang="zh-CN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改进</a:t>
            </a: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E-R</a:t>
            </a: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模型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E-R-2</a:t>
            </a: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模型）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85142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02</a:t>
            </a:r>
            <a:r>
              <a:rPr lang="en-US" b="1" dirty="0" smtClean="0"/>
              <a:t> </a:t>
            </a:r>
            <a:r>
              <a:rPr lang="zh-CN" altLang="en-US" b="1" dirty="0" smtClean="0"/>
              <a:t>研究内容</a:t>
            </a:r>
            <a:r>
              <a:rPr lang="en-US" altLang="zh-CN" b="1" dirty="0" smtClean="0"/>
              <a:t>——</a:t>
            </a:r>
            <a:r>
              <a:rPr lang="zh-CN" altLang="en-US" sz="3600" b="1" dirty="0" smtClean="0"/>
              <a:t>供水管网延时模拟</a:t>
            </a:r>
            <a:endParaRPr lang="zh-CN" altLang="en-US" sz="3600" b="1" dirty="0"/>
          </a:p>
        </p:txBody>
      </p:sp>
      <p:sp>
        <p:nvSpPr>
          <p:cNvPr id="12" name="AutoShape 3"/>
          <p:cNvSpPr>
            <a:spLocks noChangeAspect="1" noChangeArrowheads="1" noTextEdit="1"/>
          </p:cNvSpPr>
          <p:nvPr/>
        </p:nvSpPr>
        <p:spPr bwMode="auto">
          <a:xfrm>
            <a:off x="5788025" y="2257425"/>
            <a:ext cx="2024063" cy="103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Rectangle 16"/>
          <p:cNvSpPr>
            <a:spLocks noChangeArrowheads="1"/>
          </p:cNvSpPr>
          <p:nvPr/>
        </p:nvSpPr>
        <p:spPr bwMode="auto">
          <a:xfrm>
            <a:off x="931241" y="235267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9" name="画布 34"/>
          <p:cNvGrpSpPr>
            <a:grpSpLocks/>
          </p:cNvGrpSpPr>
          <p:nvPr/>
        </p:nvGrpSpPr>
        <p:grpSpPr bwMode="auto">
          <a:xfrm>
            <a:off x="931241" y="1612691"/>
            <a:ext cx="3409950" cy="923925"/>
            <a:chOff x="0" y="0"/>
            <a:chExt cx="34099" cy="9239"/>
          </a:xfrm>
        </p:grpSpPr>
        <p:sp>
          <p:nvSpPr>
            <p:cNvPr id="10" name="AutoShape 15"/>
            <p:cNvSpPr>
              <a:spLocks noChangeAspect="1" noChangeArrowheads="1"/>
            </p:cNvSpPr>
            <p:nvPr/>
          </p:nvSpPr>
          <p:spPr bwMode="auto">
            <a:xfrm>
              <a:off x="0" y="0"/>
              <a:ext cx="34099" cy="92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Line 31"/>
            <p:cNvSpPr>
              <a:spLocks noChangeShapeType="1"/>
            </p:cNvSpPr>
            <p:nvPr/>
          </p:nvSpPr>
          <p:spPr bwMode="auto">
            <a:xfrm>
              <a:off x="2371" y="4101"/>
              <a:ext cx="1144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Rectangle 32"/>
            <p:cNvSpPr>
              <a:spLocks noChangeArrowheads="1"/>
            </p:cNvSpPr>
            <p:nvPr/>
          </p:nvSpPr>
          <p:spPr bwMode="auto">
            <a:xfrm>
              <a:off x="7321" y="2483"/>
              <a:ext cx="1366" cy="17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Arial" panose="020B0604020202020204" pitchFamily="34" charset="0"/>
                </a:rPr>
                <a:t>P1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2" name="Line 33"/>
            <p:cNvSpPr>
              <a:spLocks noChangeShapeType="1"/>
            </p:cNvSpPr>
            <p:nvPr/>
          </p:nvSpPr>
          <p:spPr bwMode="auto">
            <a:xfrm>
              <a:off x="13817" y="4101"/>
              <a:ext cx="1714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3" name="Rectangle 34"/>
            <p:cNvSpPr>
              <a:spLocks noChangeArrowheads="1"/>
            </p:cNvSpPr>
            <p:nvPr/>
          </p:nvSpPr>
          <p:spPr bwMode="auto">
            <a:xfrm>
              <a:off x="21628" y="2483"/>
              <a:ext cx="1365" cy="17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Arial" panose="020B0604020202020204" pitchFamily="34" charset="0"/>
                </a:rPr>
                <a:t>P2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6" name="Oval 35"/>
            <p:cNvSpPr>
              <a:spLocks noChangeArrowheads="1"/>
            </p:cNvSpPr>
            <p:nvPr/>
          </p:nvSpPr>
          <p:spPr bwMode="auto">
            <a:xfrm>
              <a:off x="13531" y="3816"/>
              <a:ext cx="572" cy="571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7" name="Rectangle 36"/>
            <p:cNvSpPr>
              <a:spLocks noChangeArrowheads="1"/>
            </p:cNvSpPr>
            <p:nvPr/>
          </p:nvSpPr>
          <p:spPr bwMode="auto">
            <a:xfrm>
              <a:off x="13817" y="2178"/>
              <a:ext cx="1099" cy="17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Arial" panose="020B0604020202020204" pitchFamily="34" charset="0"/>
                </a:rPr>
                <a:t>J2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5" name="Oval 37"/>
            <p:cNvSpPr>
              <a:spLocks noChangeArrowheads="1"/>
            </p:cNvSpPr>
            <p:nvPr/>
          </p:nvSpPr>
          <p:spPr bwMode="auto">
            <a:xfrm>
              <a:off x="30676" y="3816"/>
              <a:ext cx="572" cy="571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0" name="Rectangle 38"/>
            <p:cNvSpPr>
              <a:spLocks noChangeArrowheads="1"/>
            </p:cNvSpPr>
            <p:nvPr/>
          </p:nvSpPr>
          <p:spPr bwMode="auto">
            <a:xfrm>
              <a:off x="30962" y="2178"/>
              <a:ext cx="1099" cy="17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Arial" panose="020B0604020202020204" pitchFamily="34" charset="0"/>
                </a:rPr>
                <a:t>J3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1" name="Freeform 39"/>
            <p:cNvSpPr>
              <a:spLocks/>
            </p:cNvSpPr>
            <p:nvPr/>
          </p:nvSpPr>
          <p:spPr bwMode="auto">
            <a:xfrm>
              <a:off x="1800" y="3435"/>
              <a:ext cx="1238" cy="1047"/>
            </a:xfrm>
            <a:custGeom>
              <a:avLst/>
              <a:gdLst>
                <a:gd name="T0" fmla="*/ 0 w 78"/>
                <a:gd name="T1" fmla="*/ 9525 h 66"/>
                <a:gd name="T2" fmla="*/ 0 w 78"/>
                <a:gd name="T3" fmla="*/ 104775 h 66"/>
                <a:gd name="T4" fmla="*/ 123825 w 78"/>
                <a:gd name="T5" fmla="*/ 104775 h 66"/>
                <a:gd name="T6" fmla="*/ 123825 w 78"/>
                <a:gd name="T7" fmla="*/ 0 h 6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8" h="66">
                  <a:moveTo>
                    <a:pt x="0" y="6"/>
                  </a:moveTo>
                  <a:lnTo>
                    <a:pt x="0" y="66"/>
                  </a:lnTo>
                  <a:lnTo>
                    <a:pt x="78" y="66"/>
                  </a:lnTo>
                  <a:lnTo>
                    <a:pt x="78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2" name="Rectangle 40"/>
            <p:cNvSpPr>
              <a:spLocks noChangeArrowheads="1"/>
            </p:cNvSpPr>
            <p:nvPr/>
          </p:nvSpPr>
          <p:spPr bwMode="auto">
            <a:xfrm>
              <a:off x="1800" y="3816"/>
              <a:ext cx="1238" cy="66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3" name="Rectangle 41"/>
            <p:cNvSpPr>
              <a:spLocks noChangeArrowheads="1"/>
            </p:cNvSpPr>
            <p:nvPr/>
          </p:nvSpPr>
          <p:spPr bwMode="auto">
            <a:xfrm>
              <a:off x="2369" y="1797"/>
              <a:ext cx="1396" cy="17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Arial" panose="020B0604020202020204" pitchFamily="34" charset="0"/>
                </a:rPr>
                <a:t>R1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4" name="文本框 2"/>
            <p:cNvSpPr txBox="1">
              <a:spLocks noChangeArrowheads="1"/>
            </p:cNvSpPr>
            <p:nvPr/>
          </p:nvSpPr>
          <p:spPr bwMode="auto">
            <a:xfrm>
              <a:off x="3467" y="4305"/>
              <a:ext cx="10928" cy="2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0" i="1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等线" panose="02010600030101010101" pitchFamily="2" charset="-122"/>
                  <a:cs typeface="宋体" panose="02010600030101010101" pitchFamily="2" charset="-122"/>
                </a:rPr>
                <a:t>L</a:t>
              </a:r>
              <a:r>
                <a:rPr kumimoji="0" lang="en-US" altLang="zh-CN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等线" panose="02010600030101010101" pitchFamily="2" charset="-122"/>
                  <a:cs typeface="宋体" panose="02010600030101010101" pitchFamily="2" charset="-122"/>
                </a:rPr>
                <a:t>=2000;</a:t>
              </a:r>
              <a:r>
                <a:rPr kumimoji="0" lang="en-US" altLang="zh-CN" sz="1000" b="0" i="1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等线" panose="02010600030101010101" pitchFamily="2" charset="-122"/>
                  <a:cs typeface="宋体" panose="02010600030101010101" pitchFamily="2" charset="-122"/>
                </a:rPr>
                <a:t>D</a:t>
              </a:r>
              <a:r>
                <a:rPr kumimoji="0" lang="en-US" altLang="zh-CN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等线" panose="02010600030101010101" pitchFamily="2" charset="-122"/>
                  <a:cs typeface="宋体" panose="02010600030101010101" pitchFamily="2" charset="-122"/>
                </a:rPr>
                <a:t>=1200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5" name="文本框 16"/>
            <p:cNvSpPr txBox="1">
              <a:spLocks noChangeArrowheads="1"/>
            </p:cNvSpPr>
            <p:nvPr/>
          </p:nvSpPr>
          <p:spPr bwMode="auto">
            <a:xfrm>
              <a:off x="17183" y="4159"/>
              <a:ext cx="10928" cy="2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0" i="1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等线" panose="02010600030101010101" pitchFamily="2" charset="-122"/>
                  <a:cs typeface="宋体" panose="02010600030101010101" pitchFamily="2" charset="-122"/>
                </a:rPr>
                <a:t>L</a:t>
              </a:r>
              <a:r>
                <a:rPr kumimoji="0" lang="en-US" altLang="zh-CN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等线" panose="02010600030101010101" pitchFamily="2" charset="-122"/>
                  <a:cs typeface="宋体" panose="02010600030101010101" pitchFamily="2" charset="-122"/>
                </a:rPr>
                <a:t>=2000;</a:t>
              </a:r>
              <a:r>
                <a:rPr kumimoji="0" lang="en-US" altLang="zh-CN" sz="1000" b="0" i="1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等线" panose="02010600030101010101" pitchFamily="2" charset="-122"/>
                  <a:cs typeface="宋体" panose="02010600030101010101" pitchFamily="2" charset="-122"/>
                </a:rPr>
                <a:t>D</a:t>
              </a:r>
              <a:r>
                <a:rPr kumimoji="0" lang="en-US" altLang="zh-CN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等线" panose="02010600030101010101" pitchFamily="2" charset="-122"/>
                  <a:cs typeface="宋体" panose="02010600030101010101" pitchFamily="2" charset="-122"/>
                </a:rPr>
                <a:t>=1200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aphicFrame>
        <p:nvGraphicFramePr>
          <p:cNvPr id="196" name="表格 1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007355"/>
              </p:ext>
            </p:extLst>
          </p:nvPr>
        </p:nvGraphicFramePr>
        <p:xfrm>
          <a:off x="4597695" y="1645650"/>
          <a:ext cx="3810404" cy="83984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68878">
                  <a:extLst>
                    <a:ext uri="{9D8B030D-6E8A-4147-A177-3AD203B41FA5}">
                      <a16:colId xmlns:a16="http://schemas.microsoft.com/office/drawing/2014/main" val="2704510955"/>
                    </a:ext>
                  </a:extLst>
                </a:gridCol>
                <a:gridCol w="766123">
                  <a:extLst>
                    <a:ext uri="{9D8B030D-6E8A-4147-A177-3AD203B41FA5}">
                      <a16:colId xmlns:a16="http://schemas.microsoft.com/office/drawing/2014/main" val="723087757"/>
                    </a:ext>
                  </a:extLst>
                </a:gridCol>
                <a:gridCol w="766123">
                  <a:extLst>
                    <a:ext uri="{9D8B030D-6E8A-4147-A177-3AD203B41FA5}">
                      <a16:colId xmlns:a16="http://schemas.microsoft.com/office/drawing/2014/main" val="4179239006"/>
                    </a:ext>
                  </a:extLst>
                </a:gridCol>
                <a:gridCol w="766123">
                  <a:extLst>
                    <a:ext uri="{9D8B030D-6E8A-4147-A177-3AD203B41FA5}">
                      <a16:colId xmlns:a16="http://schemas.microsoft.com/office/drawing/2014/main" val="3871211919"/>
                    </a:ext>
                  </a:extLst>
                </a:gridCol>
                <a:gridCol w="743157">
                  <a:extLst>
                    <a:ext uri="{9D8B030D-6E8A-4147-A177-3AD203B41FA5}">
                      <a16:colId xmlns:a16="http://schemas.microsoft.com/office/drawing/2014/main" val="2316294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节点编号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高程</a:t>
                      </a:r>
                      <a:r>
                        <a:rPr lang="en-US" sz="1050" kern="100">
                          <a:effectLst/>
                        </a:rPr>
                        <a:t>(m)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需水量</a:t>
                      </a:r>
                      <a:r>
                        <a:rPr lang="en-US" sz="1050" kern="100" dirty="0">
                          <a:effectLst/>
                        </a:rPr>
                        <a:t>(L/s)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总水头</a:t>
                      </a:r>
                      <a:r>
                        <a:rPr lang="en-US" sz="1050" kern="100">
                          <a:effectLst/>
                        </a:rPr>
                        <a:t>(m)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需水量模式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375023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R1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-----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-----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2.2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-----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45571126"/>
                  </a:ext>
                </a:extLst>
              </a:tr>
              <a:tr h="19976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J2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50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-----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Pattern1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280865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J3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10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-----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Pattern2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75407222"/>
                  </a:ext>
                </a:extLst>
              </a:tr>
            </a:tbl>
          </a:graphicData>
        </a:graphic>
      </p:graphicFrame>
      <p:sp>
        <p:nvSpPr>
          <p:cNvPr id="199" name="Rectangle 27"/>
          <p:cNvSpPr>
            <a:spLocks noChangeArrowheads="1"/>
          </p:cNvSpPr>
          <p:nvPr/>
        </p:nvSpPr>
        <p:spPr bwMode="auto">
          <a:xfrm>
            <a:off x="5431717" y="115062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00" name="对象 19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5900740"/>
              </p:ext>
            </p:extLst>
          </p:nvPr>
        </p:nvGraphicFramePr>
        <p:xfrm>
          <a:off x="4661202" y="2716475"/>
          <a:ext cx="1685502" cy="12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2" name="Graph" r:id="rId3" imgW="3468600" imgH="2592957" progId="Origin50.Graph">
                  <p:embed/>
                </p:oleObj>
              </mc:Choice>
              <mc:Fallback>
                <p:oleObj name="Graph" r:id="rId3" imgW="3468600" imgH="2592957" progId="Origin50.Graph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1202" y="2716475"/>
                        <a:ext cx="1685502" cy="1260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1" name="表格 20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5516566"/>
              </p:ext>
            </p:extLst>
          </p:nvPr>
        </p:nvGraphicFramePr>
        <p:xfrm>
          <a:off x="931241" y="2547416"/>
          <a:ext cx="3556260" cy="144418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5614">
                  <a:extLst>
                    <a:ext uri="{9D8B030D-6E8A-4147-A177-3AD203B41FA5}">
                      <a16:colId xmlns:a16="http://schemas.microsoft.com/office/drawing/2014/main" val="444962985"/>
                    </a:ext>
                  </a:extLst>
                </a:gridCol>
                <a:gridCol w="414257">
                  <a:extLst>
                    <a:ext uri="{9D8B030D-6E8A-4147-A177-3AD203B41FA5}">
                      <a16:colId xmlns:a16="http://schemas.microsoft.com/office/drawing/2014/main" val="716192439"/>
                    </a:ext>
                  </a:extLst>
                </a:gridCol>
                <a:gridCol w="882801">
                  <a:extLst>
                    <a:ext uri="{9D8B030D-6E8A-4147-A177-3AD203B41FA5}">
                      <a16:colId xmlns:a16="http://schemas.microsoft.com/office/drawing/2014/main" val="3311576828"/>
                    </a:ext>
                  </a:extLst>
                </a:gridCol>
                <a:gridCol w="662728">
                  <a:extLst>
                    <a:ext uri="{9D8B030D-6E8A-4147-A177-3AD203B41FA5}">
                      <a16:colId xmlns:a16="http://schemas.microsoft.com/office/drawing/2014/main" val="1194837113"/>
                    </a:ext>
                  </a:extLst>
                </a:gridCol>
                <a:gridCol w="707828">
                  <a:extLst>
                    <a:ext uri="{9D8B030D-6E8A-4147-A177-3AD203B41FA5}">
                      <a16:colId xmlns:a16="http://schemas.microsoft.com/office/drawing/2014/main" val="234777657"/>
                    </a:ext>
                  </a:extLst>
                </a:gridCol>
                <a:gridCol w="613032">
                  <a:extLst>
                    <a:ext uri="{9D8B030D-6E8A-4147-A177-3AD203B41FA5}">
                      <a16:colId xmlns:a16="http://schemas.microsoft.com/office/drawing/2014/main" val="1231764113"/>
                    </a:ext>
                  </a:extLst>
                </a:gridCol>
              </a:tblGrid>
              <a:tr h="80410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破坏编号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所在管线编号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破坏点编号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破坏点</a:t>
                      </a:r>
                      <a:r>
                        <a:rPr lang="zh-CN" sz="1050" kern="100" dirty="0" smtClean="0">
                          <a:effectLst/>
                        </a:rPr>
                        <a:t>位置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破坏类型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渗漏面积</a:t>
                      </a:r>
                      <a:r>
                        <a:rPr lang="en-US" sz="1050" kern="100">
                          <a:effectLst/>
                        </a:rPr>
                        <a:t>AL</a:t>
                      </a:r>
                      <a:r>
                        <a:rPr lang="zh-CN" sz="1050" kern="100">
                          <a:effectLst/>
                        </a:rPr>
                        <a:t>（</a:t>
                      </a:r>
                      <a:r>
                        <a:rPr lang="en-US" sz="1050" kern="100">
                          <a:effectLst/>
                        </a:rPr>
                        <a:t>mm</a:t>
                      </a:r>
                      <a:r>
                        <a:rPr lang="en-US" sz="1050" kern="100" baseline="30000">
                          <a:effectLst/>
                        </a:rPr>
                        <a:t>2</a:t>
                      </a:r>
                      <a:r>
                        <a:rPr lang="zh-CN" sz="1050" kern="100">
                          <a:effectLst/>
                        </a:rPr>
                        <a:t>）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06011004"/>
                  </a:ext>
                </a:extLst>
              </a:tr>
              <a:tr h="26803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P1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add_node-P1-1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0.5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3600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36627901"/>
                  </a:ext>
                </a:extLst>
              </a:tr>
              <a:tr h="26803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P2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add_node-P2-1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0.8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1200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75496123"/>
                  </a:ext>
                </a:extLst>
              </a:tr>
            </a:tbl>
          </a:graphicData>
        </a:graphic>
      </p:graphicFrame>
      <p:sp>
        <p:nvSpPr>
          <p:cNvPr id="202" name="Rectangle 2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03" name="对象 20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1395482"/>
              </p:ext>
            </p:extLst>
          </p:nvPr>
        </p:nvGraphicFramePr>
        <p:xfrm>
          <a:off x="3619499" y="4421124"/>
          <a:ext cx="5276850" cy="208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3" name="Graph" r:id="rId5" imgW="6752160" imgH="2675267" progId="Origin50.Graph">
                  <p:embed/>
                </p:oleObj>
              </mc:Choice>
              <mc:Fallback>
                <p:oleObj name="Graph" r:id="rId5" imgW="6752160" imgH="2675267" progId="Origin50.Graph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9499" y="4421124"/>
                        <a:ext cx="5276850" cy="2085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" name="矩形 203"/>
          <p:cNvSpPr/>
          <p:nvPr/>
        </p:nvSpPr>
        <p:spPr>
          <a:xfrm>
            <a:off x="1030233" y="4186336"/>
            <a:ext cx="250825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结论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N-S</a:t>
            </a: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模型在节点负压时会出现负流量的现象，与实际不符；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N-R-2</a:t>
            </a:r>
            <a:r>
              <a:rPr lang="zh-CN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模型</a:t>
            </a: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与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N-S</a:t>
            </a: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模型渗漏流量差距最小，且不会出现负流量现象。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1459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CA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19050">
          <a:solidFill>
            <a:schemeClr val="accent1">
              <a:lumMod val="50000"/>
            </a:schemeClr>
          </a:solidFill>
          <a:headEnd type="none" w="med" len="med"/>
          <a:tailEnd type="triangl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A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334</TotalTime>
  <Words>977</Words>
  <Application>Microsoft Office PowerPoint</Application>
  <PresentationFormat>全屏显示(4:3)</PresentationFormat>
  <Paragraphs>241</Paragraphs>
  <Slides>16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16</vt:i4>
      </vt:variant>
    </vt:vector>
  </HeadingPairs>
  <TitlesOfParts>
    <vt:vector size="29" baseType="lpstr">
      <vt:lpstr>等线</vt:lpstr>
      <vt:lpstr>等线 Light</vt:lpstr>
      <vt:lpstr>宋体</vt:lpstr>
      <vt:lpstr>微软雅黑</vt:lpstr>
      <vt:lpstr>Arial</vt:lpstr>
      <vt:lpstr>Calibri</vt:lpstr>
      <vt:lpstr>Calibri Light</vt:lpstr>
      <vt:lpstr>Cambria Math</vt:lpstr>
      <vt:lpstr>Times New Roman</vt:lpstr>
      <vt:lpstr>Office 主题​​</vt:lpstr>
      <vt:lpstr>Graph</vt:lpstr>
      <vt:lpstr>Origin Graph</vt:lpstr>
      <vt:lpstr>MathType 6.0 Equation</vt:lpstr>
      <vt:lpstr>基于性态的城市供水系统震后应急功能保障与韧性提升方法研究</vt:lpstr>
      <vt:lpstr>CONTENTS</vt:lpstr>
      <vt:lpstr>01 研究框架</vt:lpstr>
      <vt:lpstr>02 研究内容——管网震后分析系统</vt:lpstr>
      <vt:lpstr>02 研究内容——管网震后分析系统</vt:lpstr>
      <vt:lpstr>02 研究内容——供水管网延时模拟</vt:lpstr>
      <vt:lpstr>02 研究内容——供水管网延时模拟</vt:lpstr>
      <vt:lpstr>02 研究内容——供水管网延时模拟</vt:lpstr>
      <vt:lpstr>02 研究内容——供水管网延时模拟</vt:lpstr>
      <vt:lpstr>02 研究内容——供水管网延时模拟</vt:lpstr>
      <vt:lpstr>02 研究内容——供水管网韧性分析</vt:lpstr>
      <vt:lpstr>02 研究内容——供水管网韧性分析</vt:lpstr>
      <vt:lpstr>02 研究内容——供水管网韧性分析</vt:lpstr>
      <vt:lpstr>02 研究内容——供水管网韧性分析</vt:lpstr>
      <vt:lpstr>03 存在问题</vt:lpstr>
      <vt:lpstr>PowerPoint 演示文稿</vt:lpstr>
    </vt:vector>
  </TitlesOfParts>
  <Company>Beijing University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Post-earthquake Serviceability Assessment of Water Distribution Networks based on Pressure Dependent Demand Model</dc:title>
  <dc:creator>韩 朝</dc:creator>
  <cp:lastModifiedBy>韩 朝</cp:lastModifiedBy>
  <cp:revision>81</cp:revision>
  <dcterms:created xsi:type="dcterms:W3CDTF">2018-05-24T12:51:00Z</dcterms:created>
  <dcterms:modified xsi:type="dcterms:W3CDTF">2018-09-21T05:16:39Z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</Properties>
</file>