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84" r:id="rId3"/>
    <p:sldId id="303" r:id="rId4"/>
    <p:sldId id="289" r:id="rId5"/>
    <p:sldId id="305" r:id="rId6"/>
    <p:sldId id="264" r:id="rId7"/>
    <p:sldId id="309" r:id="rId8"/>
    <p:sldId id="312" r:id="rId9"/>
    <p:sldId id="304" r:id="rId10"/>
    <p:sldId id="311" r:id="rId11"/>
    <p:sldId id="294" r:id="rId12"/>
    <p:sldId id="307" r:id="rId13"/>
    <p:sldId id="306" r:id="rId14"/>
    <p:sldId id="300" r:id="rId15"/>
    <p:sldId id="310" r:id="rId16"/>
    <p:sldId id="308" r:id="rId17"/>
    <p:sldId id="293" r:id="rId1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2D050"/>
    <a:srgbClr val="548235"/>
    <a:srgbClr val="C55A1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5428" autoAdjust="0"/>
  </p:normalViewPr>
  <p:slideViewPr>
    <p:cSldViewPr snapToGrid="0" showGuides="1">
      <p:cViewPr varScale="1">
        <p:scale>
          <a:sx n="124" d="100"/>
          <a:sy n="124" d="100"/>
        </p:scale>
        <p:origin x="990" y="102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韩  朝</a:t>
            </a:r>
            <a:br>
              <a:rPr lang="el-GR" sz="1600" dirty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600" i="1" dirty="0">
                <a:solidFill>
                  <a:schemeClr val="tx1"/>
                </a:solidFill>
              </a:rPr>
              <a:t>March </a:t>
            </a:r>
            <a:r>
              <a:rPr lang="en-US" altLang="zh-CN" sz="1600" i="1" dirty="0"/>
              <a:t>7</a:t>
            </a:r>
            <a:r>
              <a:rPr lang="en-US" sz="1600" i="1" dirty="0">
                <a:solidFill>
                  <a:schemeClr val="tx1"/>
                </a:solidFill>
              </a:rPr>
              <a:t>, 2019</a:t>
            </a: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供水管网地震韧性提升的关键问题</a:t>
            </a:r>
            <a:endParaRPr lang="el-GR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一、研究背景与意义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0693" y="2862389"/>
            <a:ext cx="22765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三、研究目标及内容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693" y="3556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四、研究方案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0693" y="425003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五、总    结</a:t>
            </a:r>
          </a:p>
        </p:txBody>
      </p:sp>
    </p:spTree>
    <p:extLst>
      <p:ext uri="{BB962C8B-B14F-4D97-AF65-F5344CB8AC3E}">
        <p14:creationId xmlns:p14="http://schemas.microsoft.com/office/powerpoint/2010/main" val="32658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三、研究目标及内容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8EC06-5E37-45EF-8DB4-4302AB8D2D0F}"/>
              </a:ext>
            </a:extLst>
          </p:cNvPr>
          <p:cNvSpPr txBox="1"/>
          <p:nvPr/>
        </p:nvSpPr>
        <p:spPr>
          <a:xfrm>
            <a:off x="1188720" y="1577340"/>
            <a:ext cx="102592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/>
              <a:t>研究目标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2D9F6-8A4C-46DE-8D5A-199EF064CB41}"/>
              </a:ext>
            </a:extLst>
          </p:cNvPr>
          <p:cNvSpPr/>
          <p:nvPr/>
        </p:nvSpPr>
        <p:spPr>
          <a:xfrm>
            <a:off x="1127247" y="2091542"/>
            <a:ext cx="6464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建立供水管网</a:t>
            </a:r>
            <a:r>
              <a:rPr lang="zh-CN" altLang="en-US" sz="1600" dirty="0">
                <a:solidFill>
                  <a:srgbClr val="0000FF"/>
                </a:solidFill>
              </a:rPr>
              <a:t>设计</a:t>
            </a:r>
            <a:r>
              <a:rPr lang="zh-CN" altLang="en-US" sz="1600" dirty="0"/>
              <a:t> 、</a:t>
            </a:r>
            <a:r>
              <a:rPr lang="zh-CN" altLang="en-US" sz="1600" dirty="0">
                <a:solidFill>
                  <a:srgbClr val="0000FF"/>
                </a:solidFill>
              </a:rPr>
              <a:t>运行</a:t>
            </a:r>
            <a:r>
              <a:rPr lang="zh-CN" altLang="en-US" sz="1600" dirty="0"/>
              <a:t>阶段阶段</a:t>
            </a:r>
            <a:r>
              <a:rPr lang="zh-CN" altLang="en-US" sz="1600" dirty="0">
                <a:solidFill>
                  <a:srgbClr val="0000FF"/>
                </a:solidFill>
              </a:rPr>
              <a:t>韧性</a:t>
            </a:r>
            <a:r>
              <a:rPr lang="zh-CN" altLang="en-US" sz="1600" dirty="0"/>
              <a:t>评价模型；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识别在</a:t>
            </a:r>
            <a:r>
              <a:rPr lang="zh-CN" altLang="en-US" sz="1600" dirty="0">
                <a:solidFill>
                  <a:srgbClr val="0000FF"/>
                </a:solidFill>
              </a:rPr>
              <a:t>设计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0000FF"/>
                </a:solidFill>
              </a:rPr>
              <a:t>运行</a:t>
            </a:r>
            <a:r>
              <a:rPr lang="zh-CN" altLang="en-US" sz="1600" dirty="0"/>
              <a:t>阶段影响供水管网地震韧性的</a:t>
            </a:r>
            <a:r>
              <a:rPr lang="zh-CN" altLang="en-US" sz="1600" dirty="0">
                <a:solidFill>
                  <a:srgbClr val="FF0000"/>
                </a:solidFill>
              </a:rPr>
              <a:t>关键因素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提出供水管网韧性提升优化方法；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D6A22-2E17-41E2-9B41-170D9D75FE7F}"/>
              </a:ext>
            </a:extLst>
          </p:cNvPr>
          <p:cNvSpPr txBox="1"/>
          <p:nvPr/>
        </p:nvSpPr>
        <p:spPr>
          <a:xfrm>
            <a:off x="1188720" y="3445155"/>
            <a:ext cx="102592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/>
              <a:t>研究内容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205659-D5AE-4E74-A889-C7CD78F5340A}"/>
              </a:ext>
            </a:extLst>
          </p:cNvPr>
          <p:cNvSpPr/>
          <p:nvPr/>
        </p:nvSpPr>
        <p:spPr>
          <a:xfrm>
            <a:off x="1127248" y="3904683"/>
            <a:ext cx="59113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基于供水管网水力仿真，建立供水管网地震</a:t>
            </a:r>
            <a:r>
              <a:rPr lang="zh-CN" altLang="en-US" sz="1600" dirty="0">
                <a:solidFill>
                  <a:srgbClr val="0000FF"/>
                </a:solidFill>
              </a:rPr>
              <a:t>韧性</a:t>
            </a:r>
            <a:r>
              <a:rPr lang="zh-CN" altLang="en-US" sz="1600" dirty="0"/>
              <a:t>评价模型；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基于供水管网韧性评价，提出管网韧性提升措施；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基于韧性评价模型</a:t>
            </a:r>
            <a:r>
              <a:rPr lang="zh-CN" altLang="en-US" sz="1600" dirty="0">
                <a:solidFill>
                  <a:srgbClr val="0000FF"/>
                </a:solidFill>
              </a:rPr>
              <a:t>定量</a:t>
            </a:r>
            <a:r>
              <a:rPr lang="zh-CN" altLang="en-US" sz="1600" dirty="0"/>
              <a:t>分析不同</a:t>
            </a:r>
            <a:r>
              <a:rPr lang="zh-CN" altLang="en-US" sz="1600" dirty="0">
                <a:solidFill>
                  <a:srgbClr val="0000FF"/>
                </a:solidFill>
              </a:rPr>
              <a:t>措施</a:t>
            </a:r>
            <a:r>
              <a:rPr lang="zh-CN" altLang="en-US" sz="1600" dirty="0"/>
              <a:t>对供水管网地震韧性</a:t>
            </a:r>
            <a:r>
              <a:rPr lang="en-US" altLang="zh-CN" sz="1600" dirty="0"/>
              <a:t>(</a:t>
            </a:r>
            <a:r>
              <a:rPr lang="zh-CN" altLang="en-US" sz="1600" dirty="0"/>
              <a:t>抵抗、适应、恢复</a:t>
            </a:r>
            <a:r>
              <a:rPr lang="en-US" altLang="zh-CN" sz="1600" dirty="0"/>
              <a:t>)</a:t>
            </a:r>
            <a:r>
              <a:rPr lang="zh-CN" altLang="en-US" sz="1600" dirty="0"/>
              <a:t>的影响；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提出供水管网地震韧性提升优化方法；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006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一、研究背景与意义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0693" y="286238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三、研究目标及内容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693" y="3556213"/>
            <a:ext cx="15792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四、研究方案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0693" y="425003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五、总    结</a:t>
            </a:r>
          </a:p>
        </p:txBody>
      </p:sp>
    </p:spTree>
    <p:extLst>
      <p:ext uri="{BB962C8B-B14F-4D97-AF65-F5344CB8AC3E}">
        <p14:creationId xmlns:p14="http://schemas.microsoft.com/office/powerpoint/2010/main" val="427113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圆角矩形 2">
            <a:extLst>
              <a:ext uri="{FF2B5EF4-FFF2-40B4-BE49-F238E27FC236}">
                <a16:creationId xmlns:a16="http://schemas.microsoft.com/office/drawing/2014/main" id="{E786C1D5-09ED-4CE5-84C8-81C51134E8BE}"/>
              </a:ext>
            </a:extLst>
          </p:cNvPr>
          <p:cNvSpPr/>
          <p:nvPr/>
        </p:nvSpPr>
        <p:spPr>
          <a:xfrm>
            <a:off x="180350" y="1227425"/>
            <a:ext cx="4303893" cy="5096421"/>
          </a:xfrm>
          <a:prstGeom prst="roundRect">
            <a:avLst/>
          </a:prstGeom>
          <a:solidFill>
            <a:srgbClr val="F2F2F2">
              <a:alpha val="69804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四、研究方案</a:t>
            </a:r>
          </a:p>
        </p:txBody>
      </p:sp>
      <p:cxnSp>
        <p:nvCxnSpPr>
          <p:cNvPr id="227" name="连接符: 曲线 226">
            <a:extLst>
              <a:ext uri="{FF2B5EF4-FFF2-40B4-BE49-F238E27FC236}">
                <a16:creationId xmlns:a16="http://schemas.microsoft.com/office/drawing/2014/main" id="{9F3E8038-792B-4E34-8730-47F7213D12A2}"/>
              </a:ext>
            </a:extLst>
          </p:cNvPr>
          <p:cNvCxnSpPr>
            <a:cxnSpLocks/>
            <a:stCxn id="291" idx="2"/>
            <a:endCxn id="292" idx="0"/>
          </p:cNvCxnSpPr>
          <p:nvPr/>
        </p:nvCxnSpPr>
        <p:spPr>
          <a:xfrm rot="5400000">
            <a:off x="1142042" y="2825840"/>
            <a:ext cx="880414" cy="101917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曲线 228">
            <a:extLst>
              <a:ext uri="{FF2B5EF4-FFF2-40B4-BE49-F238E27FC236}">
                <a16:creationId xmlns:a16="http://schemas.microsoft.com/office/drawing/2014/main" id="{2F1C8555-2207-4F56-9C63-76ECF8282BB6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16200000" flipH="1">
            <a:off x="1505194" y="3481866"/>
            <a:ext cx="1925456" cy="75216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C88C4A19-BCC6-4464-A0C2-AA1AF5565A14}"/>
              </a:ext>
            </a:extLst>
          </p:cNvPr>
          <p:cNvCxnSpPr>
            <a:cxnSpLocks/>
            <a:stCxn id="291" idx="2"/>
            <a:endCxn id="295" idx="0"/>
          </p:cNvCxnSpPr>
          <p:nvPr/>
        </p:nvCxnSpPr>
        <p:spPr>
          <a:xfrm rot="16200000" flipH="1">
            <a:off x="2526758" y="2460301"/>
            <a:ext cx="481258" cy="13510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图片 290">
            <a:extLst>
              <a:ext uri="{FF2B5EF4-FFF2-40B4-BE49-F238E27FC236}">
                <a16:creationId xmlns:a16="http://schemas.microsoft.com/office/drawing/2014/main" id="{4B5FEFF6-9AD4-4F49-A187-7404C850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83" y="1595442"/>
            <a:ext cx="1775309" cy="1299780"/>
          </a:xfrm>
          <a:prstGeom prst="rect">
            <a:avLst/>
          </a:prstGeom>
        </p:spPr>
      </p:pic>
      <p:pic>
        <p:nvPicPr>
          <p:cNvPr id="292" name="图片 291">
            <a:extLst>
              <a:ext uri="{FF2B5EF4-FFF2-40B4-BE49-F238E27FC236}">
                <a16:creationId xmlns:a16="http://schemas.microsoft.com/office/drawing/2014/main" id="{735515C3-011B-476D-B4D2-8B951537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7" y="3775636"/>
            <a:ext cx="1771346" cy="1299780"/>
          </a:xfrm>
          <a:prstGeom prst="rect">
            <a:avLst/>
          </a:prstGeom>
        </p:spPr>
      </p:pic>
      <p:pic>
        <p:nvPicPr>
          <p:cNvPr id="293" name="图片 292">
            <a:extLst>
              <a:ext uri="{FF2B5EF4-FFF2-40B4-BE49-F238E27FC236}">
                <a16:creationId xmlns:a16="http://schemas.microsoft.com/office/drawing/2014/main" id="{7A0FC0D7-CE91-4903-92C9-63C704588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33" y="4820678"/>
            <a:ext cx="1771346" cy="1299780"/>
          </a:xfrm>
          <a:prstGeom prst="rect">
            <a:avLst/>
          </a:prstGeom>
        </p:spPr>
      </p:pic>
      <p:pic>
        <p:nvPicPr>
          <p:cNvPr id="295" name="图片 294">
            <a:extLst>
              <a:ext uri="{FF2B5EF4-FFF2-40B4-BE49-F238E27FC236}">
                <a16:creationId xmlns:a16="http://schemas.microsoft.com/office/drawing/2014/main" id="{EAF02167-D048-47D2-A483-8438F9446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264" y="3376480"/>
            <a:ext cx="1771346" cy="1299780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71D5419F-E7CF-4443-9849-9C121E4CF0EC}"/>
              </a:ext>
            </a:extLst>
          </p:cNvPr>
          <p:cNvSpPr/>
          <p:nvPr/>
        </p:nvSpPr>
        <p:spPr>
          <a:xfrm>
            <a:off x="858789" y="3007439"/>
            <a:ext cx="1636116" cy="524387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不同提升方案</a:t>
            </a: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6CBA884-3157-404B-ABFB-BF668475BFFB}"/>
              </a:ext>
            </a:extLst>
          </p:cNvPr>
          <p:cNvSpPr/>
          <p:nvPr/>
        </p:nvSpPr>
        <p:spPr>
          <a:xfrm>
            <a:off x="5001344" y="2188404"/>
            <a:ext cx="1731623" cy="818120"/>
          </a:xfrm>
          <a:prstGeom prst="rect">
            <a:avLst/>
          </a:prstGeom>
          <a:solidFill>
            <a:schemeClr val="accent2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供水管网地震韧性评价模型</a:t>
            </a: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A910CBC7-9DEB-4E15-9B31-2416BEBD6D36}"/>
              </a:ext>
            </a:extLst>
          </p:cNvPr>
          <p:cNvSpPr/>
          <p:nvPr/>
        </p:nvSpPr>
        <p:spPr>
          <a:xfrm>
            <a:off x="5122694" y="3646429"/>
            <a:ext cx="1488922" cy="66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各个供水管网的地震韧性</a:t>
            </a:r>
          </a:p>
        </p:txBody>
      </p:sp>
      <p:sp>
        <p:nvSpPr>
          <p:cNvPr id="357" name="箭头: 右 356">
            <a:extLst>
              <a:ext uri="{FF2B5EF4-FFF2-40B4-BE49-F238E27FC236}">
                <a16:creationId xmlns:a16="http://schemas.microsoft.com/office/drawing/2014/main" id="{7DD7A032-F30E-4841-824E-CCB98C131129}"/>
              </a:ext>
            </a:extLst>
          </p:cNvPr>
          <p:cNvSpPr/>
          <p:nvPr/>
        </p:nvSpPr>
        <p:spPr>
          <a:xfrm>
            <a:off x="4529229" y="2475559"/>
            <a:ext cx="418443" cy="243810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59" name="箭头: 下 358">
            <a:extLst>
              <a:ext uri="{FF2B5EF4-FFF2-40B4-BE49-F238E27FC236}">
                <a16:creationId xmlns:a16="http://schemas.microsoft.com/office/drawing/2014/main" id="{35F88B37-1B46-47BD-8990-2A488E589D00}"/>
              </a:ext>
            </a:extLst>
          </p:cNvPr>
          <p:cNvSpPr/>
          <p:nvPr/>
        </p:nvSpPr>
        <p:spPr>
          <a:xfrm>
            <a:off x="5750448" y="3076711"/>
            <a:ext cx="222837" cy="563723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0" name="箭头: 下 359">
            <a:extLst>
              <a:ext uri="{FF2B5EF4-FFF2-40B4-BE49-F238E27FC236}">
                <a16:creationId xmlns:a16="http://schemas.microsoft.com/office/drawing/2014/main" id="{EBEF9C94-45F6-4A86-AF28-14B45D6B81ED}"/>
              </a:ext>
            </a:extLst>
          </p:cNvPr>
          <p:cNvSpPr/>
          <p:nvPr/>
        </p:nvSpPr>
        <p:spPr>
          <a:xfrm>
            <a:off x="5750448" y="4345266"/>
            <a:ext cx="222837" cy="563723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7875A46B-8A5E-47C9-B606-3DCAD23528A9}"/>
              </a:ext>
            </a:extLst>
          </p:cNvPr>
          <p:cNvSpPr/>
          <p:nvPr/>
        </p:nvSpPr>
        <p:spPr>
          <a:xfrm>
            <a:off x="5122694" y="4948804"/>
            <a:ext cx="1488922" cy="66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不同提升改造方案的效率</a:t>
            </a:r>
          </a:p>
        </p:txBody>
      </p:sp>
      <p:sp>
        <p:nvSpPr>
          <p:cNvPr id="363" name="圆角矩形 2">
            <a:extLst>
              <a:ext uri="{FF2B5EF4-FFF2-40B4-BE49-F238E27FC236}">
                <a16:creationId xmlns:a16="http://schemas.microsoft.com/office/drawing/2014/main" id="{ECC8ED6B-00BB-4A5B-A593-C46DDC4C1097}"/>
              </a:ext>
            </a:extLst>
          </p:cNvPr>
          <p:cNvSpPr/>
          <p:nvPr/>
        </p:nvSpPr>
        <p:spPr>
          <a:xfrm>
            <a:off x="7197035" y="1259021"/>
            <a:ext cx="1838968" cy="2585809"/>
          </a:xfrm>
          <a:prstGeom prst="roundRect">
            <a:avLst/>
          </a:prstGeom>
          <a:solidFill>
            <a:srgbClr val="F2F2F2">
              <a:alpha val="69804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A11E52F2-BAD3-4DD5-8250-F2C0EDD4A581}"/>
              </a:ext>
            </a:extLst>
          </p:cNvPr>
          <p:cNvSpPr/>
          <p:nvPr/>
        </p:nvSpPr>
        <p:spPr>
          <a:xfrm>
            <a:off x="7295098" y="1566744"/>
            <a:ext cx="1588239" cy="818120"/>
          </a:xfrm>
          <a:prstGeom prst="rect">
            <a:avLst/>
          </a:prstGeom>
          <a:solidFill>
            <a:schemeClr val="accent1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供水管网地震破坏模型</a:t>
            </a: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EE4541F2-FD15-4F96-AED6-79EC88CE98A9}"/>
              </a:ext>
            </a:extLst>
          </p:cNvPr>
          <p:cNvSpPr/>
          <p:nvPr/>
        </p:nvSpPr>
        <p:spPr>
          <a:xfrm>
            <a:off x="7295097" y="2679966"/>
            <a:ext cx="1588239" cy="818120"/>
          </a:xfrm>
          <a:prstGeom prst="rect">
            <a:avLst/>
          </a:prstGeom>
          <a:solidFill>
            <a:schemeClr val="accent1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供水管网震后恢复模型</a:t>
            </a:r>
          </a:p>
        </p:txBody>
      </p:sp>
      <p:sp>
        <p:nvSpPr>
          <p:cNvPr id="367" name="箭头: 左 366">
            <a:extLst>
              <a:ext uri="{FF2B5EF4-FFF2-40B4-BE49-F238E27FC236}">
                <a16:creationId xmlns:a16="http://schemas.microsoft.com/office/drawing/2014/main" id="{7F6161C0-4A53-4365-A5E8-41D317327724}"/>
              </a:ext>
            </a:extLst>
          </p:cNvPr>
          <p:cNvSpPr/>
          <p:nvPr/>
        </p:nvSpPr>
        <p:spPr>
          <a:xfrm>
            <a:off x="6786639" y="2418425"/>
            <a:ext cx="342165" cy="221176"/>
          </a:xfrm>
          <a:prstGeom prst="lef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7667F4E9-607A-46BE-AC50-3BF047A2AA32}"/>
              </a:ext>
            </a:extLst>
          </p:cNvPr>
          <p:cNvSpPr/>
          <p:nvPr/>
        </p:nvSpPr>
        <p:spPr>
          <a:xfrm>
            <a:off x="1262573" y="1272863"/>
            <a:ext cx="1504814" cy="332108"/>
          </a:xfrm>
          <a:prstGeom prst="rect">
            <a:avLst/>
          </a:prstGeom>
          <a:solidFill>
            <a:schemeClr val="bg2">
              <a:lumMod val="5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原始管网设计方案</a:t>
            </a: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2CE2D835-DE18-4219-ABE0-4A75BBB83EC3}"/>
              </a:ext>
            </a:extLst>
          </p:cNvPr>
          <p:cNvSpPr/>
          <p:nvPr/>
        </p:nvSpPr>
        <p:spPr>
          <a:xfrm>
            <a:off x="670856" y="5414656"/>
            <a:ext cx="1354163" cy="494281"/>
          </a:xfrm>
          <a:prstGeom prst="rect">
            <a:avLst/>
          </a:prstGeom>
          <a:solidFill>
            <a:schemeClr val="accent6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韧性提升后管网设计方案</a:t>
            </a:r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829FFE0F-F0A8-40F2-BAA9-C2166E24264A}"/>
              </a:ext>
            </a:extLst>
          </p:cNvPr>
          <p:cNvSpPr/>
          <p:nvPr/>
        </p:nvSpPr>
        <p:spPr>
          <a:xfrm>
            <a:off x="4897901" y="2247400"/>
            <a:ext cx="1815302" cy="700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D1F36291-F472-4130-AF88-430BDB8C0CB4}"/>
              </a:ext>
            </a:extLst>
          </p:cNvPr>
          <p:cNvSpPr/>
          <p:nvPr/>
        </p:nvSpPr>
        <p:spPr>
          <a:xfrm>
            <a:off x="868087" y="3052266"/>
            <a:ext cx="1712537" cy="441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D0EDDEA8-2C84-489E-80A4-72A38D92112A}"/>
              </a:ext>
            </a:extLst>
          </p:cNvPr>
          <p:cNvSpPr/>
          <p:nvPr/>
        </p:nvSpPr>
        <p:spPr>
          <a:xfrm>
            <a:off x="4945030" y="4908989"/>
            <a:ext cx="1815302" cy="700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animBg="1"/>
      <p:bldP spid="371" grpId="0" animBg="1"/>
      <p:bldP spid="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四、研究方案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335171" y="1563570"/>
            <a:ext cx="2623931" cy="4182940"/>
          </a:xfrm>
          <a:prstGeom prst="roundRect">
            <a:avLst/>
          </a:prstGeom>
          <a:solidFill>
            <a:srgbClr val="F2F2F2">
              <a:alpha val="69804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6459" y="3050586"/>
            <a:ext cx="2961499" cy="4572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41171" y="1275538"/>
            <a:ext cx="672075" cy="28803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开始</a:t>
            </a:r>
          </a:p>
        </p:txBody>
      </p:sp>
      <p:sp>
        <p:nvSpPr>
          <p:cNvPr id="7" name="流程图: 数据 6"/>
          <p:cNvSpPr/>
          <p:nvPr/>
        </p:nvSpPr>
        <p:spPr>
          <a:xfrm>
            <a:off x="1785054" y="1733490"/>
            <a:ext cx="2784309" cy="615772"/>
          </a:xfrm>
          <a:prstGeom prst="flowChartInputOutp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输入：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物理状态</a:t>
            </a:r>
            <a:endParaRPr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 2.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灾后可用恢复资源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3.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地震灾害强度</a:t>
            </a:r>
          </a:p>
        </p:txBody>
      </p:sp>
      <p:sp>
        <p:nvSpPr>
          <p:cNvPr id="8" name="矩形 7"/>
          <p:cNvSpPr/>
          <p:nvPr/>
        </p:nvSpPr>
        <p:spPr>
          <a:xfrm>
            <a:off x="1785054" y="2499674"/>
            <a:ext cx="2784309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确定管道修复事件及其所需时间</a:t>
            </a:r>
          </a:p>
        </p:txBody>
      </p:sp>
      <p:sp>
        <p:nvSpPr>
          <p:cNvPr id="9" name="矩形 8"/>
          <p:cNvSpPr/>
          <p:nvPr/>
        </p:nvSpPr>
        <p:spPr>
          <a:xfrm>
            <a:off x="1785053" y="3054633"/>
            <a:ext cx="1260000" cy="439851"/>
          </a:xfrm>
          <a:prstGeom prst="rect">
            <a:avLst/>
          </a:prstGeom>
          <a:solidFill>
            <a:schemeClr val="accent1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管道隔离事件与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恢复资源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指派优化</a:t>
            </a:r>
          </a:p>
        </p:txBody>
      </p:sp>
      <p:sp>
        <p:nvSpPr>
          <p:cNvPr id="10" name="矩形 9"/>
          <p:cNvSpPr/>
          <p:nvPr/>
        </p:nvSpPr>
        <p:spPr>
          <a:xfrm>
            <a:off x="1785054" y="3723810"/>
            <a:ext cx="2784309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管道修复事件与维修队伍 时空安排 方案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177208" y="3070033"/>
            <a:ext cx="1401355" cy="401873"/>
          </a:xfrm>
          <a:prstGeom prst="rect">
            <a:avLst/>
          </a:prstGeom>
          <a:solidFill>
            <a:schemeClr val="accent1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管道维修、替换事件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与恢复资源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指派优化</a:t>
            </a:r>
          </a:p>
        </p:txBody>
      </p:sp>
      <p:sp>
        <p:nvSpPr>
          <p:cNvPr id="12" name="矩形 11"/>
          <p:cNvSpPr/>
          <p:nvPr/>
        </p:nvSpPr>
        <p:spPr>
          <a:xfrm>
            <a:off x="1785054" y="4299874"/>
            <a:ext cx="2784309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延时水力模型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模拟恢复过程的功能变化</a:t>
            </a:r>
          </a:p>
        </p:txBody>
      </p:sp>
      <p:sp>
        <p:nvSpPr>
          <p:cNvPr id="13" name="流程图: 数据 12"/>
          <p:cNvSpPr/>
          <p:nvPr/>
        </p:nvSpPr>
        <p:spPr>
          <a:xfrm>
            <a:off x="1785054" y="4875938"/>
            <a:ext cx="2784309" cy="504056"/>
          </a:xfrm>
          <a:prstGeom prst="flowChartInputOutp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输出：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地震韧性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841171" y="5596018"/>
            <a:ext cx="672075" cy="28803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结束</a:t>
            </a:r>
          </a:p>
        </p:txBody>
      </p:sp>
      <p:cxnSp>
        <p:nvCxnSpPr>
          <p:cNvPr id="15" name="直接箭头连接符 14"/>
          <p:cNvCxnSpPr>
            <a:cxnSpLocks/>
            <a:stCxn id="6" idx="2"/>
            <a:endCxn id="7" idx="1"/>
          </p:cNvCxnSpPr>
          <p:nvPr/>
        </p:nvCxnSpPr>
        <p:spPr>
          <a:xfrm>
            <a:off x="3177209" y="1563570"/>
            <a:ext cx="0" cy="1699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7" idx="4"/>
            <a:endCxn id="8" idx="0"/>
          </p:cNvCxnSpPr>
          <p:nvPr/>
        </p:nvCxnSpPr>
        <p:spPr>
          <a:xfrm>
            <a:off x="3177209" y="2349262"/>
            <a:ext cx="0" cy="150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4" idx="0"/>
          </p:cNvCxnSpPr>
          <p:nvPr/>
        </p:nvCxnSpPr>
        <p:spPr>
          <a:xfrm>
            <a:off x="3177208" y="2859714"/>
            <a:ext cx="0" cy="1908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0" idx="0"/>
          </p:cNvCxnSpPr>
          <p:nvPr/>
        </p:nvCxnSpPr>
        <p:spPr>
          <a:xfrm>
            <a:off x="3177208" y="350778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>
            <a:off x="3177208" y="408385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1"/>
          </p:cNvCxnSpPr>
          <p:nvPr/>
        </p:nvCxnSpPr>
        <p:spPr>
          <a:xfrm>
            <a:off x="3177208" y="465991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4"/>
            <a:endCxn id="14" idx="0"/>
          </p:cNvCxnSpPr>
          <p:nvPr/>
        </p:nvCxnSpPr>
        <p:spPr>
          <a:xfrm>
            <a:off x="3177208" y="537999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84899" y="2434141"/>
            <a:ext cx="3690786" cy="2312856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04807" y="2011161"/>
            <a:ext cx="1863725" cy="4229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随机生成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初始种群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恢复事件与资源指派方案</a:t>
            </a:r>
          </a:p>
        </p:txBody>
      </p:sp>
      <p:sp>
        <p:nvSpPr>
          <p:cNvPr id="24" name="矩形 23"/>
          <p:cNvSpPr/>
          <p:nvPr/>
        </p:nvSpPr>
        <p:spPr>
          <a:xfrm>
            <a:off x="5504812" y="2632466"/>
            <a:ext cx="1863725" cy="468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种群个体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的管道修复事件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与维修队伍 时空安排 方案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538007" y="1782711"/>
            <a:ext cx="1797324" cy="1582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遗传算法求解优化模型</a:t>
            </a:r>
          </a:p>
        </p:txBody>
      </p:sp>
      <p:sp>
        <p:nvSpPr>
          <p:cNvPr id="26" name="矩形 25"/>
          <p:cNvSpPr/>
          <p:nvPr/>
        </p:nvSpPr>
        <p:spPr>
          <a:xfrm>
            <a:off x="5504811" y="3284883"/>
            <a:ext cx="1863725" cy="401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延时水力模型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计算恢复过程功能状态</a:t>
            </a:r>
          </a:p>
        </p:txBody>
      </p:sp>
      <p:sp>
        <p:nvSpPr>
          <p:cNvPr id="27" name="矩形 26"/>
          <p:cNvSpPr/>
          <p:nvPr/>
        </p:nvSpPr>
        <p:spPr>
          <a:xfrm>
            <a:off x="5504808" y="3924356"/>
            <a:ext cx="1863725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计算个体适应度</a:t>
            </a:r>
          </a:p>
        </p:txBody>
      </p:sp>
      <p:sp>
        <p:nvSpPr>
          <p:cNvPr id="28" name="流程图: 决策 27"/>
          <p:cNvSpPr/>
          <p:nvPr/>
        </p:nvSpPr>
        <p:spPr>
          <a:xfrm>
            <a:off x="5658794" y="4500395"/>
            <a:ext cx="1555749" cy="440797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优化终止</a:t>
            </a:r>
          </a:p>
        </p:txBody>
      </p:sp>
      <p:sp>
        <p:nvSpPr>
          <p:cNvPr id="29" name="矩形 28"/>
          <p:cNvSpPr/>
          <p:nvPr/>
        </p:nvSpPr>
        <p:spPr>
          <a:xfrm>
            <a:off x="5504812" y="5169642"/>
            <a:ext cx="1863726" cy="4155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输出：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最优管道修复事件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与维修队伍指派方案</a:t>
            </a:r>
          </a:p>
        </p:txBody>
      </p:sp>
      <p:sp>
        <p:nvSpPr>
          <p:cNvPr id="30" name="矩形 29"/>
          <p:cNvSpPr/>
          <p:nvPr/>
        </p:nvSpPr>
        <p:spPr>
          <a:xfrm>
            <a:off x="6482392" y="4887840"/>
            <a:ext cx="361950" cy="277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</a:p>
        </p:txBody>
      </p:sp>
      <p:sp>
        <p:nvSpPr>
          <p:cNvPr id="31" name="矩形 30"/>
          <p:cNvSpPr/>
          <p:nvPr/>
        </p:nvSpPr>
        <p:spPr>
          <a:xfrm>
            <a:off x="7180901" y="4469817"/>
            <a:ext cx="361950" cy="277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否</a:t>
            </a:r>
          </a:p>
        </p:txBody>
      </p:sp>
      <p:sp>
        <p:nvSpPr>
          <p:cNvPr id="32" name="矩形 31"/>
          <p:cNvSpPr/>
          <p:nvPr/>
        </p:nvSpPr>
        <p:spPr>
          <a:xfrm>
            <a:off x="7470745" y="2871704"/>
            <a:ext cx="311059" cy="17616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选择、变异、交叉操作</a:t>
            </a:r>
          </a:p>
        </p:txBody>
      </p:sp>
      <p:cxnSp>
        <p:nvCxnSpPr>
          <p:cNvPr id="33" name="肘形连接符 32"/>
          <p:cNvCxnSpPr>
            <a:cxnSpLocks/>
            <a:stCxn id="28" idx="3"/>
            <a:endCxn id="24" idx="3"/>
          </p:cNvCxnSpPr>
          <p:nvPr/>
        </p:nvCxnSpPr>
        <p:spPr>
          <a:xfrm flipV="1">
            <a:off x="7214543" y="2866492"/>
            <a:ext cx="153994" cy="1854302"/>
          </a:xfrm>
          <a:prstGeom prst="bentConnector3">
            <a:avLst>
              <a:gd name="adj1" fmla="val 34421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2"/>
            <a:endCxn id="24" idx="0"/>
          </p:cNvCxnSpPr>
          <p:nvPr/>
        </p:nvCxnSpPr>
        <p:spPr>
          <a:xfrm>
            <a:off x="6436670" y="2434142"/>
            <a:ext cx="5" cy="1983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24" idx="2"/>
            <a:endCxn id="26" idx="0"/>
          </p:cNvCxnSpPr>
          <p:nvPr/>
        </p:nvCxnSpPr>
        <p:spPr>
          <a:xfrm flipH="1">
            <a:off x="6436674" y="3100518"/>
            <a:ext cx="1" cy="184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26" idx="2"/>
            <a:endCxn id="27" idx="0"/>
          </p:cNvCxnSpPr>
          <p:nvPr/>
        </p:nvCxnSpPr>
        <p:spPr>
          <a:xfrm flipH="1">
            <a:off x="6436671" y="3685899"/>
            <a:ext cx="3" cy="2384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6436669" y="4284396"/>
            <a:ext cx="2" cy="215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28" idx="2"/>
            <a:endCxn id="29" idx="0"/>
          </p:cNvCxnSpPr>
          <p:nvPr/>
        </p:nvCxnSpPr>
        <p:spPr>
          <a:xfrm>
            <a:off x="6436669" y="4941192"/>
            <a:ext cx="6" cy="2284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右箭头 38"/>
          <p:cNvSpPr/>
          <p:nvPr/>
        </p:nvSpPr>
        <p:spPr>
          <a:xfrm>
            <a:off x="4657958" y="3203236"/>
            <a:ext cx="677213" cy="151810"/>
          </a:xfrm>
          <a:prstGeom prst="left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C68036-0991-496B-8F5A-B03AFEA9E23A}"/>
              </a:ext>
            </a:extLst>
          </p:cNvPr>
          <p:cNvSpPr/>
          <p:nvPr/>
        </p:nvSpPr>
        <p:spPr>
          <a:xfrm>
            <a:off x="1255264" y="2685376"/>
            <a:ext cx="422904" cy="1678872"/>
          </a:xfrm>
          <a:prstGeom prst="rect">
            <a:avLst/>
          </a:prstGeom>
          <a:solidFill>
            <a:schemeClr val="accent2">
              <a:lumMod val="60000"/>
              <a:lumOff val="4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供水管网地震韧性评价模型</a:t>
            </a:r>
          </a:p>
        </p:txBody>
      </p:sp>
    </p:spTree>
    <p:extLst>
      <p:ext uri="{BB962C8B-B14F-4D97-AF65-F5344CB8AC3E}">
        <p14:creationId xmlns:p14="http://schemas.microsoft.com/office/powerpoint/2010/main" val="191242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四、研究方案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A0A3151-1580-4238-B5B3-5F3DC42CA521}"/>
              </a:ext>
            </a:extLst>
          </p:cNvPr>
          <p:cNvSpPr/>
          <p:nvPr/>
        </p:nvSpPr>
        <p:spPr>
          <a:xfrm>
            <a:off x="4216955" y="561565"/>
            <a:ext cx="2268612" cy="524387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确定提升方案的方法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A5F9AB-C09E-4A00-A7B1-1DC38ED781F7}"/>
              </a:ext>
            </a:extLst>
          </p:cNvPr>
          <p:cNvSpPr/>
          <p:nvPr/>
        </p:nvSpPr>
        <p:spPr>
          <a:xfrm>
            <a:off x="766623" y="1489830"/>
            <a:ext cx="3060067" cy="751030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方法一：基于节点功能关键管网直接生成方法</a:t>
            </a:r>
          </a:p>
        </p:txBody>
      </p:sp>
      <p:pic>
        <p:nvPicPr>
          <p:cNvPr id="197" name="图片 196">
            <a:extLst>
              <a:ext uri="{FF2B5EF4-FFF2-40B4-BE49-F238E27FC236}">
                <a16:creationId xmlns:a16="http://schemas.microsoft.com/office/drawing/2014/main" id="{D5E9DC3B-AF09-41FD-AA89-D1960539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03" y="1353611"/>
            <a:ext cx="1751533" cy="1295817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DA384E08-498A-496D-9167-9BC83A89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30" y="1383530"/>
            <a:ext cx="1751533" cy="1295817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40A5BC3B-ECB4-45D8-8858-A581BFC7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906" y="3539455"/>
            <a:ext cx="1747570" cy="1295817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D7ECBAE0-64F0-4A83-8B36-6B98621EB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698" y="3518857"/>
            <a:ext cx="1751533" cy="1295817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57CA01EF-D8BF-4ED8-8909-4FA137DE1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494" y="5132848"/>
            <a:ext cx="1751533" cy="1295817"/>
          </a:xfrm>
          <a:prstGeom prst="rect">
            <a:avLst/>
          </a:prstGeom>
        </p:spPr>
      </p:pic>
      <p:sp>
        <p:nvSpPr>
          <p:cNvPr id="301" name="矩形 300">
            <a:extLst>
              <a:ext uri="{FF2B5EF4-FFF2-40B4-BE49-F238E27FC236}">
                <a16:creationId xmlns:a16="http://schemas.microsoft.com/office/drawing/2014/main" id="{6CD78BFD-642F-4258-843C-F98A758708DC}"/>
              </a:ext>
            </a:extLst>
          </p:cNvPr>
          <p:cNvSpPr/>
          <p:nvPr/>
        </p:nvSpPr>
        <p:spPr>
          <a:xfrm>
            <a:off x="774244" y="3624735"/>
            <a:ext cx="3060067" cy="751030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方法二：枚举法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6BE36C6-E6F3-48C0-A36A-F704EA0B92AB}"/>
              </a:ext>
            </a:extLst>
          </p:cNvPr>
          <p:cNvSpPr txBox="1"/>
          <p:nvPr/>
        </p:nvSpPr>
        <p:spPr>
          <a:xfrm>
            <a:off x="8559327" y="2102360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/>
              <a:t>······</a:t>
            </a:r>
            <a:endParaRPr lang="zh-CN" altLang="en-US" dirty="0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0358FC08-2DD3-4CEE-B374-8CE955B05F63}"/>
              </a:ext>
            </a:extLst>
          </p:cNvPr>
          <p:cNvSpPr txBox="1"/>
          <p:nvPr/>
        </p:nvSpPr>
        <p:spPr>
          <a:xfrm>
            <a:off x="7456808" y="5642256"/>
            <a:ext cx="4039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/>
              <a:t>·······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78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一、研究背景与意义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0693" y="286238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三、研究目标及内容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693" y="3556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四、研究方案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0693" y="4250037"/>
            <a:ext cx="15824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五、总    结</a:t>
            </a:r>
          </a:p>
        </p:txBody>
      </p:sp>
    </p:spTree>
    <p:extLst>
      <p:ext uri="{BB962C8B-B14F-4D97-AF65-F5344CB8AC3E}">
        <p14:creationId xmlns:p14="http://schemas.microsoft.com/office/powerpoint/2010/main" val="5842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五、总    结</a:t>
            </a:r>
          </a:p>
        </p:txBody>
      </p:sp>
      <p:sp>
        <p:nvSpPr>
          <p:cNvPr id="11" name="文本框 11"/>
          <p:cNvSpPr txBox="1"/>
          <p:nvPr/>
        </p:nvSpPr>
        <p:spPr>
          <a:xfrm>
            <a:off x="607470" y="1653383"/>
            <a:ext cx="7907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分析供水管网地震韧性的三个属性特征：</a:t>
            </a:r>
            <a:r>
              <a:rPr lang="zh-CN" altLang="en-US" dirty="0">
                <a:solidFill>
                  <a:srgbClr val="0000FF"/>
                </a:solidFill>
              </a:rPr>
              <a:t>抵抗能力、适应能力、恢复能力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</a:rPr>
              <a:t>设计、运行</a:t>
            </a:r>
            <a:r>
              <a:rPr lang="zh-CN" altLang="en-US" dirty="0"/>
              <a:t>阶段的是提升供水管网韧性的</a:t>
            </a:r>
            <a:r>
              <a:rPr lang="zh-CN" altLang="en-US" dirty="0">
                <a:solidFill>
                  <a:srgbClr val="0000FF"/>
                </a:solidFill>
              </a:rPr>
              <a:t>关键</a:t>
            </a:r>
            <a:r>
              <a:rPr lang="zh-CN" altLang="en-US" dirty="0"/>
              <a:t>阶段；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提出评价供水管网韧性</a:t>
            </a:r>
            <a:r>
              <a:rPr lang="zh-CN" altLang="en-US" dirty="0">
                <a:solidFill>
                  <a:srgbClr val="0000FF"/>
                </a:solidFill>
              </a:rPr>
              <a:t>评价模型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提出一个供水管网韧性改造措施评价框架；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51F1227-28FE-4795-A5F9-CB58CB24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4238706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1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一、研究背景与意义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0693" y="286238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三、研究目标及内容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693" y="3556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四、研究方案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0693" y="425003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五、总    结</a:t>
            </a:r>
          </a:p>
        </p:txBody>
      </p:sp>
    </p:spTree>
    <p:extLst>
      <p:ext uri="{BB962C8B-B14F-4D97-AF65-F5344CB8AC3E}">
        <p14:creationId xmlns:p14="http://schemas.microsoft.com/office/powerpoint/2010/main" val="30574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65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一、研究背景与意义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0693" y="286238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三、研究目标及内容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693" y="3556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四、研究方案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0693" y="425003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五、总    结</a:t>
            </a:r>
          </a:p>
        </p:txBody>
      </p:sp>
    </p:spTree>
    <p:extLst>
      <p:ext uri="{BB962C8B-B14F-4D97-AF65-F5344CB8AC3E}">
        <p14:creationId xmlns:p14="http://schemas.microsoft.com/office/powerpoint/2010/main" val="15668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BFA08A0-9B8B-4D0E-98C4-578CBDB9E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48100"/>
              </p:ext>
            </p:extLst>
          </p:nvPr>
        </p:nvGraphicFramePr>
        <p:xfrm>
          <a:off x="4145280" y="3524438"/>
          <a:ext cx="2340000" cy="170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3" imgW="4558151" imgH="3339137" progId="Origin50.Graph">
                  <p:embed/>
                </p:oleObj>
              </mc:Choice>
              <mc:Fallback>
                <p:oleObj r:id="rId3" imgW="4558151" imgH="3339137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80" y="3524438"/>
                        <a:ext cx="2340000" cy="1704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8FDBF48-F064-4877-9E58-36C2492B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18932"/>
              </p:ext>
            </p:extLst>
          </p:nvPr>
        </p:nvGraphicFramePr>
        <p:xfrm>
          <a:off x="6577194" y="3524439"/>
          <a:ext cx="2340000" cy="172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5" imgW="4585612" imgH="3382176" progId="Origin50.Graph">
                  <p:embed/>
                </p:oleObj>
              </mc:Choice>
              <mc:Fallback>
                <p:oleObj r:id="rId5" imgW="4585612" imgH="3382176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194" y="3524439"/>
                        <a:ext cx="2340000" cy="1729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E9483399-FAD8-405D-8371-FC74065725E7}"/>
              </a:ext>
            </a:extLst>
          </p:cNvPr>
          <p:cNvSpPr/>
          <p:nvPr/>
        </p:nvSpPr>
        <p:spPr>
          <a:xfrm>
            <a:off x="4480560" y="5415156"/>
            <a:ext cx="4572000" cy="38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indent="127000" algn="ctr">
              <a:lnSpc>
                <a:spcPct val="125000"/>
              </a:lnSpc>
              <a:spcAft>
                <a:spcPts val="0"/>
              </a:spcAft>
              <a:tabLst>
                <a:tab pos="3094355" algn="ctr"/>
                <a:tab pos="5136515" algn="l"/>
              </a:tabLst>
            </a:pPr>
            <a:r>
              <a:rPr lang="zh-CN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全球</a:t>
            </a:r>
            <a:r>
              <a:rPr lang="en-US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次地震（震级</a:t>
            </a:r>
            <a:r>
              <a:rPr lang="en-US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M6.0~9.0</a:t>
            </a:r>
            <a:r>
              <a:rPr lang="zh-CN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）生命线系统功能受损天数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数据来源</a:t>
            </a:r>
            <a:r>
              <a:rPr lang="en-US" altLang="zh-CN" sz="105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ctr">
              <a:lnSpc>
                <a:spcPct val="125000"/>
              </a:lnSpc>
              <a:spcAft>
                <a:spcPts val="0"/>
              </a:spcAft>
              <a:tabLst>
                <a:tab pos="3094355" algn="ctr"/>
                <a:tab pos="5136515" algn="l"/>
              </a:tabLs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）累积频率分布；（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）累积概率密度（震级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M7.0~7.9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0D942-AF7D-43B6-8712-13C6CA1B3B12}"/>
              </a:ext>
            </a:extLst>
          </p:cNvPr>
          <p:cNvSpPr/>
          <p:nvPr/>
        </p:nvSpPr>
        <p:spPr>
          <a:xfrm>
            <a:off x="3276600" y="6410929"/>
            <a:ext cx="5775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Kammouh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O,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Cimellaro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G P,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Mahin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 A. Downtime estimation and analysis of lifelines after an earthquake[J]. Engineering Structures, 2018, 173: 393-403</a:t>
            </a:r>
            <a:endParaRPr lang="zh-CN" altLang="en-US" sz="1050" dirty="0"/>
          </a:p>
        </p:txBody>
      </p:sp>
      <p:pic>
        <p:nvPicPr>
          <p:cNvPr id="1031" name="图片 17">
            <a:extLst>
              <a:ext uri="{FF2B5EF4-FFF2-40B4-BE49-F238E27FC236}">
                <a16:creationId xmlns:a16="http://schemas.microsoft.com/office/drawing/2014/main" id="{F6470D8F-8538-4DB9-889D-5ACF293C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20" y="1342484"/>
            <a:ext cx="2340000" cy="156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8">
            <a:extLst>
              <a:ext uri="{FF2B5EF4-FFF2-40B4-BE49-F238E27FC236}">
                <a16:creationId xmlns:a16="http://schemas.microsoft.com/office/drawing/2014/main" id="{53D64129-1419-401B-B6B2-629758F2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61" y="1362722"/>
            <a:ext cx="2340000" cy="156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34E57D-1304-4E00-89DB-CBFC52D6F156}"/>
              </a:ext>
            </a:extLst>
          </p:cNvPr>
          <p:cNvSpPr/>
          <p:nvPr/>
        </p:nvSpPr>
        <p:spPr>
          <a:xfrm>
            <a:off x="4224520" y="3021995"/>
            <a:ext cx="4495800" cy="38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indent="267970" algn="ctr">
              <a:lnSpc>
                <a:spcPct val="125000"/>
              </a:lnSpc>
              <a:spcAft>
                <a:spcPts val="0"/>
              </a:spcAft>
              <a:tabLst>
                <a:tab pos="3094355" algn="ctr"/>
                <a:tab pos="5136515" algn="l"/>
              </a:tabLst>
            </a:pPr>
            <a:r>
              <a:rPr lang="zh-CN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东日本</a:t>
            </a:r>
            <a:r>
              <a:rPr lang="en-US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311 M9.0</a:t>
            </a:r>
            <a:r>
              <a:rPr lang="zh-CN" altLang="zh-CN" sz="105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级地震生命线工程震后服务能力恢复曲线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（数据来源</a:t>
            </a:r>
            <a:r>
              <a:rPr lang="en-US" altLang="zh-CN" sz="105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ctr">
              <a:lnSpc>
                <a:spcPct val="125000"/>
              </a:lnSpc>
              <a:spcAft>
                <a:spcPts val="0"/>
              </a:spcAft>
              <a:tabLst>
                <a:tab pos="3094355" algn="ctr"/>
                <a:tab pos="5136515" algn="l"/>
              </a:tabLs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）供水系统；（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）电力系统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CC58CF-E166-4621-ABEB-5CCF4693CEF2}"/>
              </a:ext>
            </a:extLst>
          </p:cNvPr>
          <p:cNvSpPr txBox="1"/>
          <p:nvPr/>
        </p:nvSpPr>
        <p:spPr>
          <a:xfrm>
            <a:off x="5115979" y="4765367"/>
            <a:ext cx="16350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782479-7368-4020-AF0B-132CEE982516}"/>
              </a:ext>
            </a:extLst>
          </p:cNvPr>
          <p:cNvSpPr txBox="1"/>
          <p:nvPr/>
        </p:nvSpPr>
        <p:spPr>
          <a:xfrm>
            <a:off x="7272439" y="4765366"/>
            <a:ext cx="1715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9E9852-DBF1-421F-A65F-19CD2945D0B5}"/>
              </a:ext>
            </a:extLst>
          </p:cNvPr>
          <p:cNvSpPr/>
          <p:nvPr/>
        </p:nvSpPr>
        <p:spPr>
          <a:xfrm>
            <a:off x="3368040" y="5995078"/>
            <a:ext cx="577596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105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Nojima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N. Restoration processes of utility lifelines in the great east Japan earthquake Disaster, 2011[C]// The 15th World Conference on Earthquake Engineering, Lisbon, Portugal, September 24-28, 2012.</a:t>
            </a:r>
            <a:endParaRPr lang="zh-CN" altLang="en-US" sz="10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4BCCCA-76BF-491B-831B-7DD8EAA09C33}"/>
              </a:ext>
            </a:extLst>
          </p:cNvPr>
          <p:cNvSpPr txBox="1"/>
          <p:nvPr/>
        </p:nvSpPr>
        <p:spPr>
          <a:xfrm>
            <a:off x="331471" y="1401459"/>
            <a:ext cx="35318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供水管网作为供水系统的重要组成，对保障人民的生活和生产用水安全起着重要作用。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传统的供水管网抗震功能研究仅关注地震发生瞬时的系统功能状态。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供水管网</a:t>
            </a:r>
            <a:r>
              <a:rPr lang="zh-CN" altLang="en-US" dirty="0">
                <a:solidFill>
                  <a:srgbClr val="0000FF"/>
                </a:solidFill>
              </a:rPr>
              <a:t>韧性</a:t>
            </a:r>
            <a:r>
              <a:rPr lang="zh-CN" altLang="en-US" dirty="0"/>
              <a:t>为系统</a:t>
            </a:r>
            <a:r>
              <a:rPr lang="zh-CN" altLang="en-US" dirty="0">
                <a:solidFill>
                  <a:srgbClr val="0000FF"/>
                </a:solidFill>
              </a:rPr>
              <a:t>抵抗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吸收</a:t>
            </a:r>
            <a:r>
              <a:rPr lang="zh-CN" altLang="en-US" dirty="0"/>
              <a:t>因地震产生的功能下降，并快速</a:t>
            </a:r>
            <a:r>
              <a:rPr lang="zh-CN" altLang="en-US" dirty="0">
                <a:solidFill>
                  <a:srgbClr val="FF0000"/>
                </a:solidFill>
              </a:rPr>
              <a:t>恢复</a:t>
            </a:r>
            <a:r>
              <a:rPr lang="zh-CN" altLang="en-US" dirty="0"/>
              <a:t>至正常或预期状态的能力。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7270FA5-6AF9-40B0-9F0E-236EB4A817A9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917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一、研究背景与意义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37">
            <a:extLst>
              <a:ext uri="{FF2B5EF4-FFF2-40B4-BE49-F238E27FC236}">
                <a16:creationId xmlns:a16="http://schemas.microsoft.com/office/drawing/2014/main" id="{62DA6821-950F-4A4A-9771-35F9AED96DC3}"/>
              </a:ext>
            </a:extLst>
          </p:cNvPr>
          <p:cNvSpPr/>
          <p:nvPr/>
        </p:nvSpPr>
        <p:spPr>
          <a:xfrm>
            <a:off x="1596839" y="1514278"/>
            <a:ext cx="6112478" cy="2722984"/>
          </a:xfrm>
          <a:prstGeom prst="roundRect">
            <a:avLst/>
          </a:prstGeom>
          <a:solidFill>
            <a:srgbClr val="F2F2F2">
              <a:alpha val="69804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0BB6F-99FD-48D3-B7EB-869921FAAB37}"/>
              </a:ext>
            </a:extLst>
          </p:cNvPr>
          <p:cNvSpPr/>
          <p:nvPr/>
        </p:nvSpPr>
        <p:spPr>
          <a:xfrm>
            <a:off x="4053538" y="1613453"/>
            <a:ext cx="1918734" cy="314325"/>
          </a:xfrm>
          <a:prstGeom prst="rect">
            <a:avLst/>
          </a:prstGeom>
          <a:solidFill>
            <a:srgbClr val="9DC3E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城市供水系统地震韧性</a:t>
            </a: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58C1610C-7790-429D-81DB-E83FC696460F}"/>
              </a:ext>
            </a:extLst>
          </p:cNvPr>
          <p:cNvSpPr/>
          <p:nvPr/>
        </p:nvSpPr>
        <p:spPr>
          <a:xfrm>
            <a:off x="2646699" y="2265142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抵抗能力</a:t>
            </a: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B7ACC2D5-C531-49DB-956B-DB222679AC66}"/>
              </a:ext>
            </a:extLst>
          </p:cNvPr>
          <p:cNvSpPr/>
          <p:nvPr/>
        </p:nvSpPr>
        <p:spPr>
          <a:xfrm>
            <a:off x="4531937" y="2260130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适应能力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13AA5338-0232-47B8-A081-2EB7826DC01C}"/>
              </a:ext>
            </a:extLst>
          </p:cNvPr>
          <p:cNvSpPr/>
          <p:nvPr/>
        </p:nvSpPr>
        <p:spPr>
          <a:xfrm>
            <a:off x="6558663" y="2273879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恢复能力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30D959-5A85-4C7A-8D71-DE2655698CC9}"/>
              </a:ext>
            </a:extLst>
          </p:cNvPr>
          <p:cNvSpPr/>
          <p:nvPr/>
        </p:nvSpPr>
        <p:spPr>
          <a:xfrm>
            <a:off x="1744093" y="1637520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409140-2607-4C01-A94E-E2A55AD9E362}"/>
              </a:ext>
            </a:extLst>
          </p:cNvPr>
          <p:cNvSpPr/>
          <p:nvPr/>
        </p:nvSpPr>
        <p:spPr>
          <a:xfrm>
            <a:off x="1744093" y="2286440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属性特征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97ACB-E18A-4A4E-8E78-55BD421CC8FF}"/>
              </a:ext>
            </a:extLst>
          </p:cNvPr>
          <p:cNvSpPr/>
          <p:nvPr/>
        </p:nvSpPr>
        <p:spPr>
          <a:xfrm>
            <a:off x="1744093" y="2894646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属性量化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EED76D-DD41-459E-89DD-DC8F0534F340}"/>
              </a:ext>
            </a:extLst>
          </p:cNvPr>
          <p:cNvSpPr/>
          <p:nvPr/>
        </p:nvSpPr>
        <p:spPr>
          <a:xfrm>
            <a:off x="1744093" y="3621634"/>
            <a:ext cx="720000" cy="314325"/>
          </a:xfrm>
          <a:prstGeom prst="rect">
            <a:avLst/>
          </a:prstGeom>
          <a:solidFill>
            <a:srgbClr val="9DC3E6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变量参数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7C4F82-BCE6-43A5-806D-AF8190D87628}"/>
              </a:ext>
            </a:extLst>
          </p:cNvPr>
          <p:cNvSpPr/>
          <p:nvPr/>
        </p:nvSpPr>
        <p:spPr>
          <a:xfrm>
            <a:off x="2605766" y="2842355"/>
            <a:ext cx="1042394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地震发生瞬时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功能满足率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B3D13-252D-47F2-BFDA-D9378DC3D184}"/>
              </a:ext>
            </a:extLst>
          </p:cNvPr>
          <p:cNvSpPr/>
          <p:nvPr/>
        </p:nvSpPr>
        <p:spPr>
          <a:xfrm>
            <a:off x="4292203" y="2836520"/>
            <a:ext cx="1433785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地震发生至恢复开始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之前的平均功能满足率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EC1221-0722-47DB-B637-C339213F0117}"/>
              </a:ext>
            </a:extLst>
          </p:cNvPr>
          <p:cNvSpPr/>
          <p:nvPr/>
        </p:nvSpPr>
        <p:spPr>
          <a:xfrm>
            <a:off x="6517730" y="2856104"/>
            <a:ext cx="1042394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震后恢复期间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的平均功能满足率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D73248-B7B4-4C82-B064-D886B3F05338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3126963" y="2629497"/>
            <a:ext cx="1" cy="212858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23EBB4-BAED-4391-A521-CAC43491C15F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5009096" y="2624485"/>
            <a:ext cx="3106" cy="212035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6CC433-0BAB-48F7-8D2B-8F2B789D308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7038927" y="2638234"/>
            <a:ext cx="1" cy="21787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10C376D-719D-4E11-99DB-9687835A6C2B}"/>
              </a:ext>
            </a:extLst>
          </p:cNvPr>
          <p:cNvSpPr/>
          <p:nvPr/>
        </p:nvSpPr>
        <p:spPr>
          <a:xfrm>
            <a:off x="2605766" y="3549154"/>
            <a:ext cx="1042394" cy="460809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管道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抗震能力</a:t>
            </a:r>
          </a:p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管网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拓扑结构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B567E6-F9BD-43CF-A2B3-9F57E88AE292}"/>
              </a:ext>
            </a:extLst>
          </p:cNvPr>
          <p:cNvSpPr/>
          <p:nvPr/>
        </p:nvSpPr>
        <p:spPr>
          <a:xfrm>
            <a:off x="3815607" y="3560099"/>
            <a:ext cx="133670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0" rIns="5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泵组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阀门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蓄水池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的数量、位置与状态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35263F-3011-4C92-A9BF-BB46E17D97C1}"/>
              </a:ext>
            </a:extLst>
          </p:cNvPr>
          <p:cNvSpPr/>
          <p:nvPr/>
        </p:nvSpPr>
        <p:spPr>
          <a:xfrm>
            <a:off x="5293922" y="3560099"/>
            <a:ext cx="107614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修复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资源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维修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队伍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数量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2DC0902-8E88-4443-A2CB-80D2B6B3C608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3126963" y="3272930"/>
            <a:ext cx="0" cy="276224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DBB8CAC-DCD2-42A3-9ADD-15D02067B752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4483957" y="3267095"/>
            <a:ext cx="525139" cy="293004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42ED58-5416-48FF-AC86-89F8A2D41CFD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V="1">
            <a:off x="5831992" y="3286679"/>
            <a:ext cx="1206935" cy="273420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D24AF5-7AFD-497C-A043-8DCE39579E9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3126963" y="3267095"/>
            <a:ext cx="1882133" cy="282059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74EBA79-666C-4FB3-B889-C2790A57B6E5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4483957" y="3286679"/>
            <a:ext cx="2554970" cy="273420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19BA52-3683-4D48-BD29-0F8B5F8D4559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flipV="1">
            <a:off x="3126963" y="3286679"/>
            <a:ext cx="3911964" cy="262475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E4E2A8-9C9B-432F-8842-1FD9139A87A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012202" y="1927778"/>
            <a:ext cx="703" cy="33235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243">
            <a:extLst>
              <a:ext uri="{FF2B5EF4-FFF2-40B4-BE49-F238E27FC236}">
                <a16:creationId xmlns:a16="http://schemas.microsoft.com/office/drawing/2014/main" id="{9EF35BC8-AA7A-4AB0-BA5E-E74FE9E2162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901253" y="1153490"/>
            <a:ext cx="337364" cy="1885941"/>
          </a:xfrm>
          <a:prstGeom prst="bentConnector3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244">
            <a:extLst>
              <a:ext uri="{FF2B5EF4-FFF2-40B4-BE49-F238E27FC236}">
                <a16:creationId xmlns:a16="http://schemas.microsoft.com/office/drawing/2014/main" id="{7BF547C8-DEF2-43B1-B2A2-2DFAD1E2DF4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5852866" y="1087816"/>
            <a:ext cx="346101" cy="2026023"/>
          </a:xfrm>
          <a:prstGeom prst="bentConnector3">
            <a:avLst>
              <a:gd name="adj1" fmla="val 48899"/>
            </a:avLst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245">
            <a:extLst>
              <a:ext uri="{FF2B5EF4-FFF2-40B4-BE49-F238E27FC236}">
                <a16:creationId xmlns:a16="http://schemas.microsoft.com/office/drawing/2014/main" id="{6A268A5A-734C-45AF-AEDF-BA3CC181DDDF}"/>
              </a:ext>
            </a:extLst>
          </p:cNvPr>
          <p:cNvSpPr/>
          <p:nvPr/>
        </p:nvSpPr>
        <p:spPr>
          <a:xfrm rot="5400000">
            <a:off x="2017006" y="2046493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箭头: 右 246">
            <a:extLst>
              <a:ext uri="{FF2B5EF4-FFF2-40B4-BE49-F238E27FC236}">
                <a16:creationId xmlns:a16="http://schemas.microsoft.com/office/drawing/2014/main" id="{01567BCB-BB7F-45BE-A0C1-A5A79F0F826C}"/>
              </a:ext>
            </a:extLst>
          </p:cNvPr>
          <p:cNvSpPr/>
          <p:nvPr/>
        </p:nvSpPr>
        <p:spPr>
          <a:xfrm rot="5400000">
            <a:off x="2017006" y="2668644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箭头: 右 247">
            <a:extLst>
              <a:ext uri="{FF2B5EF4-FFF2-40B4-BE49-F238E27FC236}">
                <a16:creationId xmlns:a16="http://schemas.microsoft.com/office/drawing/2014/main" id="{A17E3DED-3E70-4540-AC90-412B889BF0AA}"/>
              </a:ext>
            </a:extLst>
          </p:cNvPr>
          <p:cNvSpPr/>
          <p:nvPr/>
        </p:nvSpPr>
        <p:spPr>
          <a:xfrm rot="5400000">
            <a:off x="2017006" y="3358669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ED29B2D-4266-4ED0-BC5E-B730FF9B1D34}"/>
              </a:ext>
            </a:extLst>
          </p:cNvPr>
          <p:cNvSpPr/>
          <p:nvPr/>
        </p:nvSpPr>
        <p:spPr>
          <a:xfrm>
            <a:off x="6500857" y="3560099"/>
            <a:ext cx="107614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恢复策略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（管道</a:t>
            </a:r>
            <a:endParaRPr lang="en-US" altLang="zh-CN" sz="105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次序与队伍指派）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7A1921A-4122-48E3-BA33-EE30AF0579A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7038927" y="3286679"/>
            <a:ext cx="0" cy="273420"/>
          </a:xfrm>
          <a:prstGeom prst="line">
            <a:avLst/>
          </a:prstGeom>
          <a:ln w="63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6">
            <a:extLst>
              <a:ext uri="{FF2B5EF4-FFF2-40B4-BE49-F238E27FC236}">
                <a16:creationId xmlns:a16="http://schemas.microsoft.com/office/drawing/2014/main" id="{D2CEA273-D1BE-4790-9713-12704F0F502F}"/>
              </a:ext>
            </a:extLst>
          </p:cNvPr>
          <p:cNvSpPr/>
          <p:nvPr/>
        </p:nvSpPr>
        <p:spPr>
          <a:xfrm>
            <a:off x="2855078" y="4409253"/>
            <a:ext cx="960529" cy="3643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物理设施</a:t>
            </a:r>
          </a:p>
        </p:txBody>
      </p:sp>
      <p:sp>
        <p:nvSpPr>
          <p:cNvPr id="42" name="圆角矩形 9">
            <a:extLst>
              <a:ext uri="{FF2B5EF4-FFF2-40B4-BE49-F238E27FC236}">
                <a16:creationId xmlns:a16="http://schemas.microsoft.com/office/drawing/2014/main" id="{A582E46F-B002-4801-80E7-7A1C7C4FCEC3}"/>
              </a:ext>
            </a:extLst>
          </p:cNvPr>
          <p:cNvSpPr/>
          <p:nvPr/>
        </p:nvSpPr>
        <p:spPr>
          <a:xfrm>
            <a:off x="6558662" y="4409253"/>
            <a:ext cx="960529" cy="3643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方法策略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987490C-2707-4A27-96FA-0026F37E7320}"/>
              </a:ext>
            </a:extLst>
          </p:cNvPr>
          <p:cNvCxnSpPr>
            <a:endCxn id="41" idx="0"/>
          </p:cNvCxnSpPr>
          <p:nvPr/>
        </p:nvCxnSpPr>
        <p:spPr>
          <a:xfrm>
            <a:off x="3126963" y="4009964"/>
            <a:ext cx="208380" cy="399289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B5F48E1-4CE3-43B3-B665-236EDA0B4BBC}"/>
              </a:ext>
            </a:extLst>
          </p:cNvPr>
          <p:cNvCxnSpPr>
            <a:stCxn id="41" idx="0"/>
          </p:cNvCxnSpPr>
          <p:nvPr/>
        </p:nvCxnSpPr>
        <p:spPr>
          <a:xfrm flipV="1">
            <a:off x="3335343" y="3935959"/>
            <a:ext cx="1317735" cy="473294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1252DEA-AA3D-430D-961A-34CAEA89D184}"/>
              </a:ext>
            </a:extLst>
          </p:cNvPr>
          <p:cNvCxnSpPr>
            <a:stCxn id="41" idx="0"/>
            <a:endCxn id="26" idx="2"/>
          </p:cNvCxnSpPr>
          <p:nvPr/>
        </p:nvCxnSpPr>
        <p:spPr>
          <a:xfrm flipV="1">
            <a:off x="3335343" y="4009964"/>
            <a:ext cx="2496649" cy="399289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FEA6D-F3A5-4EE2-AF5E-A9914BDEB1D0}"/>
              </a:ext>
            </a:extLst>
          </p:cNvPr>
          <p:cNvCxnSpPr>
            <a:endCxn id="42" idx="0"/>
          </p:cNvCxnSpPr>
          <p:nvPr/>
        </p:nvCxnSpPr>
        <p:spPr>
          <a:xfrm>
            <a:off x="7038926" y="4009964"/>
            <a:ext cx="1" cy="399289"/>
          </a:xfrm>
          <a:prstGeom prst="line">
            <a:avLst/>
          </a:prstGeom>
          <a:ln w="63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6A501EE-8703-4D59-9CBD-641B71A1E269}"/>
              </a:ext>
            </a:extLst>
          </p:cNvPr>
          <p:cNvSpPr/>
          <p:nvPr/>
        </p:nvSpPr>
        <p:spPr>
          <a:xfrm>
            <a:off x="3218987" y="5157159"/>
            <a:ext cx="3151582" cy="40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</a:rPr>
              <a:t>震前运行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34DA483-2369-4EC9-BC2F-1FDE1E0F3873}"/>
              </a:ext>
            </a:extLst>
          </p:cNvPr>
          <p:cNvSpPr/>
          <p:nvPr/>
        </p:nvSpPr>
        <p:spPr>
          <a:xfrm>
            <a:off x="1860567" y="5157160"/>
            <a:ext cx="1358421" cy="406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</a:rPr>
              <a:t>规划设计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B86D97-A627-458C-A152-0654F5EBE5CD}"/>
              </a:ext>
            </a:extLst>
          </p:cNvPr>
          <p:cNvSpPr/>
          <p:nvPr/>
        </p:nvSpPr>
        <p:spPr>
          <a:xfrm>
            <a:off x="6370569" y="5157159"/>
            <a:ext cx="1340492" cy="406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震后修复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474342-75C1-47DD-8FA3-7FFA03AB0A2A}"/>
              </a:ext>
            </a:extLst>
          </p:cNvPr>
          <p:cNvCxnSpPr>
            <a:stCxn id="48" idx="0"/>
            <a:endCxn id="41" idx="2"/>
          </p:cNvCxnSpPr>
          <p:nvPr/>
        </p:nvCxnSpPr>
        <p:spPr>
          <a:xfrm flipV="1">
            <a:off x="2539778" y="4773608"/>
            <a:ext cx="795565" cy="383552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59188C3-6B3D-4D81-8E6C-B73A49BDA610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3335343" y="4773608"/>
            <a:ext cx="1459435" cy="383551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A6649E-ADCE-4CD9-9291-6A1AC54ED884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7038927" y="4773608"/>
            <a:ext cx="1888" cy="383551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5BFCEB3-A1E1-41B6-9079-5610FC6171C9}"/>
              </a:ext>
            </a:extLst>
          </p:cNvPr>
          <p:cNvSpPr txBox="1"/>
          <p:nvPr/>
        </p:nvSpPr>
        <p:spPr>
          <a:xfrm>
            <a:off x="2862698" y="572770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管网建设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6C944C-6BF1-40B8-A1F0-5A88754143F6}"/>
              </a:ext>
            </a:extLst>
          </p:cNvPr>
          <p:cNvSpPr txBox="1"/>
          <p:nvPr/>
        </p:nvSpPr>
        <p:spPr>
          <a:xfrm>
            <a:off x="6010989" y="572770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灾害发生</a:t>
            </a:r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CDBE13D6-D163-4ED5-8013-CF2D792A5B48}"/>
              </a:ext>
            </a:extLst>
          </p:cNvPr>
          <p:cNvSpPr/>
          <p:nvPr/>
        </p:nvSpPr>
        <p:spPr>
          <a:xfrm>
            <a:off x="3172975" y="5563580"/>
            <a:ext cx="92024" cy="186996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6" name="箭头: 上 55">
            <a:extLst>
              <a:ext uri="{FF2B5EF4-FFF2-40B4-BE49-F238E27FC236}">
                <a16:creationId xmlns:a16="http://schemas.microsoft.com/office/drawing/2014/main" id="{566252D9-456A-474D-B9BD-C6A19A18B6CD}"/>
              </a:ext>
            </a:extLst>
          </p:cNvPr>
          <p:cNvSpPr/>
          <p:nvPr/>
        </p:nvSpPr>
        <p:spPr>
          <a:xfrm>
            <a:off x="6314568" y="5567431"/>
            <a:ext cx="92024" cy="186996"/>
          </a:xfrm>
          <a:prstGeom prst="upArrow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AB42476E-A0BC-44A2-8C7A-68B5EAF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一、研究背景与意义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FBE210-7BEA-4523-91C0-AE4C144FF0B2}"/>
              </a:ext>
            </a:extLst>
          </p:cNvPr>
          <p:cNvSpPr/>
          <p:nvPr/>
        </p:nvSpPr>
        <p:spPr>
          <a:xfrm>
            <a:off x="6608823" y="2236697"/>
            <a:ext cx="907395" cy="45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7669027-0F70-4F33-AE97-BF996BB217FB}"/>
              </a:ext>
            </a:extLst>
          </p:cNvPr>
          <p:cNvSpPr/>
          <p:nvPr/>
        </p:nvSpPr>
        <p:spPr>
          <a:xfrm>
            <a:off x="6608823" y="5132730"/>
            <a:ext cx="907395" cy="45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10F136E-E2C9-42BC-A589-37BAF938B36B}"/>
              </a:ext>
            </a:extLst>
          </p:cNvPr>
          <p:cNvSpPr/>
          <p:nvPr/>
        </p:nvSpPr>
        <p:spPr>
          <a:xfrm>
            <a:off x="6608823" y="3605534"/>
            <a:ext cx="907395" cy="45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7796" y="1708280"/>
            <a:ext cx="11691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⑤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20257" y="1708280"/>
            <a:ext cx="3159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④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018014" y="2368795"/>
            <a:ext cx="21302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</p:cNvCxnSpPr>
          <p:nvPr/>
        </p:nvCxnSpPr>
        <p:spPr>
          <a:xfrm flipV="1">
            <a:off x="5018013" y="1156644"/>
            <a:ext cx="0" cy="12126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71213" y="2373754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121829" y="2373754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660772" y="2373754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20647" y="2420687"/>
            <a:ext cx="102592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5442" y="1422530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5442" y="1696850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5442" y="1962598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9400" y="2391498"/>
            <a:ext cx="5129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0686" y="1138356"/>
            <a:ext cx="139974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88" b="1" dirty="0">
                <a:latin typeface="Times New Roman" pitchFamily="18" charset="0"/>
                <a:ea typeface="宋体"/>
                <a:cs typeface="Times New Roman" pitchFamily="18" charset="0"/>
              </a:rPr>
              <a:t>次序</a:t>
            </a:r>
            <a:r>
              <a:rPr lang="en-US" altLang="zh-CN" sz="788" b="1" dirty="0">
                <a:latin typeface="Times New Roman" pitchFamily="18" charset="0"/>
                <a:ea typeface="宋体"/>
                <a:cs typeface="Times New Roman" pitchFamily="18" charset="0"/>
              </a:rPr>
              <a:t>1</a:t>
            </a:r>
            <a:r>
              <a:rPr lang="zh-CN" altLang="en-US" sz="788" b="1" dirty="0">
                <a:latin typeface="Times New Roman" pitchFamily="18" charset="0"/>
                <a:ea typeface="宋体"/>
                <a:cs typeface="Times New Roman" pitchFamily="18" charset="0"/>
              </a:rPr>
              <a:t>：③ ① ⑥ ⑦ ④ ② ⑤</a:t>
            </a:r>
            <a:endParaRPr lang="zh-CN" altLang="en-US" sz="788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2256" y="2398729"/>
            <a:ext cx="439223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(min)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9529" y="1451105"/>
            <a:ext cx="2700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③</a:t>
            </a:r>
            <a:endParaRPr lang="zh-CN" altLang="en-US" sz="788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5257" y="1706052"/>
            <a:ext cx="405000" cy="139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①</a:t>
            </a:r>
            <a:endParaRPr lang="zh-CN" altLang="en-US" sz="788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9529" y="1974028"/>
            <a:ext cx="6291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⑥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89529" y="1451105"/>
            <a:ext cx="5859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⑦</a:t>
            </a:r>
            <a:endParaRPr lang="zh-CN" altLang="en-US" sz="788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48629" y="1974028"/>
            <a:ext cx="359100" cy="1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②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289529" y="1518605"/>
            <a:ext cx="0" cy="7337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869933" y="1518605"/>
            <a:ext cx="0" cy="7337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36157" y="1773553"/>
            <a:ext cx="0" cy="47884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20257" y="1773553"/>
            <a:ext cx="0" cy="47884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04804" y="1773553"/>
            <a:ext cx="0" cy="47884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47088" y="2020458"/>
            <a:ext cx="0" cy="239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07729" y="2020458"/>
            <a:ext cx="0" cy="2394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7958" y="223984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7757" y="2236399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p3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0285" y="2236398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p6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6842" y="2421116"/>
            <a:ext cx="153888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6083" y="2421116"/>
            <a:ext cx="153888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3297" y="2175266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p4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13167" y="223984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p7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7729" y="223606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48695" y="223984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p5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10261" y="3796908"/>
            <a:ext cx="11691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⑤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70590" y="3255624"/>
            <a:ext cx="3159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④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008746" y="4176807"/>
            <a:ext cx="21302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008745" y="2941414"/>
            <a:ext cx="0" cy="1235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61945" y="4175289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112562" y="4175289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51504" y="4175289"/>
            <a:ext cx="0" cy="7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1380" y="4247319"/>
            <a:ext cx="102592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06174" y="3225590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06174" y="3499910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06174" y="3765657"/>
            <a:ext cx="472500" cy="189000"/>
          </a:xfrm>
          <a:prstGeom prst="rect">
            <a:avLst/>
          </a:prstGeom>
          <a:solidFill>
            <a:srgbClr val="FF99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队伍</a:t>
            </a:r>
            <a:r>
              <a:rPr lang="en-US" altLang="zh-CN" sz="788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sz="788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0132" y="4214369"/>
            <a:ext cx="5129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2096" y="4225202"/>
            <a:ext cx="439223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(min)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14972" y="3523400"/>
            <a:ext cx="2700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③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10752" y="3523400"/>
            <a:ext cx="4050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①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86566" y="3255624"/>
            <a:ext cx="6291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⑥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84972" y="3521549"/>
            <a:ext cx="5859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⑦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11490" y="3255624"/>
            <a:ext cx="359100" cy="13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solidFill>
                  <a:srgbClr val="0000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②</a:t>
            </a:r>
            <a:endParaRPr lang="zh-CN" altLang="en-US" sz="788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372978" y="3301097"/>
            <a:ext cx="0" cy="766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683095" y="3343404"/>
            <a:ext cx="0" cy="733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316142" y="3388835"/>
            <a:ext cx="0" cy="716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417251" y="3589049"/>
            <a:ext cx="0" cy="478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268656" y="3591685"/>
            <a:ext cx="0" cy="405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78831" y="3887083"/>
            <a:ext cx="0" cy="200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83925" y="405637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80280" y="4044830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p6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12369" y="4056374"/>
            <a:ext cx="155492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p3-4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0572" y="4247319"/>
            <a:ext cx="153888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5799" y="4245953"/>
            <a:ext cx="153888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17081" y="3954657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p7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4786" y="4054177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1301" y="4044832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p5</a:t>
            </a:r>
            <a:endParaRPr lang="zh-CN" altLang="en-US" sz="788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45247" y="2920337"/>
            <a:ext cx="1515525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788" b="1" dirty="0">
                <a:latin typeface="宋体"/>
                <a:ea typeface="宋体"/>
              </a:rPr>
              <a:t>次序</a:t>
            </a:r>
            <a:r>
              <a:rPr lang="en-US" altLang="zh-CN" sz="788" b="1" dirty="0">
                <a:latin typeface="宋体"/>
                <a:ea typeface="宋体"/>
              </a:rPr>
              <a:t>2</a:t>
            </a:r>
            <a:r>
              <a:rPr lang="zh-CN" altLang="en-US" sz="788" b="1" dirty="0">
                <a:latin typeface="宋体"/>
                <a:ea typeface="宋体"/>
              </a:rPr>
              <a:t>：③ ① ⑤ ④ ⑦ ⑥ ②</a:t>
            </a:r>
            <a:endParaRPr lang="zh-CN" altLang="en-US" sz="788" b="1" dirty="0"/>
          </a:p>
        </p:txBody>
      </p:sp>
      <p:cxnSp>
        <p:nvCxnSpPr>
          <p:cNvPr id="73" name="Line 8">
            <a:extLst>
              <a:ext uri="{FF2B5EF4-FFF2-40B4-BE49-F238E27FC236}">
                <a16:creationId xmlns:a16="http://schemas.microsoft.com/office/drawing/2014/main" id="{0BB0E3ED-273C-40C7-9623-20415723238F}"/>
              </a:ext>
            </a:extLst>
          </p:cNvPr>
          <p:cNvCxnSpPr>
            <a:cxnSpLocks/>
          </p:cNvCxnSpPr>
          <p:nvPr/>
        </p:nvCxnSpPr>
        <p:spPr bwMode="auto">
          <a:xfrm>
            <a:off x="1244608" y="2846960"/>
            <a:ext cx="2539865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Line 9">
            <a:extLst>
              <a:ext uri="{FF2B5EF4-FFF2-40B4-BE49-F238E27FC236}">
                <a16:creationId xmlns:a16="http://schemas.microsoft.com/office/drawing/2014/main" id="{120D2C90-DA8B-49AF-BDC3-9485BA3D0479}"/>
              </a:ext>
            </a:extLst>
          </p:cNvPr>
          <p:cNvCxnSpPr/>
          <p:nvPr/>
        </p:nvCxnSpPr>
        <p:spPr bwMode="auto">
          <a:xfrm flipV="1">
            <a:off x="1251323" y="1315608"/>
            <a:ext cx="0" cy="1531591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Line 10">
            <a:extLst>
              <a:ext uri="{FF2B5EF4-FFF2-40B4-BE49-F238E27FC236}">
                <a16:creationId xmlns:a16="http://schemas.microsoft.com/office/drawing/2014/main" id="{03EBCC2B-4EB8-460B-8D13-A0065FE27426}"/>
              </a:ext>
            </a:extLst>
          </p:cNvPr>
          <p:cNvCxnSpPr/>
          <p:nvPr/>
        </p:nvCxnSpPr>
        <p:spPr bwMode="auto">
          <a:xfrm rot="16200000">
            <a:off x="1813090" y="2830291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11">
            <a:extLst>
              <a:ext uri="{FF2B5EF4-FFF2-40B4-BE49-F238E27FC236}">
                <a16:creationId xmlns:a16="http://schemas.microsoft.com/office/drawing/2014/main" id="{AAEC47BD-7568-47BE-A896-CDA005DD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110" y="2652648"/>
            <a:ext cx="231934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zh-CN" altLang="en-US" sz="900" b="1" kern="100" dirty="0">
                <a:latin typeface="Times New Roman"/>
                <a:ea typeface="宋体"/>
              </a:rPr>
              <a:t>时间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3757A5DB-AA28-484A-A7FD-61CE479F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39" y="1315608"/>
            <a:ext cx="153733" cy="118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just"/>
            <a:r>
              <a:rPr lang="zh-CN" altLang="en-US" sz="900" b="1" kern="100" dirty="0">
                <a:latin typeface="Times New Roman"/>
                <a:ea typeface="宋体"/>
              </a:rPr>
              <a:t>服务功能满足比率</a:t>
            </a:r>
            <a:r>
              <a:rPr lang="en-US" altLang="zh-CN" sz="900" b="1" kern="100" dirty="0">
                <a:latin typeface="Times New Roman"/>
                <a:ea typeface="宋体"/>
              </a:rPr>
              <a:t> </a:t>
            </a:r>
            <a:r>
              <a:rPr lang="en-US" sz="900" kern="100" dirty="0">
                <a:latin typeface="Times New Roman"/>
                <a:ea typeface="宋体"/>
              </a:rPr>
              <a:t>(%)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cxnSp>
        <p:nvCxnSpPr>
          <p:cNvPr id="78" name="Line 14">
            <a:extLst>
              <a:ext uri="{FF2B5EF4-FFF2-40B4-BE49-F238E27FC236}">
                <a16:creationId xmlns:a16="http://schemas.microsoft.com/office/drawing/2014/main" id="{97E9FC43-42C1-4BAB-960E-3E54CDF6BD27}"/>
              </a:ext>
            </a:extLst>
          </p:cNvPr>
          <p:cNvCxnSpPr/>
          <p:nvPr/>
        </p:nvCxnSpPr>
        <p:spPr bwMode="auto">
          <a:xfrm flipV="1">
            <a:off x="1830668" y="2617168"/>
            <a:ext cx="0" cy="195597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Line 15">
            <a:extLst>
              <a:ext uri="{FF2B5EF4-FFF2-40B4-BE49-F238E27FC236}">
                <a16:creationId xmlns:a16="http://schemas.microsoft.com/office/drawing/2014/main" id="{476DDAFF-428A-46A5-B550-A29043309CA2}"/>
              </a:ext>
            </a:extLst>
          </p:cNvPr>
          <p:cNvCxnSpPr>
            <a:cxnSpLocks/>
            <a:endCxn id="122" idx="4"/>
          </p:cNvCxnSpPr>
          <p:nvPr/>
        </p:nvCxnSpPr>
        <p:spPr bwMode="auto">
          <a:xfrm flipV="1">
            <a:off x="3394920" y="1561064"/>
            <a:ext cx="1841" cy="125884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Line 16">
            <a:extLst>
              <a:ext uri="{FF2B5EF4-FFF2-40B4-BE49-F238E27FC236}">
                <a16:creationId xmlns:a16="http://schemas.microsoft.com/office/drawing/2014/main" id="{7BA40F63-6ED9-47BF-86D7-98E063F72ACC}"/>
              </a:ext>
            </a:extLst>
          </p:cNvPr>
          <p:cNvCxnSpPr>
            <a:cxnSpLocks/>
            <a:endCxn id="93" idx="0"/>
          </p:cNvCxnSpPr>
          <p:nvPr/>
        </p:nvCxnSpPr>
        <p:spPr bwMode="auto">
          <a:xfrm flipH="1" flipV="1">
            <a:off x="3600664" y="1520603"/>
            <a:ext cx="72" cy="1291859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18">
            <a:extLst>
              <a:ext uri="{FF2B5EF4-FFF2-40B4-BE49-F238E27FC236}">
                <a16:creationId xmlns:a16="http://schemas.microsoft.com/office/drawing/2014/main" id="{85820730-9DCF-48E6-A099-DB60CAA7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2" y="2845086"/>
            <a:ext cx="82163" cy="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i="1" kern="100" dirty="0">
                <a:latin typeface="Times New Roman"/>
                <a:ea typeface="宋体"/>
              </a:rPr>
              <a:t>t</a:t>
            </a:r>
            <a:r>
              <a:rPr lang="en-US" sz="900" b="1" kern="100" baseline="-25000" dirty="0">
                <a:latin typeface="Times New Roman"/>
                <a:ea typeface="宋体"/>
              </a:rPr>
              <a:t>4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cxnSp>
        <p:nvCxnSpPr>
          <p:cNvPr id="82" name="Line 19">
            <a:extLst>
              <a:ext uri="{FF2B5EF4-FFF2-40B4-BE49-F238E27FC236}">
                <a16:creationId xmlns:a16="http://schemas.microsoft.com/office/drawing/2014/main" id="{E17AC1B1-D755-4132-A60D-81E1312C3A32}"/>
              </a:ext>
            </a:extLst>
          </p:cNvPr>
          <p:cNvCxnSpPr/>
          <p:nvPr/>
        </p:nvCxnSpPr>
        <p:spPr bwMode="auto">
          <a:xfrm rot="16200000">
            <a:off x="3379266" y="2830291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Line 20">
            <a:extLst>
              <a:ext uri="{FF2B5EF4-FFF2-40B4-BE49-F238E27FC236}">
                <a16:creationId xmlns:a16="http://schemas.microsoft.com/office/drawing/2014/main" id="{0A0EC2DE-03C2-4F17-ADFD-0600C7ECCCD6}"/>
              </a:ext>
            </a:extLst>
          </p:cNvPr>
          <p:cNvCxnSpPr/>
          <p:nvPr/>
        </p:nvCxnSpPr>
        <p:spPr bwMode="auto">
          <a:xfrm rot="16200000">
            <a:off x="3585480" y="2830291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Line 21">
            <a:extLst>
              <a:ext uri="{FF2B5EF4-FFF2-40B4-BE49-F238E27FC236}">
                <a16:creationId xmlns:a16="http://schemas.microsoft.com/office/drawing/2014/main" id="{11F15EBE-4F8D-41FC-B52B-1AA960A0A71C}"/>
              </a:ext>
            </a:extLst>
          </p:cNvPr>
          <p:cNvCxnSpPr/>
          <p:nvPr/>
        </p:nvCxnSpPr>
        <p:spPr bwMode="auto">
          <a:xfrm>
            <a:off x="1251561" y="2626933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Line 22">
            <a:extLst>
              <a:ext uri="{FF2B5EF4-FFF2-40B4-BE49-F238E27FC236}">
                <a16:creationId xmlns:a16="http://schemas.microsoft.com/office/drawing/2014/main" id="{17BE240F-CA57-4F85-88C1-FBBB80FE02AD}"/>
              </a:ext>
            </a:extLst>
          </p:cNvPr>
          <p:cNvCxnSpPr>
            <a:cxnSpLocks/>
            <a:endCxn id="95" idx="2"/>
          </p:cNvCxnSpPr>
          <p:nvPr/>
        </p:nvCxnSpPr>
        <p:spPr bwMode="auto">
          <a:xfrm>
            <a:off x="1262837" y="1540844"/>
            <a:ext cx="108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23">
            <a:extLst>
              <a:ext uri="{FF2B5EF4-FFF2-40B4-BE49-F238E27FC236}">
                <a16:creationId xmlns:a16="http://schemas.microsoft.com/office/drawing/2014/main" id="{7BE086CE-F90C-4B31-873C-0C9E2674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770" y="1446308"/>
            <a:ext cx="200981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kern="100" dirty="0">
                <a:latin typeface="Times New Roman"/>
                <a:ea typeface="宋体"/>
              </a:rPr>
              <a:t>100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cxnSp>
        <p:nvCxnSpPr>
          <p:cNvPr id="87" name="Line 24">
            <a:extLst>
              <a:ext uri="{FF2B5EF4-FFF2-40B4-BE49-F238E27FC236}">
                <a16:creationId xmlns:a16="http://schemas.microsoft.com/office/drawing/2014/main" id="{2B772A48-9005-4EA9-A217-313E2D746723}"/>
              </a:ext>
            </a:extLst>
          </p:cNvPr>
          <p:cNvCxnSpPr>
            <a:cxnSpLocks/>
            <a:stCxn id="102" idx="4"/>
          </p:cNvCxnSpPr>
          <p:nvPr/>
        </p:nvCxnSpPr>
        <p:spPr bwMode="auto">
          <a:xfrm flipH="1" flipV="1">
            <a:off x="1390433" y="1530568"/>
            <a:ext cx="184701" cy="11116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Line 25">
            <a:extLst>
              <a:ext uri="{FF2B5EF4-FFF2-40B4-BE49-F238E27FC236}">
                <a16:creationId xmlns:a16="http://schemas.microsoft.com/office/drawing/2014/main" id="{8F24CF24-BA83-4B0C-ABB2-6DFC8037F39C}"/>
              </a:ext>
            </a:extLst>
          </p:cNvPr>
          <p:cNvCxnSpPr/>
          <p:nvPr/>
        </p:nvCxnSpPr>
        <p:spPr bwMode="auto">
          <a:xfrm rot="16200000">
            <a:off x="1371100" y="2830291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Line 28">
            <a:extLst>
              <a:ext uri="{FF2B5EF4-FFF2-40B4-BE49-F238E27FC236}">
                <a16:creationId xmlns:a16="http://schemas.microsoft.com/office/drawing/2014/main" id="{E9F1C7C2-08C8-463A-8719-C758CC5FC3A5}"/>
              </a:ext>
            </a:extLst>
          </p:cNvPr>
          <p:cNvCxnSpPr>
            <a:cxnSpLocks/>
            <a:stCxn id="94" idx="0"/>
            <a:endCxn id="125" idx="3"/>
          </p:cNvCxnSpPr>
          <p:nvPr/>
        </p:nvCxnSpPr>
        <p:spPr bwMode="auto">
          <a:xfrm flipV="1">
            <a:off x="1827616" y="1818328"/>
            <a:ext cx="398849" cy="783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Line 29">
            <a:extLst>
              <a:ext uri="{FF2B5EF4-FFF2-40B4-BE49-F238E27FC236}">
                <a16:creationId xmlns:a16="http://schemas.microsoft.com/office/drawing/2014/main" id="{861BD3AD-2058-40AC-91AC-B764C8796546}"/>
              </a:ext>
            </a:extLst>
          </p:cNvPr>
          <p:cNvCxnSpPr>
            <a:cxnSpLocks/>
          </p:cNvCxnSpPr>
          <p:nvPr/>
        </p:nvCxnSpPr>
        <p:spPr bwMode="auto">
          <a:xfrm>
            <a:off x="3379104" y="1540732"/>
            <a:ext cx="3432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Line 30">
            <a:extLst>
              <a:ext uri="{FF2B5EF4-FFF2-40B4-BE49-F238E27FC236}">
                <a16:creationId xmlns:a16="http://schemas.microsoft.com/office/drawing/2014/main" id="{8F77957E-F064-4ADF-881E-68E736DE6548}"/>
              </a:ext>
            </a:extLst>
          </p:cNvPr>
          <p:cNvCxnSpPr>
            <a:stCxn id="102" idx="6"/>
            <a:endCxn id="94" idx="2"/>
          </p:cNvCxnSpPr>
          <p:nvPr/>
        </p:nvCxnSpPr>
        <p:spPr bwMode="auto">
          <a:xfrm>
            <a:off x="1595374" y="2621932"/>
            <a:ext cx="212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32">
            <a:extLst>
              <a:ext uri="{FF2B5EF4-FFF2-40B4-BE49-F238E27FC236}">
                <a16:creationId xmlns:a16="http://schemas.microsoft.com/office/drawing/2014/main" id="{A713CD3F-1CE7-44FA-8AEF-DB1FD40D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423" y="1520604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94" name="Oval 34">
            <a:extLst>
              <a:ext uri="{FF2B5EF4-FFF2-40B4-BE49-F238E27FC236}">
                <a16:creationId xmlns:a16="http://schemas.microsoft.com/office/drawing/2014/main" id="{B76D8198-1FB1-461D-BBF7-FF5195E50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75" y="2601691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95" name="Oval 35">
            <a:extLst>
              <a:ext uri="{FF2B5EF4-FFF2-40B4-BE49-F238E27FC236}">
                <a16:creationId xmlns:a16="http://schemas.microsoft.com/office/drawing/2014/main" id="{9F804AF3-B9F2-41F3-9C9A-F34BA432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00" y="1520604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cxnSp>
        <p:nvCxnSpPr>
          <p:cNvPr id="97" name="Line 42">
            <a:extLst>
              <a:ext uri="{FF2B5EF4-FFF2-40B4-BE49-F238E27FC236}">
                <a16:creationId xmlns:a16="http://schemas.microsoft.com/office/drawing/2014/main" id="{8D4C137F-5091-4960-B4BD-7CC95DCDA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19" y="1501481"/>
            <a:ext cx="0" cy="1317818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48">
            <a:extLst>
              <a:ext uri="{FF2B5EF4-FFF2-40B4-BE49-F238E27FC236}">
                <a16:creationId xmlns:a16="http://schemas.microsoft.com/office/drawing/2014/main" id="{4D0D9B18-2A9F-4FE0-8A8A-5D6E1AD7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45" y="2548985"/>
            <a:ext cx="405737" cy="1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788" b="1" i="1" kern="100" dirty="0">
                <a:latin typeface="Times New Roman"/>
                <a:ea typeface="宋体"/>
              </a:rPr>
              <a:t>SSI</a:t>
            </a:r>
            <a:r>
              <a:rPr lang="en-US" sz="788" b="1" kern="100" dirty="0">
                <a:latin typeface="Times New Roman"/>
                <a:ea typeface="宋体"/>
              </a:rPr>
              <a:t>(</a:t>
            </a:r>
            <a:r>
              <a:rPr lang="en-US" sz="788" b="1" i="1" kern="100" dirty="0">
                <a:latin typeface="Times New Roman"/>
                <a:ea typeface="宋体"/>
              </a:rPr>
              <a:t>t</a:t>
            </a:r>
            <a:r>
              <a:rPr lang="en-US" sz="788" b="1" kern="100" dirty="0">
                <a:latin typeface="Times New Roman"/>
                <a:ea typeface="宋体"/>
              </a:rPr>
              <a:t>)</a:t>
            </a:r>
            <a:r>
              <a:rPr lang="en-US" sz="788" b="1" i="1" kern="100" baseline="-25000" dirty="0">
                <a:latin typeface="Times New Roman"/>
                <a:ea typeface="宋体"/>
              </a:rPr>
              <a:t>min</a:t>
            </a:r>
            <a:endParaRPr lang="zh-CN" altLang="en-US" sz="788" b="1" kern="100" dirty="0">
              <a:latin typeface="Times New Roman"/>
              <a:ea typeface="宋体"/>
            </a:endParaRPr>
          </a:p>
        </p:txBody>
      </p:sp>
      <p:sp>
        <p:nvSpPr>
          <p:cNvPr id="102" name="Oval 34">
            <a:extLst>
              <a:ext uri="{FF2B5EF4-FFF2-40B4-BE49-F238E27FC236}">
                <a16:creationId xmlns:a16="http://schemas.microsoft.com/office/drawing/2014/main" id="{0FA01F39-9745-4AEF-AF47-FB86DF04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93" y="2601691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06" name="Text Box 18">
            <a:extLst>
              <a:ext uri="{FF2B5EF4-FFF2-40B4-BE49-F238E27FC236}">
                <a16:creationId xmlns:a16="http://schemas.microsoft.com/office/drawing/2014/main" id="{8E69FBEA-2419-48C3-B8FF-77B21B9D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821" y="2845086"/>
            <a:ext cx="296360" cy="1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i="1" kern="100" dirty="0">
                <a:latin typeface="Times New Roman"/>
                <a:ea typeface="宋体"/>
              </a:rPr>
              <a:t>t</a:t>
            </a:r>
            <a:r>
              <a:rPr lang="en-US" sz="900" b="1" kern="100" baseline="-25000" dirty="0">
                <a:latin typeface="Times New Roman"/>
                <a:ea typeface="宋体"/>
              </a:rPr>
              <a:t>3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sp>
        <p:nvSpPr>
          <p:cNvPr id="107" name="Text Box 18">
            <a:extLst>
              <a:ext uri="{FF2B5EF4-FFF2-40B4-BE49-F238E27FC236}">
                <a16:creationId xmlns:a16="http://schemas.microsoft.com/office/drawing/2014/main" id="{8D986059-28B8-43D4-950D-B798A415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483" y="2845086"/>
            <a:ext cx="82163" cy="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i="1" kern="100" dirty="0">
                <a:latin typeface="Times New Roman"/>
                <a:ea typeface="宋体"/>
              </a:rPr>
              <a:t>t</a:t>
            </a:r>
            <a:r>
              <a:rPr lang="en-US" sz="900" b="1" kern="100" baseline="-25000" dirty="0">
                <a:latin typeface="Times New Roman"/>
                <a:ea typeface="宋体"/>
              </a:rPr>
              <a:t>2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sp>
        <p:nvSpPr>
          <p:cNvPr id="108" name="Text Box 18">
            <a:extLst>
              <a:ext uri="{FF2B5EF4-FFF2-40B4-BE49-F238E27FC236}">
                <a16:creationId xmlns:a16="http://schemas.microsoft.com/office/drawing/2014/main" id="{E254F273-7398-4FB5-BD85-FD89FA1F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69" y="2845086"/>
            <a:ext cx="82163" cy="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i="1" kern="100" dirty="0">
                <a:latin typeface="Times New Roman"/>
                <a:ea typeface="宋体"/>
              </a:rPr>
              <a:t>t</a:t>
            </a:r>
            <a:r>
              <a:rPr lang="en-US" sz="900" b="1" kern="100" baseline="-25000" dirty="0">
                <a:latin typeface="Times New Roman"/>
                <a:ea typeface="宋体"/>
              </a:rPr>
              <a:t>0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cxnSp>
        <p:nvCxnSpPr>
          <p:cNvPr id="114" name="Line 10">
            <a:extLst>
              <a:ext uri="{FF2B5EF4-FFF2-40B4-BE49-F238E27FC236}">
                <a16:creationId xmlns:a16="http://schemas.microsoft.com/office/drawing/2014/main" id="{71AB0AC6-BDBC-46C0-A78D-B49828D19524}"/>
              </a:ext>
            </a:extLst>
          </p:cNvPr>
          <p:cNvCxnSpPr/>
          <p:nvPr/>
        </p:nvCxnSpPr>
        <p:spPr bwMode="auto">
          <a:xfrm rot="16200000">
            <a:off x="1555194" y="2830291"/>
            <a:ext cx="32385" cy="4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Line 14">
            <a:extLst>
              <a:ext uri="{FF2B5EF4-FFF2-40B4-BE49-F238E27FC236}">
                <a16:creationId xmlns:a16="http://schemas.microsoft.com/office/drawing/2014/main" id="{E39F1CAA-A2B4-4C63-83B0-A8720D788329}"/>
              </a:ext>
            </a:extLst>
          </p:cNvPr>
          <p:cNvCxnSpPr/>
          <p:nvPr/>
        </p:nvCxnSpPr>
        <p:spPr bwMode="auto">
          <a:xfrm flipV="1">
            <a:off x="1572772" y="2617168"/>
            <a:ext cx="0" cy="195597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 Box 18">
            <a:extLst>
              <a:ext uri="{FF2B5EF4-FFF2-40B4-BE49-F238E27FC236}">
                <a16:creationId xmlns:a16="http://schemas.microsoft.com/office/drawing/2014/main" id="{BDFBEBCE-466D-4A2B-9C2F-D7C06307E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588" y="2845086"/>
            <a:ext cx="82163" cy="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900" b="1" i="1" kern="100" dirty="0">
                <a:latin typeface="Times New Roman"/>
                <a:ea typeface="宋体"/>
              </a:rPr>
              <a:t>t</a:t>
            </a:r>
            <a:r>
              <a:rPr lang="en-US" sz="900" b="1" kern="100" baseline="-25000" dirty="0">
                <a:latin typeface="Times New Roman"/>
                <a:ea typeface="宋体"/>
              </a:rPr>
              <a:t>1</a:t>
            </a:r>
            <a:endParaRPr lang="zh-CN" altLang="en-US" sz="900" kern="100" dirty="0">
              <a:latin typeface="Times New Roman"/>
              <a:ea typeface="宋体"/>
            </a:endParaRPr>
          </a:p>
        </p:txBody>
      </p:sp>
      <p:cxnSp>
        <p:nvCxnSpPr>
          <p:cNvPr id="117" name="Line 28">
            <a:extLst>
              <a:ext uri="{FF2B5EF4-FFF2-40B4-BE49-F238E27FC236}">
                <a16:creationId xmlns:a16="http://schemas.microsoft.com/office/drawing/2014/main" id="{B43C8712-FF17-4BFD-9B84-59B7127AF9C0}"/>
              </a:ext>
            </a:extLst>
          </p:cNvPr>
          <p:cNvCxnSpPr>
            <a:cxnSpLocks/>
            <a:stCxn id="125" idx="7"/>
            <a:endCxn id="122" idx="3"/>
          </p:cNvCxnSpPr>
          <p:nvPr/>
        </p:nvCxnSpPr>
        <p:spPr bwMode="auto">
          <a:xfrm flipV="1">
            <a:off x="2255091" y="1555137"/>
            <a:ext cx="1127357" cy="23456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520" y="1520584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25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538" y="1783775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35" name="TextBox 134"/>
          <p:cNvSpPr txBox="1"/>
          <p:nvPr/>
        </p:nvSpPr>
        <p:spPr>
          <a:xfrm>
            <a:off x="2159016" y="2026563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53417" y="2229781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p3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68243" y="1811057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p6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673782" y="1763662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p7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67769" y="1689870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225" y="1637999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3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631" y="2210227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4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58" y="1742223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61" y="1986082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6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35" y="1682865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7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21" y="1617759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8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051" y="1521949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49" name="TextBox 148"/>
          <p:cNvSpPr txBox="1"/>
          <p:nvPr/>
        </p:nvSpPr>
        <p:spPr>
          <a:xfrm>
            <a:off x="2439267" y="1804015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p4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379104" y="159119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p5</a:t>
            </a:r>
            <a:endParaRPr lang="zh-CN" altLang="en-US" sz="788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53" name="直接连接符 152"/>
          <p:cNvCxnSpPr>
            <a:stCxn id="94" idx="0"/>
            <a:endCxn id="142" idx="2"/>
          </p:cNvCxnSpPr>
          <p:nvPr/>
        </p:nvCxnSpPr>
        <p:spPr>
          <a:xfrm flipV="1">
            <a:off x="1827616" y="1658240"/>
            <a:ext cx="378608" cy="94345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8" idx="3"/>
            <a:endCxn id="142" idx="6"/>
          </p:cNvCxnSpPr>
          <p:nvPr/>
        </p:nvCxnSpPr>
        <p:spPr>
          <a:xfrm flipH="1">
            <a:off x="2246706" y="1556502"/>
            <a:ext cx="431273" cy="10173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8" idx="6"/>
            <a:endCxn id="122" idx="2"/>
          </p:cNvCxnSpPr>
          <p:nvPr/>
        </p:nvCxnSpPr>
        <p:spPr>
          <a:xfrm flipV="1">
            <a:off x="2712532" y="1540824"/>
            <a:ext cx="663988" cy="136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101" y="1587130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66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54" y="2221657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67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300" y="2023537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68" name="Oval 33">
            <a:extLst>
              <a:ext uri="{FF2B5EF4-FFF2-40B4-BE49-F238E27FC236}">
                <a16:creationId xmlns:a16="http://schemas.microsoft.com/office/drawing/2014/main" id="{AED6021E-C926-4774-8FA9-EB586B27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39" y="1818328"/>
            <a:ext cx="40481" cy="40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CN" altLang="en-US" sz="1350"/>
          </a:p>
        </p:txBody>
      </p:sp>
      <p:sp>
        <p:nvSpPr>
          <p:cNvPr id="169" name="TextBox 168"/>
          <p:cNvSpPr txBox="1"/>
          <p:nvPr/>
        </p:nvSpPr>
        <p:spPr>
          <a:xfrm>
            <a:off x="1808935" y="2161063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880616" y="1968541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5198" y="1380294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p6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26448" y="1682864"/>
            <a:ext cx="155492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p3-4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354854" y="1440888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p7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089732" y="1518988"/>
            <a:ext cx="99386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88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788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p5</a:t>
            </a:r>
            <a:endParaRPr lang="zh-CN" altLang="en-US" sz="788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76" name="直接连接符 175"/>
          <p:cNvCxnSpPr>
            <a:cxnSpLocks/>
          </p:cNvCxnSpPr>
          <p:nvPr/>
        </p:nvCxnSpPr>
        <p:spPr>
          <a:xfrm>
            <a:off x="1379905" y="1530806"/>
            <a:ext cx="2225222" cy="12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格 139">
            <a:extLst>
              <a:ext uri="{FF2B5EF4-FFF2-40B4-BE49-F238E27FC236}">
                <a16:creationId xmlns:a16="http://schemas.microsoft.com/office/drawing/2014/main" id="{D640E4CA-04B0-4513-A881-2074EACB25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879" y="3173818"/>
          <a:ext cx="3055241" cy="825570"/>
        </p:xfrm>
        <a:graphic>
          <a:graphicData uri="http://schemas.openxmlformats.org/drawingml/2006/table">
            <a:tbl>
              <a:tblPr firstCol="1">
                <a:tableStyleId>{22838BEF-8BB2-4498-84A7-C5851F593DF1}</a:tableStyleId>
              </a:tblPr>
              <a:tblGrid>
                <a:gridCol w="78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8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破坏管道编号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修复时间</a:t>
                      </a:r>
                      <a:r>
                        <a:rPr lang="en-US" altLang="zh-CN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(min)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5543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修复次序</a:t>
                      </a:r>
                      <a:r>
                        <a:rPr lang="en-US" altLang="zh-CN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修复次序</a:t>
                      </a:r>
                      <a:r>
                        <a:rPr lang="en-US" altLang="zh-CN" sz="8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8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9" name="直接连接符 108"/>
          <p:cNvCxnSpPr/>
          <p:nvPr/>
        </p:nvCxnSpPr>
        <p:spPr>
          <a:xfrm>
            <a:off x="2589706" y="2608047"/>
            <a:ext cx="16200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2589706" y="2385162"/>
            <a:ext cx="1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814159" y="2555691"/>
            <a:ext cx="253274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88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次序</a:t>
            </a:r>
            <a:r>
              <a:rPr lang="en-US" altLang="zh-CN" sz="788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788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17795" y="2332806"/>
            <a:ext cx="253274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88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次序</a:t>
            </a:r>
            <a:r>
              <a:rPr lang="en-US" altLang="zh-CN" sz="788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788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72" y="95657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/>
              <a:t>任务分配</a:t>
            </a:r>
          </a:p>
        </p:txBody>
      </p:sp>
    </p:spTree>
    <p:extLst>
      <p:ext uri="{BB962C8B-B14F-4D97-AF65-F5344CB8AC3E}">
        <p14:creationId xmlns:p14="http://schemas.microsoft.com/office/powerpoint/2010/main" val="36031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AB42476E-A0BC-44A2-8C7A-68B5EAF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一、研究背景与意义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BBEB2-2E57-4316-9E74-B1575BF1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8" y="1628530"/>
            <a:ext cx="5638984" cy="41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AB42476E-A0BC-44A2-8C7A-68B5EAF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一、研究背景与意义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BBEB2-2E57-4316-9E74-B1575BF1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8" y="1628530"/>
            <a:ext cx="5638984" cy="418862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EADF96-9FF3-4077-8B64-89BBE5FEAABE}"/>
              </a:ext>
            </a:extLst>
          </p:cNvPr>
          <p:cNvCxnSpPr/>
          <p:nvPr/>
        </p:nvCxnSpPr>
        <p:spPr>
          <a:xfrm>
            <a:off x="2812356" y="3211926"/>
            <a:ext cx="353466" cy="7760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6712C90-1EEF-4F3C-9E51-395FFF7262EC}"/>
              </a:ext>
            </a:extLst>
          </p:cNvPr>
          <p:cNvCxnSpPr/>
          <p:nvPr/>
        </p:nvCxnSpPr>
        <p:spPr>
          <a:xfrm>
            <a:off x="3165822" y="3964961"/>
            <a:ext cx="51483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A579D-A0E9-41D4-A975-BA176F7CA2C4}"/>
              </a:ext>
            </a:extLst>
          </p:cNvPr>
          <p:cNvCxnSpPr/>
          <p:nvPr/>
        </p:nvCxnSpPr>
        <p:spPr>
          <a:xfrm flipV="1">
            <a:off x="3680652" y="3603812"/>
            <a:ext cx="238205" cy="36114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20E024-D13C-48A0-A025-B897814F7915}"/>
              </a:ext>
            </a:extLst>
          </p:cNvPr>
          <p:cNvCxnSpPr/>
          <p:nvPr/>
        </p:nvCxnSpPr>
        <p:spPr>
          <a:xfrm flipV="1">
            <a:off x="3926541" y="3211926"/>
            <a:ext cx="645459" cy="4072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3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37">
            <a:extLst>
              <a:ext uri="{FF2B5EF4-FFF2-40B4-BE49-F238E27FC236}">
                <a16:creationId xmlns:a16="http://schemas.microsoft.com/office/drawing/2014/main" id="{62DA6821-950F-4A4A-9771-35F9AED96DC3}"/>
              </a:ext>
            </a:extLst>
          </p:cNvPr>
          <p:cNvSpPr/>
          <p:nvPr/>
        </p:nvSpPr>
        <p:spPr>
          <a:xfrm>
            <a:off x="1596839" y="1514278"/>
            <a:ext cx="6112478" cy="2722984"/>
          </a:xfrm>
          <a:prstGeom prst="roundRect">
            <a:avLst/>
          </a:prstGeom>
          <a:solidFill>
            <a:srgbClr val="F2F2F2">
              <a:alpha val="69804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0BB6F-99FD-48D3-B7EB-869921FAAB37}"/>
              </a:ext>
            </a:extLst>
          </p:cNvPr>
          <p:cNvSpPr/>
          <p:nvPr/>
        </p:nvSpPr>
        <p:spPr>
          <a:xfrm>
            <a:off x="4053538" y="1613453"/>
            <a:ext cx="1918734" cy="314325"/>
          </a:xfrm>
          <a:prstGeom prst="rect">
            <a:avLst/>
          </a:prstGeom>
          <a:solidFill>
            <a:srgbClr val="9DC3E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城市供水系统地震韧性</a:t>
            </a: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58C1610C-7790-429D-81DB-E83FC696460F}"/>
              </a:ext>
            </a:extLst>
          </p:cNvPr>
          <p:cNvSpPr/>
          <p:nvPr/>
        </p:nvSpPr>
        <p:spPr>
          <a:xfrm>
            <a:off x="2646699" y="2265142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抵抗能力</a:t>
            </a: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B7ACC2D5-C531-49DB-956B-DB222679AC66}"/>
              </a:ext>
            </a:extLst>
          </p:cNvPr>
          <p:cNvSpPr/>
          <p:nvPr/>
        </p:nvSpPr>
        <p:spPr>
          <a:xfrm>
            <a:off x="4531937" y="2260130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适应能力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13AA5338-0232-47B8-A081-2EB7826DC01C}"/>
              </a:ext>
            </a:extLst>
          </p:cNvPr>
          <p:cNvSpPr/>
          <p:nvPr/>
        </p:nvSpPr>
        <p:spPr>
          <a:xfrm>
            <a:off x="6558663" y="2273879"/>
            <a:ext cx="960529" cy="3643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恢复能力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30D959-5A85-4C7A-8D71-DE2655698CC9}"/>
              </a:ext>
            </a:extLst>
          </p:cNvPr>
          <p:cNvSpPr/>
          <p:nvPr/>
        </p:nvSpPr>
        <p:spPr>
          <a:xfrm>
            <a:off x="1744093" y="1637520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409140-2607-4C01-A94E-E2A55AD9E362}"/>
              </a:ext>
            </a:extLst>
          </p:cNvPr>
          <p:cNvSpPr/>
          <p:nvPr/>
        </p:nvSpPr>
        <p:spPr>
          <a:xfrm>
            <a:off x="1744093" y="2286440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属性特征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97ACB-E18A-4A4E-8E78-55BD421CC8FF}"/>
              </a:ext>
            </a:extLst>
          </p:cNvPr>
          <p:cNvSpPr/>
          <p:nvPr/>
        </p:nvSpPr>
        <p:spPr>
          <a:xfrm>
            <a:off x="1744093" y="2894646"/>
            <a:ext cx="720000" cy="314325"/>
          </a:xfrm>
          <a:prstGeom prst="rect">
            <a:avLst/>
          </a:prstGeom>
          <a:solidFill>
            <a:srgbClr val="9DC3E6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属性量化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EED76D-DD41-459E-89DD-DC8F0534F340}"/>
              </a:ext>
            </a:extLst>
          </p:cNvPr>
          <p:cNvSpPr/>
          <p:nvPr/>
        </p:nvSpPr>
        <p:spPr>
          <a:xfrm>
            <a:off x="1744093" y="3621634"/>
            <a:ext cx="720000" cy="314325"/>
          </a:xfrm>
          <a:prstGeom prst="rect">
            <a:avLst/>
          </a:prstGeom>
          <a:solidFill>
            <a:srgbClr val="9DC3E6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变量参数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7C4F82-BCE6-43A5-806D-AF8190D87628}"/>
              </a:ext>
            </a:extLst>
          </p:cNvPr>
          <p:cNvSpPr/>
          <p:nvPr/>
        </p:nvSpPr>
        <p:spPr>
          <a:xfrm>
            <a:off x="2605766" y="2842355"/>
            <a:ext cx="1042394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地震发生瞬时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功能满足率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B3D13-252D-47F2-BFDA-D9378DC3D184}"/>
              </a:ext>
            </a:extLst>
          </p:cNvPr>
          <p:cNvSpPr/>
          <p:nvPr/>
        </p:nvSpPr>
        <p:spPr>
          <a:xfrm>
            <a:off x="4292203" y="2836520"/>
            <a:ext cx="1433785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地震发生至恢复开始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之前的平均功能满足率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EC1221-0722-47DB-B637-C339213F0117}"/>
              </a:ext>
            </a:extLst>
          </p:cNvPr>
          <p:cNvSpPr/>
          <p:nvPr/>
        </p:nvSpPr>
        <p:spPr>
          <a:xfrm>
            <a:off x="6517730" y="2856104"/>
            <a:ext cx="1042394" cy="430575"/>
          </a:xfrm>
          <a:prstGeom prst="rect">
            <a:avLst/>
          </a:prstGeom>
          <a:solidFill>
            <a:srgbClr val="D6DCE5">
              <a:alpha val="69804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震后恢复期间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的平均功能满足率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D73248-B7B4-4C82-B064-D886B3F05338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3126963" y="2629497"/>
            <a:ext cx="1" cy="212858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23EBB4-BAED-4391-A521-CAC43491C15F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5009096" y="2624485"/>
            <a:ext cx="3106" cy="212035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6CC433-0BAB-48F7-8D2B-8F2B789D3086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7038927" y="2638234"/>
            <a:ext cx="1" cy="21787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10C376D-719D-4E11-99DB-9687835A6C2B}"/>
              </a:ext>
            </a:extLst>
          </p:cNvPr>
          <p:cNvSpPr/>
          <p:nvPr/>
        </p:nvSpPr>
        <p:spPr>
          <a:xfrm>
            <a:off x="2605766" y="3549154"/>
            <a:ext cx="1042394" cy="460809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管道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抗震能力</a:t>
            </a:r>
          </a:p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管网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拓扑结构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B567E6-F9BD-43CF-A2B3-9F57E88AE292}"/>
              </a:ext>
            </a:extLst>
          </p:cNvPr>
          <p:cNvSpPr/>
          <p:nvPr/>
        </p:nvSpPr>
        <p:spPr>
          <a:xfrm>
            <a:off x="3815607" y="3560099"/>
            <a:ext cx="133670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0" rIns="5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泵组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阀门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蓄水池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的数量、位置与状态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35263F-3011-4C92-A9BF-BB46E17D97C1}"/>
              </a:ext>
            </a:extLst>
          </p:cNvPr>
          <p:cNvSpPr/>
          <p:nvPr/>
        </p:nvSpPr>
        <p:spPr>
          <a:xfrm>
            <a:off x="5293922" y="3560099"/>
            <a:ext cx="107614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修复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资源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维修</a:t>
            </a:r>
            <a:r>
              <a:rPr lang="zh-CN" altLang="en-US" sz="105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队伍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数量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2DC0902-8E88-4443-A2CB-80D2B6B3C608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3126963" y="3272930"/>
            <a:ext cx="0" cy="276224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DBB8CAC-DCD2-42A3-9ADD-15D02067B752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4483957" y="3267095"/>
            <a:ext cx="525139" cy="293004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42ED58-5416-48FF-AC86-89F8A2D41CFD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V="1">
            <a:off x="5831992" y="3286679"/>
            <a:ext cx="1206935" cy="273420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D24AF5-7AFD-497C-A043-8DCE39579E9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3126963" y="3267095"/>
            <a:ext cx="1882133" cy="282059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74EBA79-666C-4FB3-B889-C2790A57B6E5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4483957" y="3286679"/>
            <a:ext cx="2554970" cy="273420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19BA52-3683-4D48-BD29-0F8B5F8D4559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flipV="1">
            <a:off x="3126963" y="3286679"/>
            <a:ext cx="3911964" cy="262475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E4E2A8-9C9B-432F-8842-1FD9139A87A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012202" y="1927778"/>
            <a:ext cx="703" cy="33235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243">
            <a:extLst>
              <a:ext uri="{FF2B5EF4-FFF2-40B4-BE49-F238E27FC236}">
                <a16:creationId xmlns:a16="http://schemas.microsoft.com/office/drawing/2014/main" id="{9EF35BC8-AA7A-4AB0-BA5E-E74FE9E2162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901253" y="1153490"/>
            <a:ext cx="337364" cy="1885941"/>
          </a:xfrm>
          <a:prstGeom prst="bentConnector3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244">
            <a:extLst>
              <a:ext uri="{FF2B5EF4-FFF2-40B4-BE49-F238E27FC236}">
                <a16:creationId xmlns:a16="http://schemas.microsoft.com/office/drawing/2014/main" id="{7BF547C8-DEF2-43B1-B2A2-2DFAD1E2DF4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5852866" y="1087816"/>
            <a:ext cx="346101" cy="2026023"/>
          </a:xfrm>
          <a:prstGeom prst="bentConnector3">
            <a:avLst>
              <a:gd name="adj1" fmla="val 48899"/>
            </a:avLst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245">
            <a:extLst>
              <a:ext uri="{FF2B5EF4-FFF2-40B4-BE49-F238E27FC236}">
                <a16:creationId xmlns:a16="http://schemas.microsoft.com/office/drawing/2014/main" id="{6A268A5A-734C-45AF-AEDF-BA3CC181DDDF}"/>
              </a:ext>
            </a:extLst>
          </p:cNvPr>
          <p:cNvSpPr/>
          <p:nvPr/>
        </p:nvSpPr>
        <p:spPr>
          <a:xfrm rot="5400000">
            <a:off x="2017006" y="2046493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箭头: 右 246">
            <a:extLst>
              <a:ext uri="{FF2B5EF4-FFF2-40B4-BE49-F238E27FC236}">
                <a16:creationId xmlns:a16="http://schemas.microsoft.com/office/drawing/2014/main" id="{01567BCB-BB7F-45BE-A0C1-A5A79F0F826C}"/>
              </a:ext>
            </a:extLst>
          </p:cNvPr>
          <p:cNvSpPr/>
          <p:nvPr/>
        </p:nvSpPr>
        <p:spPr>
          <a:xfrm rot="5400000">
            <a:off x="2017006" y="2668644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箭头: 右 247">
            <a:extLst>
              <a:ext uri="{FF2B5EF4-FFF2-40B4-BE49-F238E27FC236}">
                <a16:creationId xmlns:a16="http://schemas.microsoft.com/office/drawing/2014/main" id="{A17E3DED-3E70-4540-AC90-412B889BF0AA}"/>
              </a:ext>
            </a:extLst>
          </p:cNvPr>
          <p:cNvSpPr/>
          <p:nvPr/>
        </p:nvSpPr>
        <p:spPr>
          <a:xfrm rot="5400000">
            <a:off x="2017006" y="3358669"/>
            <a:ext cx="184640" cy="158123"/>
          </a:xfrm>
          <a:prstGeom prst="rightArrow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ED29B2D-4266-4ED0-BC5E-B730FF9B1D34}"/>
              </a:ext>
            </a:extLst>
          </p:cNvPr>
          <p:cNvSpPr/>
          <p:nvPr/>
        </p:nvSpPr>
        <p:spPr>
          <a:xfrm>
            <a:off x="6500857" y="3560099"/>
            <a:ext cx="1076140" cy="449865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恢复策略</a:t>
            </a: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（管道</a:t>
            </a:r>
            <a:endParaRPr lang="en-US" altLang="zh-CN" sz="105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次序与队伍指派）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7A1921A-4122-48E3-BA33-EE30AF0579A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7038927" y="3286679"/>
            <a:ext cx="0" cy="273420"/>
          </a:xfrm>
          <a:prstGeom prst="line">
            <a:avLst/>
          </a:prstGeom>
          <a:ln w="63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6">
            <a:extLst>
              <a:ext uri="{FF2B5EF4-FFF2-40B4-BE49-F238E27FC236}">
                <a16:creationId xmlns:a16="http://schemas.microsoft.com/office/drawing/2014/main" id="{D2CEA273-D1BE-4790-9713-12704F0F502F}"/>
              </a:ext>
            </a:extLst>
          </p:cNvPr>
          <p:cNvSpPr/>
          <p:nvPr/>
        </p:nvSpPr>
        <p:spPr>
          <a:xfrm>
            <a:off x="2855078" y="4409253"/>
            <a:ext cx="960529" cy="3643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物理设施</a:t>
            </a:r>
          </a:p>
        </p:txBody>
      </p:sp>
      <p:sp>
        <p:nvSpPr>
          <p:cNvPr id="42" name="圆角矩形 9">
            <a:extLst>
              <a:ext uri="{FF2B5EF4-FFF2-40B4-BE49-F238E27FC236}">
                <a16:creationId xmlns:a16="http://schemas.microsoft.com/office/drawing/2014/main" id="{A582E46F-B002-4801-80E7-7A1C7C4FCEC3}"/>
              </a:ext>
            </a:extLst>
          </p:cNvPr>
          <p:cNvSpPr/>
          <p:nvPr/>
        </p:nvSpPr>
        <p:spPr>
          <a:xfrm>
            <a:off x="6558662" y="4409253"/>
            <a:ext cx="960529" cy="3643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方法策略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987490C-2707-4A27-96FA-0026F37E732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126963" y="4009964"/>
            <a:ext cx="208380" cy="399289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B5F48E1-4CE3-43B3-B665-236EDA0B4BB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335343" y="3935959"/>
            <a:ext cx="1317735" cy="473294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1252DEA-AA3D-430D-961A-34CAEA89D184}"/>
              </a:ext>
            </a:extLst>
          </p:cNvPr>
          <p:cNvCxnSpPr>
            <a:cxnSpLocks/>
            <a:stCxn id="41" idx="0"/>
            <a:endCxn id="26" idx="2"/>
          </p:cNvCxnSpPr>
          <p:nvPr/>
        </p:nvCxnSpPr>
        <p:spPr>
          <a:xfrm flipV="1">
            <a:off x="3335343" y="4009964"/>
            <a:ext cx="2496649" cy="399289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FEA6D-F3A5-4EE2-AF5E-A9914BDEB1D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038926" y="4009964"/>
            <a:ext cx="1" cy="399289"/>
          </a:xfrm>
          <a:prstGeom prst="line">
            <a:avLst/>
          </a:prstGeom>
          <a:ln w="63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6A501EE-8703-4D59-9CBD-641B71A1E269}"/>
              </a:ext>
            </a:extLst>
          </p:cNvPr>
          <p:cNvSpPr/>
          <p:nvPr/>
        </p:nvSpPr>
        <p:spPr>
          <a:xfrm>
            <a:off x="3218987" y="5157159"/>
            <a:ext cx="3151582" cy="40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</a:rPr>
              <a:t>震前运行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34DA483-2369-4EC9-BC2F-1FDE1E0F3873}"/>
              </a:ext>
            </a:extLst>
          </p:cNvPr>
          <p:cNvSpPr/>
          <p:nvPr/>
        </p:nvSpPr>
        <p:spPr>
          <a:xfrm>
            <a:off x="1860567" y="5157160"/>
            <a:ext cx="1358421" cy="406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</a:rPr>
              <a:t>规划设计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B86D97-A627-458C-A152-0654F5EBE5CD}"/>
              </a:ext>
            </a:extLst>
          </p:cNvPr>
          <p:cNvSpPr/>
          <p:nvPr/>
        </p:nvSpPr>
        <p:spPr>
          <a:xfrm>
            <a:off x="6370569" y="5157159"/>
            <a:ext cx="1340492" cy="406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震后修复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474342-75C1-47DD-8FA3-7FFA03AB0A2A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V="1">
            <a:off x="2539778" y="4773608"/>
            <a:ext cx="795565" cy="383552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59188C3-6B3D-4D81-8E6C-B73A49BDA610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3335343" y="4773608"/>
            <a:ext cx="1459435" cy="383551"/>
          </a:xfrm>
          <a:prstGeom prst="line">
            <a:avLst/>
          </a:prstGeom>
          <a:ln w="63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A6649E-ADCE-4CD9-9291-6A1AC54ED884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7038927" y="4773608"/>
            <a:ext cx="1888" cy="383551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5BFCEB3-A1E1-41B6-9079-5610FC6171C9}"/>
              </a:ext>
            </a:extLst>
          </p:cNvPr>
          <p:cNvSpPr txBox="1"/>
          <p:nvPr/>
        </p:nvSpPr>
        <p:spPr>
          <a:xfrm>
            <a:off x="2862698" y="572770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管网建设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6C944C-6BF1-40B8-A1F0-5A88754143F6}"/>
              </a:ext>
            </a:extLst>
          </p:cNvPr>
          <p:cNvSpPr txBox="1"/>
          <p:nvPr/>
        </p:nvSpPr>
        <p:spPr>
          <a:xfrm>
            <a:off x="6010989" y="572770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灾害发生</a:t>
            </a:r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CDBE13D6-D163-4ED5-8013-CF2D792A5B48}"/>
              </a:ext>
            </a:extLst>
          </p:cNvPr>
          <p:cNvSpPr/>
          <p:nvPr/>
        </p:nvSpPr>
        <p:spPr>
          <a:xfrm>
            <a:off x="3172975" y="5563580"/>
            <a:ext cx="92024" cy="186996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6" name="箭头: 上 55">
            <a:extLst>
              <a:ext uri="{FF2B5EF4-FFF2-40B4-BE49-F238E27FC236}">
                <a16:creationId xmlns:a16="http://schemas.microsoft.com/office/drawing/2014/main" id="{566252D9-456A-474D-B9BD-C6A19A18B6CD}"/>
              </a:ext>
            </a:extLst>
          </p:cNvPr>
          <p:cNvSpPr/>
          <p:nvPr/>
        </p:nvSpPr>
        <p:spPr>
          <a:xfrm>
            <a:off x="6314568" y="5567431"/>
            <a:ext cx="92024" cy="186996"/>
          </a:xfrm>
          <a:prstGeom prst="upArrow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AB42476E-A0BC-44A2-8C7A-68B5EAF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2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一、研究背景与意义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2FC2CB-E35F-4E92-806B-7A7A77452686}"/>
              </a:ext>
            </a:extLst>
          </p:cNvPr>
          <p:cNvSpPr/>
          <p:nvPr/>
        </p:nvSpPr>
        <p:spPr>
          <a:xfrm>
            <a:off x="4416948" y="5087586"/>
            <a:ext cx="847683" cy="56093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0CA4FDE-298A-44B0-ACAB-0CEE3D7BEC11}"/>
              </a:ext>
            </a:extLst>
          </p:cNvPr>
          <p:cNvSpPr/>
          <p:nvPr/>
        </p:nvSpPr>
        <p:spPr>
          <a:xfrm>
            <a:off x="2072423" y="5040819"/>
            <a:ext cx="847683" cy="56093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4913</TotalTime>
  <Words>1070</Words>
  <Application>Microsoft Office PowerPoint</Application>
  <PresentationFormat>全屏显示(4:3)</PresentationFormat>
  <Paragraphs>269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仿宋</vt:lpstr>
      <vt:lpstr>华文仿宋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Origin50.Graph</vt:lpstr>
      <vt:lpstr>供水管网地震韧性提升的关键问题</vt:lpstr>
      <vt:lpstr>PowerPoint 演示文稿</vt:lpstr>
      <vt:lpstr>PowerPoint 演示文稿</vt:lpstr>
      <vt:lpstr>PowerPoint 演示文稿</vt:lpstr>
      <vt:lpstr>一、研究背景与意义</vt:lpstr>
      <vt:lpstr>PowerPoint 演示文稿</vt:lpstr>
      <vt:lpstr>一、研究背景与意义</vt:lpstr>
      <vt:lpstr>一、研究背景与意义</vt:lpstr>
      <vt:lpstr>一、研究背景与意义</vt:lpstr>
      <vt:lpstr>PowerPoint 演示文稿</vt:lpstr>
      <vt:lpstr>三、研究目标及内容</vt:lpstr>
      <vt:lpstr>PowerPoint 演示文稿</vt:lpstr>
      <vt:lpstr>四、研究方案</vt:lpstr>
      <vt:lpstr>四、研究方案</vt:lpstr>
      <vt:lpstr>四、研究方案</vt:lpstr>
      <vt:lpstr>PowerPoint 演示文稿</vt:lpstr>
      <vt:lpstr>五、总    结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305</cp:revision>
  <dcterms:created xsi:type="dcterms:W3CDTF">2018-05-24T12:51:00Z</dcterms:created>
  <dcterms:modified xsi:type="dcterms:W3CDTF">2019-03-09T05:47:42Z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