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7" r:id="rId2"/>
    <p:sldId id="295" r:id="rId3"/>
    <p:sldId id="299" r:id="rId4"/>
    <p:sldId id="296" r:id="rId5"/>
    <p:sldId id="302" r:id="rId6"/>
    <p:sldId id="303" r:id="rId7"/>
    <p:sldId id="306" r:id="rId8"/>
    <p:sldId id="304" r:id="rId9"/>
    <p:sldId id="309" r:id="rId10"/>
    <p:sldId id="307" r:id="rId11"/>
    <p:sldId id="305" r:id="rId12"/>
    <p:sldId id="310" r:id="rId13"/>
    <p:sldId id="347" r:id="rId14"/>
    <p:sldId id="300" r:id="rId15"/>
    <p:sldId id="297" r:id="rId16"/>
    <p:sldId id="356" r:id="rId17"/>
    <p:sldId id="357" r:id="rId18"/>
    <p:sldId id="358" r:id="rId19"/>
    <p:sldId id="301" r:id="rId20"/>
    <p:sldId id="298" r:id="rId21"/>
    <p:sldId id="282" r:id="rId22"/>
    <p:sldId id="288" r:id="rId23"/>
    <p:sldId id="360" r:id="rId24"/>
    <p:sldId id="359" r:id="rId25"/>
    <p:sldId id="362" r:id="rId26"/>
    <p:sldId id="363" r:id="rId27"/>
    <p:sldId id="364" r:id="rId28"/>
    <p:sldId id="293" r:id="rId29"/>
    <p:sldId id="344" r:id="rId30"/>
    <p:sldId id="345" r:id="rId31"/>
    <p:sldId id="348" r:id="rId32"/>
    <p:sldId id="361" r:id="rId33"/>
    <p:sldId id="311" r:id="rId34"/>
    <p:sldId id="355" r:id="rId35"/>
    <p:sldId id="352" r:id="rId36"/>
    <p:sldId id="353" r:id="rId37"/>
    <p:sldId id="354" r:id="rId38"/>
    <p:sldId id="312" r:id="rId39"/>
    <p:sldId id="294" r:id="rId40"/>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EB4"/>
    <a:srgbClr val="0000FF"/>
    <a:srgbClr val="007FAB"/>
    <a:srgbClr val="C55A11"/>
    <a:srgbClr val="FF0000"/>
    <a:srgbClr val="92D050"/>
    <a:srgbClr val="54823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69151" autoAdjust="0"/>
  </p:normalViewPr>
  <p:slideViewPr>
    <p:cSldViewPr snapToGrid="0" showGuides="1">
      <p:cViewPr varScale="1">
        <p:scale>
          <a:sx n="62" d="100"/>
          <a:sy n="62" d="100"/>
        </p:scale>
        <p:origin x="2016" y="66"/>
      </p:cViewPr>
      <p:guideLst>
        <p:guide orient="horz" pos="2183"/>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次序1</c:v>
                </c:pt>
              </c:strCache>
            </c:strRef>
          </c:tx>
          <c:spPr>
            <a:ln w="28575" cap="rnd">
              <a:solidFill>
                <a:schemeClr val="accent1"/>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Sheet1!$A$2:$A$168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0.50230721911436904</c:v>
                </c:pt>
                <c:pt idx="15">
                  <c:v>0.52193311373004603</c:v>
                </c:pt>
                <c:pt idx="16">
                  <c:v>0.56963027790565202</c:v>
                </c:pt>
                <c:pt idx="17">
                  <c:v>0.59841029644663601</c:v>
                </c:pt>
                <c:pt idx="18">
                  <c:v>0.63350383385389797</c:v>
                </c:pt>
                <c:pt idx="19">
                  <c:v>0.67150729903908901</c:v>
                </c:pt>
                <c:pt idx="20">
                  <c:v>0.71897086783462405</c:v>
                </c:pt>
                <c:pt idx="21">
                  <c:v>0.74451682034526001</c:v>
                </c:pt>
                <c:pt idx="22">
                  <c:v>0.74451681871360897</c:v>
                </c:pt>
                <c:pt idx="23">
                  <c:v>0.74451681871363695</c:v>
                </c:pt>
                <c:pt idx="24">
                  <c:v>0.74451681871361297</c:v>
                </c:pt>
                <c:pt idx="25">
                  <c:v>0.76146456628237602</c:v>
                </c:pt>
                <c:pt idx="26">
                  <c:v>0.76146456628193104</c:v>
                </c:pt>
                <c:pt idx="27">
                  <c:v>0.76146456628195702</c:v>
                </c:pt>
                <c:pt idx="28">
                  <c:v>0.76146456628195003</c:v>
                </c:pt>
                <c:pt idx="29">
                  <c:v>0.76146456628189696</c:v>
                </c:pt>
                <c:pt idx="30">
                  <c:v>0.77448239750745695</c:v>
                </c:pt>
                <c:pt idx="31">
                  <c:v>0.77448238967238103</c:v>
                </c:pt>
                <c:pt idx="32">
                  <c:v>0.77448238967223604</c:v>
                </c:pt>
                <c:pt idx="33">
                  <c:v>0.77448238967230199</c:v>
                </c:pt>
                <c:pt idx="34">
                  <c:v>0.77597379241490905</c:v>
                </c:pt>
                <c:pt idx="35">
                  <c:v>0.77597379241483</c:v>
                </c:pt>
                <c:pt idx="36">
                  <c:v>0.775973792414825</c:v>
                </c:pt>
                <c:pt idx="37">
                  <c:v>0.77597379241485898</c:v>
                </c:pt>
                <c:pt idx="38">
                  <c:v>0.77597379241482101</c:v>
                </c:pt>
                <c:pt idx="39">
                  <c:v>0.77597379241477904</c:v>
                </c:pt>
                <c:pt idx="40">
                  <c:v>0.79764761483047597</c:v>
                </c:pt>
                <c:pt idx="41">
                  <c:v>0.79764755206938498</c:v>
                </c:pt>
                <c:pt idx="42">
                  <c:v>0.79764755206918803</c:v>
                </c:pt>
                <c:pt idx="43">
                  <c:v>0.79764755206924998</c:v>
                </c:pt>
                <c:pt idx="44">
                  <c:v>0.79764755206923699</c:v>
                </c:pt>
                <c:pt idx="45">
                  <c:v>0.79764755206931803</c:v>
                </c:pt>
                <c:pt idx="46">
                  <c:v>0.79764755206928295</c:v>
                </c:pt>
                <c:pt idx="47">
                  <c:v>0.81169310916551896</c:v>
                </c:pt>
                <c:pt idx="48">
                  <c:v>0.811693109151713</c:v>
                </c:pt>
                <c:pt idx="49">
                  <c:v>0.81169310915168102</c:v>
                </c:pt>
                <c:pt idx="50">
                  <c:v>0.81169310915178206</c:v>
                </c:pt>
                <c:pt idx="51">
                  <c:v>0.83668578574432195</c:v>
                </c:pt>
                <c:pt idx="52">
                  <c:v>0.83668621218143902</c:v>
                </c:pt>
                <c:pt idx="53">
                  <c:v>0.83668621316060099</c:v>
                </c:pt>
                <c:pt idx="54">
                  <c:v>0.83668621316047598</c:v>
                </c:pt>
                <c:pt idx="55">
                  <c:v>0.83668621316054403</c:v>
                </c:pt>
                <c:pt idx="56">
                  <c:v>0.85944894499408298</c:v>
                </c:pt>
                <c:pt idx="57">
                  <c:v>0.85944894497799296</c:v>
                </c:pt>
                <c:pt idx="58">
                  <c:v>0.85944894497792901</c:v>
                </c:pt>
                <c:pt idx="59">
                  <c:v>0.85944894497803104</c:v>
                </c:pt>
                <c:pt idx="60">
                  <c:v>0.87651568849030703</c:v>
                </c:pt>
                <c:pt idx="61">
                  <c:v>0.876516006627444</c:v>
                </c:pt>
                <c:pt idx="62">
                  <c:v>0.87651600664316598</c:v>
                </c:pt>
                <c:pt idx="63">
                  <c:v>0.87651600664303297</c:v>
                </c:pt>
                <c:pt idx="64">
                  <c:v>0.89213281072773198</c:v>
                </c:pt>
                <c:pt idx="65">
                  <c:v>0.89213281095851105</c:v>
                </c:pt>
                <c:pt idx="66">
                  <c:v>0.89213281095847397</c:v>
                </c:pt>
                <c:pt idx="67">
                  <c:v>0.89213281095855101</c:v>
                </c:pt>
                <c:pt idx="68">
                  <c:v>0.89213281095846597</c:v>
                </c:pt>
                <c:pt idx="69">
                  <c:v>0.92298752188199995</c:v>
                </c:pt>
                <c:pt idx="70">
                  <c:v>0.92298743547263995</c:v>
                </c:pt>
                <c:pt idx="71">
                  <c:v>0.92298743547252005</c:v>
                </c:pt>
                <c:pt idx="72">
                  <c:v>0.922987435472576</c:v>
                </c:pt>
                <c:pt idx="73">
                  <c:v>0.93345700185063596</c:v>
                </c:pt>
                <c:pt idx="74">
                  <c:v>0.93345700185001501</c:v>
                </c:pt>
                <c:pt idx="75">
                  <c:v>0.93345700185003999</c:v>
                </c:pt>
                <c:pt idx="76">
                  <c:v>0.93345700185003599</c:v>
                </c:pt>
                <c:pt idx="77">
                  <c:v>0.95816103816900799</c:v>
                </c:pt>
                <c:pt idx="78">
                  <c:v>0.95815928303596798</c:v>
                </c:pt>
                <c:pt idx="79">
                  <c:v>0.95815928271525996</c:v>
                </c:pt>
                <c:pt idx="80">
                  <c:v>0.95815928271538098</c:v>
                </c:pt>
                <c:pt idx="81">
                  <c:v>0.95815928271526096</c:v>
                </c:pt>
                <c:pt idx="82">
                  <c:v>0.97678559720832303</c:v>
                </c:pt>
                <c:pt idx="83">
                  <c:v>0.97678559720616198</c:v>
                </c:pt>
                <c:pt idx="84">
                  <c:v>0.97678559720615099</c:v>
                </c:pt>
                <c:pt idx="85">
                  <c:v>0.97678559720617897</c:v>
                </c:pt>
                <c:pt idx="86">
                  <c:v>0.98369948200263002</c:v>
                </c:pt>
                <c:pt idx="87">
                  <c:v>0.98369945933109704</c:v>
                </c:pt>
                <c:pt idx="88">
                  <c:v>0.98369945933043201</c:v>
                </c:pt>
                <c:pt idx="89">
                  <c:v>0.98369945933036895</c:v>
                </c:pt>
                <c:pt idx="90">
                  <c:v>0.98369945933042202</c:v>
                </c:pt>
                <c:pt idx="91">
                  <c:v>0.98369945933041203</c:v>
                </c:pt>
                <c:pt idx="92">
                  <c:v>0.98842803458673001</c:v>
                </c:pt>
                <c:pt idx="93">
                  <c:v>0.98842803448338001</c:v>
                </c:pt>
                <c:pt idx="94">
                  <c:v>0.98842803448333105</c:v>
                </c:pt>
                <c:pt idx="95">
                  <c:v>0.98842803448330696</c:v>
                </c:pt>
                <c:pt idx="96">
                  <c:v>0.98842803448332195</c:v>
                </c:pt>
                <c:pt idx="97">
                  <c:v>0.99684099587871799</c:v>
                </c:pt>
                <c:pt idx="98">
                  <c:v>0.99684099585444497</c:v>
                </c:pt>
                <c:pt idx="99">
                  <c:v>0.99684099585443497</c:v>
                </c:pt>
                <c:pt idx="100">
                  <c:v>0.99684099585444297</c:v>
                </c:pt>
                <c:pt idx="101">
                  <c:v>0.99684099585444397</c:v>
                </c:pt>
                <c:pt idx="102">
                  <c:v>0.99684099585443198</c:v>
                </c:pt>
                <c:pt idx="103">
                  <c:v>0.99736718113280498</c:v>
                </c:pt>
                <c:pt idx="104">
                  <c:v>0.99736718140066305</c:v>
                </c:pt>
                <c:pt idx="105">
                  <c:v>0.99736718140067404</c:v>
                </c:pt>
                <c:pt idx="106">
                  <c:v>0.99736718140067504</c:v>
                </c:pt>
                <c:pt idx="107">
                  <c:v>0.99736718140067004</c:v>
                </c:pt>
                <c:pt idx="108">
                  <c:v>0.99736718140067104</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0-B2B4-4709-8CFD-6048C26176AB}"/>
            </c:ext>
          </c:extLst>
        </c:ser>
        <c:ser>
          <c:idx val="1"/>
          <c:order val="1"/>
          <c:tx>
            <c:strRef>
              <c:f>Sheet1!$B$1</c:f>
              <c:strCache>
                <c:ptCount val="1"/>
                <c:pt idx="0">
                  <c:v>次序2</c:v>
                </c:pt>
              </c:strCache>
            </c:strRef>
          </c:tx>
          <c:spPr>
            <a:ln w="28575" cap="rnd">
              <a:solidFill>
                <a:schemeClr val="accent2"/>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Sheet1!$B$2:$B$168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0.50230721911436904</c:v>
                </c:pt>
                <c:pt idx="15">
                  <c:v>0.52193311373004603</c:v>
                </c:pt>
                <c:pt idx="16">
                  <c:v>0.56963027790565202</c:v>
                </c:pt>
                <c:pt idx="17">
                  <c:v>0.59841029644663601</c:v>
                </c:pt>
                <c:pt idx="18">
                  <c:v>0.63350383385389797</c:v>
                </c:pt>
                <c:pt idx="19">
                  <c:v>0.67150729903908901</c:v>
                </c:pt>
                <c:pt idx="20">
                  <c:v>0.71897086783462405</c:v>
                </c:pt>
                <c:pt idx="21">
                  <c:v>0.74451682034526001</c:v>
                </c:pt>
                <c:pt idx="22">
                  <c:v>0.74451681871360897</c:v>
                </c:pt>
                <c:pt idx="23">
                  <c:v>0.74451681871363695</c:v>
                </c:pt>
                <c:pt idx="24">
                  <c:v>0.74451681871361297</c:v>
                </c:pt>
                <c:pt idx="25">
                  <c:v>0.74451681871367803</c:v>
                </c:pt>
                <c:pt idx="26">
                  <c:v>0.74451681871370001</c:v>
                </c:pt>
                <c:pt idx="27">
                  <c:v>0.79159676829407599</c:v>
                </c:pt>
                <c:pt idx="28">
                  <c:v>0.79159047318763398</c:v>
                </c:pt>
                <c:pt idx="29">
                  <c:v>0.79159047223801404</c:v>
                </c:pt>
                <c:pt idx="30">
                  <c:v>0.791590472238067</c:v>
                </c:pt>
                <c:pt idx="31">
                  <c:v>0.79159047223802204</c:v>
                </c:pt>
                <c:pt idx="32">
                  <c:v>0.82028481038062795</c:v>
                </c:pt>
                <c:pt idx="33">
                  <c:v>0.82028461884210202</c:v>
                </c:pt>
                <c:pt idx="34">
                  <c:v>0.82028461883472403</c:v>
                </c:pt>
                <c:pt idx="35">
                  <c:v>0.82028461883466697</c:v>
                </c:pt>
                <c:pt idx="36">
                  <c:v>0.82028461883470105</c:v>
                </c:pt>
                <c:pt idx="37">
                  <c:v>0.82028461883468595</c:v>
                </c:pt>
                <c:pt idx="38">
                  <c:v>0.85095349166966106</c:v>
                </c:pt>
                <c:pt idx="39">
                  <c:v>0.850953491693762</c:v>
                </c:pt>
                <c:pt idx="40">
                  <c:v>0.85095349169383006</c:v>
                </c:pt>
                <c:pt idx="41">
                  <c:v>0.85095349169380297</c:v>
                </c:pt>
                <c:pt idx="42">
                  <c:v>0.85769538569925297</c:v>
                </c:pt>
                <c:pt idx="43">
                  <c:v>0.85769538204658502</c:v>
                </c:pt>
                <c:pt idx="44">
                  <c:v>0.85769538204655105</c:v>
                </c:pt>
                <c:pt idx="45">
                  <c:v>0.85769538204653295</c:v>
                </c:pt>
                <c:pt idx="46">
                  <c:v>0.85769538204651796</c:v>
                </c:pt>
                <c:pt idx="47">
                  <c:v>0.85769538204652895</c:v>
                </c:pt>
                <c:pt idx="48">
                  <c:v>0.85769538204653495</c:v>
                </c:pt>
                <c:pt idx="49">
                  <c:v>0.88218385137296396</c:v>
                </c:pt>
                <c:pt idx="50">
                  <c:v>0.88218385136808297</c:v>
                </c:pt>
                <c:pt idx="51">
                  <c:v>0.88218385136806698</c:v>
                </c:pt>
                <c:pt idx="52">
                  <c:v>0.88218385136810995</c:v>
                </c:pt>
                <c:pt idx="53">
                  <c:v>0.88218385136806798</c:v>
                </c:pt>
                <c:pt idx="54">
                  <c:v>0.88183380872685901</c:v>
                </c:pt>
                <c:pt idx="55">
                  <c:v>0.88183397785843598</c:v>
                </c:pt>
                <c:pt idx="56">
                  <c:v>0.88183397787886797</c:v>
                </c:pt>
                <c:pt idx="57">
                  <c:v>0.88183397787888496</c:v>
                </c:pt>
                <c:pt idx="58">
                  <c:v>0.882965254112692</c:v>
                </c:pt>
                <c:pt idx="59">
                  <c:v>0.88296450889909395</c:v>
                </c:pt>
                <c:pt idx="60">
                  <c:v>0.88296450883692001</c:v>
                </c:pt>
                <c:pt idx="61">
                  <c:v>0.88296450883694799</c:v>
                </c:pt>
                <c:pt idx="62">
                  <c:v>0.88210826861522196</c:v>
                </c:pt>
                <c:pt idx="63">
                  <c:v>0.88210808722589196</c:v>
                </c:pt>
                <c:pt idx="64">
                  <c:v>0.88210808721945699</c:v>
                </c:pt>
                <c:pt idx="65">
                  <c:v>0.88210808721943101</c:v>
                </c:pt>
                <c:pt idx="66">
                  <c:v>0.88210808721949796</c:v>
                </c:pt>
                <c:pt idx="67">
                  <c:v>0.88210808721942402</c:v>
                </c:pt>
                <c:pt idx="68">
                  <c:v>0.88691937549174904</c:v>
                </c:pt>
                <c:pt idx="69">
                  <c:v>0.88692034976895395</c:v>
                </c:pt>
                <c:pt idx="70">
                  <c:v>0.88692035031459904</c:v>
                </c:pt>
                <c:pt idx="71">
                  <c:v>0.88692035031460903</c:v>
                </c:pt>
                <c:pt idx="72">
                  <c:v>0.88937236859401902</c:v>
                </c:pt>
                <c:pt idx="73">
                  <c:v>0.88937236743744896</c:v>
                </c:pt>
                <c:pt idx="74">
                  <c:v>0.88937236743744597</c:v>
                </c:pt>
                <c:pt idx="75">
                  <c:v>0.88937236743743897</c:v>
                </c:pt>
                <c:pt idx="76">
                  <c:v>0.88937236743745596</c:v>
                </c:pt>
                <c:pt idx="77">
                  <c:v>0.88975245616520204</c:v>
                </c:pt>
                <c:pt idx="78">
                  <c:v>0.88975024031977801</c:v>
                </c:pt>
                <c:pt idx="79">
                  <c:v>0.88975023982028101</c:v>
                </c:pt>
                <c:pt idx="80">
                  <c:v>0.88975023982027601</c:v>
                </c:pt>
                <c:pt idx="81">
                  <c:v>0.88975023982028301</c:v>
                </c:pt>
                <c:pt idx="82">
                  <c:v>0.88985791431085604</c:v>
                </c:pt>
                <c:pt idx="83">
                  <c:v>0.88985748349500204</c:v>
                </c:pt>
                <c:pt idx="84">
                  <c:v>0.88985748276223398</c:v>
                </c:pt>
                <c:pt idx="85">
                  <c:v>0.88985748276224896</c:v>
                </c:pt>
                <c:pt idx="86">
                  <c:v>0.88982388094928999</c:v>
                </c:pt>
                <c:pt idx="87">
                  <c:v>0.88981581972988399</c:v>
                </c:pt>
                <c:pt idx="88">
                  <c:v>0.88981608287880598</c:v>
                </c:pt>
                <c:pt idx="89">
                  <c:v>0.88981608303305504</c:v>
                </c:pt>
                <c:pt idx="90">
                  <c:v>0.88981608303307702</c:v>
                </c:pt>
                <c:pt idx="91">
                  <c:v>0.89926747299708498</c:v>
                </c:pt>
                <c:pt idx="92">
                  <c:v>0.89926387531298502</c:v>
                </c:pt>
                <c:pt idx="93">
                  <c:v>0.899263874803089</c:v>
                </c:pt>
                <c:pt idx="94">
                  <c:v>0.89926387480315695</c:v>
                </c:pt>
                <c:pt idx="95">
                  <c:v>0.898422561527363</c:v>
                </c:pt>
                <c:pt idx="96">
                  <c:v>0.898422659908239</c:v>
                </c:pt>
                <c:pt idx="97">
                  <c:v>0.89842265994426596</c:v>
                </c:pt>
                <c:pt idx="98">
                  <c:v>0.89842265994426695</c:v>
                </c:pt>
                <c:pt idx="99">
                  <c:v>0.91474630710723004</c:v>
                </c:pt>
                <c:pt idx="100">
                  <c:v>0.91474630657501099</c:v>
                </c:pt>
                <c:pt idx="101">
                  <c:v>0.914746306575003</c:v>
                </c:pt>
                <c:pt idx="102">
                  <c:v>0.914746306575003</c:v>
                </c:pt>
                <c:pt idx="103">
                  <c:v>0.91474630657501199</c:v>
                </c:pt>
                <c:pt idx="104">
                  <c:v>0.92448701388022503</c:v>
                </c:pt>
                <c:pt idx="105">
                  <c:v>0.92448733497881397</c:v>
                </c:pt>
                <c:pt idx="106">
                  <c:v>0.92448733500463498</c:v>
                </c:pt>
                <c:pt idx="107">
                  <c:v>0.92448733500463098</c:v>
                </c:pt>
                <c:pt idx="108">
                  <c:v>0.93291823938600305</c:v>
                </c:pt>
                <c:pt idx="109">
                  <c:v>0.93291822625715703</c:v>
                </c:pt>
                <c:pt idx="110">
                  <c:v>0.93291822625700704</c:v>
                </c:pt>
                <c:pt idx="111">
                  <c:v>0.93291822625701004</c:v>
                </c:pt>
                <c:pt idx="112">
                  <c:v>0.93291822625700305</c:v>
                </c:pt>
                <c:pt idx="113">
                  <c:v>0.93291822625701804</c:v>
                </c:pt>
                <c:pt idx="114">
                  <c:v>0.95272275599862999</c:v>
                </c:pt>
                <c:pt idx="115">
                  <c:v>0.95272275597265998</c:v>
                </c:pt>
                <c:pt idx="116">
                  <c:v>0.95272275597266498</c:v>
                </c:pt>
                <c:pt idx="117">
                  <c:v>0.95272275597266898</c:v>
                </c:pt>
                <c:pt idx="118">
                  <c:v>0.95272275597267397</c:v>
                </c:pt>
                <c:pt idx="119">
                  <c:v>0.95272275597265998</c:v>
                </c:pt>
                <c:pt idx="120">
                  <c:v>0.95272275597266498</c:v>
                </c:pt>
                <c:pt idx="121">
                  <c:v>0.96161012346187902</c:v>
                </c:pt>
                <c:pt idx="122">
                  <c:v>0.96161012320993</c:v>
                </c:pt>
                <c:pt idx="123">
                  <c:v>0.961610123209926</c:v>
                </c:pt>
                <c:pt idx="124">
                  <c:v>0.961610123209931</c:v>
                </c:pt>
                <c:pt idx="125">
                  <c:v>0.97176539636124704</c:v>
                </c:pt>
                <c:pt idx="126">
                  <c:v>0.97176539636074499</c:v>
                </c:pt>
                <c:pt idx="127">
                  <c:v>0.97176539636074599</c:v>
                </c:pt>
                <c:pt idx="128">
                  <c:v>0.97176539636074399</c:v>
                </c:pt>
                <c:pt idx="129">
                  <c:v>0.97176539636074599</c:v>
                </c:pt>
                <c:pt idx="130">
                  <c:v>0.98497351291289303</c:v>
                </c:pt>
                <c:pt idx="131">
                  <c:v>0.98497343859795805</c:v>
                </c:pt>
                <c:pt idx="132">
                  <c:v>0.98497343857319897</c:v>
                </c:pt>
                <c:pt idx="133">
                  <c:v>0.98497343857319197</c:v>
                </c:pt>
                <c:pt idx="134">
                  <c:v>0.99331919941550895</c:v>
                </c:pt>
                <c:pt idx="135">
                  <c:v>0.99331919941848401</c:v>
                </c:pt>
                <c:pt idx="136">
                  <c:v>0.993319199418492</c:v>
                </c:pt>
                <c:pt idx="137">
                  <c:v>0.99331919941850899</c:v>
                </c:pt>
                <c:pt idx="138">
                  <c:v>0.99331919941847202</c:v>
                </c:pt>
                <c:pt idx="139">
                  <c:v>0.99753023226991999</c:v>
                </c:pt>
                <c:pt idx="140">
                  <c:v>0.99753023151864595</c:v>
                </c:pt>
                <c:pt idx="141">
                  <c:v>0.99753023151863995</c:v>
                </c:pt>
                <c:pt idx="142">
                  <c:v>0.99753023151864495</c:v>
                </c:pt>
                <c:pt idx="143">
                  <c:v>0.99854947267276295</c:v>
                </c:pt>
                <c:pt idx="144">
                  <c:v>0.99854947269801297</c:v>
                </c:pt>
                <c:pt idx="145">
                  <c:v>0.99854947269801198</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1-B2B4-4709-8CFD-6048C26176AB}"/>
            </c:ext>
          </c:extLst>
        </c:ser>
        <c:ser>
          <c:idx val="2"/>
          <c:order val="2"/>
          <c:tx>
            <c:strRef>
              <c:f>Sheet1!$C$1</c:f>
              <c:strCache>
                <c:ptCount val="1"/>
                <c:pt idx="0">
                  <c:v>次序3</c:v>
                </c:pt>
              </c:strCache>
            </c:strRef>
          </c:tx>
          <c:spPr>
            <a:ln w="28575" cap="rnd">
              <a:solidFill>
                <a:schemeClr val="accent3"/>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Sheet1!$C$2:$C$168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0.49955934843973598</c:v>
                </c:pt>
                <c:pt idx="15">
                  <c:v>0.52519100183546497</c:v>
                </c:pt>
                <c:pt idx="16">
                  <c:v>0.54037119253338295</c:v>
                </c:pt>
                <c:pt idx="17">
                  <c:v>0.59375691106468298</c:v>
                </c:pt>
                <c:pt idx="18">
                  <c:v>0.62504925646175102</c:v>
                </c:pt>
                <c:pt idx="19">
                  <c:v>0.69085683967188605</c:v>
                </c:pt>
                <c:pt idx="20">
                  <c:v>0.713429423936915</c:v>
                </c:pt>
                <c:pt idx="21">
                  <c:v>0.744548783801259</c:v>
                </c:pt>
                <c:pt idx="22">
                  <c:v>0.74451692071083997</c:v>
                </c:pt>
                <c:pt idx="23">
                  <c:v>0.74451681871467201</c:v>
                </c:pt>
                <c:pt idx="24">
                  <c:v>0.74451681871367104</c:v>
                </c:pt>
                <c:pt idx="25">
                  <c:v>0.74451681871359199</c:v>
                </c:pt>
                <c:pt idx="26">
                  <c:v>0.74451681871352304</c:v>
                </c:pt>
                <c:pt idx="27">
                  <c:v>0.791596768294072</c:v>
                </c:pt>
                <c:pt idx="28">
                  <c:v>0.79159047318760301</c:v>
                </c:pt>
                <c:pt idx="29">
                  <c:v>0.79159047223805801</c:v>
                </c:pt>
                <c:pt idx="30">
                  <c:v>0.79159047223798595</c:v>
                </c:pt>
                <c:pt idx="31">
                  <c:v>0.79159047223802503</c:v>
                </c:pt>
                <c:pt idx="32">
                  <c:v>0.82028481038060796</c:v>
                </c:pt>
                <c:pt idx="33">
                  <c:v>0.82028461884211901</c:v>
                </c:pt>
                <c:pt idx="34">
                  <c:v>0.82028461883469905</c:v>
                </c:pt>
                <c:pt idx="35">
                  <c:v>0.82028461883467896</c:v>
                </c:pt>
                <c:pt idx="36">
                  <c:v>0.82028461883460502</c:v>
                </c:pt>
                <c:pt idx="37">
                  <c:v>0.82028461883468695</c:v>
                </c:pt>
                <c:pt idx="38">
                  <c:v>0.850953491669727</c:v>
                </c:pt>
                <c:pt idx="39">
                  <c:v>0.85095349169379797</c:v>
                </c:pt>
                <c:pt idx="40">
                  <c:v>0.85095349169379597</c:v>
                </c:pt>
                <c:pt idx="41">
                  <c:v>0.85095349169381695</c:v>
                </c:pt>
                <c:pt idx="42">
                  <c:v>0.85769538569924697</c:v>
                </c:pt>
                <c:pt idx="43">
                  <c:v>0.85769538204654805</c:v>
                </c:pt>
                <c:pt idx="44">
                  <c:v>0.85769538204653395</c:v>
                </c:pt>
                <c:pt idx="45">
                  <c:v>0.85769538204653895</c:v>
                </c:pt>
                <c:pt idx="46">
                  <c:v>0.85769538204654405</c:v>
                </c:pt>
                <c:pt idx="47">
                  <c:v>0.85769538204653895</c:v>
                </c:pt>
                <c:pt idx="48">
                  <c:v>0.85769538204651297</c:v>
                </c:pt>
                <c:pt idx="49">
                  <c:v>0.88218385137297795</c:v>
                </c:pt>
                <c:pt idx="50">
                  <c:v>0.88218385136807198</c:v>
                </c:pt>
                <c:pt idx="51">
                  <c:v>0.88218385136805799</c:v>
                </c:pt>
                <c:pt idx="52">
                  <c:v>0.88218385136807898</c:v>
                </c:pt>
                <c:pt idx="53">
                  <c:v>0.88218385136806898</c:v>
                </c:pt>
                <c:pt idx="54">
                  <c:v>0.88183380872684503</c:v>
                </c:pt>
                <c:pt idx="55">
                  <c:v>0.88183397785846396</c:v>
                </c:pt>
                <c:pt idx="56">
                  <c:v>0.88183397787885498</c:v>
                </c:pt>
                <c:pt idx="57">
                  <c:v>0.88183397787884699</c:v>
                </c:pt>
                <c:pt idx="58">
                  <c:v>0.88296525411268401</c:v>
                </c:pt>
                <c:pt idx="59">
                  <c:v>0.88296450889907196</c:v>
                </c:pt>
                <c:pt idx="60">
                  <c:v>0.882964508836932</c:v>
                </c:pt>
                <c:pt idx="61">
                  <c:v>0.88296450883696498</c:v>
                </c:pt>
                <c:pt idx="62">
                  <c:v>0.88210826861519198</c:v>
                </c:pt>
                <c:pt idx="63">
                  <c:v>0.88210808722589296</c:v>
                </c:pt>
                <c:pt idx="64">
                  <c:v>0.88210808721941703</c:v>
                </c:pt>
                <c:pt idx="65">
                  <c:v>0.882108087219448</c:v>
                </c:pt>
                <c:pt idx="66">
                  <c:v>0.88210808721938905</c:v>
                </c:pt>
                <c:pt idx="67">
                  <c:v>0.88210808721949197</c:v>
                </c:pt>
                <c:pt idx="68">
                  <c:v>0.88691937549173905</c:v>
                </c:pt>
                <c:pt idx="69">
                  <c:v>0.88692034976895695</c:v>
                </c:pt>
                <c:pt idx="70">
                  <c:v>0.88692035031460204</c:v>
                </c:pt>
                <c:pt idx="71">
                  <c:v>0.88692035031460403</c:v>
                </c:pt>
                <c:pt idx="72">
                  <c:v>0.88937236859402902</c:v>
                </c:pt>
                <c:pt idx="73">
                  <c:v>0.88937236743745096</c:v>
                </c:pt>
                <c:pt idx="74">
                  <c:v>0.88937236743744696</c:v>
                </c:pt>
                <c:pt idx="75">
                  <c:v>0.88937236743745196</c:v>
                </c:pt>
                <c:pt idx="76">
                  <c:v>0.88937236743744097</c:v>
                </c:pt>
                <c:pt idx="77">
                  <c:v>0.88975245616521104</c:v>
                </c:pt>
                <c:pt idx="78">
                  <c:v>0.88975024031977801</c:v>
                </c:pt>
                <c:pt idx="79">
                  <c:v>0.88975023982028001</c:v>
                </c:pt>
                <c:pt idx="80">
                  <c:v>0.88975023982028401</c:v>
                </c:pt>
                <c:pt idx="81">
                  <c:v>0.88975023982027801</c:v>
                </c:pt>
                <c:pt idx="82">
                  <c:v>0.88985791431085903</c:v>
                </c:pt>
                <c:pt idx="83">
                  <c:v>0.88985748349500304</c:v>
                </c:pt>
                <c:pt idx="84">
                  <c:v>0.88985748276223497</c:v>
                </c:pt>
                <c:pt idx="85">
                  <c:v>0.88985748276223398</c:v>
                </c:pt>
                <c:pt idx="86">
                  <c:v>0.88982388094928699</c:v>
                </c:pt>
                <c:pt idx="87">
                  <c:v>0.88981581972988999</c:v>
                </c:pt>
                <c:pt idx="88">
                  <c:v>0.88981608287882097</c:v>
                </c:pt>
                <c:pt idx="89">
                  <c:v>0.88981608303308202</c:v>
                </c:pt>
                <c:pt idx="90">
                  <c:v>0.88981608303306903</c:v>
                </c:pt>
                <c:pt idx="91">
                  <c:v>0.89926747299710197</c:v>
                </c:pt>
                <c:pt idx="92">
                  <c:v>0.89926387531299501</c:v>
                </c:pt>
                <c:pt idx="93">
                  <c:v>0.89926387480313896</c:v>
                </c:pt>
                <c:pt idx="94">
                  <c:v>0.89926387480308201</c:v>
                </c:pt>
                <c:pt idx="95">
                  <c:v>0.89842256152734001</c:v>
                </c:pt>
                <c:pt idx="96">
                  <c:v>0.898422659908238</c:v>
                </c:pt>
                <c:pt idx="97">
                  <c:v>0.89842265994426695</c:v>
                </c:pt>
                <c:pt idx="98">
                  <c:v>0.89842265994426496</c:v>
                </c:pt>
                <c:pt idx="99">
                  <c:v>0.91474630710722504</c:v>
                </c:pt>
                <c:pt idx="100">
                  <c:v>0.914746306575006</c:v>
                </c:pt>
                <c:pt idx="101">
                  <c:v>0.914746306575004</c:v>
                </c:pt>
                <c:pt idx="102">
                  <c:v>0.914746306575003</c:v>
                </c:pt>
                <c:pt idx="103">
                  <c:v>0.91474630657501399</c:v>
                </c:pt>
                <c:pt idx="104">
                  <c:v>0.92448701388019705</c:v>
                </c:pt>
                <c:pt idx="105">
                  <c:v>0.92448733497881297</c:v>
                </c:pt>
                <c:pt idx="106">
                  <c:v>0.92448733500462499</c:v>
                </c:pt>
                <c:pt idx="107">
                  <c:v>0.92448733500464197</c:v>
                </c:pt>
                <c:pt idx="108">
                  <c:v>0.93291823938600904</c:v>
                </c:pt>
                <c:pt idx="109">
                  <c:v>0.93291822625716003</c:v>
                </c:pt>
                <c:pt idx="110">
                  <c:v>0.93291822625700904</c:v>
                </c:pt>
                <c:pt idx="111">
                  <c:v>0.93291822625701204</c:v>
                </c:pt>
                <c:pt idx="112">
                  <c:v>0.93291822625701004</c:v>
                </c:pt>
                <c:pt idx="113">
                  <c:v>0.93291822625701804</c:v>
                </c:pt>
                <c:pt idx="114">
                  <c:v>0.95272275599863099</c:v>
                </c:pt>
                <c:pt idx="115">
                  <c:v>0.95272275597265899</c:v>
                </c:pt>
                <c:pt idx="116">
                  <c:v>0.95272275597266498</c:v>
                </c:pt>
                <c:pt idx="117">
                  <c:v>0.95272275597266498</c:v>
                </c:pt>
                <c:pt idx="118">
                  <c:v>0.95272275597267397</c:v>
                </c:pt>
                <c:pt idx="119">
                  <c:v>0.95272275597265599</c:v>
                </c:pt>
                <c:pt idx="120">
                  <c:v>0.95272275597266598</c:v>
                </c:pt>
                <c:pt idx="121">
                  <c:v>0.96161012346188102</c:v>
                </c:pt>
                <c:pt idx="122">
                  <c:v>0.961610123209927</c:v>
                </c:pt>
                <c:pt idx="123">
                  <c:v>0.96161012320992001</c:v>
                </c:pt>
                <c:pt idx="124">
                  <c:v>0.961610123209933</c:v>
                </c:pt>
                <c:pt idx="125">
                  <c:v>0.97176539636124804</c:v>
                </c:pt>
                <c:pt idx="126">
                  <c:v>0.97176539636074699</c:v>
                </c:pt>
                <c:pt idx="127">
                  <c:v>0.97176539636074599</c:v>
                </c:pt>
                <c:pt idx="128">
                  <c:v>0.97176539636074699</c:v>
                </c:pt>
                <c:pt idx="129">
                  <c:v>0.97176539636074399</c:v>
                </c:pt>
                <c:pt idx="130">
                  <c:v>0.98497351291290702</c:v>
                </c:pt>
                <c:pt idx="131">
                  <c:v>0.98497343859796005</c:v>
                </c:pt>
                <c:pt idx="132">
                  <c:v>0.98497343857319697</c:v>
                </c:pt>
                <c:pt idx="133">
                  <c:v>0.98497343857319597</c:v>
                </c:pt>
                <c:pt idx="134">
                  <c:v>0.99331919941552405</c:v>
                </c:pt>
                <c:pt idx="135">
                  <c:v>0.993319199418492</c:v>
                </c:pt>
                <c:pt idx="136">
                  <c:v>0.993319199418502</c:v>
                </c:pt>
                <c:pt idx="137">
                  <c:v>0.99331919941847202</c:v>
                </c:pt>
                <c:pt idx="138">
                  <c:v>0.993319199418493</c:v>
                </c:pt>
                <c:pt idx="139">
                  <c:v>0.997530232269916</c:v>
                </c:pt>
                <c:pt idx="140">
                  <c:v>0.99753023151864595</c:v>
                </c:pt>
                <c:pt idx="141">
                  <c:v>0.99753023151864195</c:v>
                </c:pt>
                <c:pt idx="142">
                  <c:v>0.99753023151864495</c:v>
                </c:pt>
                <c:pt idx="143">
                  <c:v>0.99854947267276295</c:v>
                </c:pt>
                <c:pt idx="144">
                  <c:v>0.99854947269801198</c:v>
                </c:pt>
                <c:pt idx="145">
                  <c:v>0.99854947269801297</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2-B2B4-4709-8CFD-6048C26176AB}"/>
            </c:ext>
          </c:extLst>
        </c:ser>
        <c:dLbls>
          <c:showLegendKey val="0"/>
          <c:showVal val="0"/>
          <c:showCatName val="0"/>
          <c:showSerName val="0"/>
          <c:showPercent val="0"/>
          <c:showBubbleSize val="0"/>
        </c:dLbls>
        <c:smooth val="0"/>
        <c:axId val="1996483280"/>
        <c:axId val="1996483696"/>
      </c:lineChart>
      <c:catAx>
        <c:axId val="199648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696"/>
        <c:crosses val="autoZero"/>
        <c:auto val="1"/>
        <c:lblAlgn val="ctr"/>
        <c:lblOffset val="100"/>
        <c:noMultiLvlLbl val="0"/>
      </c:catAx>
      <c:valAx>
        <c:axId val="1996483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Sheet1!$E$2</c:f>
              <c:strCache>
                <c:ptCount val="1"/>
                <c:pt idx="0">
                  <c:v>RI1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Sheet1!$F$1:$H$1</c:f>
              <c:strCache>
                <c:ptCount val="3"/>
                <c:pt idx="0">
                  <c:v>次序1</c:v>
                </c:pt>
                <c:pt idx="1">
                  <c:v>次序2</c:v>
                </c:pt>
                <c:pt idx="2">
                  <c:v>次序3</c:v>
                </c:pt>
              </c:strCache>
            </c:strRef>
          </c:cat>
          <c:val>
            <c:numRef>
              <c:f>Sheet1!$F$2:$H$2</c:f>
              <c:numCache>
                <c:formatCode>General</c:formatCode>
                <c:ptCount val="3"/>
                <c:pt idx="0">
                  <c:v>0.88661197335994701</c:v>
                </c:pt>
                <c:pt idx="1">
                  <c:v>0.87084255730412996</c:v>
                </c:pt>
                <c:pt idx="2">
                  <c:v>0.87067275810093803</c:v>
                </c:pt>
              </c:numCache>
            </c:numRef>
          </c:val>
          <c:extLst>
            <c:ext xmlns:c16="http://schemas.microsoft.com/office/drawing/2014/chart" uri="{C3380CC4-5D6E-409C-BE32-E72D297353CC}">
              <c16:uniqueId val="{00000000-F6DE-4FF6-9030-2F9C78CC8C00}"/>
            </c:ext>
          </c:extLst>
        </c:ser>
        <c:ser>
          <c:idx val="1"/>
          <c:order val="1"/>
          <c:tx>
            <c:strRef>
              <c:f>Sheet1!$E$3</c:f>
              <c:strCache>
                <c:ptCount val="1"/>
                <c:pt idx="0">
                  <c:v>RI2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Sheet1!$F$1:$H$1</c:f>
              <c:strCache>
                <c:ptCount val="3"/>
                <c:pt idx="0">
                  <c:v>次序1</c:v>
                </c:pt>
                <c:pt idx="1">
                  <c:v>次序2</c:v>
                </c:pt>
                <c:pt idx="2">
                  <c:v>次序3</c:v>
                </c:pt>
              </c:strCache>
            </c:strRef>
          </c:cat>
          <c:val>
            <c:numRef>
              <c:f>Sheet1!$F$3:$H$3</c:f>
              <c:numCache>
                <c:formatCode>General</c:formatCode>
                <c:ptCount val="3"/>
                <c:pt idx="0">
                  <c:v>1.2733665464133801</c:v>
                </c:pt>
                <c:pt idx="1">
                  <c:v>0.82381203697885397</c:v>
                </c:pt>
                <c:pt idx="2">
                  <c:v>0.82381203697884398</c:v>
                </c:pt>
              </c:numCache>
            </c:numRef>
          </c:val>
          <c:extLst>
            <c:ext xmlns:c16="http://schemas.microsoft.com/office/drawing/2014/chart" uri="{C3380CC4-5D6E-409C-BE32-E72D297353CC}">
              <c16:uniqueId val="{00000001-F6DE-4FF6-9030-2F9C78CC8C00}"/>
            </c:ext>
          </c:extLst>
        </c:ser>
        <c:dLbls>
          <c:dLblPos val="outEnd"/>
          <c:showLegendKey val="0"/>
          <c:showVal val="1"/>
          <c:showCatName val="0"/>
          <c:showSerName val="0"/>
          <c:showPercent val="0"/>
          <c:showBubbleSize val="0"/>
        </c:dLbls>
        <c:gapWidth val="219"/>
        <c:overlap val="-27"/>
        <c:axId val="2008922848"/>
        <c:axId val="2008923264"/>
      </c:barChart>
      <c:catAx>
        <c:axId val="20089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3264"/>
        <c:crosses val="autoZero"/>
        <c:auto val="1"/>
        <c:lblAlgn val="ctr"/>
        <c:lblOffset val="100"/>
        <c:noMultiLvlLbl val="0"/>
      </c:catAx>
      <c:valAx>
        <c:axId val="200892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2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Sheet5!$A$1</c:f>
              <c:strCache>
                <c:ptCount val="1"/>
                <c:pt idx="0">
                  <c:v>次序4</c:v>
                </c:pt>
              </c:strCache>
            </c:strRef>
          </c:tx>
          <c:spPr>
            <a:ln w="28575" cap="rnd">
              <a:solidFill>
                <a:schemeClr val="accent1"/>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Sheet5!$A$2:$A$168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0.53138813527287698</c:v>
                </c:pt>
                <c:pt idx="15">
                  <c:v>0.53731689678922101</c:v>
                </c:pt>
                <c:pt idx="16">
                  <c:v>0.57349438393307905</c:v>
                </c:pt>
                <c:pt idx="17">
                  <c:v>0.60280390051986699</c:v>
                </c:pt>
                <c:pt idx="18">
                  <c:v>0.64541933227470505</c:v>
                </c:pt>
                <c:pt idx="19">
                  <c:v>0.67960023748280096</c:v>
                </c:pt>
                <c:pt idx="20">
                  <c:v>0.72465803443223897</c:v>
                </c:pt>
                <c:pt idx="21">
                  <c:v>0.74451985674283805</c:v>
                </c:pt>
                <c:pt idx="22">
                  <c:v>0.74451682483693105</c:v>
                </c:pt>
                <c:pt idx="23">
                  <c:v>0.74451681871364295</c:v>
                </c:pt>
                <c:pt idx="24">
                  <c:v>0.74451681871366104</c:v>
                </c:pt>
                <c:pt idx="25">
                  <c:v>0.74451681871366504</c:v>
                </c:pt>
                <c:pt idx="26">
                  <c:v>0.744516818713572</c:v>
                </c:pt>
                <c:pt idx="27">
                  <c:v>0.74451681871352204</c:v>
                </c:pt>
                <c:pt idx="28">
                  <c:v>0.775856757406018</c:v>
                </c:pt>
                <c:pt idx="29">
                  <c:v>0.775856738963974</c:v>
                </c:pt>
                <c:pt idx="30">
                  <c:v>0.77585673896392504</c:v>
                </c:pt>
                <c:pt idx="31">
                  <c:v>0.77585673896388896</c:v>
                </c:pt>
                <c:pt idx="32">
                  <c:v>0.77585673896388696</c:v>
                </c:pt>
                <c:pt idx="33">
                  <c:v>0.77585673896382401</c:v>
                </c:pt>
                <c:pt idx="34">
                  <c:v>0.77585673896393803</c:v>
                </c:pt>
                <c:pt idx="35">
                  <c:v>0.79259487039450005</c:v>
                </c:pt>
                <c:pt idx="36">
                  <c:v>0.79259487039241505</c:v>
                </c:pt>
                <c:pt idx="37">
                  <c:v>0.79259487039257503</c:v>
                </c:pt>
                <c:pt idx="38">
                  <c:v>0.79259487039254595</c:v>
                </c:pt>
                <c:pt idx="39">
                  <c:v>0.79259487039250498</c:v>
                </c:pt>
                <c:pt idx="40">
                  <c:v>0.79259487039250098</c:v>
                </c:pt>
                <c:pt idx="41">
                  <c:v>0.79672192226109395</c:v>
                </c:pt>
                <c:pt idx="42">
                  <c:v>0.796722788900738</c:v>
                </c:pt>
                <c:pt idx="43">
                  <c:v>0.79672278901309601</c:v>
                </c:pt>
                <c:pt idx="44">
                  <c:v>0.79672278901301996</c:v>
                </c:pt>
                <c:pt idx="45">
                  <c:v>0.79672278901298599</c:v>
                </c:pt>
                <c:pt idx="46">
                  <c:v>0.79672278901303095</c:v>
                </c:pt>
                <c:pt idx="47">
                  <c:v>0.82225993191629299</c:v>
                </c:pt>
                <c:pt idx="48">
                  <c:v>0.82225989569173397</c:v>
                </c:pt>
                <c:pt idx="49">
                  <c:v>0.82225989569126401</c:v>
                </c:pt>
                <c:pt idx="50">
                  <c:v>0.82225989569126201</c:v>
                </c:pt>
                <c:pt idx="51">
                  <c:v>0.82225989569122604</c:v>
                </c:pt>
                <c:pt idx="52">
                  <c:v>0.85331792375571003</c:v>
                </c:pt>
                <c:pt idx="53">
                  <c:v>0.85331715197045999</c:v>
                </c:pt>
                <c:pt idx="54">
                  <c:v>0.85331715184616297</c:v>
                </c:pt>
                <c:pt idx="55">
                  <c:v>0.85331715184621404</c:v>
                </c:pt>
                <c:pt idx="56">
                  <c:v>0.85331715184621204</c:v>
                </c:pt>
                <c:pt idx="57">
                  <c:v>0.85331715184626999</c:v>
                </c:pt>
                <c:pt idx="58">
                  <c:v>0.89887424149161799</c:v>
                </c:pt>
                <c:pt idx="59">
                  <c:v>0.89886916398081496</c:v>
                </c:pt>
                <c:pt idx="60">
                  <c:v>0.89886916336824896</c:v>
                </c:pt>
                <c:pt idx="61">
                  <c:v>0.89886916336823497</c:v>
                </c:pt>
                <c:pt idx="62">
                  <c:v>0.89886916336822698</c:v>
                </c:pt>
                <c:pt idx="63">
                  <c:v>0.89886916336823097</c:v>
                </c:pt>
                <c:pt idx="64">
                  <c:v>0.90973501809331203</c:v>
                </c:pt>
                <c:pt idx="65">
                  <c:v>0.90973448938891699</c:v>
                </c:pt>
                <c:pt idx="66">
                  <c:v>0.909734489375148</c:v>
                </c:pt>
                <c:pt idx="67">
                  <c:v>0.909734489375158</c:v>
                </c:pt>
                <c:pt idx="68">
                  <c:v>0.909734489375153</c:v>
                </c:pt>
                <c:pt idx="69">
                  <c:v>0.92935179639217103</c:v>
                </c:pt>
                <c:pt idx="70">
                  <c:v>0.92935179639203203</c:v>
                </c:pt>
                <c:pt idx="71">
                  <c:v>0.92935179639203302</c:v>
                </c:pt>
                <c:pt idx="72">
                  <c:v>0.92935179639203802</c:v>
                </c:pt>
                <c:pt idx="73">
                  <c:v>0.92935179639203103</c:v>
                </c:pt>
                <c:pt idx="74">
                  <c:v>0.93926018642577402</c:v>
                </c:pt>
                <c:pt idx="75">
                  <c:v>0.93925390763107197</c:v>
                </c:pt>
                <c:pt idx="76">
                  <c:v>0.93925390309216406</c:v>
                </c:pt>
                <c:pt idx="77">
                  <c:v>0.93925390309217105</c:v>
                </c:pt>
                <c:pt idx="78">
                  <c:v>0.93925390309215895</c:v>
                </c:pt>
                <c:pt idx="79">
                  <c:v>0.939382445593135</c:v>
                </c:pt>
                <c:pt idx="80">
                  <c:v>0.93938205283420295</c:v>
                </c:pt>
                <c:pt idx="81">
                  <c:v>0.93938205281910103</c:v>
                </c:pt>
                <c:pt idx="82">
                  <c:v>0.93938205281910003</c:v>
                </c:pt>
                <c:pt idx="83">
                  <c:v>0.93938205281910703</c:v>
                </c:pt>
                <c:pt idx="84">
                  <c:v>0.95264505972992697</c:v>
                </c:pt>
                <c:pt idx="85">
                  <c:v>0.95264506461965404</c:v>
                </c:pt>
                <c:pt idx="86">
                  <c:v>0.95264506461965803</c:v>
                </c:pt>
                <c:pt idx="87">
                  <c:v>0.95264506461965903</c:v>
                </c:pt>
                <c:pt idx="88">
                  <c:v>0.95264506461966802</c:v>
                </c:pt>
                <c:pt idx="89">
                  <c:v>0.952380827150756</c:v>
                </c:pt>
                <c:pt idx="90">
                  <c:v>0.952380824187956</c:v>
                </c:pt>
                <c:pt idx="91">
                  <c:v>0.952380824187953</c:v>
                </c:pt>
                <c:pt idx="92">
                  <c:v>0.952380824187951</c:v>
                </c:pt>
                <c:pt idx="93">
                  <c:v>0.95227595456272596</c:v>
                </c:pt>
                <c:pt idx="94">
                  <c:v>0.95227595444116397</c:v>
                </c:pt>
                <c:pt idx="95">
                  <c:v>0.95227595444116797</c:v>
                </c:pt>
                <c:pt idx="96">
                  <c:v>0.95227595444117097</c:v>
                </c:pt>
                <c:pt idx="97">
                  <c:v>0.95227814473262196</c:v>
                </c:pt>
                <c:pt idx="98">
                  <c:v>0.95227792595199301</c:v>
                </c:pt>
                <c:pt idx="99">
                  <c:v>0.95227792581121395</c:v>
                </c:pt>
                <c:pt idx="100">
                  <c:v>0.95227792581121695</c:v>
                </c:pt>
                <c:pt idx="101">
                  <c:v>0.95227792581121995</c:v>
                </c:pt>
                <c:pt idx="102">
                  <c:v>0.95425830608922202</c:v>
                </c:pt>
                <c:pt idx="103">
                  <c:v>0.95425830608815898</c:v>
                </c:pt>
                <c:pt idx="104">
                  <c:v>0.95425830608815299</c:v>
                </c:pt>
                <c:pt idx="105">
                  <c:v>0.95425830608816498</c:v>
                </c:pt>
                <c:pt idx="106">
                  <c:v>0.95422724527560898</c:v>
                </c:pt>
                <c:pt idx="107">
                  <c:v>0.95422448708305097</c:v>
                </c:pt>
                <c:pt idx="108">
                  <c:v>0.95422448604904797</c:v>
                </c:pt>
                <c:pt idx="109">
                  <c:v>0.95422448604904597</c:v>
                </c:pt>
                <c:pt idx="110">
                  <c:v>0.95430485633997397</c:v>
                </c:pt>
                <c:pt idx="111">
                  <c:v>0.95430480796148898</c:v>
                </c:pt>
                <c:pt idx="112">
                  <c:v>0.95430480796051398</c:v>
                </c:pt>
                <c:pt idx="113">
                  <c:v>0.95430480796051298</c:v>
                </c:pt>
                <c:pt idx="114">
                  <c:v>0.95469058924536798</c:v>
                </c:pt>
                <c:pt idx="115">
                  <c:v>0.95469055245182899</c:v>
                </c:pt>
                <c:pt idx="116">
                  <c:v>0.95469055245075696</c:v>
                </c:pt>
                <c:pt idx="117">
                  <c:v>0.95469055245076995</c:v>
                </c:pt>
                <c:pt idx="118">
                  <c:v>0.95469055245077095</c:v>
                </c:pt>
                <c:pt idx="119">
                  <c:v>0.95590667148045905</c:v>
                </c:pt>
                <c:pt idx="120">
                  <c:v>0.95590667140650498</c:v>
                </c:pt>
                <c:pt idx="121">
                  <c:v>0.95590667140651397</c:v>
                </c:pt>
                <c:pt idx="122">
                  <c:v>0.95590667140650898</c:v>
                </c:pt>
                <c:pt idx="123">
                  <c:v>0.96508709460737596</c:v>
                </c:pt>
                <c:pt idx="124">
                  <c:v>0.96508709424702599</c:v>
                </c:pt>
                <c:pt idx="125">
                  <c:v>0.96508709424702899</c:v>
                </c:pt>
                <c:pt idx="126">
                  <c:v>0.96508709424703198</c:v>
                </c:pt>
                <c:pt idx="127">
                  <c:v>0.97167205460643602</c:v>
                </c:pt>
                <c:pt idx="128">
                  <c:v>0.97167205459426298</c:v>
                </c:pt>
                <c:pt idx="129">
                  <c:v>0.97167205459425998</c:v>
                </c:pt>
                <c:pt idx="130">
                  <c:v>0.97167205459426298</c:v>
                </c:pt>
                <c:pt idx="131">
                  <c:v>0.97167205459426698</c:v>
                </c:pt>
                <c:pt idx="132">
                  <c:v>0.98179935418318598</c:v>
                </c:pt>
                <c:pt idx="133">
                  <c:v>0.98179935418318598</c:v>
                </c:pt>
                <c:pt idx="134">
                  <c:v>0.98179935418319098</c:v>
                </c:pt>
                <c:pt idx="135">
                  <c:v>0.98179935418318598</c:v>
                </c:pt>
                <c:pt idx="136">
                  <c:v>0.98749351932139695</c:v>
                </c:pt>
                <c:pt idx="137">
                  <c:v>0.98749351925089701</c:v>
                </c:pt>
                <c:pt idx="138">
                  <c:v>0.98749351925089901</c:v>
                </c:pt>
                <c:pt idx="139">
                  <c:v>0.98749351925090201</c:v>
                </c:pt>
                <c:pt idx="140">
                  <c:v>0.99380208002578896</c:v>
                </c:pt>
                <c:pt idx="141">
                  <c:v>0.99380194619504503</c:v>
                </c:pt>
                <c:pt idx="142">
                  <c:v>0.99380194618163198</c:v>
                </c:pt>
                <c:pt idx="143">
                  <c:v>0.99380194618163298</c:v>
                </c:pt>
                <c:pt idx="144">
                  <c:v>0.99553555879408495</c:v>
                </c:pt>
                <c:pt idx="145">
                  <c:v>0.99553549025690602</c:v>
                </c:pt>
                <c:pt idx="146">
                  <c:v>0.99553549025553401</c:v>
                </c:pt>
                <c:pt idx="147">
                  <c:v>0.99553549025553301</c:v>
                </c:pt>
                <c:pt idx="148">
                  <c:v>0.99553549025553401</c:v>
                </c:pt>
                <c:pt idx="149">
                  <c:v>0.99858425199948497</c:v>
                </c:pt>
                <c:pt idx="150">
                  <c:v>0.99858425199497602</c:v>
                </c:pt>
                <c:pt idx="151">
                  <c:v>0.99858425199497602</c:v>
                </c:pt>
                <c:pt idx="152">
                  <c:v>0.99858425199497503</c:v>
                </c:pt>
                <c:pt idx="153">
                  <c:v>0.99974645593071498</c:v>
                </c:pt>
                <c:pt idx="154">
                  <c:v>0.99974645563293096</c:v>
                </c:pt>
                <c:pt idx="155">
                  <c:v>0.99974645563292897</c:v>
                </c:pt>
                <c:pt idx="156">
                  <c:v>0.99974645563292897</c:v>
                </c:pt>
                <c:pt idx="157">
                  <c:v>0.99995312314858997</c:v>
                </c:pt>
                <c:pt idx="158">
                  <c:v>0.99995312309976503</c:v>
                </c:pt>
                <c:pt idx="159">
                  <c:v>0.99995312309976503</c:v>
                </c:pt>
                <c:pt idx="160">
                  <c:v>0.99995312309976503</c:v>
                </c:pt>
                <c:pt idx="161">
                  <c:v>0.99997280919243503</c:v>
                </c:pt>
                <c:pt idx="162">
                  <c:v>0.99997280863848603</c:v>
                </c:pt>
                <c:pt idx="163">
                  <c:v>0.99997280863842197</c:v>
                </c:pt>
                <c:pt idx="164">
                  <c:v>0.99997280863842197</c:v>
                </c:pt>
                <c:pt idx="165">
                  <c:v>0.99997280863842197</c:v>
                </c:pt>
                <c:pt idx="166">
                  <c:v>1</c:v>
                </c:pt>
              </c:numCache>
            </c:numRef>
          </c:val>
          <c:smooth val="0"/>
          <c:extLst>
            <c:ext xmlns:c16="http://schemas.microsoft.com/office/drawing/2014/chart" uri="{C3380CC4-5D6E-409C-BE32-E72D297353CC}">
              <c16:uniqueId val="{00000000-DED2-4794-83F7-20B39A59D77B}"/>
            </c:ext>
          </c:extLst>
        </c:ser>
        <c:ser>
          <c:idx val="1"/>
          <c:order val="1"/>
          <c:tx>
            <c:strRef>
              <c:f>Sheet5!$B$1</c:f>
              <c:strCache>
                <c:ptCount val="1"/>
                <c:pt idx="0">
                  <c:v>次序5</c:v>
                </c:pt>
              </c:strCache>
            </c:strRef>
          </c:tx>
          <c:spPr>
            <a:ln w="28575" cap="rnd">
              <a:solidFill>
                <a:schemeClr val="accent2"/>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Sheet5!$B$2:$B$168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0.50591236500168901</c:v>
                </c:pt>
                <c:pt idx="15">
                  <c:v>0.53290656159066696</c:v>
                </c:pt>
                <c:pt idx="16">
                  <c:v>0.57826980669899897</c:v>
                </c:pt>
                <c:pt idx="17">
                  <c:v>0.58716929166679299</c:v>
                </c:pt>
                <c:pt idx="18">
                  <c:v>0.63820177399557598</c:v>
                </c:pt>
                <c:pt idx="19">
                  <c:v>0.67690119115533998</c:v>
                </c:pt>
                <c:pt idx="20">
                  <c:v>0.71782046994186</c:v>
                </c:pt>
                <c:pt idx="21">
                  <c:v>0.74453759132521402</c:v>
                </c:pt>
                <c:pt idx="22">
                  <c:v>0.74451839739231296</c:v>
                </c:pt>
                <c:pt idx="23">
                  <c:v>0.74451682932685304</c:v>
                </c:pt>
                <c:pt idx="24">
                  <c:v>0.74451681871408204</c:v>
                </c:pt>
                <c:pt idx="25">
                  <c:v>0.74451681871362396</c:v>
                </c:pt>
                <c:pt idx="26">
                  <c:v>0.74451681871356801</c:v>
                </c:pt>
                <c:pt idx="27">
                  <c:v>0.79159676829410996</c:v>
                </c:pt>
                <c:pt idx="28">
                  <c:v>0.79159047318771802</c:v>
                </c:pt>
                <c:pt idx="29">
                  <c:v>0.79159047223803702</c:v>
                </c:pt>
                <c:pt idx="30">
                  <c:v>0.79159047223801404</c:v>
                </c:pt>
                <c:pt idx="31">
                  <c:v>0.791590472238071</c:v>
                </c:pt>
                <c:pt idx="32">
                  <c:v>0.79159047223801604</c:v>
                </c:pt>
                <c:pt idx="33">
                  <c:v>0.79159047223803902</c:v>
                </c:pt>
                <c:pt idx="34">
                  <c:v>0.804797911483774</c:v>
                </c:pt>
                <c:pt idx="35">
                  <c:v>0.80479791147814095</c:v>
                </c:pt>
                <c:pt idx="36">
                  <c:v>0.804797911478078</c:v>
                </c:pt>
                <c:pt idx="37">
                  <c:v>0.80479791147801505</c:v>
                </c:pt>
                <c:pt idx="38">
                  <c:v>0.80479791147803803</c:v>
                </c:pt>
                <c:pt idx="39">
                  <c:v>0.83342296733633803</c:v>
                </c:pt>
                <c:pt idx="40">
                  <c:v>0.83342282044910398</c:v>
                </c:pt>
                <c:pt idx="41">
                  <c:v>0.83342282044517702</c:v>
                </c:pt>
                <c:pt idx="42">
                  <c:v>0.83342282044516003</c:v>
                </c:pt>
                <c:pt idx="43">
                  <c:v>0.83342282044517102</c:v>
                </c:pt>
                <c:pt idx="44">
                  <c:v>0.83342282044525395</c:v>
                </c:pt>
                <c:pt idx="45">
                  <c:v>0.84449063899814503</c:v>
                </c:pt>
                <c:pt idx="46">
                  <c:v>0.84449063894619303</c:v>
                </c:pt>
                <c:pt idx="47">
                  <c:v>0.84449063894620602</c:v>
                </c:pt>
                <c:pt idx="48">
                  <c:v>0.84449063894620602</c:v>
                </c:pt>
                <c:pt idx="49">
                  <c:v>0.84449063894620902</c:v>
                </c:pt>
                <c:pt idx="50">
                  <c:v>0.84449063894619303</c:v>
                </c:pt>
                <c:pt idx="51">
                  <c:v>0.873948236171876</c:v>
                </c:pt>
                <c:pt idx="52">
                  <c:v>0.87394848836363104</c:v>
                </c:pt>
                <c:pt idx="53">
                  <c:v>0.87394848837128802</c:v>
                </c:pt>
                <c:pt idx="54">
                  <c:v>0.87394848837125105</c:v>
                </c:pt>
                <c:pt idx="55">
                  <c:v>0.87394848837127204</c:v>
                </c:pt>
                <c:pt idx="56">
                  <c:v>0.87394848837128403</c:v>
                </c:pt>
                <c:pt idx="57">
                  <c:v>0.87394848837128203</c:v>
                </c:pt>
                <c:pt idx="58">
                  <c:v>0.90443226400777499</c:v>
                </c:pt>
                <c:pt idx="59">
                  <c:v>0.90443226395792398</c:v>
                </c:pt>
                <c:pt idx="60">
                  <c:v>0.90443226395793597</c:v>
                </c:pt>
                <c:pt idx="61">
                  <c:v>0.90443226395791199</c:v>
                </c:pt>
                <c:pt idx="62">
                  <c:v>0.90797400430059305</c:v>
                </c:pt>
                <c:pt idx="63">
                  <c:v>0.90797401416676604</c:v>
                </c:pt>
                <c:pt idx="64">
                  <c:v>0.90797401417113699</c:v>
                </c:pt>
                <c:pt idx="65">
                  <c:v>0.90797401417111201</c:v>
                </c:pt>
                <c:pt idx="66">
                  <c:v>0.907974014171123</c:v>
                </c:pt>
                <c:pt idx="67">
                  <c:v>0.90797401417113399</c:v>
                </c:pt>
                <c:pt idx="68">
                  <c:v>0.92721333689119401</c:v>
                </c:pt>
                <c:pt idx="69">
                  <c:v>0.92721326380963298</c:v>
                </c:pt>
                <c:pt idx="70">
                  <c:v>0.92721326380953795</c:v>
                </c:pt>
                <c:pt idx="71">
                  <c:v>0.92721326380957703</c:v>
                </c:pt>
                <c:pt idx="72">
                  <c:v>0.92812759318111604</c:v>
                </c:pt>
                <c:pt idx="73">
                  <c:v>0.92812757664442103</c:v>
                </c:pt>
                <c:pt idx="74">
                  <c:v>0.92812757664389001</c:v>
                </c:pt>
                <c:pt idx="75">
                  <c:v>0.928127576643894</c:v>
                </c:pt>
                <c:pt idx="76">
                  <c:v>0.92812757664387502</c:v>
                </c:pt>
                <c:pt idx="77">
                  <c:v>0.92877468698978705</c:v>
                </c:pt>
                <c:pt idx="78">
                  <c:v>0.92877468276953001</c:v>
                </c:pt>
                <c:pt idx="79">
                  <c:v>0.92877468276952502</c:v>
                </c:pt>
                <c:pt idx="80">
                  <c:v>0.92877468276949604</c:v>
                </c:pt>
                <c:pt idx="81">
                  <c:v>0.92877468276952102</c:v>
                </c:pt>
                <c:pt idx="82">
                  <c:v>0.93975133862610305</c:v>
                </c:pt>
                <c:pt idx="83">
                  <c:v>0.93975133492928797</c:v>
                </c:pt>
                <c:pt idx="84">
                  <c:v>0.93975133492928697</c:v>
                </c:pt>
                <c:pt idx="85">
                  <c:v>0.93975133492929597</c:v>
                </c:pt>
                <c:pt idx="86">
                  <c:v>0.93975133492929197</c:v>
                </c:pt>
                <c:pt idx="87">
                  <c:v>0.944427724272765</c:v>
                </c:pt>
                <c:pt idx="88">
                  <c:v>0.94442772341146597</c:v>
                </c:pt>
                <c:pt idx="89">
                  <c:v>0.94442772341145997</c:v>
                </c:pt>
                <c:pt idx="90">
                  <c:v>0.94442772341145997</c:v>
                </c:pt>
                <c:pt idx="91">
                  <c:v>0.94442772341146397</c:v>
                </c:pt>
                <c:pt idx="92">
                  <c:v>0.95192309545411402</c:v>
                </c:pt>
                <c:pt idx="93">
                  <c:v>0.95192309544042997</c:v>
                </c:pt>
                <c:pt idx="94">
                  <c:v>0.95192309544043296</c:v>
                </c:pt>
                <c:pt idx="95">
                  <c:v>0.95192309544043296</c:v>
                </c:pt>
                <c:pt idx="96">
                  <c:v>0.95192309544043097</c:v>
                </c:pt>
                <c:pt idx="97">
                  <c:v>0.96466535506461104</c:v>
                </c:pt>
                <c:pt idx="98">
                  <c:v>0.96466536151302995</c:v>
                </c:pt>
                <c:pt idx="99">
                  <c:v>0.96466536151336901</c:v>
                </c:pt>
                <c:pt idx="100">
                  <c:v>0.96466536151336901</c:v>
                </c:pt>
                <c:pt idx="101">
                  <c:v>0.96532013086456903</c:v>
                </c:pt>
                <c:pt idx="102">
                  <c:v>0.96531928744394102</c:v>
                </c:pt>
                <c:pt idx="103">
                  <c:v>0.96531928725239102</c:v>
                </c:pt>
                <c:pt idx="104">
                  <c:v>0.96531928725239502</c:v>
                </c:pt>
                <c:pt idx="105">
                  <c:v>0.96694600814285003</c:v>
                </c:pt>
                <c:pt idx="106">
                  <c:v>0.96694600800824104</c:v>
                </c:pt>
                <c:pt idx="107">
                  <c:v>0.96694600800823305</c:v>
                </c:pt>
                <c:pt idx="108">
                  <c:v>0.96694600800823705</c:v>
                </c:pt>
                <c:pt idx="109">
                  <c:v>0.97353511815138205</c:v>
                </c:pt>
                <c:pt idx="110">
                  <c:v>0.97353507077719703</c:v>
                </c:pt>
                <c:pt idx="111">
                  <c:v>0.97353507077583101</c:v>
                </c:pt>
                <c:pt idx="112">
                  <c:v>0.97353507077582802</c:v>
                </c:pt>
                <c:pt idx="113">
                  <c:v>0.97353507077583101</c:v>
                </c:pt>
                <c:pt idx="114">
                  <c:v>0.98372475960690997</c:v>
                </c:pt>
                <c:pt idx="115">
                  <c:v>0.98372475960656802</c:v>
                </c:pt>
                <c:pt idx="116">
                  <c:v>0.98372475960656802</c:v>
                </c:pt>
                <c:pt idx="117">
                  <c:v>0.98372475960656602</c:v>
                </c:pt>
                <c:pt idx="118">
                  <c:v>0.98634488821982602</c:v>
                </c:pt>
                <c:pt idx="119">
                  <c:v>0.986344859023356</c:v>
                </c:pt>
                <c:pt idx="120">
                  <c:v>0.98634485902314195</c:v>
                </c:pt>
                <c:pt idx="121">
                  <c:v>0.98634485902314395</c:v>
                </c:pt>
                <c:pt idx="122">
                  <c:v>0.98716052763099404</c:v>
                </c:pt>
                <c:pt idx="123">
                  <c:v>0.98716050185979998</c:v>
                </c:pt>
                <c:pt idx="124">
                  <c:v>0.98716050185970505</c:v>
                </c:pt>
                <c:pt idx="125">
                  <c:v>0.98716050185970905</c:v>
                </c:pt>
                <c:pt idx="126">
                  <c:v>0.98716050185970705</c:v>
                </c:pt>
                <c:pt idx="127">
                  <c:v>0.98980258422495004</c:v>
                </c:pt>
                <c:pt idx="128">
                  <c:v>0.98980258769956497</c:v>
                </c:pt>
                <c:pt idx="129">
                  <c:v>0.98980258769942797</c:v>
                </c:pt>
                <c:pt idx="130">
                  <c:v>0.98980258769942797</c:v>
                </c:pt>
                <c:pt idx="131">
                  <c:v>0.98980258769942897</c:v>
                </c:pt>
                <c:pt idx="132">
                  <c:v>0.99398610475421301</c:v>
                </c:pt>
                <c:pt idx="133">
                  <c:v>0.99398610470527504</c:v>
                </c:pt>
                <c:pt idx="134">
                  <c:v>0.99398610470527504</c:v>
                </c:pt>
                <c:pt idx="135">
                  <c:v>0.99398610470527504</c:v>
                </c:pt>
                <c:pt idx="136">
                  <c:v>0.99825782580089895</c:v>
                </c:pt>
                <c:pt idx="137">
                  <c:v>0.998257825800689</c:v>
                </c:pt>
                <c:pt idx="138">
                  <c:v>0.998257825800689</c:v>
                </c:pt>
                <c:pt idx="139">
                  <c:v>0.998257825800689</c:v>
                </c:pt>
                <c:pt idx="140">
                  <c:v>0.99825004486749502</c:v>
                </c:pt>
                <c:pt idx="141">
                  <c:v>0.99825004470802803</c:v>
                </c:pt>
                <c:pt idx="142">
                  <c:v>0.99825004470801804</c:v>
                </c:pt>
                <c:pt idx="143">
                  <c:v>0.99825004470801804</c:v>
                </c:pt>
                <c:pt idx="144">
                  <c:v>0.99967569334613504</c:v>
                </c:pt>
                <c:pt idx="145">
                  <c:v>0.99967569334886397</c:v>
                </c:pt>
                <c:pt idx="146">
                  <c:v>0.99967569334886397</c:v>
                </c:pt>
                <c:pt idx="147">
                  <c:v>0.99967569334886397</c:v>
                </c:pt>
                <c:pt idx="148">
                  <c:v>0.99967569334886397</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1-DED2-4794-83F7-20B39A59D77B}"/>
            </c:ext>
          </c:extLst>
        </c:ser>
        <c:ser>
          <c:idx val="2"/>
          <c:order val="2"/>
          <c:tx>
            <c:strRef>
              <c:f>Sheet5!$C$1</c:f>
              <c:strCache>
                <c:ptCount val="1"/>
                <c:pt idx="0">
                  <c:v>次序3</c:v>
                </c:pt>
              </c:strCache>
            </c:strRef>
          </c:tx>
          <c:spPr>
            <a:ln w="28575" cap="rnd">
              <a:solidFill>
                <a:schemeClr val="accent3"/>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Sheet5!$C$2:$C$168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0.49955934843973598</c:v>
                </c:pt>
                <c:pt idx="15">
                  <c:v>0.52519100183546497</c:v>
                </c:pt>
                <c:pt idx="16">
                  <c:v>0.54037119253338295</c:v>
                </c:pt>
                <c:pt idx="17">
                  <c:v>0.59375691106468298</c:v>
                </c:pt>
                <c:pt idx="18">
                  <c:v>0.62504925646175102</c:v>
                </c:pt>
                <c:pt idx="19">
                  <c:v>0.69085683967188605</c:v>
                </c:pt>
                <c:pt idx="20">
                  <c:v>0.713429423936915</c:v>
                </c:pt>
                <c:pt idx="21">
                  <c:v>0.744548783801259</c:v>
                </c:pt>
                <c:pt idx="22">
                  <c:v>0.74451692071083997</c:v>
                </c:pt>
                <c:pt idx="23">
                  <c:v>0.74451681871467201</c:v>
                </c:pt>
                <c:pt idx="24">
                  <c:v>0.74451681871367104</c:v>
                </c:pt>
                <c:pt idx="25">
                  <c:v>0.74451681871359199</c:v>
                </c:pt>
                <c:pt idx="26">
                  <c:v>0.74451681871352304</c:v>
                </c:pt>
                <c:pt idx="27">
                  <c:v>0.791596768294072</c:v>
                </c:pt>
                <c:pt idx="28">
                  <c:v>0.79159047318760301</c:v>
                </c:pt>
                <c:pt idx="29">
                  <c:v>0.79159047223805801</c:v>
                </c:pt>
                <c:pt idx="30">
                  <c:v>0.79159047223798595</c:v>
                </c:pt>
                <c:pt idx="31">
                  <c:v>0.79159047223802503</c:v>
                </c:pt>
                <c:pt idx="32">
                  <c:v>0.82028481038060796</c:v>
                </c:pt>
                <c:pt idx="33">
                  <c:v>0.82028461884211901</c:v>
                </c:pt>
                <c:pt idx="34">
                  <c:v>0.82028461883469905</c:v>
                </c:pt>
                <c:pt idx="35">
                  <c:v>0.82028461883467896</c:v>
                </c:pt>
                <c:pt idx="36">
                  <c:v>0.82028461883460502</c:v>
                </c:pt>
                <c:pt idx="37">
                  <c:v>0.82028461883468695</c:v>
                </c:pt>
                <c:pt idx="38">
                  <c:v>0.850953491669727</c:v>
                </c:pt>
                <c:pt idx="39">
                  <c:v>0.85095349169379797</c:v>
                </c:pt>
                <c:pt idx="40">
                  <c:v>0.85095349169379597</c:v>
                </c:pt>
                <c:pt idx="41">
                  <c:v>0.85095349169381695</c:v>
                </c:pt>
                <c:pt idx="42">
                  <c:v>0.85769538569924697</c:v>
                </c:pt>
                <c:pt idx="43">
                  <c:v>0.85769538204654805</c:v>
                </c:pt>
                <c:pt idx="44">
                  <c:v>0.85769538204653395</c:v>
                </c:pt>
                <c:pt idx="45">
                  <c:v>0.85769538204653895</c:v>
                </c:pt>
                <c:pt idx="46">
                  <c:v>0.85769538204654405</c:v>
                </c:pt>
                <c:pt idx="47">
                  <c:v>0.85769538204653895</c:v>
                </c:pt>
                <c:pt idx="48">
                  <c:v>0.85769538204651297</c:v>
                </c:pt>
                <c:pt idx="49">
                  <c:v>0.88218385137297795</c:v>
                </c:pt>
                <c:pt idx="50">
                  <c:v>0.88218385136807198</c:v>
                </c:pt>
                <c:pt idx="51">
                  <c:v>0.88218385136805799</c:v>
                </c:pt>
                <c:pt idx="52">
                  <c:v>0.88218385136807898</c:v>
                </c:pt>
                <c:pt idx="53">
                  <c:v>0.88218385136806898</c:v>
                </c:pt>
                <c:pt idx="54">
                  <c:v>0.88183380872684503</c:v>
                </c:pt>
                <c:pt idx="55">
                  <c:v>0.88183397785846396</c:v>
                </c:pt>
                <c:pt idx="56">
                  <c:v>0.88183397787885498</c:v>
                </c:pt>
                <c:pt idx="57">
                  <c:v>0.88183397787884699</c:v>
                </c:pt>
                <c:pt idx="58">
                  <c:v>0.88296525411268401</c:v>
                </c:pt>
                <c:pt idx="59">
                  <c:v>0.88296450889907196</c:v>
                </c:pt>
                <c:pt idx="60">
                  <c:v>0.882964508836932</c:v>
                </c:pt>
                <c:pt idx="61">
                  <c:v>0.88296450883696498</c:v>
                </c:pt>
                <c:pt idx="62">
                  <c:v>0.88210826861519198</c:v>
                </c:pt>
                <c:pt idx="63">
                  <c:v>0.88210808722589296</c:v>
                </c:pt>
                <c:pt idx="64">
                  <c:v>0.88210808721941703</c:v>
                </c:pt>
                <c:pt idx="65">
                  <c:v>0.882108087219448</c:v>
                </c:pt>
                <c:pt idx="66">
                  <c:v>0.88210808721938905</c:v>
                </c:pt>
                <c:pt idx="67">
                  <c:v>0.88210808721949197</c:v>
                </c:pt>
                <c:pt idx="68">
                  <c:v>0.88691937549173905</c:v>
                </c:pt>
                <c:pt idx="69">
                  <c:v>0.88692034976895695</c:v>
                </c:pt>
                <c:pt idx="70">
                  <c:v>0.88692035031460204</c:v>
                </c:pt>
                <c:pt idx="71">
                  <c:v>0.88692035031460403</c:v>
                </c:pt>
                <c:pt idx="72">
                  <c:v>0.88937236859402902</c:v>
                </c:pt>
                <c:pt idx="73">
                  <c:v>0.88937236743745096</c:v>
                </c:pt>
                <c:pt idx="74">
                  <c:v>0.88937236743744696</c:v>
                </c:pt>
                <c:pt idx="75">
                  <c:v>0.88937236743745196</c:v>
                </c:pt>
                <c:pt idx="76">
                  <c:v>0.88937236743744097</c:v>
                </c:pt>
                <c:pt idx="77">
                  <c:v>0.88975245616521104</c:v>
                </c:pt>
                <c:pt idx="78">
                  <c:v>0.88975024031977801</c:v>
                </c:pt>
                <c:pt idx="79">
                  <c:v>0.88975023982028001</c:v>
                </c:pt>
                <c:pt idx="80">
                  <c:v>0.88975023982028401</c:v>
                </c:pt>
                <c:pt idx="81">
                  <c:v>0.88975023982027801</c:v>
                </c:pt>
                <c:pt idx="82">
                  <c:v>0.88985791431085903</c:v>
                </c:pt>
                <c:pt idx="83">
                  <c:v>0.88985748349500304</c:v>
                </c:pt>
                <c:pt idx="84">
                  <c:v>0.88985748276223497</c:v>
                </c:pt>
                <c:pt idx="85">
                  <c:v>0.88985748276223398</c:v>
                </c:pt>
                <c:pt idx="86">
                  <c:v>0.88982388094928699</c:v>
                </c:pt>
                <c:pt idx="87">
                  <c:v>0.88981581972988999</c:v>
                </c:pt>
                <c:pt idx="88">
                  <c:v>0.88981608287882097</c:v>
                </c:pt>
                <c:pt idx="89">
                  <c:v>0.88981608303308202</c:v>
                </c:pt>
                <c:pt idx="90">
                  <c:v>0.88981608303306903</c:v>
                </c:pt>
                <c:pt idx="91">
                  <c:v>0.89926747299710197</c:v>
                </c:pt>
                <c:pt idx="92">
                  <c:v>0.89926387531299501</c:v>
                </c:pt>
                <c:pt idx="93">
                  <c:v>0.89926387480313896</c:v>
                </c:pt>
                <c:pt idx="94">
                  <c:v>0.89926387480308201</c:v>
                </c:pt>
                <c:pt idx="95">
                  <c:v>0.89842256152734001</c:v>
                </c:pt>
                <c:pt idx="96">
                  <c:v>0.898422659908238</c:v>
                </c:pt>
                <c:pt idx="97">
                  <c:v>0.89842265994426695</c:v>
                </c:pt>
                <c:pt idx="98">
                  <c:v>0.89842265994426496</c:v>
                </c:pt>
                <c:pt idx="99">
                  <c:v>0.91474630710722504</c:v>
                </c:pt>
                <c:pt idx="100">
                  <c:v>0.914746306575006</c:v>
                </c:pt>
                <c:pt idx="101">
                  <c:v>0.914746306575004</c:v>
                </c:pt>
                <c:pt idx="102">
                  <c:v>0.914746306575003</c:v>
                </c:pt>
                <c:pt idx="103">
                  <c:v>0.91474630657501399</c:v>
                </c:pt>
                <c:pt idx="104">
                  <c:v>0.92448701388019705</c:v>
                </c:pt>
                <c:pt idx="105">
                  <c:v>0.92448733497881297</c:v>
                </c:pt>
                <c:pt idx="106">
                  <c:v>0.92448733500462499</c:v>
                </c:pt>
                <c:pt idx="107">
                  <c:v>0.92448733500464197</c:v>
                </c:pt>
                <c:pt idx="108">
                  <c:v>0.93291823938600904</c:v>
                </c:pt>
                <c:pt idx="109">
                  <c:v>0.93291822625716003</c:v>
                </c:pt>
                <c:pt idx="110">
                  <c:v>0.93291822625700904</c:v>
                </c:pt>
                <c:pt idx="111">
                  <c:v>0.93291822625701204</c:v>
                </c:pt>
                <c:pt idx="112">
                  <c:v>0.93291822625701004</c:v>
                </c:pt>
                <c:pt idx="113">
                  <c:v>0.93291822625701804</c:v>
                </c:pt>
                <c:pt idx="114">
                  <c:v>0.95272275599863099</c:v>
                </c:pt>
                <c:pt idx="115">
                  <c:v>0.95272275597265899</c:v>
                </c:pt>
                <c:pt idx="116">
                  <c:v>0.95272275597266498</c:v>
                </c:pt>
                <c:pt idx="117">
                  <c:v>0.95272275597266498</c:v>
                </c:pt>
                <c:pt idx="118">
                  <c:v>0.95272275597267397</c:v>
                </c:pt>
                <c:pt idx="119">
                  <c:v>0.95272275597265599</c:v>
                </c:pt>
                <c:pt idx="120">
                  <c:v>0.95272275597266598</c:v>
                </c:pt>
                <c:pt idx="121">
                  <c:v>0.96161012346188102</c:v>
                </c:pt>
                <c:pt idx="122">
                  <c:v>0.961610123209927</c:v>
                </c:pt>
                <c:pt idx="123">
                  <c:v>0.96161012320992001</c:v>
                </c:pt>
                <c:pt idx="124">
                  <c:v>0.961610123209933</c:v>
                </c:pt>
                <c:pt idx="125">
                  <c:v>0.97176539636124804</c:v>
                </c:pt>
                <c:pt idx="126">
                  <c:v>0.97176539636074699</c:v>
                </c:pt>
                <c:pt idx="127">
                  <c:v>0.97176539636074599</c:v>
                </c:pt>
                <c:pt idx="128">
                  <c:v>0.97176539636074699</c:v>
                </c:pt>
                <c:pt idx="129">
                  <c:v>0.97176539636074399</c:v>
                </c:pt>
                <c:pt idx="130">
                  <c:v>0.98497351291290702</c:v>
                </c:pt>
                <c:pt idx="131">
                  <c:v>0.98497343859796005</c:v>
                </c:pt>
                <c:pt idx="132">
                  <c:v>0.98497343857319697</c:v>
                </c:pt>
                <c:pt idx="133">
                  <c:v>0.98497343857319597</c:v>
                </c:pt>
                <c:pt idx="134">
                  <c:v>0.99331919941552405</c:v>
                </c:pt>
                <c:pt idx="135">
                  <c:v>0.993319199418492</c:v>
                </c:pt>
                <c:pt idx="136">
                  <c:v>0.993319199418502</c:v>
                </c:pt>
                <c:pt idx="137">
                  <c:v>0.99331919941847202</c:v>
                </c:pt>
                <c:pt idx="138">
                  <c:v>0.993319199418493</c:v>
                </c:pt>
                <c:pt idx="139">
                  <c:v>0.997530232269916</c:v>
                </c:pt>
                <c:pt idx="140">
                  <c:v>0.99753023151864595</c:v>
                </c:pt>
                <c:pt idx="141">
                  <c:v>0.99753023151864195</c:v>
                </c:pt>
                <c:pt idx="142">
                  <c:v>0.99753023151864495</c:v>
                </c:pt>
                <c:pt idx="143">
                  <c:v>0.99854947267276295</c:v>
                </c:pt>
                <c:pt idx="144">
                  <c:v>0.99854947269801198</c:v>
                </c:pt>
                <c:pt idx="145">
                  <c:v>0.99854947269801297</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2-DED2-4794-83F7-20B39A59D77B}"/>
            </c:ext>
          </c:extLst>
        </c:ser>
        <c:dLbls>
          <c:showLegendKey val="0"/>
          <c:showVal val="0"/>
          <c:showCatName val="0"/>
          <c:showSerName val="0"/>
          <c:showPercent val="0"/>
          <c:showBubbleSize val="0"/>
        </c:dLbls>
        <c:smooth val="0"/>
        <c:axId val="1996483280"/>
        <c:axId val="1996483696"/>
      </c:lineChart>
      <c:catAx>
        <c:axId val="199648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696"/>
        <c:crosses val="autoZero"/>
        <c:auto val="1"/>
        <c:lblAlgn val="ctr"/>
        <c:lblOffset val="100"/>
        <c:noMultiLvlLbl val="0"/>
      </c:catAx>
      <c:valAx>
        <c:axId val="1996483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Sheet5!$E$2</c:f>
              <c:strCache>
                <c:ptCount val="1"/>
                <c:pt idx="0">
                  <c:v>RI1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Sheet2!$F$1:$H$1</c:f>
              <c:strCache>
                <c:ptCount val="3"/>
                <c:pt idx="0">
                  <c:v>次序4</c:v>
                </c:pt>
                <c:pt idx="1">
                  <c:v>次序5</c:v>
                </c:pt>
                <c:pt idx="2">
                  <c:v>次序3</c:v>
                </c:pt>
              </c:strCache>
            </c:strRef>
          </c:cat>
          <c:val>
            <c:numRef>
              <c:f>Sheet5!$F$2:$H$2</c:f>
              <c:numCache>
                <c:formatCode>General</c:formatCode>
                <c:ptCount val="3"/>
                <c:pt idx="0">
                  <c:v>0.87638467814208798</c:v>
                </c:pt>
                <c:pt idx="1">
                  <c:v>0.88520506567971502</c:v>
                </c:pt>
                <c:pt idx="2">
                  <c:v>0.87067275810093803</c:v>
                </c:pt>
              </c:numCache>
            </c:numRef>
          </c:val>
          <c:extLst>
            <c:ext xmlns:c16="http://schemas.microsoft.com/office/drawing/2014/chart" uri="{C3380CC4-5D6E-409C-BE32-E72D297353CC}">
              <c16:uniqueId val="{00000000-EE38-4C14-9059-DE61052D8E5C}"/>
            </c:ext>
          </c:extLst>
        </c:ser>
        <c:ser>
          <c:idx val="1"/>
          <c:order val="1"/>
          <c:tx>
            <c:strRef>
              <c:f>Sheet5!$E$3</c:f>
              <c:strCache>
                <c:ptCount val="1"/>
                <c:pt idx="0">
                  <c:v>RI2</c:v>
                </c:pt>
              </c:strCache>
            </c:strRef>
          </c:tx>
          <c:spPr>
            <a:solidFill>
              <a:schemeClr val="accent2"/>
            </a:solidFill>
            <a:ln>
              <a:noFill/>
            </a:ln>
            <a:effectLst/>
          </c:spPr>
          <c:invertIfNegative val="0"/>
          <c:dLbls>
            <c:dLbl>
              <c:idx val="0"/>
              <c:layout>
                <c:manualLayout>
                  <c:x val="0"/>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8D-408F-B390-D61AC6D0FD5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Sheet2!$F$1:$H$1</c:f>
              <c:strCache>
                <c:ptCount val="3"/>
                <c:pt idx="0">
                  <c:v>次序4</c:v>
                </c:pt>
                <c:pt idx="1">
                  <c:v>次序5</c:v>
                </c:pt>
                <c:pt idx="2">
                  <c:v>次序3</c:v>
                </c:pt>
              </c:strCache>
            </c:strRef>
          </c:cat>
          <c:val>
            <c:numRef>
              <c:f>Sheet5!$F$3:$H$3</c:f>
              <c:numCache>
                <c:formatCode>General</c:formatCode>
                <c:ptCount val="3"/>
                <c:pt idx="0">
                  <c:v>1.3522376710724999</c:v>
                </c:pt>
                <c:pt idx="1">
                  <c:v>1.5062477051644401</c:v>
                </c:pt>
                <c:pt idx="2">
                  <c:v>0.82381203697884398</c:v>
                </c:pt>
              </c:numCache>
            </c:numRef>
          </c:val>
          <c:extLst>
            <c:ext xmlns:c16="http://schemas.microsoft.com/office/drawing/2014/chart" uri="{C3380CC4-5D6E-409C-BE32-E72D297353CC}">
              <c16:uniqueId val="{00000001-EE38-4C14-9059-DE61052D8E5C}"/>
            </c:ext>
          </c:extLst>
        </c:ser>
        <c:dLbls>
          <c:dLblPos val="outEnd"/>
          <c:showLegendKey val="0"/>
          <c:showVal val="1"/>
          <c:showCatName val="0"/>
          <c:showSerName val="0"/>
          <c:showPercent val="0"/>
          <c:showBubbleSize val="0"/>
        </c:dLbls>
        <c:gapWidth val="219"/>
        <c:overlap val="-27"/>
        <c:axId val="2008922848"/>
        <c:axId val="2008923264"/>
      </c:barChart>
      <c:catAx>
        <c:axId val="20089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3264"/>
        <c:crosses val="autoZero"/>
        <c:auto val="1"/>
        <c:lblAlgn val="ctr"/>
        <c:lblOffset val="100"/>
        <c:noMultiLvlLbl val="0"/>
      </c:catAx>
      <c:valAx>
        <c:axId val="200892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1"/>
          <c:order val="1"/>
          <c:tx>
            <c:strRef>
              <c:f>Sheet5!$E$3</c:f>
              <c:strCache>
                <c:ptCount val="1"/>
                <c:pt idx="0">
                  <c:v>RI2</c:v>
                </c:pt>
              </c:strCache>
            </c:strRef>
          </c:tx>
          <c:spPr>
            <a:solidFill>
              <a:schemeClr val="accent2"/>
            </a:solidFill>
            <a:ln>
              <a:noFill/>
            </a:ln>
            <a:effectLst/>
          </c:spPr>
          <c:invertIfNegative val="0"/>
          <c:cat>
            <c:strRef>
              <c:f>Sheet5!$J$1:$K$1</c:f>
              <c:strCache>
                <c:ptCount val="2"/>
                <c:pt idx="0">
                  <c:v>次序4</c:v>
                </c:pt>
                <c:pt idx="1">
                  <c:v>次序5</c:v>
                </c:pt>
              </c:strCache>
            </c:strRef>
          </c:cat>
          <c:val>
            <c:numRef>
              <c:f>Sheet5!$J$3:$K$3</c:f>
              <c:numCache>
                <c:formatCode>General</c:formatCode>
                <c:ptCount val="2"/>
                <c:pt idx="0">
                  <c:v>0.64143956433502103</c:v>
                </c:pt>
                <c:pt idx="1">
                  <c:v>0.82838759031524256</c:v>
                </c:pt>
              </c:numCache>
            </c:numRef>
          </c:val>
          <c:extLst>
            <c:ext xmlns:c16="http://schemas.microsoft.com/office/drawing/2014/chart" uri="{C3380CC4-5D6E-409C-BE32-E72D297353CC}">
              <c16:uniqueId val="{00000000-29BA-4BA6-9E1B-93E05DADFA8C}"/>
            </c:ext>
          </c:extLst>
        </c:ser>
        <c:dLbls>
          <c:showLegendKey val="0"/>
          <c:showVal val="0"/>
          <c:showCatName val="0"/>
          <c:showSerName val="0"/>
          <c:showPercent val="0"/>
          <c:showBubbleSize val="0"/>
        </c:dLbls>
        <c:gapWidth val="219"/>
        <c:overlap val="-27"/>
        <c:axId val="459245743"/>
        <c:axId val="459237839"/>
        <c:extLst>
          <c:ext xmlns:c15="http://schemas.microsoft.com/office/drawing/2012/chart" uri="{02D57815-91ED-43cb-92C2-25804820EDAC}">
            <c15:filteredBarSeries>
              <c15:ser>
                <c:idx val="0"/>
                <c:order val="0"/>
                <c:tx>
                  <c:strRef>
                    <c:extLst>
                      <c:ext uri="{02D57815-91ED-43cb-92C2-25804820EDAC}">
                        <c15:formulaRef>
                          <c15:sqref>Sheet5!$E$2</c15:sqref>
                        </c15:formulaRef>
                      </c:ext>
                    </c:extLst>
                    <c:strCache>
                      <c:ptCount val="1"/>
                      <c:pt idx="0">
                        <c:v>RI1</c:v>
                      </c:pt>
                    </c:strCache>
                  </c:strRef>
                </c:tx>
                <c:spPr>
                  <a:solidFill>
                    <a:schemeClr val="accent1"/>
                  </a:solidFill>
                  <a:ln>
                    <a:noFill/>
                  </a:ln>
                  <a:effectLst/>
                </c:spPr>
                <c:invertIfNegative val="0"/>
                <c:cat>
                  <c:strRef>
                    <c:extLst>
                      <c:ext uri="{02D57815-91ED-43cb-92C2-25804820EDAC}">
                        <c15:formulaRef>
                          <c15:sqref>Sheet5!$J$1:$K$1</c15:sqref>
                        </c15:formulaRef>
                      </c:ext>
                    </c:extLst>
                    <c:strCache>
                      <c:ptCount val="2"/>
                      <c:pt idx="0">
                        <c:v>次序4</c:v>
                      </c:pt>
                      <c:pt idx="1">
                        <c:v>次序5</c:v>
                      </c:pt>
                    </c:strCache>
                  </c:strRef>
                </c:cat>
                <c:val>
                  <c:numRef>
                    <c:extLst>
                      <c:ext uri="{02D57815-91ED-43cb-92C2-25804820EDAC}">
                        <c15:formulaRef>
                          <c15:sqref>Sheet5!$J$2:$K$2</c15:sqref>
                        </c15:formulaRef>
                      </c:ext>
                    </c:extLst>
                    <c:numCache>
                      <c:formatCode>General</c:formatCode>
                      <c:ptCount val="2"/>
                      <c:pt idx="0">
                        <c:v>6.5603523114797684E-3</c:v>
                      </c:pt>
                      <c:pt idx="1">
                        <c:v>1.6690894993055757E-2</c:v>
                      </c:pt>
                    </c:numCache>
                  </c:numRef>
                </c:val>
                <c:extLst>
                  <c:ext xmlns:c16="http://schemas.microsoft.com/office/drawing/2014/chart" uri="{C3380CC4-5D6E-409C-BE32-E72D297353CC}">
                    <c16:uniqueId val="{00000001-29BA-4BA6-9E1B-93E05DADFA8C}"/>
                  </c:ext>
                </c:extLst>
              </c15:ser>
            </c15:filteredBarSeries>
          </c:ext>
        </c:extLst>
      </c:barChart>
      <c:catAx>
        <c:axId val="45924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37839"/>
        <c:crosses val="autoZero"/>
        <c:auto val="1"/>
        <c:lblAlgn val="ctr"/>
        <c:lblOffset val="100"/>
        <c:noMultiLvlLbl val="0"/>
      </c:catAx>
      <c:valAx>
        <c:axId val="459237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45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Sheet5!$E$2</c:f>
              <c:strCache>
                <c:ptCount val="1"/>
                <c:pt idx="0">
                  <c:v>RI1</c:v>
                </c:pt>
              </c:strCache>
            </c:strRef>
          </c:tx>
          <c:spPr>
            <a:solidFill>
              <a:schemeClr val="accent1"/>
            </a:solidFill>
            <a:ln>
              <a:noFill/>
            </a:ln>
            <a:effectLst/>
          </c:spPr>
          <c:invertIfNegative val="0"/>
          <c:cat>
            <c:strRef>
              <c:f>Sheet5!$J$1:$K$1</c:f>
              <c:strCache>
                <c:ptCount val="2"/>
                <c:pt idx="0">
                  <c:v>次序4</c:v>
                </c:pt>
                <c:pt idx="1">
                  <c:v>次序5</c:v>
                </c:pt>
              </c:strCache>
            </c:strRef>
          </c:cat>
          <c:val>
            <c:numRef>
              <c:f>Sheet5!$J$2:$K$2</c:f>
              <c:numCache>
                <c:formatCode>General</c:formatCode>
                <c:ptCount val="2"/>
                <c:pt idx="0">
                  <c:v>6.5603523114797684E-3</c:v>
                </c:pt>
                <c:pt idx="1">
                  <c:v>1.6690894993055757E-2</c:v>
                </c:pt>
              </c:numCache>
            </c:numRef>
          </c:val>
          <c:extLst>
            <c:ext xmlns:c16="http://schemas.microsoft.com/office/drawing/2014/chart" uri="{C3380CC4-5D6E-409C-BE32-E72D297353CC}">
              <c16:uniqueId val="{00000000-BD71-4973-8665-2668CF176DD7}"/>
            </c:ext>
          </c:extLst>
        </c:ser>
        <c:dLbls>
          <c:showLegendKey val="0"/>
          <c:showVal val="0"/>
          <c:showCatName val="0"/>
          <c:showSerName val="0"/>
          <c:showPercent val="0"/>
          <c:showBubbleSize val="0"/>
        </c:dLbls>
        <c:gapWidth val="219"/>
        <c:overlap val="-27"/>
        <c:axId val="459245743"/>
        <c:axId val="459237839"/>
        <c:extLst>
          <c:ext xmlns:c15="http://schemas.microsoft.com/office/drawing/2012/chart" uri="{02D57815-91ED-43cb-92C2-25804820EDAC}">
            <c15:filteredBarSeries>
              <c15:ser>
                <c:idx val="1"/>
                <c:order val="1"/>
                <c:tx>
                  <c:strRef>
                    <c:extLst>
                      <c:ext uri="{02D57815-91ED-43cb-92C2-25804820EDAC}">
                        <c15:formulaRef>
                          <c15:sqref>Sheet5!$E$3</c15:sqref>
                        </c15:formulaRef>
                      </c:ext>
                    </c:extLst>
                    <c:strCache>
                      <c:ptCount val="1"/>
                      <c:pt idx="0">
                        <c:v>RI2</c:v>
                      </c:pt>
                    </c:strCache>
                  </c:strRef>
                </c:tx>
                <c:spPr>
                  <a:solidFill>
                    <a:schemeClr val="accent2"/>
                  </a:solidFill>
                  <a:ln>
                    <a:noFill/>
                  </a:ln>
                  <a:effectLst/>
                </c:spPr>
                <c:invertIfNegative val="0"/>
                <c:cat>
                  <c:strRef>
                    <c:extLst>
                      <c:ext uri="{02D57815-91ED-43cb-92C2-25804820EDAC}">
                        <c15:formulaRef>
                          <c15:sqref>Sheet5!$J$1:$K$1</c15:sqref>
                        </c15:formulaRef>
                      </c:ext>
                    </c:extLst>
                    <c:strCache>
                      <c:ptCount val="2"/>
                      <c:pt idx="0">
                        <c:v>次序4</c:v>
                      </c:pt>
                      <c:pt idx="1">
                        <c:v>次序5</c:v>
                      </c:pt>
                    </c:strCache>
                  </c:strRef>
                </c:cat>
                <c:val>
                  <c:numRef>
                    <c:extLst>
                      <c:ext uri="{02D57815-91ED-43cb-92C2-25804820EDAC}">
                        <c15:formulaRef>
                          <c15:sqref>Sheet5!$J$3:$K$3</c15:sqref>
                        </c15:formulaRef>
                      </c:ext>
                    </c:extLst>
                    <c:numCache>
                      <c:formatCode>General</c:formatCode>
                      <c:ptCount val="2"/>
                      <c:pt idx="0">
                        <c:v>0.64143956433502103</c:v>
                      </c:pt>
                      <c:pt idx="1">
                        <c:v>0.82838759031524256</c:v>
                      </c:pt>
                    </c:numCache>
                  </c:numRef>
                </c:val>
                <c:extLst>
                  <c:ext xmlns:c16="http://schemas.microsoft.com/office/drawing/2014/chart" uri="{C3380CC4-5D6E-409C-BE32-E72D297353CC}">
                    <c16:uniqueId val="{00000001-BD71-4973-8665-2668CF176DD7}"/>
                  </c:ext>
                </c:extLst>
              </c15:ser>
            </c15:filteredBarSeries>
          </c:ext>
        </c:extLst>
      </c:barChart>
      <c:catAx>
        <c:axId val="45924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37839"/>
        <c:crosses val="autoZero"/>
        <c:auto val="1"/>
        <c:lblAlgn val="ctr"/>
        <c:lblOffset val="100"/>
        <c:noMultiLvlLbl val="0"/>
      </c:catAx>
      <c:valAx>
        <c:axId val="459237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45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42A869BF-AD36-4466-B76B-910EFF1BE29F}" type="datetimeFigureOut">
              <a:rPr lang="zh-CN" altLang="en-US" smtClean="0"/>
              <a:pPr/>
              <a:t>2019/6/5</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FCB2E168-6E40-4667-BD19-7B0143F698DA}" type="slidenum">
              <a:rPr lang="zh-CN" altLang="en-US" smtClean="0"/>
              <a:pPr/>
              <a:t>‹#›</a:t>
            </a:fld>
            <a:endParaRPr lang="zh-CN" altLang="en-US"/>
          </a:p>
        </p:txBody>
      </p:sp>
    </p:spTree>
    <p:extLst>
      <p:ext uri="{BB962C8B-B14F-4D97-AF65-F5344CB8AC3E}">
        <p14:creationId xmlns:p14="http://schemas.microsoft.com/office/powerpoint/2010/main" val="26125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34820" name="Slide Number Placeholder 3"/>
          <p:cNvSpPr>
            <a:spLocks noGrp="1"/>
          </p:cNvSpPr>
          <p:nvPr>
            <p:ph type="sldNum" sz="quarter" idx="5"/>
          </p:nvPr>
        </p:nvSpPr>
        <p:spPr/>
        <p:txBody>
          <a:bodyPr/>
          <a:lstStyle/>
          <a:p>
            <a:pPr>
              <a:defRPr/>
            </a:pPr>
            <a:fld id="{1079539D-F18F-4733-9D80-CA0E8EE3DE38}" type="slidenum">
              <a:rPr lang="el-GR" smtClean="0"/>
              <a:pPr>
                <a:defRPr/>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下图分析：</a:t>
            </a:r>
            <a:r>
              <a:rPr lang="zh-CN" altLang="zh-CN" sz="1200" kern="1200" dirty="0">
                <a:solidFill>
                  <a:schemeClr val="tx1"/>
                </a:solidFill>
                <a:effectLst/>
                <a:latin typeface="+mn-lt"/>
                <a:ea typeface="+mn-ea"/>
                <a:cs typeface="+mn-cs"/>
              </a:rPr>
              <a:t>对于模型</a:t>
            </a:r>
            <a:r>
              <a:rPr lang="en-US" altLang="zh-CN" sz="1200" kern="1200" dirty="0">
                <a:solidFill>
                  <a:schemeClr val="tx1"/>
                </a:solidFill>
                <a:effectLst/>
                <a:latin typeface="+mn-lt"/>
                <a:ea typeface="+mn-ea"/>
                <a:cs typeface="+mn-cs"/>
              </a:rPr>
              <a:t>a, </a:t>
            </a:r>
            <a:r>
              <a:rPr lang="zh-CN" altLang="zh-CN" sz="1200" kern="1200" dirty="0">
                <a:solidFill>
                  <a:schemeClr val="tx1"/>
                </a:solidFill>
                <a:effectLst/>
                <a:latin typeface="+mn-lt"/>
                <a:ea typeface="+mn-ea"/>
                <a:cs typeface="+mn-cs"/>
              </a:rPr>
              <a:t>基于压力驱动节点配水量模型的水力平差方法得到的供水管网供水满足率高于固定节点配水量的水力平差方法</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而对于模型</a:t>
            </a:r>
            <a:r>
              <a:rPr lang="en-US" altLang="zh-CN" sz="1200" kern="1200" dirty="0">
                <a:solidFill>
                  <a:schemeClr val="tx1"/>
                </a:solidFill>
                <a:effectLst/>
                <a:latin typeface="+mn-lt"/>
                <a:ea typeface="+mn-ea"/>
                <a:cs typeface="+mn-cs"/>
              </a:rPr>
              <a:t>b, </a:t>
            </a:r>
            <a:r>
              <a:rPr lang="zh-CN" altLang="zh-CN" sz="1200" kern="1200" dirty="0">
                <a:solidFill>
                  <a:schemeClr val="tx1"/>
                </a:solidFill>
                <a:effectLst/>
                <a:latin typeface="+mn-lt"/>
                <a:ea typeface="+mn-ea"/>
                <a:cs typeface="+mn-cs"/>
              </a:rPr>
              <a:t>则结果相反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进一步分析</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这是由于在</a:t>
            </a:r>
            <a:r>
              <a:rPr lang="zh-CN" altLang="en-US" sz="1200" kern="1200" dirty="0">
                <a:solidFill>
                  <a:schemeClr val="tx1"/>
                </a:solidFill>
                <a:effectLst/>
                <a:latin typeface="+mn-lt"/>
                <a:ea typeface="+mn-ea"/>
                <a:cs typeface="+mn-cs"/>
              </a:rPr>
              <a:t>需水量驱动分析</a:t>
            </a:r>
            <a:r>
              <a:rPr lang="zh-CN" altLang="zh-CN" sz="1200" kern="1200" dirty="0">
                <a:solidFill>
                  <a:schemeClr val="tx1"/>
                </a:solidFill>
                <a:effectLst/>
                <a:latin typeface="+mn-lt"/>
                <a:ea typeface="+mn-ea"/>
                <a:cs typeface="+mn-cs"/>
              </a:rPr>
              <a:t>方法计算模型</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 22</a:t>
            </a:r>
            <a:r>
              <a:rPr lang="zh-CN" altLang="zh-CN" sz="1200" kern="1200" dirty="0">
                <a:solidFill>
                  <a:schemeClr val="tx1"/>
                </a:solidFill>
                <a:effectLst/>
                <a:latin typeface="+mn-lt"/>
                <a:ea typeface="+mn-ea"/>
                <a:cs typeface="+mn-cs"/>
              </a:rPr>
              <a:t>个节点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约</a:t>
            </a:r>
            <a:r>
              <a:rPr lang="en-US" altLang="zh-CN" sz="1200" kern="1200" dirty="0">
                <a:solidFill>
                  <a:schemeClr val="tx1"/>
                </a:solidFill>
                <a:effectLst/>
                <a:latin typeface="+mn-lt"/>
                <a:ea typeface="+mn-ea"/>
                <a:cs typeface="+mn-cs"/>
              </a:rPr>
              <a:t>45%)</a:t>
            </a:r>
            <a:r>
              <a:rPr lang="zh-CN" altLang="zh-CN" sz="1200" kern="1200" dirty="0">
                <a:solidFill>
                  <a:schemeClr val="tx1"/>
                </a:solidFill>
                <a:effectLst/>
                <a:latin typeface="+mn-lt"/>
                <a:ea typeface="+mn-ea"/>
                <a:cs typeface="+mn-cs"/>
              </a:rPr>
              <a:t>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见图</a:t>
            </a:r>
            <a:r>
              <a:rPr lang="en-US" altLang="zh-CN" sz="1200" kern="1200" dirty="0">
                <a:solidFill>
                  <a:schemeClr val="tx1"/>
                </a:solidFill>
                <a:effectLst/>
                <a:latin typeface="+mn-lt"/>
                <a:ea typeface="+mn-ea"/>
                <a:cs typeface="+mn-cs"/>
              </a:rPr>
              <a:t>10). </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PDD</a:t>
            </a:r>
            <a:r>
              <a:rPr lang="zh-CN" altLang="zh-CN" sz="1200" kern="1200" dirty="0">
                <a:solidFill>
                  <a:schemeClr val="tx1"/>
                </a:solidFill>
                <a:effectLst/>
                <a:latin typeface="+mn-lt"/>
                <a:ea typeface="+mn-ea"/>
                <a:cs typeface="+mn-cs"/>
              </a:rPr>
              <a:t>方法中，水压在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之间的节点需水量部分满足；而在</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计算中水压在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之间的节点需水量完全满足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并未考虑低压</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对节点需水量的影响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 GIRAFFE</a:t>
            </a:r>
            <a:r>
              <a:rPr lang="zh-CN" altLang="zh-CN" sz="1200" kern="1200" dirty="0">
                <a:solidFill>
                  <a:schemeClr val="tx1"/>
                </a:solidFill>
                <a:effectLst/>
                <a:latin typeface="+mn-lt"/>
                <a:ea typeface="+mn-ea"/>
                <a:cs typeface="+mn-cs"/>
              </a:rPr>
              <a:t>评价节点供水满足率偏高。</a:t>
            </a:r>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23</a:t>
            </a:fld>
            <a:endParaRPr lang="zh-CN" altLang="en-US"/>
          </a:p>
        </p:txBody>
      </p:sp>
    </p:spTree>
    <p:extLst>
      <p:ext uri="{BB962C8B-B14F-4D97-AF65-F5344CB8AC3E}">
        <p14:creationId xmlns:p14="http://schemas.microsoft.com/office/powerpoint/2010/main" val="193910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说明修复次序会影响供水管网功能曲线，进而影响管网韧性。</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33</a:t>
            </a:fld>
            <a:endParaRPr lang="zh-CN" altLang="en-US"/>
          </a:p>
        </p:txBody>
      </p:sp>
    </p:spTree>
    <p:extLst>
      <p:ext uri="{BB962C8B-B14F-4D97-AF65-F5344CB8AC3E}">
        <p14:creationId xmlns:p14="http://schemas.microsoft.com/office/powerpoint/2010/main" val="85437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由于供水供水管网震后恢复次序影响管网韧性，因此，在确定修复次序时采用因此算法优化管段修复次序。</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38</a:t>
            </a:fld>
            <a:endParaRPr lang="zh-CN" altLang="en-US"/>
          </a:p>
        </p:txBody>
      </p:sp>
    </p:spTree>
    <p:extLst>
      <p:ext uri="{BB962C8B-B14F-4D97-AF65-F5344CB8AC3E}">
        <p14:creationId xmlns:p14="http://schemas.microsoft.com/office/powerpoint/2010/main" val="246515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图为东日本</a:t>
            </a:r>
            <a:r>
              <a:rPr lang="en-US" altLang="zh-CN" dirty="0"/>
              <a:t>311M9.0</a:t>
            </a:r>
            <a:r>
              <a:rPr lang="zh-CN" altLang="en-US" dirty="0"/>
              <a:t>级地震后供水系统震后服务能力恢复曲线</a:t>
            </a:r>
            <a:r>
              <a:rPr lang="en-US" altLang="zh-CN" dirty="0"/>
              <a:t>,</a:t>
            </a:r>
            <a:r>
              <a:rPr lang="zh-CN" altLang="en-US" dirty="0"/>
              <a:t>用以说明供水管网恢复过程的复杂性。</a:t>
            </a:r>
            <a:endParaRPr lang="en-US" altLang="zh-CN" dirty="0"/>
          </a:p>
          <a:p>
            <a:r>
              <a:rPr lang="zh-CN" altLang="en-US" dirty="0"/>
              <a:t>下一张片子开始进入供水管网连通可靠性研究现状介绍</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4</a:t>
            </a:fld>
            <a:endParaRPr lang="zh-CN" altLang="en-US"/>
          </a:p>
        </p:txBody>
      </p:sp>
    </p:spTree>
    <p:extLst>
      <p:ext uri="{BB962C8B-B14F-4D97-AF65-F5344CB8AC3E}">
        <p14:creationId xmlns:p14="http://schemas.microsoft.com/office/powerpoint/2010/main" val="411403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下一张片子介绍供水管网功能可靠性分析研究进展</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5</a:t>
            </a:fld>
            <a:endParaRPr lang="zh-CN" altLang="en-US"/>
          </a:p>
        </p:txBody>
      </p:sp>
    </p:spTree>
    <p:extLst>
      <p:ext uri="{BB962C8B-B14F-4D97-AF65-F5344CB8AC3E}">
        <p14:creationId xmlns:p14="http://schemas.microsoft.com/office/powerpoint/2010/main" val="205433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下一张片子介绍</a:t>
            </a:r>
            <a:r>
              <a:rPr lang="en-US" altLang="zh-CN" dirty="0"/>
              <a:t>EPANET</a:t>
            </a:r>
            <a:r>
              <a:rPr lang="zh-CN" altLang="en-US" dirty="0"/>
              <a:t>软件的功能与不足</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6</a:t>
            </a:fld>
            <a:endParaRPr lang="zh-CN" altLang="en-US"/>
          </a:p>
        </p:txBody>
      </p:sp>
    </p:spTree>
    <p:extLst>
      <p:ext uri="{BB962C8B-B14F-4D97-AF65-F5344CB8AC3E}">
        <p14:creationId xmlns:p14="http://schemas.microsoft.com/office/powerpoint/2010/main" val="114933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频率直方图表示，自</a:t>
            </a:r>
            <a:r>
              <a:rPr lang="en-US" altLang="zh-CN" dirty="0"/>
              <a:t>EPANET</a:t>
            </a:r>
            <a:r>
              <a:rPr lang="zh-CN" altLang="en-US" dirty="0"/>
              <a:t>发布后，越来越多的人采用</a:t>
            </a:r>
            <a:r>
              <a:rPr lang="en-US" altLang="zh-CN" dirty="0"/>
              <a:t>EPANET</a:t>
            </a:r>
            <a:r>
              <a:rPr lang="zh-CN" altLang="en-US" dirty="0"/>
              <a:t>进行水力和水质分析。</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7</a:t>
            </a:fld>
            <a:endParaRPr lang="zh-CN" altLang="en-US"/>
          </a:p>
        </p:txBody>
      </p:sp>
    </p:spTree>
    <p:extLst>
      <p:ext uri="{BB962C8B-B14F-4D97-AF65-F5344CB8AC3E}">
        <p14:creationId xmlns:p14="http://schemas.microsoft.com/office/powerpoint/2010/main" val="142627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GIRAFFE</a:t>
            </a:r>
            <a:r>
              <a:rPr lang="zh-CN" altLang="en-US" dirty="0"/>
              <a:t>，一种典型的基于</a:t>
            </a:r>
            <a:r>
              <a:rPr lang="en-US" altLang="zh-CN" dirty="0"/>
              <a:t>Monte Carlo </a:t>
            </a:r>
            <a:r>
              <a:rPr lang="zh-CN" altLang="en-US" dirty="0"/>
              <a:t>随机抽样的管网功能可靠性评估方法。</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8</a:t>
            </a:fld>
            <a:endParaRPr lang="zh-CN" altLang="en-US"/>
          </a:p>
        </p:txBody>
      </p:sp>
    </p:spTree>
    <p:extLst>
      <p:ext uri="{BB962C8B-B14F-4D97-AF65-F5344CB8AC3E}">
        <p14:creationId xmlns:p14="http://schemas.microsoft.com/office/powerpoint/2010/main" val="269507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a:t>
            </a:r>
            <a:r>
              <a:rPr lang="en-US" altLang="zh-CN" dirty="0"/>
              <a:t>, Monte-Carlo</a:t>
            </a:r>
            <a:r>
              <a:rPr lang="zh-CN" altLang="en-US" dirty="0"/>
              <a:t>分析方法计算精度随模拟次数增加而提高。因此</a:t>
            </a:r>
            <a:r>
              <a:rPr lang="en-US" altLang="zh-CN" dirty="0"/>
              <a:t>, </a:t>
            </a:r>
            <a:r>
              <a:rPr lang="zh-CN" altLang="en-US" dirty="0"/>
              <a:t>为了获取较为满意的精度</a:t>
            </a:r>
            <a:r>
              <a:rPr lang="en-US" altLang="zh-CN" dirty="0"/>
              <a:t>, </a:t>
            </a:r>
            <a:r>
              <a:rPr lang="zh-CN" altLang="en-US" dirty="0"/>
              <a:t>不得不进行大量的管网分析。这大大限制了其工程实用性。而一次二阶矩方法，不需要进行大规模的抽样计算。</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10</a:t>
            </a:fld>
            <a:endParaRPr lang="zh-CN" altLang="en-US"/>
          </a:p>
        </p:txBody>
      </p:sp>
    </p:spTree>
    <p:extLst>
      <p:ext uri="{BB962C8B-B14F-4D97-AF65-F5344CB8AC3E}">
        <p14:creationId xmlns:p14="http://schemas.microsoft.com/office/powerpoint/2010/main" val="311066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介绍基于</a:t>
            </a:r>
            <a:r>
              <a:rPr lang="en-US" altLang="zh-CN" dirty="0"/>
              <a:t>PDD</a:t>
            </a:r>
            <a:r>
              <a:rPr lang="zh-CN" altLang="en-US" dirty="0"/>
              <a:t>模型的供水管网震后功能分析模型</a:t>
            </a:r>
            <a:endParaRPr lang="en-US" altLang="zh-CN" dirty="0"/>
          </a:p>
          <a:p>
            <a:r>
              <a:rPr lang="en-US" altLang="zh-CN" dirty="0"/>
              <a:t>PDD</a:t>
            </a:r>
            <a:r>
              <a:rPr lang="zh-CN" altLang="en-US" dirty="0"/>
              <a:t>模型如箭头右图所示。</a:t>
            </a:r>
            <a:endParaRPr lang="en-US" altLang="zh-CN" dirty="0"/>
          </a:p>
          <a:p>
            <a:r>
              <a:rPr lang="zh-CN" altLang="en-US" dirty="0"/>
              <a:t>下一张进行案例分析</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21</a:t>
            </a:fld>
            <a:endParaRPr lang="zh-CN" altLang="en-US"/>
          </a:p>
        </p:txBody>
      </p:sp>
    </p:spTree>
    <p:extLst>
      <p:ext uri="{BB962C8B-B14F-4D97-AF65-F5344CB8AC3E}">
        <p14:creationId xmlns:p14="http://schemas.microsoft.com/office/powerpoint/2010/main" val="2879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下图为</a:t>
            </a:r>
            <a:r>
              <a:rPr lang="zh-CN" altLang="zh-CN" sz="1200" b="1" kern="1200" dirty="0">
                <a:solidFill>
                  <a:schemeClr val="tx1"/>
                </a:solidFill>
                <a:effectLst/>
                <a:latin typeface="+mn-lt"/>
                <a:ea typeface="+mn-ea"/>
                <a:cs typeface="+mn-cs"/>
              </a:rPr>
              <a:t>节点供水满足率分布</a:t>
            </a: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(b)</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(c)</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IX</a:t>
            </a:r>
            <a:r>
              <a:rPr lang="zh-CN" altLang="zh-CN" sz="1200" kern="1200" dirty="0">
                <a:solidFill>
                  <a:schemeClr val="tx1"/>
                </a:solidFill>
                <a:effectLst/>
                <a:latin typeface="+mn-lt"/>
                <a:ea typeface="+mn-ea"/>
                <a:cs typeface="+mn-cs"/>
              </a:rPr>
              <a:t>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说明</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与本文方法模拟各个节点供水满足率</a:t>
            </a:r>
            <a:r>
              <a:rPr lang="en-US" altLang="zh-CN" sz="1200" i="1" kern="1200" dirty="0">
                <a:solidFill>
                  <a:schemeClr val="tx1"/>
                </a:solidFill>
                <a:effectLst/>
                <a:latin typeface="+mn-lt"/>
                <a:ea typeface="+mn-ea"/>
                <a:cs typeface="+mn-cs"/>
              </a:rPr>
              <a:t>SI</a:t>
            </a:r>
            <a:r>
              <a:rPr lang="zh-CN" altLang="zh-CN" sz="1200" kern="1200" dirty="0">
                <a:solidFill>
                  <a:schemeClr val="tx1"/>
                </a:solidFill>
                <a:effectLst/>
                <a:latin typeface="+mn-lt"/>
                <a:ea typeface="+mn-ea"/>
                <a:cs typeface="+mn-cs"/>
              </a:rPr>
              <a:t>变化趋势一致</a:t>
            </a:r>
          </a:p>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22</a:t>
            </a:fld>
            <a:endParaRPr lang="zh-CN" altLang="en-US"/>
          </a:p>
        </p:txBody>
      </p:sp>
    </p:spTree>
    <p:extLst>
      <p:ext uri="{BB962C8B-B14F-4D97-AF65-F5344CB8AC3E}">
        <p14:creationId xmlns:p14="http://schemas.microsoft.com/office/powerpoint/2010/main" val="808617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71476"/>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97C65FB-C667-4151-9A5C-D994FC3482FC}"/>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B3B6DED-48C9-4F16-A4DD-C0F83848BE46}"/>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354ECEA-B34A-430E-92D1-4E895A5D2F08}"/>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01 Background</a:t>
            </a: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10"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7E5ADC1A-1F13-483E-82E1-58293F27E417}"/>
              </a:ext>
            </a:extLst>
          </p:cNvPr>
          <p:cNvCxnSpPr>
            <a:cxnSpLocks/>
          </p:cNvCxnSpPr>
          <p:nvPr userDrawn="1"/>
        </p:nvCxnSpPr>
        <p:spPr>
          <a:xfrm>
            <a:off x="628650" y="1403598"/>
            <a:ext cx="7886700" cy="0"/>
          </a:xfrm>
          <a:prstGeom prst="line">
            <a:avLst/>
          </a:prstGeom>
          <a:ln w="28575">
            <a:solidFill>
              <a:srgbClr val="128E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5866E84-4111-4EEC-A1BE-399F59A26810}"/>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extLst>
      <p:ext uri="{BB962C8B-B14F-4D97-AF65-F5344CB8AC3E}">
        <p14:creationId xmlns:p14="http://schemas.microsoft.com/office/powerpoint/2010/main" val="8773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5"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0676C4F-19FE-4756-9C4D-7C9C164F0FE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CAA9512-6605-4844-B2C2-A2E54D9516A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5AE74-49BD-441D-9445-FF6D086278DC}" type="datetimeFigureOut">
              <a:rPr lang="zh-CN" altLang="en-US" smtClean="0"/>
              <a:pPr/>
              <a:t>2019/6/5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833F3-3EFB-48EB-8D75-2805570600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642938" y="2781300"/>
            <a:ext cx="7786687" cy="3240088"/>
          </a:xfrm>
        </p:spPr>
        <p:txBody>
          <a:bodyPr>
            <a:normAutofit/>
          </a:bodyPr>
          <a:lstStyle/>
          <a:p>
            <a:pPr eaLnBrk="1" hangingPunct="1">
              <a:defRPr/>
            </a:pPr>
            <a:endParaRPr lang="en-US" b="1" dirty="0">
              <a:solidFill>
                <a:schemeClr val="tx1"/>
              </a:solidFill>
            </a:endParaRPr>
          </a:p>
          <a:p>
            <a:pPr algn="ctr" eaLnBrk="1" hangingPunct="1">
              <a:defRPr/>
            </a:pPr>
            <a:r>
              <a:rPr lang="zh-CN" altLang="en-US" sz="1600" b="1" dirty="0">
                <a:latin typeface="楷体" pitchFamily="49" charset="-122"/>
                <a:ea typeface="楷体" pitchFamily="49" charset="-122"/>
              </a:rPr>
              <a:t>马东辉</a:t>
            </a:r>
            <a:br>
              <a:rPr lang="el-GR" sz="1600" dirty="0"/>
            </a:br>
            <a:endParaRPr lang="el-GR" sz="1600" i="1" dirty="0">
              <a:solidFill>
                <a:schemeClr val="tx1"/>
              </a:solidFill>
            </a:endParaRPr>
          </a:p>
          <a:p>
            <a:pPr eaLnBrk="1" hangingPunct="1">
              <a:defRPr/>
            </a:pPr>
            <a:endParaRPr lang="en-US" sz="1600" dirty="0">
              <a:solidFill>
                <a:schemeClr val="tx1"/>
              </a:solidFill>
            </a:endParaRPr>
          </a:p>
          <a:p>
            <a:pPr algn="ctr" eaLnBrk="1" hangingPunct="1">
              <a:defRPr/>
            </a:pPr>
            <a:r>
              <a:rPr lang="en-US" sz="1600" i="1" dirty="0"/>
              <a:t>April</a:t>
            </a:r>
            <a:r>
              <a:rPr lang="en-US" sz="1600" i="1" dirty="0">
                <a:solidFill>
                  <a:schemeClr val="tx1"/>
                </a:solidFill>
              </a:rPr>
              <a:t> </a:t>
            </a:r>
            <a:r>
              <a:rPr lang="en-US" altLang="zh-CN" sz="1600" i="1" dirty="0"/>
              <a:t>15</a:t>
            </a:r>
            <a:r>
              <a:rPr lang="en-US" sz="1600" i="1" dirty="0">
                <a:solidFill>
                  <a:schemeClr val="tx1"/>
                </a:solidFill>
              </a:rPr>
              <a:t>, 2019</a:t>
            </a:r>
          </a:p>
          <a:p>
            <a:pPr eaLnBrk="1" hangingPunct="1">
              <a:defRPr/>
            </a:pPr>
            <a:endParaRPr lang="el-GR" sz="1600" i="1" dirty="0">
              <a:solidFill>
                <a:schemeClr val="tx1"/>
              </a:solidFill>
            </a:endParaRPr>
          </a:p>
        </p:txBody>
      </p:sp>
      <p:sp>
        <p:nvSpPr>
          <p:cNvPr id="4" name="Title 3"/>
          <p:cNvSpPr>
            <a:spLocks noGrp="1"/>
          </p:cNvSpPr>
          <p:nvPr>
            <p:ph type="ctrTitle"/>
          </p:nvPr>
        </p:nvSpPr>
        <p:spPr>
          <a:xfrm>
            <a:off x="657225" y="1129030"/>
            <a:ext cx="7969885" cy="1528445"/>
          </a:xfrm>
        </p:spPr>
        <p:txBody>
          <a:bodyPr>
            <a:noAutofit/>
          </a:bodyPr>
          <a:lstStyle/>
          <a:p>
            <a:pPr>
              <a:defRPr/>
            </a:pPr>
            <a:r>
              <a:rPr kumimoji="1" lang="zh-CN" altLang="en-US" sz="3200" b="1" dirty="0"/>
              <a:t>供水网络韧性研究</a:t>
            </a:r>
            <a:endParaRPr lang="el-G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A2091-7CAC-436B-AA61-78501A8F3102}"/>
              </a:ext>
            </a:extLst>
          </p:cNvPr>
          <p:cNvSpPr>
            <a:spLocks noGrp="1"/>
          </p:cNvSpPr>
          <p:nvPr>
            <p:ph type="title"/>
          </p:nvPr>
        </p:nvSpPr>
        <p:spPr/>
        <p:txBody>
          <a:bodyPr/>
          <a:lstStyle/>
          <a:p>
            <a:r>
              <a:rPr lang="zh-CN" altLang="en-US" dirty="0"/>
              <a:t>一次二阶矩方法</a:t>
            </a:r>
          </a:p>
        </p:txBody>
      </p:sp>
      <p:sp>
        <p:nvSpPr>
          <p:cNvPr id="4" name="文本框 3">
            <a:extLst>
              <a:ext uri="{FF2B5EF4-FFF2-40B4-BE49-F238E27FC236}">
                <a16:creationId xmlns:a16="http://schemas.microsoft.com/office/drawing/2014/main" id="{4F0BF37F-4E3F-4B71-BB22-67E0587D9ECC}"/>
              </a:ext>
            </a:extLst>
          </p:cNvPr>
          <p:cNvSpPr txBox="1"/>
          <p:nvPr/>
        </p:nvSpPr>
        <p:spPr>
          <a:xfrm>
            <a:off x="476436" y="1706800"/>
            <a:ext cx="803891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一次二阶矩方法分为两种：</a:t>
            </a:r>
            <a:r>
              <a:rPr lang="zh-CN" altLang="en-US" dirty="0">
                <a:solidFill>
                  <a:srgbClr val="128EB4"/>
                </a:solidFill>
              </a:rPr>
              <a:t>均值一次二阶矩方法</a:t>
            </a:r>
            <a:r>
              <a:rPr lang="zh-CN" altLang="en-US" dirty="0"/>
              <a:t>和</a:t>
            </a:r>
            <a:r>
              <a:rPr lang="zh-CN" altLang="en-US" dirty="0">
                <a:solidFill>
                  <a:srgbClr val="128EB4"/>
                </a:solidFill>
              </a:rPr>
              <a:t>改进一次二阶矩法</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一次二阶矩方法步骤：</a:t>
            </a:r>
            <a:endParaRPr lang="en-US" altLang="zh-CN" dirty="0"/>
          </a:p>
          <a:p>
            <a:pPr marL="742950" lvl="1" indent="-285750">
              <a:buFont typeface="Arial" panose="020B0604020202020204" pitchFamily="34" charset="0"/>
              <a:buChar char="•"/>
            </a:pPr>
            <a:r>
              <a:rPr lang="zh-CN" altLang="en-US" dirty="0"/>
              <a:t>首先，在震后工作状态下，对每一个供水节点建立极限状态方程；</a:t>
            </a:r>
            <a:endParaRPr lang="en-US" altLang="zh-CN" dirty="0"/>
          </a:p>
          <a:p>
            <a:pPr marL="742950" lvl="1" indent="-285750">
              <a:buFont typeface="Arial" panose="020B0604020202020204" pitchFamily="34" charset="0"/>
              <a:buChar char="•"/>
            </a:pPr>
            <a:r>
              <a:rPr lang="zh-CN" altLang="en-US" dirty="0"/>
              <a:t>其次，在系统变量均值点处</a:t>
            </a:r>
            <a:r>
              <a:rPr lang="en-US" altLang="zh-CN" dirty="0"/>
              <a:t>(</a:t>
            </a:r>
            <a:r>
              <a:rPr lang="zh-CN" altLang="en-US" dirty="0">
                <a:solidFill>
                  <a:srgbClr val="128EB4"/>
                </a:solidFill>
              </a:rPr>
              <a:t>均值一次二阶矩方法</a:t>
            </a:r>
            <a:r>
              <a:rPr lang="en-US" altLang="zh-CN" dirty="0"/>
              <a:t>)</a:t>
            </a:r>
            <a:r>
              <a:rPr lang="zh-CN" altLang="en-US" dirty="0"/>
              <a:t>或系统验算点处</a:t>
            </a:r>
            <a:r>
              <a:rPr lang="en-US" altLang="zh-CN" dirty="0"/>
              <a:t>(</a:t>
            </a:r>
            <a:r>
              <a:rPr lang="zh-CN" altLang="en-US" dirty="0">
                <a:solidFill>
                  <a:srgbClr val="128EB4"/>
                </a:solidFill>
              </a:rPr>
              <a:t>改进一次二阶矩法</a:t>
            </a:r>
            <a:r>
              <a:rPr lang="en-US" altLang="zh-CN" dirty="0"/>
              <a:t>)</a:t>
            </a:r>
            <a:r>
              <a:rPr lang="zh-CN" altLang="en-US" dirty="0"/>
              <a:t>，利用</a:t>
            </a:r>
            <a:r>
              <a:rPr lang="en-US" altLang="zh-CN" dirty="0"/>
              <a:t>Taylor</a:t>
            </a:r>
            <a:r>
              <a:rPr lang="zh-CN" altLang="en-US" dirty="0"/>
              <a:t>展开线性主部代替原来的非线性函数。</a:t>
            </a:r>
            <a:endParaRPr lang="en-US" altLang="zh-CN" dirty="0"/>
          </a:p>
          <a:p>
            <a:pPr marL="742950" lvl="1" indent="-285750">
              <a:buFont typeface="Arial" panose="020B0604020202020204" pitchFamily="34" charset="0"/>
              <a:buChar char="•"/>
            </a:pPr>
            <a:r>
              <a:rPr lang="zh-CN" altLang="en-US" dirty="0"/>
              <a:t>最后，利用线性主部计算得到的近似值，求解节点可靠性指标。</a:t>
            </a:r>
            <a:endParaRPr lang="en-US" altLang="zh-CN" dirty="0"/>
          </a:p>
        </p:txBody>
      </p:sp>
      <p:sp>
        <p:nvSpPr>
          <p:cNvPr id="5" name="文本框 4">
            <a:extLst>
              <a:ext uri="{FF2B5EF4-FFF2-40B4-BE49-F238E27FC236}">
                <a16:creationId xmlns:a16="http://schemas.microsoft.com/office/drawing/2014/main" id="{58F6A1A5-4351-42F3-AB6C-6734A45117E3}"/>
              </a:ext>
            </a:extLst>
          </p:cNvPr>
          <p:cNvSpPr txBox="1"/>
          <p:nvPr/>
        </p:nvSpPr>
        <p:spPr>
          <a:xfrm>
            <a:off x="476436" y="3888722"/>
            <a:ext cx="8038914"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均值一次二阶矩法适用于系统极限状态方程的非线性程度不高，且随机参数为整体或对数正态分布的系统可靠性分析。</a:t>
            </a:r>
            <a:endParaRPr lang="en-US" altLang="zh-CN" dirty="0"/>
          </a:p>
          <a:p>
            <a:pPr marL="285750" indent="-285750">
              <a:buFont typeface="Arial" panose="020B0604020202020204" pitchFamily="34" charset="0"/>
              <a:buChar char="•"/>
            </a:pPr>
            <a:r>
              <a:rPr lang="zh-CN" altLang="en-US" dirty="0"/>
              <a:t>对比均值一次二阶矩方法，改进一次二阶矩方法的计算工作量有较大的增加，虽然从理论上说改进一次二阶矩方法计算更加准确，但是均值一次二阶矩方法的计算结果能够反映各节点抗震功能可靠的相对大学，已经能够满足抗震可靠度优化的需求。</a:t>
            </a:r>
            <a:endParaRPr lang="en-US" altLang="zh-CN" dirty="0"/>
          </a:p>
        </p:txBody>
      </p:sp>
    </p:spTree>
    <p:extLst>
      <p:ext uri="{BB962C8B-B14F-4D97-AF65-F5344CB8AC3E}">
        <p14:creationId xmlns:p14="http://schemas.microsoft.com/office/powerpoint/2010/main" val="257880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1A5A5-4842-4BB2-B8B0-9907B28DAB43}"/>
              </a:ext>
            </a:extLst>
          </p:cNvPr>
          <p:cNvSpPr>
            <a:spLocks noGrp="1"/>
          </p:cNvSpPr>
          <p:nvPr>
            <p:ph type="title"/>
          </p:nvPr>
        </p:nvSpPr>
        <p:spPr/>
        <p:txBody>
          <a:bodyPr/>
          <a:lstStyle/>
          <a:p>
            <a:r>
              <a:rPr lang="zh-CN" altLang="en-US" dirty="0"/>
              <a:t>供水管网地震韧性</a:t>
            </a:r>
          </a:p>
        </p:txBody>
      </p:sp>
      <p:pic>
        <p:nvPicPr>
          <p:cNvPr id="3" name="图片 2">
            <a:extLst>
              <a:ext uri="{FF2B5EF4-FFF2-40B4-BE49-F238E27FC236}">
                <a16:creationId xmlns:a16="http://schemas.microsoft.com/office/drawing/2014/main" id="{C209E208-D837-4145-A8F8-D03FB9DCD0FF}"/>
              </a:ext>
            </a:extLst>
          </p:cNvPr>
          <p:cNvPicPr>
            <a:picLocks noChangeAspect="1"/>
          </p:cNvPicPr>
          <p:nvPr/>
        </p:nvPicPr>
        <p:blipFill>
          <a:blip r:embed="rId2"/>
          <a:stretch>
            <a:fillRect/>
          </a:stretch>
        </p:blipFill>
        <p:spPr>
          <a:xfrm>
            <a:off x="3310134" y="1685127"/>
            <a:ext cx="5205216" cy="3866419"/>
          </a:xfrm>
          <a:prstGeom prst="rect">
            <a:avLst/>
          </a:prstGeom>
        </p:spPr>
      </p:pic>
      <p:sp>
        <p:nvSpPr>
          <p:cNvPr id="4" name="文本框 3">
            <a:extLst>
              <a:ext uri="{FF2B5EF4-FFF2-40B4-BE49-F238E27FC236}">
                <a16:creationId xmlns:a16="http://schemas.microsoft.com/office/drawing/2014/main" id="{DCAC8505-0811-44F8-8047-5E1D04DD9FA3}"/>
              </a:ext>
            </a:extLst>
          </p:cNvPr>
          <p:cNvSpPr txBox="1"/>
          <p:nvPr/>
        </p:nvSpPr>
        <p:spPr>
          <a:xfrm>
            <a:off x="476436" y="1706800"/>
            <a:ext cx="2833698"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a:t>
            </a:r>
            <a:r>
              <a:rPr lang="zh-CN" altLang="en-US" dirty="0">
                <a:solidFill>
                  <a:srgbClr val="0000FF"/>
                </a:solidFill>
              </a:rPr>
              <a:t>韧性</a:t>
            </a:r>
            <a:r>
              <a:rPr lang="zh-CN" altLang="en-US" dirty="0"/>
              <a:t>为系统</a:t>
            </a:r>
            <a:r>
              <a:rPr lang="zh-CN" altLang="en-US" dirty="0">
                <a:solidFill>
                  <a:srgbClr val="0000FF"/>
                </a:solidFill>
              </a:rPr>
              <a:t>抵抗</a:t>
            </a:r>
            <a:r>
              <a:rPr lang="zh-CN" altLang="en-US" dirty="0"/>
              <a:t>、</a:t>
            </a:r>
            <a:r>
              <a:rPr lang="zh-CN" altLang="en-US" dirty="0">
                <a:solidFill>
                  <a:srgbClr val="0000FF"/>
                </a:solidFill>
              </a:rPr>
              <a:t>吸收</a:t>
            </a:r>
            <a:r>
              <a:rPr lang="zh-CN" altLang="en-US" dirty="0"/>
              <a:t>因地震产生的功能下降，并快速</a:t>
            </a:r>
            <a:r>
              <a:rPr lang="zh-CN" altLang="en-US" dirty="0">
                <a:solidFill>
                  <a:srgbClr val="FF0000"/>
                </a:solidFill>
              </a:rPr>
              <a:t>恢复</a:t>
            </a:r>
            <a:r>
              <a:rPr lang="zh-CN" altLang="en-US" dirty="0"/>
              <a:t>至正常或预期状态的能力。</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地震发生后，供水管网供水能力急剧下降，随后随着管道修复工作的推进，供水能力不断恢复提升。</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278307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727C-8644-4BB6-AD10-626EB9F31F12}"/>
              </a:ext>
            </a:extLst>
          </p:cNvPr>
          <p:cNvSpPr>
            <a:spLocks noGrp="1"/>
          </p:cNvSpPr>
          <p:nvPr>
            <p:ph type="title"/>
          </p:nvPr>
        </p:nvSpPr>
        <p:spPr/>
        <p:txBody>
          <a:bodyPr/>
          <a:lstStyle/>
          <a:p>
            <a:r>
              <a:rPr lang="zh-CN" altLang="en-US" dirty="0"/>
              <a:t>韧性指标</a:t>
            </a:r>
          </a:p>
        </p:txBody>
      </p:sp>
      <p:pic>
        <p:nvPicPr>
          <p:cNvPr id="3" name="图片 2">
            <a:extLst>
              <a:ext uri="{FF2B5EF4-FFF2-40B4-BE49-F238E27FC236}">
                <a16:creationId xmlns:a16="http://schemas.microsoft.com/office/drawing/2014/main" id="{FF873DD6-E9A9-4780-ADA5-166FC348594B}"/>
              </a:ext>
            </a:extLst>
          </p:cNvPr>
          <p:cNvPicPr>
            <a:picLocks noChangeAspect="1"/>
          </p:cNvPicPr>
          <p:nvPr/>
        </p:nvPicPr>
        <p:blipFill>
          <a:blip r:embed="rId2"/>
          <a:stretch>
            <a:fillRect/>
          </a:stretch>
        </p:blipFill>
        <p:spPr>
          <a:xfrm>
            <a:off x="3171825" y="3200239"/>
            <a:ext cx="5343525" cy="2957513"/>
          </a:xfrm>
          <a:prstGeom prst="rect">
            <a:avLst/>
          </a:prstGeom>
        </p:spPr>
      </p:pic>
      <p:sp>
        <p:nvSpPr>
          <p:cNvPr id="4" name="文本框 3">
            <a:extLst>
              <a:ext uri="{FF2B5EF4-FFF2-40B4-BE49-F238E27FC236}">
                <a16:creationId xmlns:a16="http://schemas.microsoft.com/office/drawing/2014/main" id="{4A0AEA3E-1796-4269-AD85-D7DDEBA6A745}"/>
              </a:ext>
            </a:extLst>
          </p:cNvPr>
          <p:cNvSpPr txBox="1"/>
          <p:nvPr/>
        </p:nvSpPr>
        <p:spPr>
          <a:xfrm>
            <a:off x="476435" y="1706800"/>
            <a:ext cx="7886699"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学者提出不同的系统韧性评估指标：</a:t>
            </a:r>
            <a:endParaRPr lang="en-US" altLang="zh-CN" dirty="0"/>
          </a:p>
          <a:p>
            <a:pPr marL="742950" lvl="1" indent="-285750">
              <a:buFont typeface="Arial" panose="020B0604020202020204" pitchFamily="34" charset="0"/>
              <a:buChar char="•"/>
            </a:pPr>
            <a:r>
              <a:rPr lang="en-US" altLang="zh-CN" dirty="0"/>
              <a:t>Bruneau</a:t>
            </a:r>
            <a:r>
              <a:rPr lang="zh-CN" altLang="en-US" dirty="0"/>
              <a:t> </a:t>
            </a:r>
            <a:r>
              <a:rPr lang="en-US" altLang="zh-CN" dirty="0"/>
              <a:t>et</a:t>
            </a:r>
            <a:r>
              <a:rPr lang="zh-CN" altLang="en-US" dirty="0"/>
              <a:t> </a:t>
            </a:r>
            <a:r>
              <a:rPr lang="en-US" altLang="zh-CN" dirty="0"/>
              <a:t>al.</a:t>
            </a:r>
            <a:r>
              <a:rPr lang="zh-CN" altLang="en-US" dirty="0"/>
              <a:t>采用灾后系统服务比率曲线下属面积的积分表示系统韧性</a:t>
            </a:r>
            <a:r>
              <a:rPr lang="en-US" altLang="zh-CN" dirty="0"/>
              <a:t>(</a:t>
            </a:r>
            <a:r>
              <a:rPr lang="zh-CN" altLang="en-US" dirty="0"/>
              <a:t>图</a:t>
            </a:r>
            <a:r>
              <a:rPr lang="en-US" altLang="zh-CN" dirty="0"/>
              <a:t>(a)</a:t>
            </a:r>
            <a:r>
              <a:rPr lang="zh-CN" altLang="en-US" dirty="0"/>
              <a:t>式</a:t>
            </a:r>
            <a:r>
              <a:rPr lang="en-US" altLang="zh-CN" dirty="0"/>
              <a:t>(1))</a:t>
            </a:r>
            <a:r>
              <a:rPr lang="zh-CN" altLang="en-US" dirty="0"/>
              <a:t>。</a:t>
            </a:r>
            <a:endParaRPr lang="en-US" altLang="zh-CN" dirty="0"/>
          </a:p>
          <a:p>
            <a:pPr marL="742950" lvl="1" indent="-285750">
              <a:buFont typeface="Arial" panose="020B0604020202020204" pitchFamily="34" charset="0"/>
              <a:buChar char="•"/>
            </a:pPr>
            <a:r>
              <a:rPr lang="en-US" altLang="zh-CN" dirty="0"/>
              <a:t>Ouyang et al.</a:t>
            </a:r>
            <a:r>
              <a:rPr lang="zh-CN" altLang="en-US" dirty="0"/>
              <a:t>采用灾后服务比率曲线下属面积与期望服务比例曲线下属面积比值表示灾后韧性指标</a:t>
            </a:r>
            <a:r>
              <a:rPr lang="en-US" altLang="zh-CN" dirty="0"/>
              <a:t>(</a:t>
            </a:r>
            <a:r>
              <a:rPr lang="zh-CN" altLang="en-US" dirty="0"/>
              <a:t>图</a:t>
            </a:r>
            <a:r>
              <a:rPr lang="en-US" altLang="zh-CN" dirty="0"/>
              <a:t>(b)</a:t>
            </a:r>
            <a:r>
              <a:rPr lang="zh-CN" altLang="en-US" dirty="0"/>
              <a:t>式</a:t>
            </a:r>
            <a:r>
              <a:rPr lang="en-US" altLang="zh-CN" dirty="0"/>
              <a:t>(2)) </a:t>
            </a:r>
            <a:r>
              <a:rPr lang="zh-CN" altLang="en-US" dirty="0"/>
              <a:t>。</a:t>
            </a:r>
            <a:endParaRPr lang="en-US" altLang="zh-CN" dirty="0"/>
          </a:p>
        </p:txBody>
      </p:sp>
      <p:sp>
        <p:nvSpPr>
          <p:cNvPr id="5" name="文本框 4">
            <a:extLst>
              <a:ext uri="{FF2B5EF4-FFF2-40B4-BE49-F238E27FC236}">
                <a16:creationId xmlns:a16="http://schemas.microsoft.com/office/drawing/2014/main" id="{EB8EB7E7-C1D5-4855-A789-9216FA2DB9AE}"/>
              </a:ext>
            </a:extLst>
          </p:cNvPr>
          <p:cNvSpPr txBox="1"/>
          <p:nvPr/>
        </p:nvSpPr>
        <p:spPr>
          <a:xfrm>
            <a:off x="476434" y="3429000"/>
            <a:ext cx="2695391" cy="1754326"/>
          </a:xfrm>
          <a:prstGeom prst="rect">
            <a:avLst/>
          </a:prstGeom>
          <a:noFill/>
        </p:spPr>
        <p:txBody>
          <a:bodyPr wrap="square" rtlCol="0">
            <a:spAutoFit/>
          </a:bodyPr>
          <a:lstStyle/>
          <a:p>
            <a:pPr marL="742950" lvl="1" indent="-285750">
              <a:buFont typeface="Arial" panose="020B0604020202020204" pitchFamily="34" charset="0"/>
              <a:buChar char="•"/>
            </a:pPr>
            <a:r>
              <a:rPr lang="en-US" altLang="zh-CN" dirty="0" err="1"/>
              <a:t>Cimellaro</a:t>
            </a:r>
            <a:r>
              <a:rPr lang="en-US" altLang="zh-CN" dirty="0"/>
              <a:t> et al.</a:t>
            </a:r>
            <a:r>
              <a:rPr lang="zh-CN" altLang="en-US" dirty="0"/>
              <a:t>将供水管网震后平均用户供水满足率表示其震后服务能力</a:t>
            </a:r>
            <a:r>
              <a:rPr lang="en-US" altLang="zh-CN" dirty="0"/>
              <a:t>F(t) (</a:t>
            </a:r>
            <a:r>
              <a:rPr lang="zh-CN" altLang="en-US" dirty="0"/>
              <a:t>图</a:t>
            </a:r>
            <a:r>
              <a:rPr lang="en-US" altLang="zh-CN" dirty="0"/>
              <a:t>(c)</a:t>
            </a:r>
            <a:r>
              <a:rPr lang="zh-CN" altLang="en-US" dirty="0"/>
              <a:t>式</a:t>
            </a:r>
            <a:r>
              <a:rPr lang="en-US" altLang="zh-CN" dirty="0"/>
              <a:t>(2)) </a:t>
            </a:r>
          </a:p>
        </p:txBody>
      </p:sp>
    </p:spTree>
    <p:extLst>
      <p:ext uri="{BB962C8B-B14F-4D97-AF65-F5344CB8AC3E}">
        <p14:creationId xmlns:p14="http://schemas.microsoft.com/office/powerpoint/2010/main" val="145643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震后恢复活动模型</a:t>
            </a:r>
          </a:p>
        </p:txBody>
      </p:sp>
      <p:sp>
        <p:nvSpPr>
          <p:cNvPr id="3" name="文本框 2"/>
          <p:cNvSpPr txBox="1"/>
          <p:nvPr/>
        </p:nvSpPr>
        <p:spPr>
          <a:xfrm>
            <a:off x="628650" y="1560746"/>
            <a:ext cx="8284684" cy="1200329"/>
          </a:xfrm>
          <a:prstGeom prst="rect">
            <a:avLst/>
          </a:prstGeom>
          <a:noFill/>
        </p:spPr>
        <p:txBody>
          <a:bodyPr wrap="square" rtlCol="0">
            <a:spAutoFit/>
          </a:bodyPr>
          <a:lstStyle/>
          <a:p>
            <a:r>
              <a:rPr lang="zh-CN" altLang="en-US" dirty="0"/>
              <a:t>恢复过程描述</a:t>
            </a:r>
            <a:r>
              <a:rPr lang="en-US" altLang="zh-CN" dirty="0"/>
              <a:t>(</a:t>
            </a:r>
            <a:r>
              <a:rPr lang="en-US" altLang="zh-CN" dirty="0" err="1"/>
              <a:t>Tabucchi</a:t>
            </a:r>
            <a:r>
              <a:rPr lang="en-US" altLang="zh-CN" dirty="0"/>
              <a:t> &amp; Davidson,2008): </a:t>
            </a:r>
            <a:r>
              <a:rPr lang="zh-CN" altLang="en-US" dirty="0"/>
              <a:t>检查</a:t>
            </a:r>
            <a:r>
              <a:rPr lang="en-US" altLang="zh-CN" dirty="0"/>
              <a:t>(inspection)</a:t>
            </a:r>
            <a:r>
              <a:rPr lang="zh-CN" altLang="en-US" dirty="0"/>
              <a:t>、变更损伤输水干线、隔离损伤配水管线、修复破坏管线。</a:t>
            </a:r>
            <a:endParaRPr lang="en-US" altLang="zh-CN" dirty="0"/>
          </a:p>
          <a:p>
            <a:r>
              <a:rPr lang="zh-CN" altLang="en-US" dirty="0"/>
              <a:t>恢复过程描述</a:t>
            </a:r>
            <a:r>
              <a:rPr lang="en-US" altLang="zh-CN" dirty="0"/>
              <a:t>(WDSA/CCWI 2018): </a:t>
            </a:r>
            <a:r>
              <a:rPr lang="zh-CN" altLang="en-US" dirty="0"/>
              <a:t>排查破坏管道</a:t>
            </a:r>
            <a:r>
              <a:rPr lang="en-US" altLang="zh-CN" dirty="0"/>
              <a:t>(inspection)</a:t>
            </a:r>
            <a:r>
              <a:rPr lang="zh-CN" altLang="en-US" dirty="0"/>
              <a:t>、隔离断开管道、修复断开破坏管道、修复泄漏破坏管道。</a:t>
            </a:r>
            <a:endParaRPr lang="en-US" altLang="zh-CN" dirty="0"/>
          </a:p>
        </p:txBody>
      </p:sp>
      <p:graphicFrame>
        <p:nvGraphicFramePr>
          <p:cNvPr id="4" name="表格 3"/>
          <p:cNvGraphicFramePr>
            <a:graphicFrameLocks noGrp="1"/>
          </p:cNvGraphicFramePr>
          <p:nvPr>
            <p:extLst/>
          </p:nvPr>
        </p:nvGraphicFramePr>
        <p:xfrm>
          <a:off x="628650" y="3037863"/>
          <a:ext cx="3788442" cy="3340637"/>
        </p:xfrm>
        <a:graphic>
          <a:graphicData uri="http://schemas.openxmlformats.org/drawingml/2006/table">
            <a:tbl>
              <a:tblPr firstRow="1" bandRow="1">
                <a:tableStyleId>{5C22544A-7EE6-4342-B048-85BDC9FD1C3A}</a:tableStyleId>
              </a:tblPr>
              <a:tblGrid>
                <a:gridCol w="2287020">
                  <a:extLst>
                    <a:ext uri="{9D8B030D-6E8A-4147-A177-3AD203B41FA5}">
                      <a16:colId xmlns:a16="http://schemas.microsoft.com/office/drawing/2014/main" val="72098847"/>
                    </a:ext>
                  </a:extLst>
                </a:gridCol>
                <a:gridCol w="1501422">
                  <a:extLst>
                    <a:ext uri="{9D8B030D-6E8A-4147-A177-3AD203B41FA5}">
                      <a16:colId xmlns:a16="http://schemas.microsoft.com/office/drawing/2014/main" val="4264932217"/>
                    </a:ext>
                  </a:extLst>
                </a:gridCol>
              </a:tblGrid>
              <a:tr h="557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LADWP( </a:t>
                      </a:r>
                      <a:r>
                        <a:rPr lang="en-US" altLang="zh-CN" sz="1400" dirty="0" err="1"/>
                        <a:t>Tabucchi</a:t>
                      </a:r>
                      <a:r>
                        <a:rPr lang="en-US" altLang="zh-CN" sz="1400" dirty="0"/>
                        <a:t> &amp; Davidson,2008)</a:t>
                      </a:r>
                      <a:endParaRPr lang="zh-CN" altLang="en-US" sz="1400" dirty="0"/>
                    </a:p>
                  </a:txBody>
                  <a:tcPr/>
                </a:tc>
                <a:tc>
                  <a:txBody>
                    <a:bodyPr/>
                    <a:lstStyle/>
                    <a:p>
                      <a:r>
                        <a:rPr lang="en-US" altLang="zh-CN" sz="1400" dirty="0"/>
                        <a:t>WDSA/CCWI 2018</a:t>
                      </a:r>
                      <a:endParaRPr lang="zh-CN" altLang="en-US" sz="1400" dirty="0"/>
                    </a:p>
                  </a:txBody>
                  <a:tcPr/>
                </a:tc>
                <a:extLst>
                  <a:ext uri="{0D108BD9-81ED-4DB2-BD59-A6C34878D82A}">
                    <a16:rowId xmlns:a16="http://schemas.microsoft.com/office/drawing/2014/main" val="98715645"/>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1 </a:t>
                      </a:r>
                      <a:r>
                        <a:rPr lang="zh-CN" altLang="en-US" sz="1400" dirty="0"/>
                        <a:t>评价水源安全性</a:t>
                      </a:r>
                    </a:p>
                  </a:txBody>
                  <a:tcPr/>
                </a:tc>
                <a:tc>
                  <a:txBody>
                    <a:bodyPr/>
                    <a:lstStyle/>
                    <a:p>
                      <a:r>
                        <a:rPr lang="en-US" altLang="zh-CN" sz="1400" dirty="0"/>
                        <a:t>1 </a:t>
                      </a:r>
                      <a:r>
                        <a:rPr lang="zh-CN" altLang="en-US" sz="1400" dirty="0"/>
                        <a:t>通过</a:t>
                      </a:r>
                      <a:r>
                        <a:rPr lang="en-US" altLang="zh-CN" sz="1400" dirty="0"/>
                        <a:t>SCADA</a:t>
                      </a:r>
                      <a:r>
                        <a:rPr lang="zh-CN" altLang="en-US" sz="1400" dirty="0"/>
                        <a:t>系统排查破坏位置</a:t>
                      </a:r>
                    </a:p>
                  </a:txBody>
                  <a:tcPr/>
                </a:tc>
                <a:extLst>
                  <a:ext uri="{0D108BD9-81ED-4DB2-BD59-A6C34878D82A}">
                    <a16:rowId xmlns:a16="http://schemas.microsoft.com/office/drawing/2014/main" val="79416413"/>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2 </a:t>
                      </a:r>
                      <a:r>
                        <a:rPr lang="zh-CN" altLang="en-US" sz="1400" dirty="0"/>
                        <a:t>检查泄露；变更输水干线；隔离配水管线</a:t>
                      </a:r>
                    </a:p>
                  </a:txBody>
                  <a:tcPr/>
                </a:tc>
                <a:tc>
                  <a:txBody>
                    <a:bodyPr/>
                    <a:lstStyle/>
                    <a:p>
                      <a:r>
                        <a:rPr lang="en-US" altLang="zh-CN" sz="1400" dirty="0"/>
                        <a:t>2 </a:t>
                      </a:r>
                      <a:r>
                        <a:rPr lang="zh-CN" altLang="en-US" sz="1400" dirty="0"/>
                        <a:t>人工排查破坏位置</a:t>
                      </a:r>
                    </a:p>
                  </a:txBody>
                  <a:tcPr/>
                </a:tc>
                <a:extLst>
                  <a:ext uri="{0D108BD9-81ED-4DB2-BD59-A6C34878D82A}">
                    <a16:rowId xmlns:a16="http://schemas.microsoft.com/office/drawing/2014/main" val="1230890775"/>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3 </a:t>
                      </a:r>
                      <a:r>
                        <a:rPr lang="zh-CN" altLang="en-US" sz="1400" dirty="0"/>
                        <a:t>检查泵站、水池、水库、水井状态</a:t>
                      </a:r>
                    </a:p>
                  </a:txBody>
                  <a:tcPr/>
                </a:tc>
                <a:tc>
                  <a:txBody>
                    <a:bodyPr/>
                    <a:lstStyle/>
                    <a:p>
                      <a:r>
                        <a:rPr lang="en-US" altLang="zh-CN" sz="1400" dirty="0"/>
                        <a:t>3 </a:t>
                      </a:r>
                      <a:r>
                        <a:rPr lang="zh-CN" altLang="en-US" sz="1400" dirty="0"/>
                        <a:t>隔离断开破坏</a:t>
                      </a:r>
                    </a:p>
                  </a:txBody>
                  <a:tcPr/>
                </a:tc>
                <a:extLst>
                  <a:ext uri="{0D108BD9-81ED-4DB2-BD59-A6C34878D82A}">
                    <a16:rowId xmlns:a16="http://schemas.microsoft.com/office/drawing/2014/main" val="1463916644"/>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4 </a:t>
                      </a:r>
                      <a:r>
                        <a:rPr lang="zh-CN" altLang="en-US" sz="1400" dirty="0"/>
                        <a:t>评价损伤程度；联系修复队伍</a:t>
                      </a:r>
                    </a:p>
                  </a:txBody>
                  <a:tcPr/>
                </a:tc>
                <a:tc>
                  <a:txBody>
                    <a:bodyPr/>
                    <a:lstStyle/>
                    <a:p>
                      <a:r>
                        <a:rPr lang="en-US" altLang="zh-CN" sz="1400" dirty="0"/>
                        <a:t>4 </a:t>
                      </a:r>
                      <a:r>
                        <a:rPr lang="zh-CN" altLang="en-US" sz="1400" dirty="0"/>
                        <a:t>修复断开破坏</a:t>
                      </a:r>
                    </a:p>
                  </a:txBody>
                  <a:tcPr/>
                </a:tc>
                <a:extLst>
                  <a:ext uri="{0D108BD9-81ED-4DB2-BD59-A6C34878D82A}">
                    <a16:rowId xmlns:a16="http://schemas.microsoft.com/office/drawing/2014/main" val="1500810819"/>
                  </a:ext>
                </a:extLst>
              </a:tr>
              <a:tr h="287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5 </a:t>
                      </a:r>
                      <a:r>
                        <a:rPr lang="zh-CN" altLang="en-US" sz="1400" dirty="0"/>
                        <a:t>修复管道破坏</a:t>
                      </a:r>
                    </a:p>
                  </a:txBody>
                  <a:tcPr/>
                </a:tc>
                <a:tc>
                  <a:txBody>
                    <a:bodyPr/>
                    <a:lstStyle/>
                    <a:p>
                      <a:r>
                        <a:rPr lang="en-US" altLang="zh-CN" sz="1400" dirty="0"/>
                        <a:t>5 </a:t>
                      </a:r>
                      <a:r>
                        <a:rPr lang="zh-CN" altLang="en-US" sz="1400" dirty="0"/>
                        <a:t>修复泄漏破坏</a:t>
                      </a:r>
                    </a:p>
                  </a:txBody>
                  <a:tcPr/>
                </a:tc>
                <a:extLst>
                  <a:ext uri="{0D108BD9-81ED-4DB2-BD59-A6C34878D82A}">
                    <a16:rowId xmlns:a16="http://schemas.microsoft.com/office/drawing/2014/main" val="321221097"/>
                  </a:ext>
                </a:extLst>
              </a:tr>
              <a:tr h="4053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6 </a:t>
                      </a:r>
                      <a:r>
                        <a:rPr lang="zh-CN" altLang="en-US" sz="1400" dirty="0"/>
                        <a:t>修复泵站和其他设施</a:t>
                      </a:r>
                    </a:p>
                  </a:txBody>
                  <a:tcPr/>
                </a:tc>
                <a:tc>
                  <a:txBody>
                    <a:bodyPr/>
                    <a:lstStyle/>
                    <a:p>
                      <a:endParaRPr lang="zh-CN" altLang="en-US" sz="1400" dirty="0"/>
                    </a:p>
                  </a:txBody>
                  <a:tcPr/>
                </a:tc>
                <a:extLst>
                  <a:ext uri="{0D108BD9-81ED-4DB2-BD59-A6C34878D82A}">
                    <a16:rowId xmlns:a16="http://schemas.microsoft.com/office/drawing/2014/main" val="2487952620"/>
                  </a:ext>
                </a:extLst>
              </a:tr>
            </a:tbl>
          </a:graphicData>
        </a:graphic>
      </p:graphicFrame>
      <p:graphicFrame>
        <p:nvGraphicFramePr>
          <p:cNvPr id="5" name="表格 4"/>
          <p:cNvGraphicFramePr>
            <a:graphicFrameLocks noGrp="1"/>
          </p:cNvGraphicFramePr>
          <p:nvPr>
            <p:extLst/>
          </p:nvPr>
        </p:nvGraphicFramePr>
        <p:xfrm>
          <a:off x="5782640" y="2893951"/>
          <a:ext cx="3307644" cy="3545867"/>
        </p:xfrm>
        <a:graphic>
          <a:graphicData uri="http://schemas.openxmlformats.org/drawingml/2006/table">
            <a:tbl>
              <a:tblPr firstRow="1" bandRow="1">
                <a:tableStyleId>{5C22544A-7EE6-4342-B048-85BDC9FD1C3A}</a:tableStyleId>
              </a:tblPr>
              <a:tblGrid>
                <a:gridCol w="1653822">
                  <a:extLst>
                    <a:ext uri="{9D8B030D-6E8A-4147-A177-3AD203B41FA5}">
                      <a16:colId xmlns:a16="http://schemas.microsoft.com/office/drawing/2014/main" val="3456393555"/>
                    </a:ext>
                  </a:extLst>
                </a:gridCol>
                <a:gridCol w="1653822">
                  <a:extLst>
                    <a:ext uri="{9D8B030D-6E8A-4147-A177-3AD203B41FA5}">
                      <a16:colId xmlns:a16="http://schemas.microsoft.com/office/drawing/2014/main" val="3214797094"/>
                    </a:ext>
                  </a:extLst>
                </a:gridCol>
              </a:tblGrid>
              <a:tr h="436907">
                <a:tc>
                  <a:txBody>
                    <a:bodyPr/>
                    <a:lstStyle/>
                    <a:p>
                      <a:r>
                        <a:rPr lang="zh-CN" altLang="en-US" dirty="0"/>
                        <a:t>修复过程总结</a:t>
                      </a:r>
                    </a:p>
                  </a:txBody>
                  <a:tcPr/>
                </a:tc>
                <a:tc>
                  <a:txBody>
                    <a:bodyPr/>
                    <a:lstStyle/>
                    <a:p>
                      <a:r>
                        <a:rPr lang="zh-CN" altLang="en-US" dirty="0"/>
                        <a:t>简化模型</a:t>
                      </a:r>
                    </a:p>
                  </a:txBody>
                  <a:tcPr/>
                </a:tc>
                <a:extLst>
                  <a:ext uri="{0D108BD9-81ED-4DB2-BD59-A6C34878D82A}">
                    <a16:rowId xmlns:a16="http://schemas.microsoft.com/office/drawing/2014/main" val="67915453"/>
                  </a:ext>
                </a:extLst>
              </a:tr>
              <a:tr h="610378">
                <a:tc>
                  <a:txBody>
                    <a:bodyPr/>
                    <a:lstStyle/>
                    <a:p>
                      <a:r>
                        <a:rPr lang="en-US" altLang="zh-CN" dirty="0"/>
                        <a:t>1 </a:t>
                      </a:r>
                      <a:r>
                        <a:rPr lang="zh-CN" altLang="en-US" dirty="0"/>
                        <a:t>评价水源；</a:t>
                      </a:r>
                    </a:p>
                  </a:txBody>
                  <a:tcPr/>
                </a:tc>
                <a:tc>
                  <a:txBody>
                    <a:bodyPr/>
                    <a:lstStyle/>
                    <a:p>
                      <a:r>
                        <a:rPr lang="en-US" altLang="zh-CN" dirty="0"/>
                        <a:t>1 </a:t>
                      </a:r>
                      <a:r>
                        <a:rPr lang="zh-CN" altLang="en-US" dirty="0"/>
                        <a:t>排查破坏位置</a:t>
                      </a:r>
                    </a:p>
                  </a:txBody>
                  <a:tcPr/>
                </a:tc>
                <a:extLst>
                  <a:ext uri="{0D108BD9-81ED-4DB2-BD59-A6C34878D82A}">
                    <a16:rowId xmlns:a16="http://schemas.microsoft.com/office/drawing/2014/main" val="344113341"/>
                  </a:ext>
                </a:extLst>
              </a:tr>
              <a:tr h="871969">
                <a:tc>
                  <a:txBody>
                    <a:bodyPr/>
                    <a:lstStyle/>
                    <a:p>
                      <a:r>
                        <a:rPr lang="en-US" altLang="zh-CN" dirty="0"/>
                        <a:t>2 </a:t>
                      </a:r>
                      <a:r>
                        <a:rPr lang="zh-CN" altLang="en-US" dirty="0"/>
                        <a:t>排查管线、泵站、水池的状态；</a:t>
                      </a:r>
                    </a:p>
                  </a:txBody>
                  <a:tcPr/>
                </a:tc>
                <a:tc>
                  <a:txBody>
                    <a:bodyPr/>
                    <a:lstStyle/>
                    <a:p>
                      <a:r>
                        <a:rPr lang="en-US" altLang="zh-CN" dirty="0"/>
                        <a:t>2</a:t>
                      </a:r>
                      <a:r>
                        <a:rPr lang="zh-CN" altLang="en-US" baseline="0" dirty="0"/>
                        <a:t> 隔离断开破坏管道</a:t>
                      </a:r>
                      <a:endParaRPr lang="zh-CN" altLang="en-US" dirty="0"/>
                    </a:p>
                  </a:txBody>
                  <a:tcPr/>
                </a:tc>
                <a:extLst>
                  <a:ext uri="{0D108BD9-81ED-4DB2-BD59-A6C34878D82A}">
                    <a16:rowId xmlns:a16="http://schemas.microsoft.com/office/drawing/2014/main" val="2198881786"/>
                  </a:ext>
                </a:extLst>
              </a:tr>
              <a:tr h="871969">
                <a:tc>
                  <a:txBody>
                    <a:bodyPr/>
                    <a:lstStyle/>
                    <a:p>
                      <a:r>
                        <a:rPr lang="en-US" altLang="zh-CN" dirty="0"/>
                        <a:t>3 </a:t>
                      </a:r>
                      <a:r>
                        <a:rPr lang="zh-CN" altLang="en-US" dirty="0"/>
                        <a:t>隔离破坏管道、启用备用设施；</a:t>
                      </a:r>
                    </a:p>
                  </a:txBody>
                  <a:tcPr/>
                </a:tc>
                <a:tc>
                  <a:txBody>
                    <a:bodyPr/>
                    <a:lstStyle/>
                    <a:p>
                      <a:r>
                        <a:rPr lang="en-US" altLang="zh-CN" dirty="0"/>
                        <a:t>3 </a:t>
                      </a:r>
                      <a:r>
                        <a:rPr lang="zh-CN" altLang="en-US" dirty="0"/>
                        <a:t>替换断开破坏管道</a:t>
                      </a:r>
                    </a:p>
                  </a:txBody>
                  <a:tcPr/>
                </a:tc>
                <a:extLst>
                  <a:ext uri="{0D108BD9-81ED-4DB2-BD59-A6C34878D82A}">
                    <a16:rowId xmlns:a16="http://schemas.microsoft.com/office/drawing/2014/main" val="969581885"/>
                  </a:ext>
                </a:extLst>
              </a:tr>
              <a:tr h="610378">
                <a:tc>
                  <a:txBody>
                    <a:bodyPr/>
                    <a:lstStyle/>
                    <a:p>
                      <a:r>
                        <a:rPr lang="en-US" altLang="zh-CN" dirty="0"/>
                        <a:t>4 </a:t>
                      </a:r>
                      <a:r>
                        <a:rPr lang="zh-CN" altLang="en-US" dirty="0"/>
                        <a:t>修复管道、泵站等设施</a:t>
                      </a:r>
                    </a:p>
                  </a:txBody>
                  <a:tcPr/>
                </a:tc>
                <a:tc>
                  <a:txBody>
                    <a:bodyPr/>
                    <a:lstStyle/>
                    <a:p>
                      <a:r>
                        <a:rPr lang="en-US" altLang="zh-CN" dirty="0"/>
                        <a:t>4 </a:t>
                      </a:r>
                      <a:r>
                        <a:rPr lang="zh-CN" altLang="en-US" dirty="0"/>
                        <a:t>修复泄漏破坏管道</a:t>
                      </a:r>
                    </a:p>
                  </a:txBody>
                  <a:tcPr/>
                </a:tc>
                <a:extLst>
                  <a:ext uri="{0D108BD9-81ED-4DB2-BD59-A6C34878D82A}">
                    <a16:rowId xmlns:a16="http://schemas.microsoft.com/office/drawing/2014/main" val="522442352"/>
                  </a:ext>
                </a:extLst>
              </a:tr>
            </a:tbl>
          </a:graphicData>
        </a:graphic>
      </p:graphicFrame>
      <p:sp>
        <p:nvSpPr>
          <p:cNvPr id="6" name="文本框 5"/>
          <p:cNvSpPr txBox="1"/>
          <p:nvPr/>
        </p:nvSpPr>
        <p:spPr>
          <a:xfrm>
            <a:off x="3616884" y="6378500"/>
            <a:ext cx="5296450" cy="369332"/>
          </a:xfrm>
          <a:prstGeom prst="rect">
            <a:avLst/>
          </a:prstGeom>
          <a:noFill/>
        </p:spPr>
        <p:txBody>
          <a:bodyPr wrap="none" rtlCol="0">
            <a:spAutoFit/>
          </a:bodyPr>
          <a:lstStyle/>
          <a:p>
            <a:r>
              <a:rPr lang="en-US" altLang="zh-CN" dirty="0"/>
              <a:t>LADWP(Los Angeles Department Of Water and Power)</a:t>
            </a:r>
            <a:endParaRPr lang="zh-CN" altLang="en-US" dirty="0"/>
          </a:p>
        </p:txBody>
      </p:sp>
      <p:sp>
        <p:nvSpPr>
          <p:cNvPr id="7" name="右箭头 6"/>
          <p:cNvSpPr/>
          <p:nvPr/>
        </p:nvSpPr>
        <p:spPr>
          <a:xfrm>
            <a:off x="4770992" y="4357511"/>
            <a:ext cx="839586" cy="350670"/>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endParaRPr lang="zh-CN" altLang="en-US" dirty="0">
              <a:solidFill>
                <a:sysClr val="windowText" lastClr="000000"/>
              </a:solidFill>
            </a:endParaRPr>
          </a:p>
        </p:txBody>
      </p:sp>
    </p:spTree>
    <p:extLst>
      <p:ext uri="{BB962C8B-B14F-4D97-AF65-F5344CB8AC3E}">
        <p14:creationId xmlns:p14="http://schemas.microsoft.com/office/powerpoint/2010/main" val="161170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no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no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375761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33571-BDEE-471D-8FE7-12A8FB398DC5}"/>
              </a:ext>
            </a:extLst>
          </p:cNvPr>
          <p:cNvSpPr>
            <a:spLocks noGrp="1"/>
          </p:cNvSpPr>
          <p:nvPr>
            <p:ph type="title"/>
          </p:nvPr>
        </p:nvSpPr>
        <p:spPr/>
        <p:txBody>
          <a:bodyPr/>
          <a:lstStyle/>
          <a:p>
            <a:r>
              <a:rPr lang="zh-CN" altLang="en-US" dirty="0"/>
              <a:t>二、存在主要问题</a:t>
            </a:r>
          </a:p>
        </p:txBody>
      </p:sp>
      <p:sp>
        <p:nvSpPr>
          <p:cNvPr id="3" name="文本框 2">
            <a:extLst>
              <a:ext uri="{FF2B5EF4-FFF2-40B4-BE49-F238E27FC236}">
                <a16:creationId xmlns:a16="http://schemas.microsoft.com/office/drawing/2014/main" id="{555CCB81-08F4-44E0-9254-868F9AC67823}"/>
              </a:ext>
            </a:extLst>
          </p:cNvPr>
          <p:cNvSpPr txBox="1"/>
          <p:nvPr/>
        </p:nvSpPr>
        <p:spPr>
          <a:xfrm>
            <a:off x="476436" y="1769991"/>
            <a:ext cx="8038914"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目前在供水管网抗震研究中还存在一些问题和不足：</a:t>
            </a:r>
            <a:endParaRPr lang="en-US" altLang="zh-CN" dirty="0"/>
          </a:p>
          <a:p>
            <a:pPr marL="285750" indent="-285750">
              <a:buFont typeface="Arial" panose="020B0604020202020204" pitchFamily="34" charset="0"/>
              <a:buChar char="•"/>
            </a:pPr>
            <a:endParaRPr lang="en-US" altLang="zh-CN" dirty="0"/>
          </a:p>
          <a:p>
            <a:pPr marL="342900" indent="-342900">
              <a:buFont typeface="+mj-lt"/>
              <a:buAutoNum type="arabicPeriod"/>
            </a:pPr>
            <a:r>
              <a:rPr lang="zh-CN" altLang="en-US" dirty="0"/>
              <a:t>传统的</a:t>
            </a:r>
            <a:r>
              <a:rPr lang="zh-CN" altLang="en-US" dirty="0">
                <a:solidFill>
                  <a:srgbClr val="128EB4"/>
                </a:solidFill>
              </a:rPr>
              <a:t>需水量驱动水力</a:t>
            </a:r>
            <a:r>
              <a:rPr lang="zh-CN" altLang="en-US" dirty="0"/>
              <a:t>分析模型在管网震后计算中不合适。</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管道渗漏模型在负压下的模拟方法需要改进。</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震后管道修复活动与管网水力状态之间关系数学模型尚未建立。</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2322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E36D-8346-4A49-BC63-15ECAAE5D8D8}"/>
              </a:ext>
            </a:extLst>
          </p:cNvPr>
          <p:cNvSpPr>
            <a:spLocks noGrp="1"/>
          </p:cNvSpPr>
          <p:nvPr>
            <p:ph type="title"/>
          </p:nvPr>
        </p:nvSpPr>
        <p:spPr/>
        <p:txBody>
          <a:bodyPr/>
          <a:lstStyle/>
          <a:p>
            <a:r>
              <a:rPr lang="zh-CN" altLang="en-US" dirty="0"/>
              <a:t>需水量驱动水力分析模型</a:t>
            </a:r>
          </a:p>
        </p:txBody>
      </p:sp>
      <p:sp>
        <p:nvSpPr>
          <p:cNvPr id="3" name="文本框 2">
            <a:extLst>
              <a:ext uri="{FF2B5EF4-FFF2-40B4-BE49-F238E27FC236}">
                <a16:creationId xmlns:a16="http://schemas.microsoft.com/office/drawing/2014/main" id="{6A548C45-8805-4178-B8DA-CE0FA90CBAC9}"/>
              </a:ext>
            </a:extLst>
          </p:cNvPr>
          <p:cNvSpPr txBox="1"/>
          <p:nvPr/>
        </p:nvSpPr>
        <p:spPr>
          <a:xfrm>
            <a:off x="476436" y="1769991"/>
            <a:ext cx="8038914" cy="369331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传统的</a:t>
            </a:r>
            <a:r>
              <a:rPr lang="zh-CN" altLang="en-US" dirty="0">
                <a:solidFill>
                  <a:srgbClr val="128EB4"/>
                </a:solidFill>
              </a:rPr>
              <a:t>需水量驱动水力</a:t>
            </a:r>
            <a:r>
              <a:rPr lang="zh-CN" altLang="en-US" dirty="0"/>
              <a:t>分析模型在管网震后计算中不合适。</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EPANET</a:t>
            </a:r>
            <a:r>
              <a:rPr lang="zh-CN" altLang="en-US" dirty="0"/>
              <a:t>中采用传统的</a:t>
            </a:r>
            <a:r>
              <a:rPr lang="zh-CN" altLang="en-US" dirty="0">
                <a:solidFill>
                  <a:srgbClr val="128EB4"/>
                </a:solidFill>
              </a:rPr>
              <a:t>需水量驱动水力</a:t>
            </a:r>
            <a:r>
              <a:rPr lang="zh-CN" altLang="en-US" dirty="0"/>
              <a:t>分析模型，该模型假设管网中压力可以满足所有用户需水量。将用户需水量作为固定值，求解用户节点的压力。</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然而地震后，供水管网处于多点漏水，低压运行状态，部分节点用水量不能全部满足。</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此时，节点的实际供水量与节点压力时相关的。若仍采用节点固定需水量进行水力平差，会导致为满足节点需水量而降低节点水压，甚至在计算结果中出现不符合实际</a:t>
            </a:r>
            <a:r>
              <a:rPr lang="zh-CN" altLang="en-US" dirty="0">
                <a:solidFill>
                  <a:srgbClr val="128EB4"/>
                </a:solidFill>
              </a:rPr>
              <a:t>节点负压</a:t>
            </a:r>
            <a:r>
              <a:rPr lang="zh-CN" altLang="en-US" dirty="0"/>
              <a:t>的情况。</a:t>
            </a:r>
            <a:endParaRPr lang="en-US" altLang="zh-CN" dirty="0"/>
          </a:p>
          <a:p>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35471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0E9F-4857-436E-B3C7-9609A6C030ED}"/>
              </a:ext>
            </a:extLst>
          </p:cNvPr>
          <p:cNvSpPr>
            <a:spLocks noGrp="1"/>
          </p:cNvSpPr>
          <p:nvPr>
            <p:ph type="title"/>
          </p:nvPr>
        </p:nvSpPr>
        <p:spPr/>
        <p:txBody>
          <a:bodyPr/>
          <a:lstStyle/>
          <a:p>
            <a:r>
              <a:rPr lang="zh-CN" altLang="en-US" dirty="0"/>
              <a:t>管段渗漏模型</a:t>
            </a:r>
          </a:p>
        </p:txBody>
      </p:sp>
      <p:sp>
        <p:nvSpPr>
          <p:cNvPr id="3" name="文本框 2">
            <a:extLst>
              <a:ext uri="{FF2B5EF4-FFF2-40B4-BE49-F238E27FC236}">
                <a16:creationId xmlns:a16="http://schemas.microsoft.com/office/drawing/2014/main" id="{0BFB0E9B-5643-4904-9296-AAAD85FECD9A}"/>
              </a:ext>
            </a:extLst>
          </p:cNvPr>
          <p:cNvSpPr txBox="1"/>
          <p:nvPr/>
        </p:nvSpPr>
        <p:spPr>
          <a:xfrm>
            <a:off x="476436" y="1769991"/>
            <a:ext cx="8038914" cy="313932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管段渗漏模型主要分为：</a:t>
            </a:r>
            <a:r>
              <a:rPr lang="zh-CN" altLang="en-US" dirty="0">
                <a:solidFill>
                  <a:srgbClr val="128EB4"/>
                </a:solidFill>
              </a:rPr>
              <a:t>一致渗漏模型</a:t>
            </a:r>
            <a:r>
              <a:rPr lang="zh-CN" altLang="en-US" dirty="0"/>
              <a:t>和</a:t>
            </a:r>
            <a:r>
              <a:rPr lang="zh-CN" altLang="en-US" dirty="0">
                <a:solidFill>
                  <a:srgbClr val="128EB4"/>
                </a:solidFill>
              </a:rPr>
              <a:t>点式渗漏模型</a:t>
            </a:r>
            <a:r>
              <a:rPr lang="zh-CN" altLang="en-US" dirty="0"/>
              <a:t>。</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一般认为点式渗漏模型更加适合管段震后渗漏计算。</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在</a:t>
            </a:r>
            <a:r>
              <a:rPr lang="en-US" altLang="zh-CN" dirty="0"/>
              <a:t>EPANET</a:t>
            </a:r>
            <a:r>
              <a:rPr lang="zh-CN" altLang="en-US" dirty="0"/>
              <a:t>模型中一般采用</a:t>
            </a:r>
            <a:r>
              <a:rPr lang="zh-CN" altLang="en-US" dirty="0">
                <a:solidFill>
                  <a:srgbClr val="128EB4"/>
                </a:solidFill>
              </a:rPr>
              <a:t>扩散器模型</a:t>
            </a:r>
            <a:r>
              <a:rPr lang="zh-CN" altLang="en-US" dirty="0"/>
              <a:t>模拟管段的点式渗漏模型。</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但是，在</a:t>
            </a:r>
            <a:r>
              <a:rPr lang="en-US" altLang="zh-CN" dirty="0"/>
              <a:t>EPANET</a:t>
            </a:r>
            <a:r>
              <a:rPr lang="zh-CN" altLang="en-US" dirty="0"/>
              <a:t>计算中，当出现负压后会在扩散器处出现</a:t>
            </a:r>
            <a:r>
              <a:rPr lang="zh-CN" altLang="en-US" dirty="0">
                <a:solidFill>
                  <a:srgbClr val="128EB4"/>
                </a:solidFill>
              </a:rPr>
              <a:t>负流量</a:t>
            </a:r>
            <a:r>
              <a:rPr lang="zh-CN" altLang="en-US" dirty="0"/>
              <a:t>，即有外部水进入管网中。</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274933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BB53C-A2B8-429C-8EB3-408BCEB14C79}"/>
              </a:ext>
            </a:extLst>
          </p:cNvPr>
          <p:cNvSpPr>
            <a:spLocks noGrp="1"/>
          </p:cNvSpPr>
          <p:nvPr>
            <p:ph type="title"/>
          </p:nvPr>
        </p:nvSpPr>
        <p:spPr/>
        <p:txBody>
          <a:bodyPr/>
          <a:lstStyle/>
          <a:p>
            <a:r>
              <a:rPr lang="zh-CN" altLang="en-US" dirty="0"/>
              <a:t>修复活动与管网水力状态关系</a:t>
            </a:r>
          </a:p>
        </p:txBody>
      </p:sp>
      <p:sp>
        <p:nvSpPr>
          <p:cNvPr id="441" name="文本框 440">
            <a:extLst>
              <a:ext uri="{FF2B5EF4-FFF2-40B4-BE49-F238E27FC236}">
                <a16:creationId xmlns:a16="http://schemas.microsoft.com/office/drawing/2014/main" id="{BA1D8ED1-FB42-4E87-8362-BF1F04A18416}"/>
              </a:ext>
            </a:extLst>
          </p:cNvPr>
          <p:cNvSpPr txBox="1"/>
          <p:nvPr/>
        </p:nvSpPr>
        <p:spPr>
          <a:xfrm>
            <a:off x="476436" y="1769991"/>
            <a:ext cx="8038914"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供水管网震后修复是一个动态的过程。不同的破坏管段所需的修复方式不同，所需的修复时间不同。</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需要建立修复活动与管网状态的动态变化关系。</a:t>
            </a:r>
            <a:endParaRPr lang="en-US" altLang="zh-CN" dirty="0"/>
          </a:p>
        </p:txBody>
      </p:sp>
    </p:spTree>
    <p:extLst>
      <p:ext uri="{BB962C8B-B14F-4D97-AF65-F5344CB8AC3E}">
        <p14:creationId xmlns:p14="http://schemas.microsoft.com/office/powerpoint/2010/main" val="27533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no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solidFill>
            <a:schemeClr val="accent1">
              <a:lumMod val="60000"/>
              <a:lumOff val="40000"/>
            </a:schemeClr>
          </a:solid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2297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167584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9AE4A-0798-4FAC-B36D-53F77ED73FA8}"/>
              </a:ext>
            </a:extLst>
          </p:cNvPr>
          <p:cNvSpPr>
            <a:spLocks noGrp="1"/>
          </p:cNvSpPr>
          <p:nvPr>
            <p:ph type="title"/>
          </p:nvPr>
        </p:nvSpPr>
        <p:spPr/>
        <p:txBody>
          <a:bodyPr/>
          <a:lstStyle/>
          <a:p>
            <a:r>
              <a:rPr lang="zh-CN" altLang="en-US" dirty="0"/>
              <a:t>三、研究成果</a:t>
            </a:r>
          </a:p>
        </p:txBody>
      </p:sp>
      <p:sp>
        <p:nvSpPr>
          <p:cNvPr id="5" name="文本框 4">
            <a:extLst>
              <a:ext uri="{FF2B5EF4-FFF2-40B4-BE49-F238E27FC236}">
                <a16:creationId xmlns:a16="http://schemas.microsoft.com/office/drawing/2014/main" id="{23F84DEF-CC7F-4271-8464-2CACA3E20ADD}"/>
              </a:ext>
            </a:extLst>
          </p:cNvPr>
          <p:cNvSpPr txBox="1"/>
          <p:nvPr/>
        </p:nvSpPr>
        <p:spPr>
          <a:xfrm>
            <a:off x="476435" y="1706800"/>
            <a:ext cx="7229057"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建立了基于压力驱动节点需水量</a:t>
            </a:r>
            <a:r>
              <a:rPr lang="en-US" altLang="zh-CN" dirty="0"/>
              <a:t>(PDD)</a:t>
            </a:r>
            <a:r>
              <a:rPr lang="zh-CN" altLang="en-US" dirty="0"/>
              <a:t>模型的供水管网震后功能分析模型。</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比较了不同渗漏模型的差别，提出在</a:t>
            </a:r>
            <a:r>
              <a:rPr lang="en-US" altLang="zh-CN" dirty="0"/>
              <a:t>EPANET</a:t>
            </a:r>
            <a:r>
              <a:rPr lang="zh-CN" altLang="en-US" dirty="0"/>
              <a:t>中模拟管段点式渗漏的方法。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提出供水管网韧性分析模型，并研究了修复次序对供水管网韧性的影响。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提出基于遗传算法的供水管网震后修复次序优化模型。</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369403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管网震后功能分析模型</a:t>
            </a:r>
          </a:p>
        </p:txBody>
      </p:sp>
      <p:pic>
        <p:nvPicPr>
          <p:cNvPr id="34" name="Picture 2" descr="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1478" y="1816632"/>
            <a:ext cx="2177338" cy="32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descr="图5">
            <a:extLst>
              <a:ext uri="{FF2B5EF4-FFF2-40B4-BE49-F238E27FC236}">
                <a16:creationId xmlns:a16="http://schemas.microsoft.com/office/drawing/2014/main" id="{6FCC7836-5209-4F1B-B04D-3FC19E0160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050" y="1690689"/>
            <a:ext cx="24003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80D9F7F1-DBA8-4EE2-8F8D-5EAAAE7D2DD7}"/>
              </a:ext>
            </a:extLst>
          </p:cNvPr>
          <p:cNvSpPr txBox="1"/>
          <p:nvPr/>
        </p:nvSpPr>
        <p:spPr>
          <a:xfrm>
            <a:off x="476435" y="1706800"/>
            <a:ext cx="3136559"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针对需水量驱动节点压力分析模型在震后供水挂五年水力分析中的不足，建立了基于压力驱动</a:t>
            </a:r>
            <a:r>
              <a:rPr lang="en-US" altLang="zh-CN" dirty="0"/>
              <a:t>(PDD)</a:t>
            </a:r>
            <a:r>
              <a:rPr lang="zh-CN" altLang="en-US" dirty="0"/>
              <a:t>分析的供水管网分析模型。</a:t>
            </a:r>
            <a:endParaRPr lang="en-US" altLang="zh-CN" dirty="0"/>
          </a:p>
          <a:p>
            <a:pPr marL="742950" lvl="1" indent="-285750">
              <a:buFont typeface="Arial" panose="020B0604020202020204" pitchFamily="34" charset="0"/>
              <a:buChar char="•"/>
            </a:pPr>
            <a:r>
              <a:rPr lang="en-US" altLang="zh-CN" dirty="0"/>
              <a:t>Step1 </a:t>
            </a:r>
            <a:r>
              <a:rPr lang="zh-CN" altLang="en-US" dirty="0"/>
              <a:t>采用</a:t>
            </a:r>
            <a:r>
              <a:rPr lang="en-US" altLang="zh-CN" dirty="0"/>
              <a:t>Monte Carlo </a:t>
            </a:r>
            <a:r>
              <a:rPr lang="zh-CN" altLang="en-US" dirty="0"/>
              <a:t>随机抽样生成供水管网破坏工况；</a:t>
            </a:r>
            <a:endParaRPr lang="en-US" altLang="zh-CN" dirty="0"/>
          </a:p>
          <a:p>
            <a:pPr marL="742950" lvl="1" indent="-285750">
              <a:buFont typeface="Arial" panose="020B0604020202020204" pitchFamily="34" charset="0"/>
              <a:buChar char="•"/>
            </a:pPr>
            <a:r>
              <a:rPr lang="en-US" altLang="zh-CN" dirty="0"/>
              <a:t>Step2 </a:t>
            </a:r>
            <a:r>
              <a:rPr lang="zh-CN" altLang="en-US" dirty="0"/>
              <a:t>根据破坏工况，在</a:t>
            </a:r>
            <a:r>
              <a:rPr lang="en-US" altLang="zh-CN" dirty="0"/>
              <a:t>EPANET</a:t>
            </a:r>
            <a:r>
              <a:rPr lang="zh-CN" altLang="en-US" dirty="0"/>
              <a:t>中建立对应的水力模型；</a:t>
            </a:r>
            <a:endParaRPr lang="en-US" altLang="zh-CN" dirty="0"/>
          </a:p>
          <a:p>
            <a:pPr marL="742950" lvl="1" indent="-285750">
              <a:buFont typeface="Arial" panose="020B0604020202020204" pitchFamily="34" charset="0"/>
              <a:buChar char="•"/>
            </a:pPr>
            <a:r>
              <a:rPr lang="en-US" altLang="zh-CN" dirty="0"/>
              <a:t>Step3 </a:t>
            </a:r>
            <a:r>
              <a:rPr lang="zh-CN" altLang="en-US" dirty="0"/>
              <a:t>采用</a:t>
            </a:r>
            <a:r>
              <a:rPr lang="en-US" altLang="zh-CN" dirty="0"/>
              <a:t>PDD</a:t>
            </a:r>
            <a:r>
              <a:rPr lang="zh-CN" altLang="en-US" dirty="0"/>
              <a:t>模型进行水力平差。</a:t>
            </a:r>
            <a:endParaRPr lang="en-US" altLang="zh-CN" dirty="0"/>
          </a:p>
          <a:p>
            <a:pPr marL="285750" indent="-285750">
              <a:buFont typeface="Arial" panose="020B0604020202020204" pitchFamily="34" charset="0"/>
              <a:buChar char="•"/>
            </a:pPr>
            <a:endParaRPr lang="en-US" altLang="zh-CN" dirty="0"/>
          </a:p>
        </p:txBody>
      </p:sp>
      <p:sp>
        <p:nvSpPr>
          <p:cNvPr id="17" name="箭头: 右 16">
            <a:extLst>
              <a:ext uri="{FF2B5EF4-FFF2-40B4-BE49-F238E27FC236}">
                <a16:creationId xmlns:a16="http://schemas.microsoft.com/office/drawing/2014/main" id="{641C0906-7680-426D-907E-39A4DC4639CF}"/>
              </a:ext>
            </a:extLst>
          </p:cNvPr>
          <p:cNvSpPr/>
          <p:nvPr/>
        </p:nvSpPr>
        <p:spPr>
          <a:xfrm>
            <a:off x="5749879" y="3678510"/>
            <a:ext cx="524108" cy="186782"/>
          </a:xfrm>
          <a:prstGeom prst="rightArrow">
            <a:avLst/>
          </a:prstGeom>
          <a:solidFill>
            <a:srgbClr val="128EB4"/>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8" name="文本框 17">
            <a:extLst>
              <a:ext uri="{FF2B5EF4-FFF2-40B4-BE49-F238E27FC236}">
                <a16:creationId xmlns:a16="http://schemas.microsoft.com/office/drawing/2014/main" id="{E6716D56-C41E-41E5-95F5-B1792E550940}"/>
              </a:ext>
            </a:extLst>
          </p:cNvPr>
          <p:cNvSpPr txBox="1"/>
          <p:nvPr/>
        </p:nvSpPr>
        <p:spPr>
          <a:xfrm>
            <a:off x="3493615" y="6394029"/>
            <a:ext cx="2518318" cy="276999"/>
          </a:xfrm>
          <a:prstGeom prst="rect">
            <a:avLst/>
          </a:prstGeom>
          <a:noFill/>
        </p:spPr>
        <p:txBody>
          <a:bodyPr wrap="none" lIns="0" tIns="0" rIns="0" bIns="0" rtlCol="0">
            <a:spAutoFit/>
          </a:bodyPr>
          <a:lstStyle/>
          <a:p>
            <a:pPr algn="l"/>
            <a:r>
              <a:rPr lang="en-US" altLang="zh-CN" dirty="0"/>
              <a:t>PDD</a:t>
            </a:r>
            <a:r>
              <a:rPr lang="zh-CN" altLang="en-US" dirty="0"/>
              <a:t>模型采用</a:t>
            </a:r>
            <a:r>
              <a:rPr lang="en-US" altLang="zh-CN" dirty="0"/>
              <a:t>Wagner</a:t>
            </a:r>
            <a:r>
              <a:rPr lang="zh-CN" altLang="en-US" dirty="0"/>
              <a:t>模型</a:t>
            </a:r>
          </a:p>
        </p:txBody>
      </p:sp>
    </p:spTree>
    <p:extLst>
      <p:ext uri="{BB962C8B-B14F-4D97-AF65-F5344CB8AC3E}">
        <p14:creationId xmlns:p14="http://schemas.microsoft.com/office/powerpoint/2010/main" val="3350810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管网震后功能分析模型</a:t>
            </a:r>
            <a:r>
              <a:rPr lang="en-US" altLang="zh-CN" sz="3600" b="1" dirty="0"/>
              <a:t>-</a:t>
            </a:r>
            <a:r>
              <a:rPr lang="zh-CN" altLang="en-US" sz="3600" b="1" dirty="0"/>
              <a:t>案例分析</a:t>
            </a:r>
          </a:p>
        </p:txBody>
      </p:sp>
      <p:pic>
        <p:nvPicPr>
          <p:cNvPr id="21" name="图片 5"/>
          <p:cNvPicPr>
            <a:picLocks noChangeAspect="1" noChangeArrowheads="1"/>
          </p:cNvPicPr>
          <p:nvPr/>
        </p:nvPicPr>
        <p:blipFill>
          <a:blip r:embed="rId4">
            <a:extLst>
              <a:ext uri="{28A0092B-C50C-407E-A947-70E740481C1C}">
                <a14:useLocalDpi xmlns:a14="http://schemas.microsoft.com/office/drawing/2010/main" val="0"/>
              </a:ext>
            </a:extLst>
          </a:blip>
          <a:srcRect l="18781" t="13902" r="18011" b="60423"/>
          <a:stretch>
            <a:fillRect/>
          </a:stretch>
        </p:blipFill>
        <p:spPr bwMode="auto">
          <a:xfrm>
            <a:off x="4325250" y="1581663"/>
            <a:ext cx="4068395" cy="234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对象 22"/>
          <p:cNvGraphicFramePr>
            <a:graphicFrameLocks noChangeAspect="1"/>
          </p:cNvGraphicFramePr>
          <p:nvPr>
            <p:extLst>
              <p:ext uri="{D42A27DB-BD31-4B8C-83A1-F6EECF244321}">
                <p14:modId xmlns:p14="http://schemas.microsoft.com/office/powerpoint/2010/main" val="229342113"/>
              </p:ext>
            </p:extLst>
          </p:nvPr>
        </p:nvGraphicFramePr>
        <p:xfrm>
          <a:off x="4325250" y="4024856"/>
          <a:ext cx="4068000" cy="2502961"/>
        </p:xfrm>
        <a:graphic>
          <a:graphicData uri="http://schemas.openxmlformats.org/presentationml/2006/ole">
            <mc:AlternateContent xmlns:mc="http://schemas.openxmlformats.org/markup-compatibility/2006">
              <mc:Choice xmlns:v="urn:schemas-microsoft-com:vml" Requires="v">
                <p:oleObj spid="_x0000_s8212" name="Graph" r:id="rId5" imgW="3682080" imgH="2265512" progId="Origin50.Graph">
                  <p:embed/>
                </p:oleObj>
              </mc:Choice>
              <mc:Fallback>
                <p:oleObj name="Graph" r:id="rId5" imgW="3682080" imgH="2265512" progId="Origin50.Graph">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250" y="4024856"/>
                        <a:ext cx="4068000" cy="2502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5"/>
          <p:cNvSpPr>
            <a:spLocks noChangeAspect="1" noChangeArrowheads="1"/>
          </p:cNvSpPr>
          <p:nvPr/>
        </p:nvSpPr>
        <p:spPr bwMode="auto">
          <a:xfrm>
            <a:off x="5067300" y="430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C35E8DCD-1DD1-4834-958B-91C493069706}"/>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将提出的管网震后功能分析模型与</a:t>
            </a:r>
            <a:r>
              <a:rPr lang="en-US" altLang="zh-CN" dirty="0"/>
              <a:t>GIRAFFE</a:t>
            </a:r>
            <a:r>
              <a:rPr lang="zh-CN" altLang="en-US" dirty="0"/>
              <a:t>软件的分析结果进行比较。</a:t>
            </a:r>
            <a:endParaRPr lang="en-US" altLang="zh-CN" dirty="0"/>
          </a:p>
          <a:p>
            <a:pPr marL="742950" lvl="1" indent="-285750">
              <a:buFont typeface="Arial" panose="020B0604020202020204" pitchFamily="34" charset="0"/>
              <a:buChar char="•"/>
            </a:pPr>
            <a:r>
              <a:rPr lang="zh-CN" altLang="en-US" dirty="0"/>
              <a:t>案例管网包括：</a:t>
            </a:r>
            <a:r>
              <a:rPr lang="en-US" altLang="zh-CN" dirty="0"/>
              <a:t>4</a:t>
            </a:r>
            <a:r>
              <a:rPr lang="zh-CN" altLang="en-US" dirty="0"/>
              <a:t>个水源节点、</a:t>
            </a:r>
            <a:r>
              <a:rPr lang="en-US" altLang="zh-CN" dirty="0"/>
              <a:t>49</a:t>
            </a:r>
            <a:r>
              <a:rPr lang="zh-CN" altLang="en-US" dirty="0"/>
              <a:t>个用户节点、</a:t>
            </a:r>
            <a:r>
              <a:rPr lang="en-US" altLang="zh-CN" dirty="0"/>
              <a:t>78</a:t>
            </a:r>
            <a:r>
              <a:rPr lang="zh-CN" altLang="en-US" dirty="0"/>
              <a:t>条管段。</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zh-CN" dirty="0"/>
              <a:t>应用</a:t>
            </a:r>
            <a:r>
              <a:rPr lang="en-US" altLang="zh-CN" dirty="0"/>
              <a:t>GIRAFFE</a:t>
            </a:r>
            <a:r>
              <a:rPr lang="zh-CN" altLang="zh-CN" dirty="0"/>
              <a:t>软件设置模拟结束条件方法分析管网在地震烈度为</a:t>
            </a:r>
            <a:r>
              <a:rPr lang="en-US" altLang="zh-CN" dirty="0"/>
              <a:t>VII</a:t>
            </a:r>
            <a:r>
              <a:rPr lang="zh-CN" altLang="zh-CN" dirty="0"/>
              <a:t>、</a:t>
            </a:r>
            <a:r>
              <a:rPr lang="en-US" altLang="zh-CN" dirty="0"/>
              <a:t>VIII</a:t>
            </a:r>
            <a:r>
              <a:rPr lang="zh-CN" altLang="zh-CN" dirty="0"/>
              <a:t>和</a:t>
            </a:r>
            <a:r>
              <a:rPr lang="en-US" altLang="zh-CN" dirty="0"/>
              <a:t>IX</a:t>
            </a:r>
            <a:r>
              <a:rPr lang="zh-CN" altLang="zh-CN" dirty="0"/>
              <a:t>度下供水管网供水能力</a:t>
            </a:r>
            <a:r>
              <a:rPr lang="zh-CN" altLang="en-US" dirty="0"/>
              <a:t>（下图）。</a:t>
            </a:r>
            <a:endParaRPr lang="en-US" altLang="zh-CN" dirty="0"/>
          </a:p>
        </p:txBody>
      </p:sp>
    </p:spTree>
    <p:extLst>
      <p:ext uri="{BB962C8B-B14F-4D97-AF65-F5344CB8AC3E}">
        <p14:creationId xmlns:p14="http://schemas.microsoft.com/office/powerpoint/2010/main" val="3245490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6A25F63-BE6C-4994-B3EC-D099DE8FF98D}"/>
              </a:ext>
            </a:extLst>
          </p:cNvPr>
          <p:cNvSpPr>
            <a:spLocks noGrp="1"/>
          </p:cNvSpPr>
          <p:nvPr>
            <p:ph type="title"/>
          </p:nvPr>
        </p:nvSpPr>
        <p:spPr>
          <a:xfrm>
            <a:off x="628650" y="365126"/>
            <a:ext cx="7886700" cy="1325563"/>
          </a:xfrm>
        </p:spPr>
        <p:txBody>
          <a:bodyPr/>
          <a:lstStyle/>
          <a:p>
            <a:r>
              <a:rPr lang="zh-CN" altLang="en-US" sz="3600" b="1" dirty="0"/>
              <a:t>管网震后功能分析模型</a:t>
            </a:r>
            <a:r>
              <a:rPr lang="en-US" altLang="zh-CN" sz="3600" b="1" dirty="0"/>
              <a:t>-</a:t>
            </a:r>
            <a:r>
              <a:rPr lang="zh-CN" altLang="en-US" sz="3600" b="1" dirty="0"/>
              <a:t>案例分析</a:t>
            </a:r>
          </a:p>
        </p:txBody>
      </p:sp>
      <p:pic>
        <p:nvPicPr>
          <p:cNvPr id="7" name="Picture 3" descr="TU51">
            <a:extLst>
              <a:ext uri="{FF2B5EF4-FFF2-40B4-BE49-F238E27FC236}">
                <a16:creationId xmlns:a16="http://schemas.microsoft.com/office/drawing/2014/main" id="{D7B90F28-BED9-4F6B-81AB-0E009485B6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723" t="11656" r="2988" b="12024"/>
          <a:stretch>
            <a:fillRect/>
          </a:stretch>
        </p:blipFill>
        <p:spPr bwMode="auto">
          <a:xfrm>
            <a:off x="4514224" y="1690689"/>
            <a:ext cx="3801560" cy="2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a:extLst>
              <a:ext uri="{FF2B5EF4-FFF2-40B4-BE49-F238E27FC236}">
                <a16:creationId xmlns:a16="http://schemas.microsoft.com/office/drawing/2014/main" id="{E030AE28-8719-499C-86B1-360ED76147BC}"/>
              </a:ext>
            </a:extLst>
          </p:cNvPr>
          <p:cNvGraphicFramePr>
            <a:graphicFrameLocks noChangeAspect="1"/>
          </p:cNvGraphicFramePr>
          <p:nvPr>
            <p:extLst>
              <p:ext uri="{D42A27DB-BD31-4B8C-83A1-F6EECF244321}">
                <p14:modId xmlns:p14="http://schemas.microsoft.com/office/powerpoint/2010/main" val="3395881434"/>
              </p:ext>
            </p:extLst>
          </p:nvPr>
        </p:nvGraphicFramePr>
        <p:xfrm>
          <a:off x="4514184" y="4088551"/>
          <a:ext cx="3801600" cy="2404323"/>
        </p:xfrm>
        <a:graphic>
          <a:graphicData uri="http://schemas.openxmlformats.org/presentationml/2006/ole">
            <mc:AlternateContent xmlns:mc="http://schemas.openxmlformats.org/markup-compatibility/2006">
              <mc:Choice xmlns:v="urn:schemas-microsoft-com:vml" Requires="v">
                <p:oleObj spid="_x0000_s11278" name="Graph" r:id="rId5" imgW="3903120" imgH="2473625" progId="Origin50.Graph">
                  <p:embed/>
                </p:oleObj>
              </mc:Choice>
              <mc:Fallback>
                <p:oleObj name="Graph" r:id="rId5" imgW="3903120" imgH="2473625" progId="Origin50.Graph">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184" y="4088551"/>
                        <a:ext cx="3801600" cy="240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a:extLst>
              <a:ext uri="{FF2B5EF4-FFF2-40B4-BE49-F238E27FC236}">
                <a16:creationId xmlns:a16="http://schemas.microsoft.com/office/drawing/2014/main" id="{829D127C-F3C0-453E-8A00-63FB2755D60B}"/>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分别用两种方法对相同的破坏工况</a:t>
            </a:r>
            <a:r>
              <a:rPr lang="en-US" altLang="zh-CN" dirty="0"/>
              <a:t>(</a:t>
            </a:r>
            <a:r>
              <a:rPr lang="zh-CN" altLang="en-US" dirty="0"/>
              <a:t>上图</a:t>
            </a:r>
            <a:r>
              <a:rPr lang="en-US" altLang="zh-CN" dirty="0"/>
              <a:t>)</a:t>
            </a:r>
            <a:r>
              <a:rPr lang="zh-CN" altLang="en-US" dirty="0"/>
              <a:t>进行分析。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当管网破坏较严重时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en-US" altLang="zh-CN" dirty="0"/>
              <a:t>&lt;0m</a:t>
            </a:r>
            <a:r>
              <a:rPr lang="zh-CN" altLang="zh-CN" dirty="0"/>
              <a:t>时</a:t>
            </a:r>
            <a:r>
              <a:rPr lang="zh-CN" altLang="en-US" dirty="0"/>
              <a:t>，</a:t>
            </a:r>
            <a:r>
              <a:rPr lang="en-US" altLang="zh-CN" dirty="0"/>
              <a:t> PDD</a:t>
            </a:r>
            <a:r>
              <a:rPr lang="zh-CN" altLang="zh-CN" dirty="0"/>
              <a:t>方法评价供水满足率高于</a:t>
            </a:r>
            <a:r>
              <a:rPr lang="en-US" altLang="zh-CN" dirty="0"/>
              <a:t>GIRAFFE</a:t>
            </a:r>
            <a:r>
              <a:rPr lang="zh-CN" altLang="en-US" dirty="0"/>
              <a:t>。</a:t>
            </a:r>
            <a:r>
              <a:rPr lang="zh-CN" altLang="zh-CN" dirty="0"/>
              <a:t>而当管网破坏较轻时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zh-CN" altLang="zh-CN" dirty="0"/>
              <a:t>在</a:t>
            </a:r>
            <a:r>
              <a:rPr lang="en-US" altLang="zh-CN" dirty="0"/>
              <a:t>0~10m</a:t>
            </a:r>
            <a:r>
              <a:rPr lang="zh-CN" altLang="zh-CN" dirty="0"/>
              <a:t>之间</a:t>
            </a:r>
            <a:r>
              <a:rPr lang="zh-CN" altLang="en-US" dirty="0"/>
              <a:t>，</a:t>
            </a:r>
            <a:r>
              <a:rPr lang="en-US" altLang="zh-CN" dirty="0"/>
              <a:t>GIRAFFE</a:t>
            </a:r>
            <a:r>
              <a:rPr lang="zh-CN" altLang="zh-CN" dirty="0"/>
              <a:t>得到的管网供水满足率偏高</a:t>
            </a:r>
            <a:r>
              <a:rPr lang="en-US" altLang="zh-CN" dirty="0"/>
              <a:t>.</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411740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管段渗漏模型比较</a:t>
            </a:r>
          </a:p>
        </p:txBody>
      </p:sp>
      <p:sp>
        <p:nvSpPr>
          <p:cNvPr id="12" name="AutoShape 3"/>
          <p:cNvSpPr>
            <a:spLocks noChangeAspect="1" noChangeArrowheads="1" noTextEdit="1"/>
          </p:cNvSpPr>
          <p:nvPr/>
        </p:nvSpPr>
        <p:spPr bwMode="auto">
          <a:xfrm>
            <a:off x="5788025" y="2257425"/>
            <a:ext cx="20240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1168400" y="1756242"/>
            <a:ext cx="5842000"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在地震破坏管线拓扑结构构建方面，</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主要采用两</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类方法：（</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）喷水点模型、（</a:t>
            </a:r>
            <a:r>
              <a:rPr lang="en-US" altLang="zh-CN"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）虚拟水库模型</a:t>
            </a:r>
            <a:endParaRPr lang="zh-CN" altLang="en-US" dirty="0"/>
          </a:p>
        </p:txBody>
      </p:sp>
      <p:sp>
        <p:nvSpPr>
          <p:cNvPr id="7" name="矩形 6"/>
          <p:cNvSpPr/>
          <p:nvPr/>
        </p:nvSpPr>
        <p:spPr>
          <a:xfrm>
            <a:off x="1168400" y="2675413"/>
            <a:ext cx="4572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喷水点模型</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采用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EPANET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张扩散器（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Emitter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）模拟渗漏点，即在管道渗漏位置增加虚拟节点，虚拟节点的扩散器系数由渗漏的面积等参数确定（图（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120775" y="4152741"/>
            <a:ext cx="4132020" cy="1477328"/>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虚拟水库模型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rPr>
              <a:t>Shi (2008) </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采用虚拟水库模拟管道渗漏，在破坏位置增加节点，并在节点和虚拟水库之间用虚拟管道连接，虚拟管道上有单向的止回阀</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11" name="图片 10">
            <a:extLst>
              <a:ext uri="{FF2B5EF4-FFF2-40B4-BE49-F238E27FC236}">
                <a16:creationId xmlns:a16="http://schemas.microsoft.com/office/drawing/2014/main" id="{868798F4-08BD-445C-8A4C-70FBB2FA582C}"/>
              </a:ext>
            </a:extLst>
          </p:cNvPr>
          <p:cNvPicPr>
            <a:picLocks noChangeAspect="1"/>
          </p:cNvPicPr>
          <p:nvPr/>
        </p:nvPicPr>
        <p:blipFill rotWithShape="1">
          <a:blip r:embed="rId2"/>
          <a:srcRect l="2953" r="48752"/>
          <a:stretch/>
        </p:blipFill>
        <p:spPr bwMode="auto">
          <a:xfrm>
            <a:off x="5550546" y="2449984"/>
            <a:ext cx="3174068" cy="2705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51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FBDF9-64A7-410A-AFD6-F669E2D4B1D8}"/>
              </a:ext>
            </a:extLst>
          </p:cNvPr>
          <p:cNvSpPr>
            <a:spLocks noGrp="1"/>
          </p:cNvSpPr>
          <p:nvPr>
            <p:ph type="title"/>
          </p:nvPr>
        </p:nvSpPr>
        <p:spPr/>
        <p:txBody>
          <a:bodyPr/>
          <a:lstStyle/>
          <a:p>
            <a:r>
              <a:rPr lang="zh-CN" altLang="en-US" dirty="0"/>
              <a:t>管段渗漏模型改进</a:t>
            </a:r>
          </a:p>
        </p:txBody>
      </p:sp>
      <p:sp>
        <p:nvSpPr>
          <p:cNvPr id="3" name="矩形 2">
            <a:extLst>
              <a:ext uri="{FF2B5EF4-FFF2-40B4-BE49-F238E27FC236}">
                <a16:creationId xmlns:a16="http://schemas.microsoft.com/office/drawing/2014/main" id="{FA754D44-FA31-42B4-8041-50F9AB5C3950}"/>
              </a:ext>
            </a:extLst>
          </p:cNvPr>
          <p:cNvSpPr/>
          <p:nvPr/>
        </p:nvSpPr>
        <p:spPr>
          <a:xfrm>
            <a:off x="805912" y="2503486"/>
            <a:ext cx="7144719" cy="923330"/>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改进的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在虚拟水库模型的基础上进行改进，其组件与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模型相同。但是在水力计算时，忽略管段局部水头损失。</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0C1BFCD9-400A-4044-9B36-F11862290C28}"/>
              </a:ext>
            </a:extLst>
          </p:cNvPr>
          <p:cNvSpPr/>
          <p:nvPr/>
        </p:nvSpPr>
        <p:spPr>
          <a:xfrm>
            <a:off x="805912" y="4018083"/>
            <a:ext cx="7144718" cy="923330"/>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zh-CN" dirty="0">
                <a:latin typeface="宋体" panose="02010600030101010101" pitchFamily="2" charset="-122"/>
                <a:ea typeface="宋体" panose="02010600030101010101" pitchFamily="2" charset="-122"/>
                <a:cs typeface="Times New Roman" panose="02020603050405020304" pitchFamily="18" charset="0"/>
              </a:rPr>
              <a:t>改进的</a:t>
            </a:r>
            <a:r>
              <a:rPr lang="en-US" altLang="zh-CN" dirty="0">
                <a:latin typeface="宋体" panose="02010600030101010101" pitchFamily="2" charset="-122"/>
                <a:ea typeface="宋体" panose="02010600030101010101" pitchFamily="2" charset="-122"/>
                <a:cs typeface="Times New Roman" panose="02020603050405020304" pitchFamily="18" charset="0"/>
              </a:rPr>
              <a:t>E-R</a:t>
            </a:r>
            <a:r>
              <a:rPr lang="zh-CN" altLang="zh-CN" dirty="0">
                <a:latin typeface="宋体" panose="02010600030101010101" pitchFamily="2" charset="-122"/>
                <a:ea typeface="宋体" panose="02010600030101010101" pitchFamily="2" charset="-122"/>
                <a:cs typeface="Times New Roman" panose="02020603050405020304" pitchFamily="18" charset="0"/>
              </a:rPr>
              <a:t>模型</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E-R-2</a:t>
            </a:r>
            <a:r>
              <a:rPr lang="zh-CN" altLang="zh-CN" dirty="0">
                <a:latin typeface="宋体" panose="02010600030101010101" pitchFamily="2" charset="-122"/>
                <a:ea typeface="宋体" panose="02010600030101010101" pitchFamily="2" charset="-122"/>
                <a:cs typeface="Times New Roman" panose="02020603050405020304" pitchFamily="18" charset="0"/>
              </a:rPr>
              <a:t>模型）</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r>
              <a:rPr lang="zh-CN" altLang="en-US" dirty="0">
                <a:latin typeface="宋体" panose="02010600030101010101" pitchFamily="2" charset="-122"/>
                <a:ea typeface="宋体" panose="02010600030101010101" pitchFamily="2" charset="-122"/>
              </a:rPr>
              <a:t>在虚拟水库模型的基础上进行改进，其组件与</a:t>
            </a:r>
            <a:r>
              <a:rPr lang="en-US" altLang="zh-CN" dirty="0">
                <a:latin typeface="宋体" panose="02010600030101010101" pitchFamily="2" charset="-122"/>
                <a:ea typeface="宋体" panose="02010600030101010101" pitchFamily="2" charset="-122"/>
              </a:rPr>
              <a:t>E-R</a:t>
            </a:r>
            <a:r>
              <a:rPr lang="zh-CN" altLang="en-US" dirty="0">
                <a:latin typeface="宋体" panose="02010600030101010101" pitchFamily="2" charset="-122"/>
                <a:ea typeface="宋体" panose="02010600030101010101" pitchFamily="2" charset="-122"/>
              </a:rPr>
              <a:t>模型相同。但是在水力计算时，忽略管段沿程水头损失。</a:t>
            </a:r>
          </a:p>
        </p:txBody>
      </p:sp>
      <p:sp>
        <p:nvSpPr>
          <p:cNvPr id="5" name="文本框 4">
            <a:extLst>
              <a:ext uri="{FF2B5EF4-FFF2-40B4-BE49-F238E27FC236}">
                <a16:creationId xmlns:a16="http://schemas.microsoft.com/office/drawing/2014/main" id="{644BFB2D-0152-455E-BB16-F6277E627AC4}"/>
              </a:ext>
            </a:extLst>
          </p:cNvPr>
          <p:cNvSpPr txBox="1"/>
          <p:nvPr/>
        </p:nvSpPr>
        <p:spPr>
          <a:xfrm>
            <a:off x="805912" y="1639588"/>
            <a:ext cx="6756994"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dirty="0"/>
              <a:t>由于扩撒器模型在震后产生负流量想象，因此在虚拟水库模型的基础上提出了两个改进模型</a:t>
            </a:r>
          </a:p>
        </p:txBody>
      </p:sp>
    </p:spTree>
    <p:extLst>
      <p:ext uri="{BB962C8B-B14F-4D97-AF65-F5344CB8AC3E}">
        <p14:creationId xmlns:p14="http://schemas.microsoft.com/office/powerpoint/2010/main" val="1311649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723BB-BDD3-43C6-AACD-3D4943B4F1BD}"/>
              </a:ext>
            </a:extLst>
          </p:cNvPr>
          <p:cNvSpPr>
            <a:spLocks noGrp="1"/>
          </p:cNvSpPr>
          <p:nvPr>
            <p:ph type="title"/>
          </p:nvPr>
        </p:nvSpPr>
        <p:spPr/>
        <p:txBody>
          <a:bodyPr/>
          <a:lstStyle/>
          <a:p>
            <a:r>
              <a:rPr lang="zh-CN" altLang="en-US" dirty="0"/>
              <a:t>点式渗漏模型</a:t>
            </a:r>
          </a:p>
        </p:txBody>
      </p:sp>
      <p:sp>
        <p:nvSpPr>
          <p:cNvPr id="3" name="矩形 2">
            <a:extLst>
              <a:ext uri="{FF2B5EF4-FFF2-40B4-BE49-F238E27FC236}">
                <a16:creationId xmlns:a16="http://schemas.microsoft.com/office/drawing/2014/main" id="{44190E52-DA9B-46E8-9866-CCF5DC24233C}"/>
              </a:ext>
            </a:extLst>
          </p:cNvPr>
          <p:cNvSpPr/>
          <p:nvPr/>
        </p:nvSpPr>
        <p:spPr>
          <a:xfrm>
            <a:off x="628649" y="1720840"/>
            <a:ext cx="8050129" cy="2031325"/>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基于孔口出流的渗漏模型</a:t>
            </a: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渗漏模型用来描述渗漏水流量与渗漏面积、漏水点压力之间所服从的水力关系，常用的模型有点式渗漏模型和一致渗漏模型两类（陈玲俐，</a:t>
            </a:r>
            <a:r>
              <a:rPr lang="en-US" altLang="zh-CN" dirty="0">
                <a:latin typeface="Times New Roman" panose="02020603050405020304" pitchFamily="18" charset="0"/>
                <a:ea typeface="宋体" panose="02010600030101010101" pitchFamily="2" charset="-122"/>
              </a:rPr>
              <a:t>2003</a:t>
            </a:r>
            <a:r>
              <a:rPr lang="zh-CN" altLang="zh-CN" dirty="0">
                <a:latin typeface="Times New Roman" panose="02020603050405020304" pitchFamily="18" charset="0"/>
                <a:ea typeface="宋体" panose="02010600030101010101" pitchFamily="2" charset="-122"/>
                <a:cs typeface="Times New Roman" panose="02020603050405020304" pitchFamily="18" charset="0"/>
              </a:rPr>
              <a:t>）。点式渗漏模型是一种确定性模型，供水管网震后水力分析中通常采用该模型。在点式渗漏模型中，单个渗漏点认为是小孔口自由出流（刘鹤年，</a:t>
            </a:r>
            <a:r>
              <a:rPr lang="en-US" altLang="zh-CN" dirty="0">
                <a:latin typeface="Times New Roman" panose="02020603050405020304" pitchFamily="18" charset="0"/>
                <a:ea typeface="宋体" panose="02010600030101010101" pitchFamily="2" charset="-122"/>
              </a:rPr>
              <a:t>2008</a:t>
            </a:r>
            <a:r>
              <a:rPr lang="zh-CN" altLang="zh-CN" dirty="0">
                <a:latin typeface="Times New Roman" panose="02020603050405020304" pitchFamily="18" charset="0"/>
                <a:ea typeface="宋体" panose="02010600030101010101" pitchFamily="2" charset="-122"/>
                <a:cs typeface="Times New Roman" panose="02020603050405020304" pitchFamily="18" charset="0"/>
              </a:rPr>
              <a:t>），渗漏点水流量可由该点的管内压力与孔口处局部水头损失关系得到。侯本伟（</a:t>
            </a:r>
            <a:r>
              <a:rPr lang="en-US" altLang="zh-CN" dirty="0">
                <a:latin typeface="Times New Roman" panose="02020603050405020304" pitchFamily="18" charset="0"/>
                <a:ea typeface="宋体" panose="02010600030101010101" pitchFamily="2" charset="-122"/>
              </a:rPr>
              <a:t>2014</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）分析得到渗漏点水流量与渗漏点面积、漏水点压力有如下关系：</a:t>
            </a:r>
            <a:endParaRPr lang="zh-CN" altLang="en-US" dirty="0"/>
          </a:p>
        </p:txBody>
      </p:sp>
      <p:sp>
        <p:nvSpPr>
          <p:cNvPr id="4" name="Rectangle 2">
            <a:extLst>
              <a:ext uri="{FF2B5EF4-FFF2-40B4-BE49-F238E27FC236}">
                <a16:creationId xmlns:a16="http://schemas.microsoft.com/office/drawing/2014/main" id="{41897DB0-B083-435C-8A24-289E16C28E90}"/>
              </a:ext>
            </a:extLst>
          </p:cNvPr>
          <p:cNvSpPr>
            <a:spLocks noChangeArrowheads="1"/>
          </p:cNvSpPr>
          <p:nvPr/>
        </p:nvSpPr>
        <p:spPr bwMode="auto">
          <a:xfrm>
            <a:off x="1636295" y="4989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373F152-B674-4120-A30F-140ABBB3BA73}"/>
              </a:ext>
            </a:extLst>
          </p:cNvPr>
          <p:cNvGraphicFramePr>
            <a:graphicFrameLocks noChangeAspect="1"/>
          </p:cNvGraphicFramePr>
          <p:nvPr>
            <p:extLst>
              <p:ext uri="{D42A27DB-BD31-4B8C-83A1-F6EECF244321}">
                <p14:modId xmlns:p14="http://schemas.microsoft.com/office/powerpoint/2010/main" val="1400883422"/>
              </p:ext>
            </p:extLst>
          </p:nvPr>
        </p:nvGraphicFramePr>
        <p:xfrm>
          <a:off x="1347537" y="4787318"/>
          <a:ext cx="1920526" cy="886397"/>
        </p:xfrm>
        <a:graphic>
          <a:graphicData uri="http://schemas.openxmlformats.org/presentationml/2006/ole">
            <mc:AlternateContent xmlns:mc="http://schemas.openxmlformats.org/markup-compatibility/2006">
              <mc:Choice xmlns:v="urn:schemas-microsoft-com:vml" Requires="v">
                <p:oleObj spid="_x0000_s19473" r:id="rId3" imgW="990600" imgH="457200" progId="Equation.DSMT4">
                  <p:embed/>
                </p:oleObj>
              </mc:Choice>
              <mc:Fallback>
                <p:oleObj r:id="rId3" imgW="9906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537" y="4787318"/>
                        <a:ext cx="1920526" cy="886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a:extLst>
              <a:ext uri="{FF2B5EF4-FFF2-40B4-BE49-F238E27FC236}">
                <a16:creationId xmlns:a16="http://schemas.microsoft.com/office/drawing/2014/main" id="{161C40B9-CF59-4F7A-A84C-2AC4E1CE259E}"/>
              </a:ext>
            </a:extLst>
          </p:cNvPr>
          <p:cNvSpPr>
            <a:spLocks noChangeAspect="1" noChangeArrowheads="1"/>
          </p:cNvSpPr>
          <p:nvPr/>
        </p:nvSpPr>
        <p:spPr bwMode="auto">
          <a:xfrm>
            <a:off x="1347537" y="4242042"/>
            <a:ext cx="177279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E1D791F0-56B9-4E5E-A80E-2025B168F0C9}"/>
              </a:ext>
            </a:extLst>
          </p:cNvPr>
          <p:cNvGraphicFramePr>
            <a:graphicFrameLocks noChangeAspect="1"/>
          </p:cNvGraphicFramePr>
          <p:nvPr>
            <p:extLst>
              <p:ext uri="{D42A27DB-BD31-4B8C-83A1-F6EECF244321}">
                <p14:modId xmlns:p14="http://schemas.microsoft.com/office/powerpoint/2010/main" val="2503079585"/>
              </p:ext>
            </p:extLst>
          </p:nvPr>
        </p:nvGraphicFramePr>
        <p:xfrm>
          <a:off x="1223551" y="4242042"/>
          <a:ext cx="3508654" cy="498598"/>
        </p:xfrm>
        <a:graphic>
          <a:graphicData uri="http://schemas.openxmlformats.org/presentationml/2006/ole">
            <mc:AlternateContent xmlns:mc="http://schemas.openxmlformats.org/markup-compatibility/2006">
              <mc:Choice xmlns:v="urn:schemas-microsoft-com:vml" Requires="v">
                <p:oleObj spid="_x0000_s19474" r:id="rId5" imgW="1815312" imgH="253890" progId="Equation.DSMT4">
                  <p:embed/>
                </p:oleObj>
              </mc:Choice>
              <mc:Fallback>
                <p:oleObj r:id="rId5" imgW="1815312" imgH="25389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551" y="4242042"/>
                        <a:ext cx="3508654" cy="498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9848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A12FF-7987-4401-BA99-3268E2839185}"/>
              </a:ext>
            </a:extLst>
          </p:cNvPr>
          <p:cNvSpPr>
            <a:spLocks noGrp="1"/>
          </p:cNvSpPr>
          <p:nvPr>
            <p:ph type="title"/>
          </p:nvPr>
        </p:nvSpPr>
        <p:spPr/>
        <p:txBody>
          <a:bodyPr/>
          <a:lstStyle/>
          <a:p>
            <a:r>
              <a:rPr lang="en-US" altLang="zh-CN" dirty="0"/>
              <a:t>EPANET</a:t>
            </a:r>
            <a:r>
              <a:rPr lang="zh-CN" altLang="en-US" dirty="0"/>
              <a:t>中能量损失分方法</a:t>
            </a:r>
          </a:p>
        </p:txBody>
      </p:sp>
      <p:sp>
        <p:nvSpPr>
          <p:cNvPr id="3" name="矩形 2">
            <a:extLst>
              <a:ext uri="{FF2B5EF4-FFF2-40B4-BE49-F238E27FC236}">
                <a16:creationId xmlns:a16="http://schemas.microsoft.com/office/drawing/2014/main" id="{9AB9DD83-91CC-4B39-92AB-10A0CCF0BDC4}"/>
              </a:ext>
            </a:extLst>
          </p:cNvPr>
          <p:cNvSpPr/>
          <p:nvPr/>
        </p:nvSpPr>
        <p:spPr>
          <a:xfrm>
            <a:off x="767166" y="1690689"/>
            <a:ext cx="7748183" cy="646331"/>
          </a:xfrm>
          <a:prstGeom prst="rect">
            <a:avLst/>
          </a:prstGeom>
        </p:spPr>
        <p:txBody>
          <a:bodyPr wrap="square">
            <a:spAutoFit/>
          </a:bodyPr>
          <a:lstStyle/>
          <a:p>
            <a:pPr indent="2667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EPANET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水力计算方法中，管道两端的压力损失由管道沿程水头损失和局部水头损失两部分构成，采用指数形式表达的管道水头损失为</a:t>
            </a:r>
          </a:p>
        </p:txBody>
      </p:sp>
      <p:sp>
        <p:nvSpPr>
          <p:cNvPr id="4" name="矩形 3">
            <a:extLst>
              <a:ext uri="{FF2B5EF4-FFF2-40B4-BE49-F238E27FC236}">
                <a16:creationId xmlns:a16="http://schemas.microsoft.com/office/drawing/2014/main" id="{49DF4EFF-201B-4699-9247-34A73F47652A}"/>
              </a:ext>
            </a:extLst>
          </p:cNvPr>
          <p:cNvSpPr/>
          <p:nvPr/>
        </p:nvSpPr>
        <p:spPr>
          <a:xfrm>
            <a:off x="767166" y="3429000"/>
            <a:ext cx="7748182" cy="923330"/>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EPANET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中模拟管道渗漏时，根据有两种处理方法：</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）将管道局部水头损失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视为渗漏点的全部水头损失，沿程水头损失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f</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a:t>
            </a:r>
            <a:r>
              <a:rPr lang="en-US" altLang="zh-CN" dirty="0">
                <a:latin typeface="Times New Roman" panose="02020603050405020304" pitchFamily="18" charset="0"/>
                <a:ea typeface="宋体" panose="02010600030101010101" pitchFamily="2" charset="-122"/>
              </a:rPr>
              <a:t>0</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）将管道局部水头损失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a:t>
            </a:r>
            <a:r>
              <a:rPr lang="en-US" altLang="zh-CN" dirty="0">
                <a:latin typeface="Times New Roman" panose="02020603050405020304" pitchFamily="18" charset="0"/>
                <a:ea typeface="宋体" panose="02010600030101010101" pitchFamily="2" charset="-122"/>
              </a:rPr>
              <a:t>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，沿程水头损</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f</a:t>
            </a:r>
            <a:r>
              <a:rPr lang="zh-CN" altLang="zh-CN" dirty="0">
                <a:latin typeface="Times New Roman" panose="02020603050405020304" pitchFamily="18" charset="0"/>
                <a:ea typeface="宋体" panose="02010600030101010101" pitchFamily="2" charset="-122"/>
                <a:cs typeface="Times New Roman" panose="02020603050405020304" pitchFamily="18" charset="0"/>
              </a:rPr>
              <a:t>失视为全部水头损失。</a:t>
            </a:r>
            <a:endParaRPr lang="zh-CN" altLang="en-US" dirty="0"/>
          </a:p>
        </p:txBody>
      </p:sp>
      <p:sp>
        <p:nvSpPr>
          <p:cNvPr id="5" name="Rectangle 2">
            <a:extLst>
              <a:ext uri="{FF2B5EF4-FFF2-40B4-BE49-F238E27FC236}">
                <a16:creationId xmlns:a16="http://schemas.microsoft.com/office/drawing/2014/main" id="{B3F7B9ED-44B5-4975-81B6-39F9ECCAA87D}"/>
              </a:ext>
            </a:extLst>
          </p:cNvPr>
          <p:cNvSpPr>
            <a:spLocks noChangeAspect="1" noChangeArrowheads="1"/>
          </p:cNvSpPr>
          <p:nvPr/>
        </p:nvSpPr>
        <p:spPr bwMode="auto">
          <a:xfrm>
            <a:off x="3456122" y="2673460"/>
            <a:ext cx="91447923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6767DD9B-BD09-4DFA-9F7E-DBC6429456A9}"/>
              </a:ext>
            </a:extLst>
          </p:cNvPr>
          <p:cNvGraphicFramePr>
            <a:graphicFrameLocks noChangeAspect="1"/>
          </p:cNvGraphicFramePr>
          <p:nvPr>
            <p:extLst>
              <p:ext uri="{D42A27DB-BD31-4B8C-83A1-F6EECF244321}">
                <p14:modId xmlns:p14="http://schemas.microsoft.com/office/powerpoint/2010/main" val="4243444555"/>
              </p:ext>
            </p:extLst>
          </p:nvPr>
        </p:nvGraphicFramePr>
        <p:xfrm>
          <a:off x="3208149" y="2751050"/>
          <a:ext cx="2367305" cy="369332"/>
        </p:xfrm>
        <a:graphic>
          <a:graphicData uri="http://schemas.openxmlformats.org/presentationml/2006/ole">
            <mc:AlternateContent xmlns:mc="http://schemas.openxmlformats.org/markup-compatibility/2006">
              <mc:Choice xmlns:v="urn:schemas-microsoft-com:vml" Requires="v">
                <p:oleObj spid="_x0000_s21512" r:id="rId3" imgW="1345616" imgH="215806" progId="Equation.DSMT4">
                  <p:embed/>
                </p:oleObj>
              </mc:Choice>
              <mc:Fallback>
                <p:oleObj r:id="rId3" imgW="1345616" imgH="21580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149" y="2751050"/>
                        <a:ext cx="2367305" cy="369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794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管段渗漏模型比较</a:t>
            </a:r>
            <a:r>
              <a:rPr lang="en-US" altLang="zh-CN" sz="3600" b="1" dirty="0"/>
              <a:t>-</a:t>
            </a:r>
            <a:r>
              <a:rPr lang="zh-CN" altLang="en-US" sz="3600" b="1" dirty="0"/>
              <a:t>案例分析</a:t>
            </a:r>
          </a:p>
        </p:txBody>
      </p:sp>
      <p:sp>
        <p:nvSpPr>
          <p:cNvPr id="12" name="AutoShape 3"/>
          <p:cNvSpPr>
            <a:spLocks noChangeAspect="1" noChangeArrowheads="1" noTextEdit="1"/>
          </p:cNvSpPr>
          <p:nvPr/>
        </p:nvSpPr>
        <p:spPr bwMode="auto">
          <a:xfrm>
            <a:off x="5788025" y="2257425"/>
            <a:ext cx="20240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16"/>
          <p:cNvSpPr>
            <a:spLocks noChangeArrowheads="1"/>
          </p:cNvSpPr>
          <p:nvPr/>
        </p:nvSpPr>
        <p:spPr bwMode="auto">
          <a:xfrm>
            <a:off x="931241" y="23526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画布 34"/>
          <p:cNvGrpSpPr>
            <a:grpSpLocks noChangeAspect="1"/>
          </p:cNvGrpSpPr>
          <p:nvPr/>
        </p:nvGrpSpPr>
        <p:grpSpPr bwMode="auto">
          <a:xfrm>
            <a:off x="395982" y="1358645"/>
            <a:ext cx="5239370" cy="1419606"/>
            <a:chOff x="0" y="0"/>
            <a:chExt cx="34099" cy="9239"/>
          </a:xfrm>
        </p:grpSpPr>
        <p:sp>
          <p:nvSpPr>
            <p:cNvPr id="10" name="AutoShape 15"/>
            <p:cNvSpPr>
              <a:spLocks noChangeAspect="1" noChangeArrowheads="1"/>
            </p:cNvSpPr>
            <p:nvPr/>
          </p:nvSpPr>
          <p:spPr bwMode="auto">
            <a:xfrm>
              <a:off x="0" y="0"/>
              <a:ext cx="34099" cy="92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31"/>
            <p:cNvSpPr>
              <a:spLocks noChangeShapeType="1"/>
            </p:cNvSpPr>
            <p:nvPr/>
          </p:nvSpPr>
          <p:spPr bwMode="auto">
            <a:xfrm>
              <a:off x="2371" y="4101"/>
              <a:ext cx="114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32"/>
            <p:cNvSpPr>
              <a:spLocks noChangeArrowheads="1"/>
            </p:cNvSpPr>
            <p:nvPr/>
          </p:nvSpPr>
          <p:spPr bwMode="auto">
            <a:xfrm>
              <a:off x="7321" y="2483"/>
              <a:ext cx="136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P1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2" name="Line 33"/>
            <p:cNvSpPr>
              <a:spLocks noChangeShapeType="1"/>
            </p:cNvSpPr>
            <p:nvPr/>
          </p:nvSpPr>
          <p:spPr bwMode="auto">
            <a:xfrm>
              <a:off x="13817" y="4101"/>
              <a:ext cx="171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34"/>
            <p:cNvSpPr>
              <a:spLocks noChangeArrowheads="1"/>
            </p:cNvSpPr>
            <p:nvPr/>
          </p:nvSpPr>
          <p:spPr bwMode="auto">
            <a:xfrm>
              <a:off x="21628" y="2483"/>
              <a:ext cx="1365"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P2</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6" name="Oval 35"/>
            <p:cNvSpPr>
              <a:spLocks noChangeArrowheads="1"/>
            </p:cNvSpPr>
            <p:nvPr/>
          </p:nvSpPr>
          <p:spPr bwMode="auto">
            <a:xfrm>
              <a:off x="13531" y="3816"/>
              <a:ext cx="572" cy="5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Rectangle 36"/>
            <p:cNvSpPr>
              <a:spLocks noChangeArrowheads="1"/>
            </p:cNvSpPr>
            <p:nvPr/>
          </p:nvSpPr>
          <p:spPr bwMode="auto">
            <a:xfrm>
              <a:off x="13817" y="2178"/>
              <a:ext cx="1099"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J2</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5" name="Oval 37"/>
            <p:cNvSpPr>
              <a:spLocks noChangeArrowheads="1"/>
            </p:cNvSpPr>
            <p:nvPr/>
          </p:nvSpPr>
          <p:spPr bwMode="auto">
            <a:xfrm>
              <a:off x="30676" y="3816"/>
              <a:ext cx="572" cy="5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Rectangle 38"/>
            <p:cNvSpPr>
              <a:spLocks noChangeArrowheads="1"/>
            </p:cNvSpPr>
            <p:nvPr/>
          </p:nvSpPr>
          <p:spPr bwMode="auto">
            <a:xfrm>
              <a:off x="30962" y="2178"/>
              <a:ext cx="1099"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J3</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1" name="Freeform 39"/>
            <p:cNvSpPr>
              <a:spLocks/>
            </p:cNvSpPr>
            <p:nvPr/>
          </p:nvSpPr>
          <p:spPr bwMode="auto">
            <a:xfrm>
              <a:off x="1800" y="3435"/>
              <a:ext cx="1238" cy="1047"/>
            </a:xfrm>
            <a:custGeom>
              <a:avLst/>
              <a:gdLst>
                <a:gd name="T0" fmla="*/ 0 w 78"/>
                <a:gd name="T1" fmla="*/ 9525 h 66"/>
                <a:gd name="T2" fmla="*/ 0 w 78"/>
                <a:gd name="T3" fmla="*/ 104775 h 66"/>
                <a:gd name="T4" fmla="*/ 123825 w 78"/>
                <a:gd name="T5" fmla="*/ 104775 h 66"/>
                <a:gd name="T6" fmla="*/ 123825 w 78"/>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66">
                  <a:moveTo>
                    <a:pt x="0" y="6"/>
                  </a:moveTo>
                  <a:lnTo>
                    <a:pt x="0" y="66"/>
                  </a:lnTo>
                  <a:lnTo>
                    <a:pt x="78" y="66"/>
                  </a:lnTo>
                  <a:lnTo>
                    <a:pt x="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Rectangle 40"/>
            <p:cNvSpPr>
              <a:spLocks noChangeArrowheads="1"/>
            </p:cNvSpPr>
            <p:nvPr/>
          </p:nvSpPr>
          <p:spPr bwMode="auto">
            <a:xfrm>
              <a:off x="1800" y="3816"/>
              <a:ext cx="1238" cy="6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Rectangle 41"/>
            <p:cNvSpPr>
              <a:spLocks noChangeArrowheads="1"/>
            </p:cNvSpPr>
            <p:nvPr/>
          </p:nvSpPr>
          <p:spPr bwMode="auto">
            <a:xfrm>
              <a:off x="2369" y="1797"/>
              <a:ext cx="139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R1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4" name="文本框 2"/>
            <p:cNvSpPr txBox="1">
              <a:spLocks noChangeArrowheads="1"/>
            </p:cNvSpPr>
            <p:nvPr/>
          </p:nvSpPr>
          <p:spPr bwMode="auto">
            <a:xfrm>
              <a:off x="3467" y="4305"/>
              <a:ext cx="10928" cy="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L</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=2000;</a:t>
              </a: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D</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=1200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5" name="文本框 16"/>
            <p:cNvSpPr txBox="1">
              <a:spLocks noChangeArrowheads="1"/>
            </p:cNvSpPr>
            <p:nvPr/>
          </p:nvSpPr>
          <p:spPr bwMode="auto">
            <a:xfrm>
              <a:off x="17183" y="4159"/>
              <a:ext cx="10928" cy="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L</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=2000;</a:t>
              </a: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D</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=1200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graphicFrame>
        <p:nvGraphicFramePr>
          <p:cNvPr id="196" name="表格 195"/>
          <p:cNvGraphicFramePr>
            <a:graphicFrameLocks noGrp="1"/>
          </p:cNvGraphicFramePr>
          <p:nvPr>
            <p:extLst>
              <p:ext uri="{D42A27DB-BD31-4B8C-83A1-F6EECF244321}">
                <p14:modId xmlns:p14="http://schemas.microsoft.com/office/powerpoint/2010/main" val="3091307984"/>
              </p:ext>
            </p:extLst>
          </p:nvPr>
        </p:nvGraphicFramePr>
        <p:xfrm>
          <a:off x="5085945" y="2547416"/>
          <a:ext cx="3810404" cy="1340169"/>
        </p:xfrm>
        <a:graphic>
          <a:graphicData uri="http://schemas.openxmlformats.org/drawingml/2006/table">
            <a:tbl>
              <a:tblPr firstRow="1" firstCol="1" bandRow="1">
                <a:tableStyleId>{5C22544A-7EE6-4342-B048-85BDC9FD1C3A}</a:tableStyleId>
              </a:tblPr>
              <a:tblGrid>
                <a:gridCol w="768878">
                  <a:extLst>
                    <a:ext uri="{9D8B030D-6E8A-4147-A177-3AD203B41FA5}">
                      <a16:colId xmlns:a16="http://schemas.microsoft.com/office/drawing/2014/main" val="2704510955"/>
                    </a:ext>
                  </a:extLst>
                </a:gridCol>
                <a:gridCol w="766123">
                  <a:extLst>
                    <a:ext uri="{9D8B030D-6E8A-4147-A177-3AD203B41FA5}">
                      <a16:colId xmlns:a16="http://schemas.microsoft.com/office/drawing/2014/main" val="723087757"/>
                    </a:ext>
                  </a:extLst>
                </a:gridCol>
                <a:gridCol w="766123">
                  <a:extLst>
                    <a:ext uri="{9D8B030D-6E8A-4147-A177-3AD203B41FA5}">
                      <a16:colId xmlns:a16="http://schemas.microsoft.com/office/drawing/2014/main" val="4179239006"/>
                    </a:ext>
                  </a:extLst>
                </a:gridCol>
                <a:gridCol w="766123">
                  <a:extLst>
                    <a:ext uri="{9D8B030D-6E8A-4147-A177-3AD203B41FA5}">
                      <a16:colId xmlns:a16="http://schemas.microsoft.com/office/drawing/2014/main" val="3871211919"/>
                    </a:ext>
                  </a:extLst>
                </a:gridCol>
                <a:gridCol w="743157">
                  <a:extLst>
                    <a:ext uri="{9D8B030D-6E8A-4147-A177-3AD203B41FA5}">
                      <a16:colId xmlns:a16="http://schemas.microsoft.com/office/drawing/2014/main" val="23162947"/>
                    </a:ext>
                  </a:extLst>
                </a:gridCol>
              </a:tblGrid>
              <a:tr h="510696">
                <a:tc>
                  <a:txBody>
                    <a:bodyPr/>
                    <a:lstStyle/>
                    <a:p>
                      <a:pPr algn="ctr">
                        <a:spcAft>
                          <a:spcPts val="0"/>
                        </a:spcAft>
                      </a:pPr>
                      <a:r>
                        <a:rPr lang="zh-CN" sz="1050" kern="100">
                          <a:effectLst/>
                        </a:rPr>
                        <a:t>节点编号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高程</a:t>
                      </a:r>
                      <a:r>
                        <a:rPr lang="en-US" sz="1050" kern="100">
                          <a:effectLst/>
                        </a:rPr>
                        <a:t>(m)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需水量</a:t>
                      </a:r>
                      <a:r>
                        <a:rPr lang="en-US" sz="1050" kern="100" dirty="0">
                          <a:effectLst/>
                        </a:rPr>
                        <a:t>(L/s)</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总水头</a:t>
                      </a:r>
                      <a:r>
                        <a:rPr lang="en-US" sz="1050" kern="100">
                          <a:effectLst/>
                        </a:rPr>
                        <a:t>(m)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需水量模式</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7502379"/>
                  </a:ext>
                </a:extLst>
              </a:tr>
              <a:tr h="255348">
                <a:tc>
                  <a:txBody>
                    <a:bodyPr/>
                    <a:lstStyle/>
                    <a:p>
                      <a:pPr algn="ctr">
                        <a:spcAft>
                          <a:spcPts val="0"/>
                        </a:spcAft>
                      </a:pPr>
                      <a:r>
                        <a:rPr lang="en-US" sz="1050" kern="100">
                          <a:effectLst/>
                        </a:rPr>
                        <a:t>R1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2.2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5571126"/>
                  </a:ext>
                </a:extLst>
              </a:tr>
              <a:tr h="318777">
                <a:tc>
                  <a:txBody>
                    <a:bodyPr/>
                    <a:lstStyle/>
                    <a:p>
                      <a:pPr algn="ctr">
                        <a:spcAft>
                          <a:spcPts val="0"/>
                        </a:spcAft>
                      </a:pPr>
                      <a:r>
                        <a:rPr lang="en-US" sz="1050" kern="100">
                          <a:effectLst/>
                        </a:rPr>
                        <a:t>J2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Pattern1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8086551"/>
                  </a:ext>
                </a:extLst>
              </a:tr>
              <a:tr h="255348">
                <a:tc>
                  <a:txBody>
                    <a:bodyPr/>
                    <a:lstStyle/>
                    <a:p>
                      <a:pPr algn="ctr">
                        <a:spcAft>
                          <a:spcPts val="0"/>
                        </a:spcAft>
                      </a:pPr>
                      <a:r>
                        <a:rPr lang="en-US" sz="1050" kern="100">
                          <a:effectLst/>
                        </a:rPr>
                        <a:t>J3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10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Pattern2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5407222"/>
                  </a:ext>
                </a:extLst>
              </a:tr>
            </a:tbl>
          </a:graphicData>
        </a:graphic>
      </p:graphicFrame>
      <p:sp>
        <p:nvSpPr>
          <p:cNvPr id="199" name="Rectangle 27"/>
          <p:cNvSpPr>
            <a:spLocks noChangeArrowheads="1"/>
          </p:cNvSpPr>
          <p:nvPr/>
        </p:nvSpPr>
        <p:spPr bwMode="auto">
          <a:xfrm>
            <a:off x="5431717" y="11506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1" name="表格 200"/>
          <p:cNvGraphicFramePr>
            <a:graphicFrameLocks noGrp="1"/>
          </p:cNvGraphicFramePr>
          <p:nvPr>
            <p:extLst>
              <p:ext uri="{D42A27DB-BD31-4B8C-83A1-F6EECF244321}">
                <p14:modId xmlns:p14="http://schemas.microsoft.com/office/powerpoint/2010/main" val="1933370964"/>
              </p:ext>
            </p:extLst>
          </p:nvPr>
        </p:nvGraphicFramePr>
        <p:xfrm>
          <a:off x="479502" y="2547416"/>
          <a:ext cx="4092498" cy="1340169"/>
        </p:xfrm>
        <a:graphic>
          <a:graphicData uri="http://schemas.openxmlformats.org/drawingml/2006/table">
            <a:tbl>
              <a:tblPr firstRow="1" firstCol="1" bandRow="1">
                <a:tableStyleId>{5C22544A-7EE6-4342-B048-85BDC9FD1C3A}</a:tableStyleId>
              </a:tblPr>
              <a:tblGrid>
                <a:gridCol w="317173">
                  <a:extLst>
                    <a:ext uri="{9D8B030D-6E8A-4147-A177-3AD203B41FA5}">
                      <a16:colId xmlns:a16="http://schemas.microsoft.com/office/drawing/2014/main" val="444962985"/>
                    </a:ext>
                  </a:extLst>
                </a:gridCol>
                <a:gridCol w="476721">
                  <a:extLst>
                    <a:ext uri="{9D8B030D-6E8A-4147-A177-3AD203B41FA5}">
                      <a16:colId xmlns:a16="http://schemas.microsoft.com/office/drawing/2014/main" val="716192439"/>
                    </a:ext>
                  </a:extLst>
                </a:gridCol>
                <a:gridCol w="1015916">
                  <a:extLst>
                    <a:ext uri="{9D8B030D-6E8A-4147-A177-3AD203B41FA5}">
                      <a16:colId xmlns:a16="http://schemas.microsoft.com/office/drawing/2014/main" val="3311576828"/>
                    </a:ext>
                  </a:extLst>
                </a:gridCol>
                <a:gridCol w="762659">
                  <a:extLst>
                    <a:ext uri="{9D8B030D-6E8A-4147-A177-3AD203B41FA5}">
                      <a16:colId xmlns:a16="http://schemas.microsoft.com/office/drawing/2014/main" val="1194837113"/>
                    </a:ext>
                  </a:extLst>
                </a:gridCol>
                <a:gridCol w="814560">
                  <a:extLst>
                    <a:ext uri="{9D8B030D-6E8A-4147-A177-3AD203B41FA5}">
                      <a16:colId xmlns:a16="http://schemas.microsoft.com/office/drawing/2014/main" val="234777657"/>
                    </a:ext>
                  </a:extLst>
                </a:gridCol>
                <a:gridCol w="705469">
                  <a:extLst>
                    <a:ext uri="{9D8B030D-6E8A-4147-A177-3AD203B41FA5}">
                      <a16:colId xmlns:a16="http://schemas.microsoft.com/office/drawing/2014/main" val="1231764113"/>
                    </a:ext>
                  </a:extLst>
                </a:gridCol>
              </a:tblGrid>
              <a:tr h="804101">
                <a:tc>
                  <a:txBody>
                    <a:bodyPr/>
                    <a:lstStyle/>
                    <a:p>
                      <a:pPr algn="ctr">
                        <a:spcAft>
                          <a:spcPts val="0"/>
                        </a:spcAft>
                      </a:pPr>
                      <a:r>
                        <a:rPr lang="zh-CN" sz="1050" kern="100" dirty="0">
                          <a:effectLst/>
                        </a:rPr>
                        <a:t>破坏编号</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所在管线编号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破坏点编号</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破坏点位置</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破坏类型</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渗漏面积</a:t>
                      </a:r>
                      <a:r>
                        <a:rPr lang="en-US" sz="1050" kern="100" dirty="0">
                          <a:effectLst/>
                        </a:rPr>
                        <a:t>AL</a:t>
                      </a:r>
                      <a:r>
                        <a:rPr lang="zh-CN" sz="1050" kern="100" dirty="0">
                          <a:effectLst/>
                        </a:rPr>
                        <a:t>（</a:t>
                      </a:r>
                      <a:r>
                        <a:rPr lang="en-US" sz="1050" kern="100" dirty="0">
                          <a:effectLst/>
                        </a:rPr>
                        <a:t>mm</a:t>
                      </a:r>
                      <a:r>
                        <a:rPr lang="en-US" sz="1050" kern="100" baseline="30000" dirty="0">
                          <a:effectLst/>
                        </a:rPr>
                        <a:t>2</a:t>
                      </a:r>
                      <a:r>
                        <a:rPr lang="zh-CN"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6011004"/>
                  </a:ext>
                </a:extLst>
              </a:tr>
              <a:tr h="268034">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add_node-P1-1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0.5</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3600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6627901"/>
                  </a:ext>
                </a:extLst>
              </a:tr>
              <a:tr h="268034">
                <a:tc>
                  <a:txBody>
                    <a:bodyPr/>
                    <a:lstStyle/>
                    <a:p>
                      <a:pPr algn="ctr">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add_node-P2-1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0.8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1200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5496123"/>
                  </a:ext>
                </a:extLst>
              </a:tr>
            </a:tbl>
          </a:graphicData>
        </a:graphic>
      </p:graphicFrame>
      <p:sp>
        <p:nvSpPr>
          <p:cNvPr id="20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 name="对象 202"/>
          <p:cNvGraphicFramePr>
            <a:graphicFrameLocks noChangeAspect="1"/>
          </p:cNvGraphicFramePr>
          <p:nvPr>
            <p:extLst/>
          </p:nvPr>
        </p:nvGraphicFramePr>
        <p:xfrm>
          <a:off x="3619499" y="4421124"/>
          <a:ext cx="5276850" cy="2085975"/>
        </p:xfrm>
        <a:graphic>
          <a:graphicData uri="http://schemas.openxmlformats.org/presentationml/2006/ole">
            <mc:AlternateContent xmlns:mc="http://schemas.openxmlformats.org/markup-compatibility/2006">
              <mc:Choice xmlns:v="urn:schemas-microsoft-com:vml" Requires="v">
                <p:oleObj spid="_x0000_s9232" name="Graph" r:id="rId3" imgW="6752160" imgH="2675267" progId="Origin50.Graph">
                  <p:embed/>
                </p:oleObj>
              </mc:Choice>
              <mc:Fallback>
                <p:oleObj name="Graph" r:id="rId3" imgW="6752160" imgH="2675267" progId="Origin50.Graph">
                  <p:embed/>
                  <p:pic>
                    <p:nvPicPr>
                      <p:cNvPr id="203" name="对象 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499" y="4421124"/>
                        <a:ext cx="52768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 name="矩形 203"/>
          <p:cNvSpPr/>
          <p:nvPr/>
        </p:nvSpPr>
        <p:spPr>
          <a:xfrm>
            <a:off x="1030233" y="4186336"/>
            <a:ext cx="2508255" cy="1754326"/>
          </a:xfrm>
          <a:prstGeom prst="rect">
            <a:avLst/>
          </a:prstGeom>
        </p:spPr>
        <p:txBody>
          <a:bodyPr wrap="square">
            <a:spAutoFit/>
          </a:bodyPr>
          <a:lstStyle/>
          <a:p>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结论</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模型在节点负压时会出现负流量的现象，与实际不符；</a:t>
            </a:r>
            <a:r>
              <a:rPr lang="en-US" altLang="zh-CN" dirty="0">
                <a:solidFill>
                  <a:srgbClr val="FF0000"/>
                </a:solidFill>
                <a:latin typeface="Times New Roman" panose="02020603050405020304" pitchFamily="18" charset="0"/>
                <a:ea typeface="宋体" panose="02010600030101010101" pitchFamily="2" charset="-122"/>
              </a:rPr>
              <a:t>N-R-2</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rPr>
              <a:t>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模型渗漏流量差距最小，且不会出现负流量现象。</a:t>
            </a:r>
            <a:endParaRPr lang="zh-CN" altLang="en-US" dirty="0"/>
          </a:p>
        </p:txBody>
      </p:sp>
    </p:spTree>
    <p:extLst>
      <p:ext uri="{BB962C8B-B14F-4D97-AF65-F5344CB8AC3E}">
        <p14:creationId xmlns:p14="http://schemas.microsoft.com/office/powerpoint/2010/main" val="239145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任意多边形 85"/>
          <p:cNvSpPr/>
          <p:nvPr/>
        </p:nvSpPr>
        <p:spPr>
          <a:xfrm>
            <a:off x="1674564" y="2467778"/>
            <a:ext cx="4483865" cy="1410159"/>
          </a:xfrm>
          <a:custGeom>
            <a:avLst/>
            <a:gdLst>
              <a:gd name="connsiteX0" fmla="*/ 11017 w 4483865"/>
              <a:gd name="connsiteY0" fmla="*/ 1388126 h 1410159"/>
              <a:gd name="connsiteX1" fmla="*/ 4483865 w 4483865"/>
              <a:gd name="connsiteY1" fmla="*/ 1410159 h 1410159"/>
              <a:gd name="connsiteX2" fmla="*/ 4483865 w 4483865"/>
              <a:gd name="connsiteY2" fmla="*/ 0 h 1410159"/>
              <a:gd name="connsiteX3" fmla="*/ 3888954 w 4483865"/>
              <a:gd name="connsiteY3" fmla="*/ 0 h 1410159"/>
              <a:gd name="connsiteX4" fmla="*/ 2732183 w 4483865"/>
              <a:gd name="connsiteY4" fmla="*/ 264405 h 1410159"/>
              <a:gd name="connsiteX5" fmla="*/ 2247441 w 4483865"/>
              <a:gd name="connsiteY5" fmla="*/ 572877 h 1410159"/>
              <a:gd name="connsiteX6" fmla="*/ 2225407 w 4483865"/>
              <a:gd name="connsiteY6" fmla="*/ 583894 h 1410159"/>
              <a:gd name="connsiteX7" fmla="*/ 1266940 w 4483865"/>
              <a:gd name="connsiteY7" fmla="*/ 705080 h 1410159"/>
              <a:gd name="connsiteX8" fmla="*/ 473725 w 4483865"/>
              <a:gd name="connsiteY8" fmla="*/ 738130 h 1410159"/>
              <a:gd name="connsiteX9" fmla="*/ 0 w 4483865"/>
              <a:gd name="connsiteY9" fmla="*/ 0 h 1410159"/>
              <a:gd name="connsiteX10" fmla="*/ 11017 w 4483865"/>
              <a:gd name="connsiteY10" fmla="*/ 1388126 h 141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3865" h="1410159">
                <a:moveTo>
                  <a:pt x="11017" y="1388126"/>
                </a:moveTo>
                <a:lnTo>
                  <a:pt x="4483865" y="1410159"/>
                </a:lnTo>
                <a:lnTo>
                  <a:pt x="4483865" y="0"/>
                </a:lnTo>
                <a:lnTo>
                  <a:pt x="3888954" y="0"/>
                </a:lnTo>
                <a:lnTo>
                  <a:pt x="2732183" y="264405"/>
                </a:lnTo>
                <a:lnTo>
                  <a:pt x="2247441" y="572877"/>
                </a:lnTo>
                <a:lnTo>
                  <a:pt x="2225407" y="583894"/>
                </a:lnTo>
                <a:lnTo>
                  <a:pt x="1266940" y="705080"/>
                </a:lnTo>
                <a:lnTo>
                  <a:pt x="473725" y="738130"/>
                </a:lnTo>
                <a:lnTo>
                  <a:pt x="0" y="0"/>
                </a:lnTo>
                <a:cubicBezTo>
                  <a:pt x="3672" y="466381"/>
                  <a:pt x="7345" y="932761"/>
                  <a:pt x="11017" y="1388126"/>
                </a:cubicBezTo>
                <a:close/>
              </a:path>
            </a:pathLst>
          </a:custGeom>
          <a:pattFill prst="wdUpDiag">
            <a:fgClr>
              <a:schemeClr val="accent6">
                <a:lumMod val="75000"/>
              </a:schemeClr>
            </a:fgClr>
            <a:bgClr>
              <a:schemeClr val="bg1"/>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79" name="矩形 78"/>
          <p:cNvSpPr/>
          <p:nvPr/>
        </p:nvSpPr>
        <p:spPr>
          <a:xfrm>
            <a:off x="1685427" y="5028876"/>
            <a:ext cx="4469274" cy="977314"/>
          </a:xfrm>
          <a:prstGeom prst="rect">
            <a:avLst/>
          </a:prstGeom>
          <a:pattFill prst="wdDnDiag">
            <a:fgClr>
              <a:srgbClr val="FF0000"/>
            </a:fgClr>
            <a:bgClr>
              <a:schemeClr val="bg1"/>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 name="标题 1"/>
          <p:cNvSpPr>
            <a:spLocks noGrp="1"/>
          </p:cNvSpPr>
          <p:nvPr>
            <p:ph type="title"/>
          </p:nvPr>
        </p:nvSpPr>
        <p:spPr/>
        <p:txBody>
          <a:bodyPr/>
          <a:lstStyle/>
          <a:p>
            <a:r>
              <a:rPr lang="zh-CN" altLang="en-US" dirty="0"/>
              <a:t>评价指标</a:t>
            </a:r>
          </a:p>
        </p:txBody>
      </p:sp>
      <p:sp>
        <p:nvSpPr>
          <p:cNvPr id="3" name="文本框 2"/>
          <p:cNvSpPr txBox="1"/>
          <p:nvPr/>
        </p:nvSpPr>
        <p:spPr>
          <a:xfrm>
            <a:off x="628650" y="1651815"/>
            <a:ext cx="1920910" cy="369332"/>
          </a:xfrm>
          <a:prstGeom prst="rect">
            <a:avLst/>
          </a:prstGeom>
          <a:noFill/>
        </p:spPr>
        <p:txBody>
          <a:bodyPr wrap="none" rtlCol="0">
            <a:spAutoFit/>
          </a:bodyPr>
          <a:lstStyle/>
          <a:p>
            <a:r>
              <a:rPr lang="zh-CN" altLang="en-US" dirty="0"/>
              <a:t>评价指标</a:t>
            </a:r>
            <a:r>
              <a:rPr lang="en-US" altLang="zh-CN" dirty="0"/>
              <a:t>1</a:t>
            </a:r>
            <a:r>
              <a:rPr lang="zh-CN" altLang="en-US" dirty="0"/>
              <a:t>：韧性</a:t>
            </a:r>
          </a:p>
        </p:txBody>
      </p:sp>
      <p:graphicFrame>
        <p:nvGraphicFramePr>
          <p:cNvPr id="4" name="对象 3"/>
          <p:cNvGraphicFramePr>
            <a:graphicFrameLocks noChangeAspect="1"/>
          </p:cNvGraphicFramePr>
          <p:nvPr>
            <p:extLst/>
          </p:nvPr>
        </p:nvGraphicFramePr>
        <p:xfrm>
          <a:off x="2549560" y="1399105"/>
          <a:ext cx="4222750" cy="952500"/>
        </p:xfrm>
        <a:graphic>
          <a:graphicData uri="http://schemas.openxmlformats.org/presentationml/2006/ole">
            <mc:AlternateContent xmlns:mc="http://schemas.openxmlformats.org/markup-compatibility/2006">
              <mc:Choice xmlns:v="urn:schemas-microsoft-com:vml" Requires="v">
                <p:oleObj spid="_x0000_s6157" name="Equation" r:id="rId3" imgW="1688760" imgH="380880" progId="Equation.DSMT4">
                  <p:embed/>
                </p:oleObj>
              </mc:Choice>
              <mc:Fallback>
                <p:oleObj name="Equation" r:id="rId3" imgW="1688760" imgH="380880" progId="Equation.DSMT4">
                  <p:embed/>
                  <p:pic>
                    <p:nvPicPr>
                      <p:cNvPr id="4" name="对象 3"/>
                      <p:cNvPicPr>
                        <a:picLocks noChangeAspect="1" noChangeArrowheads="1"/>
                      </p:cNvPicPr>
                      <p:nvPr/>
                    </p:nvPicPr>
                    <p:blipFill>
                      <a:blip r:embed="rId4"/>
                      <a:srcRect/>
                      <a:stretch>
                        <a:fillRect/>
                      </a:stretch>
                    </p:blipFill>
                    <p:spPr bwMode="auto">
                      <a:xfrm>
                        <a:off x="2549560" y="1399105"/>
                        <a:ext cx="42227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箭头连接符 5"/>
          <p:cNvCxnSpPr/>
          <p:nvPr/>
        </p:nvCxnSpPr>
        <p:spPr>
          <a:xfrm>
            <a:off x="1081495" y="3869354"/>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081495" y="2191694"/>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81495" y="2463131"/>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26315" y="2278465"/>
            <a:ext cx="301686" cy="369332"/>
          </a:xfrm>
          <a:prstGeom prst="rect">
            <a:avLst/>
          </a:prstGeom>
          <a:noFill/>
        </p:spPr>
        <p:txBody>
          <a:bodyPr wrap="none" rtlCol="0">
            <a:spAutoFit/>
          </a:bodyPr>
          <a:lstStyle/>
          <a:p>
            <a:r>
              <a:rPr lang="en-US" altLang="zh-CN" dirty="0"/>
              <a:t>1</a:t>
            </a:r>
            <a:endParaRPr lang="zh-CN" altLang="en-US" dirty="0"/>
          </a:p>
        </p:txBody>
      </p:sp>
      <p:sp>
        <p:nvSpPr>
          <p:cNvPr id="10" name="文本框 9"/>
          <p:cNvSpPr txBox="1"/>
          <p:nvPr/>
        </p:nvSpPr>
        <p:spPr>
          <a:xfrm>
            <a:off x="726315" y="3555602"/>
            <a:ext cx="301686" cy="369332"/>
          </a:xfrm>
          <a:prstGeom prst="rect">
            <a:avLst/>
          </a:prstGeom>
          <a:noFill/>
        </p:spPr>
        <p:txBody>
          <a:bodyPr wrap="none" rtlCol="0">
            <a:spAutoFit/>
          </a:bodyPr>
          <a:lstStyle/>
          <a:p>
            <a:r>
              <a:rPr lang="en-US" altLang="zh-CN" dirty="0"/>
              <a:t>0</a:t>
            </a:r>
            <a:endParaRPr lang="zh-CN" altLang="en-US" dirty="0"/>
          </a:p>
        </p:txBody>
      </p:sp>
      <p:sp>
        <p:nvSpPr>
          <p:cNvPr id="11" name="文本框 10"/>
          <p:cNvSpPr txBox="1"/>
          <p:nvPr/>
        </p:nvSpPr>
        <p:spPr>
          <a:xfrm>
            <a:off x="625915" y="2570681"/>
            <a:ext cx="476412" cy="369332"/>
          </a:xfrm>
          <a:prstGeom prst="rect">
            <a:avLst/>
          </a:prstGeom>
          <a:noFill/>
        </p:spPr>
        <p:txBody>
          <a:bodyPr wrap="none" rtlCol="0">
            <a:spAutoFit/>
          </a:bodyPr>
          <a:lstStyle/>
          <a:p>
            <a:r>
              <a:rPr lang="en-US" altLang="zh-CN" dirty="0"/>
              <a:t>0.9</a:t>
            </a:r>
            <a:endParaRPr lang="zh-CN" altLang="en-US" dirty="0"/>
          </a:p>
        </p:txBody>
      </p:sp>
      <p:cxnSp>
        <p:nvCxnSpPr>
          <p:cNvPr id="12" name="直接连接符 11"/>
          <p:cNvCxnSpPr/>
          <p:nvPr/>
        </p:nvCxnSpPr>
        <p:spPr>
          <a:xfrm>
            <a:off x="1081495" y="2739233"/>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流程图: 接点 12"/>
          <p:cNvSpPr/>
          <p:nvPr/>
        </p:nvSpPr>
        <p:spPr>
          <a:xfrm>
            <a:off x="1643863" y="2403049"/>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4" name="流程图: 接点 13"/>
          <p:cNvSpPr/>
          <p:nvPr/>
        </p:nvSpPr>
        <p:spPr>
          <a:xfrm>
            <a:off x="2112580" y="3158226"/>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5" name="流程图: 接点 14"/>
          <p:cNvSpPr/>
          <p:nvPr/>
        </p:nvSpPr>
        <p:spPr>
          <a:xfrm>
            <a:off x="3868528" y="300743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6" name="流程图: 接点 15"/>
          <p:cNvSpPr/>
          <p:nvPr/>
        </p:nvSpPr>
        <p:spPr>
          <a:xfrm>
            <a:off x="2906415" y="315312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7" name="流程图: 接点 16"/>
          <p:cNvSpPr/>
          <p:nvPr/>
        </p:nvSpPr>
        <p:spPr>
          <a:xfrm>
            <a:off x="4387006" y="2711961"/>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8" name="流程图: 接点 17"/>
          <p:cNvSpPr/>
          <p:nvPr/>
        </p:nvSpPr>
        <p:spPr>
          <a:xfrm>
            <a:off x="5522030" y="24197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19" name="直接连接符 18"/>
          <p:cNvCxnSpPr>
            <a:stCxn id="13" idx="4"/>
            <a:endCxn id="14" idx="1"/>
          </p:cNvCxnSpPr>
          <p:nvPr/>
        </p:nvCxnSpPr>
        <p:spPr>
          <a:xfrm>
            <a:off x="1685427" y="2489820"/>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6" idx="2"/>
          </p:cNvCxnSpPr>
          <p:nvPr/>
        </p:nvCxnSpPr>
        <p:spPr>
          <a:xfrm flipV="1">
            <a:off x="2195708" y="3196514"/>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7"/>
            <a:endCxn id="15" idx="2"/>
          </p:cNvCxnSpPr>
          <p:nvPr/>
        </p:nvCxnSpPr>
        <p:spPr>
          <a:xfrm flipV="1">
            <a:off x="2977369" y="3050819"/>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7"/>
            <a:endCxn id="17" idx="2"/>
          </p:cNvCxnSpPr>
          <p:nvPr/>
        </p:nvCxnSpPr>
        <p:spPr>
          <a:xfrm flipV="1">
            <a:off x="3939482" y="2755347"/>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7"/>
            <a:endCxn id="18" idx="3"/>
          </p:cNvCxnSpPr>
          <p:nvPr/>
        </p:nvCxnSpPr>
        <p:spPr>
          <a:xfrm flipV="1">
            <a:off x="4457960" y="2493809"/>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4"/>
          </p:cNvCxnSpPr>
          <p:nvPr/>
        </p:nvCxnSpPr>
        <p:spPr>
          <a:xfrm>
            <a:off x="1685427" y="2489820"/>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4"/>
          </p:cNvCxnSpPr>
          <p:nvPr/>
        </p:nvCxnSpPr>
        <p:spPr>
          <a:xfrm>
            <a:off x="5563594" y="2506516"/>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596158" y="3880416"/>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27" name="文本框 26"/>
          <p:cNvSpPr txBox="1"/>
          <p:nvPr/>
        </p:nvSpPr>
        <p:spPr>
          <a:xfrm>
            <a:off x="2118401" y="3887931"/>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28" name="文本框 27"/>
          <p:cNvSpPr txBox="1"/>
          <p:nvPr/>
        </p:nvSpPr>
        <p:spPr>
          <a:xfrm>
            <a:off x="2870233" y="3880416"/>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29" name="文本框 28"/>
          <p:cNvSpPr txBox="1"/>
          <p:nvPr/>
        </p:nvSpPr>
        <p:spPr>
          <a:xfrm>
            <a:off x="3832346" y="3876975"/>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30" name="文本框 29"/>
          <p:cNvSpPr txBox="1"/>
          <p:nvPr/>
        </p:nvSpPr>
        <p:spPr>
          <a:xfrm>
            <a:off x="5523187" y="3887931"/>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31" name="直接连接符 30"/>
          <p:cNvCxnSpPr>
            <a:stCxn id="14" idx="4"/>
          </p:cNvCxnSpPr>
          <p:nvPr/>
        </p:nvCxnSpPr>
        <p:spPr>
          <a:xfrm>
            <a:off x="2154144" y="3244997"/>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4"/>
            <a:endCxn id="28" idx="0"/>
          </p:cNvCxnSpPr>
          <p:nvPr/>
        </p:nvCxnSpPr>
        <p:spPr>
          <a:xfrm>
            <a:off x="2947979" y="3239899"/>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5" idx="4"/>
            <a:endCxn id="29" idx="0"/>
          </p:cNvCxnSpPr>
          <p:nvPr/>
        </p:nvCxnSpPr>
        <p:spPr>
          <a:xfrm>
            <a:off x="3910092" y="3094204"/>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rot="16200000">
            <a:off x="-197318" y="2884310"/>
            <a:ext cx="1402948" cy="369332"/>
          </a:xfrm>
          <a:prstGeom prst="rect">
            <a:avLst/>
          </a:prstGeom>
          <a:noFill/>
        </p:spPr>
        <p:txBody>
          <a:bodyPr wrap="none" rtlCol="0">
            <a:spAutoFit/>
          </a:bodyPr>
          <a:lstStyle/>
          <a:p>
            <a:r>
              <a:rPr lang="en-US" altLang="zh-CN" dirty="0"/>
              <a:t>Functionality</a:t>
            </a:r>
            <a:endParaRPr lang="zh-CN" altLang="en-US" dirty="0"/>
          </a:p>
        </p:txBody>
      </p:sp>
      <p:sp>
        <p:nvSpPr>
          <p:cNvPr id="36" name="文本框 35"/>
          <p:cNvSpPr txBox="1"/>
          <p:nvPr/>
        </p:nvSpPr>
        <p:spPr>
          <a:xfrm>
            <a:off x="4470134" y="3887930"/>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37" name="直接连接符 36"/>
          <p:cNvCxnSpPr/>
          <p:nvPr/>
        </p:nvCxnSpPr>
        <p:spPr>
          <a:xfrm>
            <a:off x="4430732" y="2880979"/>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流程图: 接点 37"/>
          <p:cNvSpPr/>
          <p:nvPr/>
        </p:nvSpPr>
        <p:spPr>
          <a:xfrm>
            <a:off x="6113137" y="24197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39" name="直接连接符 38"/>
          <p:cNvCxnSpPr>
            <a:stCxn id="38" idx="4"/>
          </p:cNvCxnSpPr>
          <p:nvPr/>
        </p:nvCxnSpPr>
        <p:spPr>
          <a:xfrm>
            <a:off x="6154701" y="2506516"/>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6"/>
            <a:endCxn id="38" idx="2"/>
          </p:cNvCxnSpPr>
          <p:nvPr/>
        </p:nvCxnSpPr>
        <p:spPr>
          <a:xfrm>
            <a:off x="5605158" y="2463131"/>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104466" y="3887930"/>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cxnSp>
        <p:nvCxnSpPr>
          <p:cNvPr id="43" name="直接箭头连接符 42"/>
          <p:cNvCxnSpPr/>
          <p:nvPr/>
        </p:nvCxnSpPr>
        <p:spPr>
          <a:xfrm>
            <a:off x="1081495" y="6017251"/>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081495" y="4339591"/>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81495" y="4611028"/>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26315" y="4426362"/>
            <a:ext cx="301686" cy="369332"/>
          </a:xfrm>
          <a:prstGeom prst="rect">
            <a:avLst/>
          </a:prstGeom>
          <a:noFill/>
        </p:spPr>
        <p:txBody>
          <a:bodyPr wrap="none" rtlCol="0">
            <a:spAutoFit/>
          </a:bodyPr>
          <a:lstStyle/>
          <a:p>
            <a:r>
              <a:rPr lang="en-US" altLang="zh-CN" dirty="0"/>
              <a:t>1</a:t>
            </a:r>
            <a:endParaRPr lang="zh-CN" altLang="en-US" dirty="0"/>
          </a:p>
        </p:txBody>
      </p:sp>
      <p:sp>
        <p:nvSpPr>
          <p:cNvPr id="47" name="文本框 46"/>
          <p:cNvSpPr txBox="1"/>
          <p:nvPr/>
        </p:nvSpPr>
        <p:spPr>
          <a:xfrm>
            <a:off x="726315" y="5703499"/>
            <a:ext cx="301686" cy="369332"/>
          </a:xfrm>
          <a:prstGeom prst="rect">
            <a:avLst/>
          </a:prstGeom>
          <a:noFill/>
        </p:spPr>
        <p:txBody>
          <a:bodyPr wrap="none" rtlCol="0">
            <a:spAutoFit/>
          </a:bodyPr>
          <a:lstStyle/>
          <a:p>
            <a:r>
              <a:rPr lang="en-US" altLang="zh-CN" dirty="0"/>
              <a:t>0</a:t>
            </a:r>
            <a:endParaRPr lang="zh-CN" altLang="en-US" dirty="0"/>
          </a:p>
        </p:txBody>
      </p:sp>
      <p:sp>
        <p:nvSpPr>
          <p:cNvPr id="48" name="文本框 47"/>
          <p:cNvSpPr txBox="1"/>
          <p:nvPr/>
        </p:nvSpPr>
        <p:spPr>
          <a:xfrm>
            <a:off x="625915" y="4663058"/>
            <a:ext cx="476412" cy="369332"/>
          </a:xfrm>
          <a:prstGeom prst="rect">
            <a:avLst/>
          </a:prstGeom>
          <a:noFill/>
        </p:spPr>
        <p:txBody>
          <a:bodyPr wrap="none" rtlCol="0">
            <a:spAutoFit/>
          </a:bodyPr>
          <a:lstStyle/>
          <a:p>
            <a:r>
              <a:rPr lang="en-US" altLang="zh-CN" dirty="0"/>
              <a:t>0.9</a:t>
            </a:r>
            <a:endParaRPr lang="zh-CN" altLang="en-US" dirty="0"/>
          </a:p>
        </p:txBody>
      </p:sp>
      <p:cxnSp>
        <p:nvCxnSpPr>
          <p:cNvPr id="49" name="直接连接符 48"/>
          <p:cNvCxnSpPr/>
          <p:nvPr/>
        </p:nvCxnSpPr>
        <p:spPr>
          <a:xfrm>
            <a:off x="1081495" y="4887130"/>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流程图: 接点 49"/>
          <p:cNvSpPr/>
          <p:nvPr/>
        </p:nvSpPr>
        <p:spPr>
          <a:xfrm>
            <a:off x="1643863" y="4550946"/>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1" name="流程图: 接点 50"/>
          <p:cNvSpPr/>
          <p:nvPr/>
        </p:nvSpPr>
        <p:spPr>
          <a:xfrm>
            <a:off x="2112580" y="530612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2" name="流程图: 接点 51"/>
          <p:cNvSpPr/>
          <p:nvPr/>
        </p:nvSpPr>
        <p:spPr>
          <a:xfrm>
            <a:off x="3868528" y="5155330"/>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3" name="流程图: 接点 52"/>
          <p:cNvSpPr/>
          <p:nvPr/>
        </p:nvSpPr>
        <p:spPr>
          <a:xfrm>
            <a:off x="2906415" y="530102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4" name="流程图: 接点 53"/>
          <p:cNvSpPr/>
          <p:nvPr/>
        </p:nvSpPr>
        <p:spPr>
          <a:xfrm>
            <a:off x="4387006" y="485985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5" name="流程图: 接点 54"/>
          <p:cNvSpPr/>
          <p:nvPr/>
        </p:nvSpPr>
        <p:spPr>
          <a:xfrm>
            <a:off x="5522030" y="4567642"/>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56" name="直接连接符 55"/>
          <p:cNvCxnSpPr>
            <a:stCxn id="50" idx="4"/>
            <a:endCxn id="51" idx="1"/>
          </p:cNvCxnSpPr>
          <p:nvPr/>
        </p:nvCxnSpPr>
        <p:spPr>
          <a:xfrm>
            <a:off x="1685427" y="4637717"/>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6"/>
            <a:endCxn id="53" idx="2"/>
          </p:cNvCxnSpPr>
          <p:nvPr/>
        </p:nvCxnSpPr>
        <p:spPr>
          <a:xfrm flipV="1">
            <a:off x="2195708" y="5344411"/>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7"/>
            <a:endCxn id="52" idx="2"/>
          </p:cNvCxnSpPr>
          <p:nvPr/>
        </p:nvCxnSpPr>
        <p:spPr>
          <a:xfrm flipV="1">
            <a:off x="2977369" y="5198716"/>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7"/>
            <a:endCxn id="54" idx="2"/>
          </p:cNvCxnSpPr>
          <p:nvPr/>
        </p:nvCxnSpPr>
        <p:spPr>
          <a:xfrm flipV="1">
            <a:off x="3939482" y="4903244"/>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4" idx="7"/>
            <a:endCxn id="55" idx="3"/>
          </p:cNvCxnSpPr>
          <p:nvPr/>
        </p:nvCxnSpPr>
        <p:spPr>
          <a:xfrm flipV="1">
            <a:off x="4457960" y="4641706"/>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0" idx="4"/>
          </p:cNvCxnSpPr>
          <p:nvPr/>
        </p:nvCxnSpPr>
        <p:spPr>
          <a:xfrm>
            <a:off x="1685427" y="4637717"/>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4"/>
          </p:cNvCxnSpPr>
          <p:nvPr/>
        </p:nvCxnSpPr>
        <p:spPr>
          <a:xfrm>
            <a:off x="5563594" y="4654413"/>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596158" y="6028313"/>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64" name="文本框 63"/>
          <p:cNvSpPr txBox="1"/>
          <p:nvPr/>
        </p:nvSpPr>
        <p:spPr>
          <a:xfrm>
            <a:off x="2118401" y="6035828"/>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65" name="文本框 64"/>
          <p:cNvSpPr txBox="1"/>
          <p:nvPr/>
        </p:nvSpPr>
        <p:spPr>
          <a:xfrm>
            <a:off x="2870233" y="6028313"/>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66" name="文本框 65"/>
          <p:cNvSpPr txBox="1"/>
          <p:nvPr/>
        </p:nvSpPr>
        <p:spPr>
          <a:xfrm>
            <a:off x="3832346" y="6024872"/>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67" name="文本框 66"/>
          <p:cNvSpPr txBox="1"/>
          <p:nvPr/>
        </p:nvSpPr>
        <p:spPr>
          <a:xfrm>
            <a:off x="5523187" y="6035828"/>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68" name="直接连接符 67"/>
          <p:cNvCxnSpPr>
            <a:stCxn id="51" idx="4"/>
          </p:cNvCxnSpPr>
          <p:nvPr/>
        </p:nvCxnSpPr>
        <p:spPr>
          <a:xfrm>
            <a:off x="2154144" y="5392894"/>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3" idx="4"/>
            <a:endCxn id="65" idx="0"/>
          </p:cNvCxnSpPr>
          <p:nvPr/>
        </p:nvCxnSpPr>
        <p:spPr>
          <a:xfrm>
            <a:off x="2947979" y="5387796"/>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2" idx="4"/>
            <a:endCxn id="66" idx="0"/>
          </p:cNvCxnSpPr>
          <p:nvPr/>
        </p:nvCxnSpPr>
        <p:spPr>
          <a:xfrm>
            <a:off x="3910092" y="5242101"/>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rot="16200000">
            <a:off x="-197318" y="5032207"/>
            <a:ext cx="1402948" cy="369332"/>
          </a:xfrm>
          <a:prstGeom prst="rect">
            <a:avLst/>
          </a:prstGeom>
          <a:noFill/>
        </p:spPr>
        <p:txBody>
          <a:bodyPr wrap="none" rtlCol="0">
            <a:spAutoFit/>
          </a:bodyPr>
          <a:lstStyle/>
          <a:p>
            <a:r>
              <a:rPr lang="en-US" altLang="zh-CN" dirty="0"/>
              <a:t>Functionality</a:t>
            </a:r>
            <a:endParaRPr lang="zh-CN" altLang="en-US" dirty="0"/>
          </a:p>
        </p:txBody>
      </p:sp>
      <p:sp>
        <p:nvSpPr>
          <p:cNvPr id="73" name="文本框 72"/>
          <p:cNvSpPr txBox="1"/>
          <p:nvPr/>
        </p:nvSpPr>
        <p:spPr>
          <a:xfrm>
            <a:off x="4470134" y="6035827"/>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74" name="直接连接符 73"/>
          <p:cNvCxnSpPr/>
          <p:nvPr/>
        </p:nvCxnSpPr>
        <p:spPr>
          <a:xfrm>
            <a:off x="4430732" y="5028876"/>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流程图: 接点 74"/>
          <p:cNvSpPr/>
          <p:nvPr/>
        </p:nvSpPr>
        <p:spPr>
          <a:xfrm>
            <a:off x="6113137" y="4567642"/>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76" name="直接连接符 75"/>
          <p:cNvCxnSpPr>
            <a:stCxn id="75" idx="4"/>
          </p:cNvCxnSpPr>
          <p:nvPr/>
        </p:nvCxnSpPr>
        <p:spPr>
          <a:xfrm>
            <a:off x="6154701" y="4654413"/>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5" idx="6"/>
            <a:endCxn id="75" idx="2"/>
          </p:cNvCxnSpPr>
          <p:nvPr/>
        </p:nvCxnSpPr>
        <p:spPr>
          <a:xfrm>
            <a:off x="5605158" y="4611028"/>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6104466" y="6035827"/>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cxnSp>
        <p:nvCxnSpPr>
          <p:cNvPr id="81" name="直接连接符 80"/>
          <p:cNvCxnSpPr/>
          <p:nvPr/>
        </p:nvCxnSpPr>
        <p:spPr>
          <a:xfrm>
            <a:off x="1081495" y="5028876"/>
            <a:ext cx="645496" cy="0"/>
          </a:xfrm>
          <a:prstGeom prst="line">
            <a:avLst/>
          </a:prstGeom>
          <a:ln w="19050">
            <a:solidFill>
              <a:srgbClr val="C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691848" y="4847541"/>
            <a:ext cx="445956" cy="369332"/>
          </a:xfrm>
          <a:prstGeom prst="rect">
            <a:avLst/>
          </a:prstGeom>
          <a:noFill/>
        </p:spPr>
        <p:txBody>
          <a:bodyPr wrap="none" rtlCol="0">
            <a:spAutoFit/>
          </a:bodyPr>
          <a:lstStyle/>
          <a:p>
            <a:r>
              <a:rPr lang="en-US" altLang="zh-CN" dirty="0">
                <a:solidFill>
                  <a:srgbClr val="C00000"/>
                </a:solidFill>
              </a:rPr>
              <a:t>RI</a:t>
            </a:r>
            <a:r>
              <a:rPr lang="en-US" altLang="zh-CN" baseline="-25000" dirty="0">
                <a:solidFill>
                  <a:srgbClr val="C00000"/>
                </a:solidFill>
              </a:rPr>
              <a:t>1</a:t>
            </a:r>
            <a:endParaRPr lang="zh-CN" altLang="en-US" dirty="0">
              <a:solidFill>
                <a:srgbClr val="C00000"/>
              </a:solidFill>
            </a:endParaRPr>
          </a:p>
        </p:txBody>
      </p:sp>
      <p:sp>
        <p:nvSpPr>
          <p:cNvPr id="84" name="等号 83"/>
          <p:cNvSpPr/>
          <p:nvPr/>
        </p:nvSpPr>
        <p:spPr>
          <a:xfrm rot="5400000">
            <a:off x="3068357" y="3905195"/>
            <a:ext cx="697126" cy="611288"/>
          </a:xfrm>
          <a:prstGeom prst="math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87" name="文本框 86"/>
          <p:cNvSpPr txBox="1"/>
          <p:nvPr/>
        </p:nvSpPr>
        <p:spPr>
          <a:xfrm>
            <a:off x="6488935" y="2489820"/>
            <a:ext cx="2513499" cy="1200329"/>
          </a:xfrm>
          <a:prstGeom prst="rect">
            <a:avLst/>
          </a:prstGeom>
          <a:noFill/>
        </p:spPr>
        <p:txBody>
          <a:bodyPr wrap="square" rtlCol="0">
            <a:spAutoFit/>
          </a:bodyPr>
          <a:lstStyle/>
          <a:p>
            <a:r>
              <a:rPr lang="en-US" altLang="zh-CN" dirty="0"/>
              <a:t>Ouyang et al.(2012) </a:t>
            </a:r>
            <a:r>
              <a:rPr lang="zh-CN" altLang="en-US" dirty="0"/>
              <a:t>、</a:t>
            </a:r>
            <a:r>
              <a:rPr lang="en-US" altLang="zh-CN" dirty="0" err="1"/>
              <a:t>cimellaro</a:t>
            </a:r>
            <a:r>
              <a:rPr lang="en-US" altLang="zh-CN" dirty="0"/>
              <a:t> et al.(2014)</a:t>
            </a:r>
            <a:r>
              <a:rPr lang="zh-CN" altLang="en-US" dirty="0"/>
              <a:t>均采用</a:t>
            </a:r>
            <a:r>
              <a:rPr lang="en-US" altLang="zh-CN" dirty="0"/>
              <a:t>RI</a:t>
            </a:r>
            <a:r>
              <a:rPr lang="en-US" altLang="zh-CN" baseline="-25000" dirty="0"/>
              <a:t>1</a:t>
            </a:r>
            <a:r>
              <a:rPr lang="zh-CN" altLang="en-US" dirty="0"/>
              <a:t>衡量生命线系统震后韧性。</a:t>
            </a:r>
          </a:p>
        </p:txBody>
      </p:sp>
      <p:sp>
        <p:nvSpPr>
          <p:cNvPr id="88" name="文本框 87"/>
          <p:cNvSpPr txBox="1"/>
          <p:nvPr/>
        </p:nvSpPr>
        <p:spPr>
          <a:xfrm>
            <a:off x="6649157" y="4567642"/>
            <a:ext cx="2494844" cy="1477328"/>
          </a:xfrm>
          <a:prstGeom prst="rect">
            <a:avLst/>
          </a:prstGeom>
          <a:noFill/>
        </p:spPr>
        <p:txBody>
          <a:bodyPr wrap="square" rtlCol="0">
            <a:spAutoFit/>
          </a:bodyPr>
          <a:lstStyle/>
          <a:p>
            <a:r>
              <a:rPr lang="en-US" altLang="zh-CN" dirty="0"/>
              <a:t>RI</a:t>
            </a:r>
            <a:r>
              <a:rPr lang="en-US" altLang="zh-CN" baseline="-25000" dirty="0"/>
              <a:t>1</a:t>
            </a:r>
            <a:r>
              <a:rPr lang="zh-CN" altLang="en-US" dirty="0"/>
              <a:t>实质上是供水管网在恢复过程中的平均性能。</a:t>
            </a:r>
            <a:endParaRPr lang="en-US" altLang="zh-CN" dirty="0"/>
          </a:p>
          <a:p>
            <a:r>
              <a:rPr lang="zh-CN" altLang="en-US" dirty="0"/>
              <a:t>缺点：不能直接反映管网性能</a:t>
            </a:r>
            <a:r>
              <a:rPr lang="zh-CN" altLang="en-US" b="1" dirty="0"/>
              <a:t>恢复速率</a:t>
            </a:r>
            <a:r>
              <a:rPr lang="zh-CN" altLang="en-US" dirty="0"/>
              <a:t>。</a:t>
            </a:r>
          </a:p>
        </p:txBody>
      </p:sp>
    </p:spTree>
    <p:extLst>
      <p:ext uri="{BB962C8B-B14F-4D97-AF65-F5344CB8AC3E}">
        <p14:creationId xmlns:p14="http://schemas.microsoft.com/office/powerpoint/2010/main" val="15567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1000"/>
                                        <p:tgtEl>
                                          <p:spTgt spid="51"/>
                                        </p:tgtEl>
                                      </p:cBhvr>
                                    </p:animEffect>
                                    <p:anim calcmode="lin" valueType="num">
                                      <p:cBhvr>
                                        <p:cTn id="53" dur="1000" fill="hold"/>
                                        <p:tgtEl>
                                          <p:spTgt spid="51"/>
                                        </p:tgtEl>
                                        <p:attrNameLst>
                                          <p:attrName>ppt_x</p:attrName>
                                        </p:attrNameLst>
                                      </p:cBhvr>
                                      <p:tavLst>
                                        <p:tav tm="0">
                                          <p:val>
                                            <p:strVal val="#ppt_x"/>
                                          </p:val>
                                        </p:tav>
                                        <p:tav tm="100000">
                                          <p:val>
                                            <p:strVal val="#ppt_x"/>
                                          </p:val>
                                        </p:tav>
                                      </p:tavLst>
                                    </p:anim>
                                    <p:anim calcmode="lin" valueType="num">
                                      <p:cBhvr>
                                        <p:cTn id="54" dur="1000" fill="hold"/>
                                        <p:tgtEl>
                                          <p:spTgt spid="5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1000"/>
                                        <p:tgtEl>
                                          <p:spTgt spid="52"/>
                                        </p:tgtEl>
                                      </p:cBhvr>
                                    </p:animEffect>
                                    <p:anim calcmode="lin" valueType="num">
                                      <p:cBhvr>
                                        <p:cTn id="58" dur="1000" fill="hold"/>
                                        <p:tgtEl>
                                          <p:spTgt spid="52"/>
                                        </p:tgtEl>
                                        <p:attrNameLst>
                                          <p:attrName>ppt_x</p:attrName>
                                        </p:attrNameLst>
                                      </p:cBhvr>
                                      <p:tavLst>
                                        <p:tav tm="0">
                                          <p:val>
                                            <p:strVal val="#ppt_x"/>
                                          </p:val>
                                        </p:tav>
                                        <p:tav tm="100000">
                                          <p:val>
                                            <p:strVal val="#ppt_x"/>
                                          </p:val>
                                        </p:tav>
                                      </p:tavLst>
                                    </p:anim>
                                    <p:anim calcmode="lin" valueType="num">
                                      <p:cBhvr>
                                        <p:cTn id="59" dur="1000" fill="hold"/>
                                        <p:tgtEl>
                                          <p:spTgt spid="5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anim calcmode="lin" valueType="num">
                                      <p:cBhvr>
                                        <p:cTn id="63" dur="1000" fill="hold"/>
                                        <p:tgtEl>
                                          <p:spTgt spid="53"/>
                                        </p:tgtEl>
                                        <p:attrNameLst>
                                          <p:attrName>ppt_x</p:attrName>
                                        </p:attrNameLst>
                                      </p:cBhvr>
                                      <p:tavLst>
                                        <p:tav tm="0">
                                          <p:val>
                                            <p:strVal val="#ppt_x"/>
                                          </p:val>
                                        </p:tav>
                                        <p:tav tm="100000">
                                          <p:val>
                                            <p:strVal val="#ppt_x"/>
                                          </p:val>
                                        </p:tav>
                                      </p:tavLst>
                                    </p:anim>
                                    <p:anim calcmode="lin" valueType="num">
                                      <p:cBhvr>
                                        <p:cTn id="64" dur="1000" fill="hold"/>
                                        <p:tgtEl>
                                          <p:spTgt spid="5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1000"/>
                                        <p:tgtEl>
                                          <p:spTgt spid="55"/>
                                        </p:tgtEl>
                                      </p:cBhvr>
                                    </p:animEffect>
                                    <p:anim calcmode="lin" valueType="num">
                                      <p:cBhvr>
                                        <p:cTn id="73" dur="1000" fill="hold"/>
                                        <p:tgtEl>
                                          <p:spTgt spid="55"/>
                                        </p:tgtEl>
                                        <p:attrNameLst>
                                          <p:attrName>ppt_x</p:attrName>
                                        </p:attrNameLst>
                                      </p:cBhvr>
                                      <p:tavLst>
                                        <p:tav tm="0">
                                          <p:val>
                                            <p:strVal val="#ppt_x"/>
                                          </p:val>
                                        </p:tav>
                                        <p:tav tm="100000">
                                          <p:val>
                                            <p:strVal val="#ppt_x"/>
                                          </p:val>
                                        </p:tav>
                                      </p:tavLst>
                                    </p:anim>
                                    <p:anim calcmode="lin" valueType="num">
                                      <p:cBhvr>
                                        <p:cTn id="74" dur="1000" fill="hold"/>
                                        <p:tgtEl>
                                          <p:spTgt spid="5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1000"/>
                                        <p:tgtEl>
                                          <p:spTgt spid="57"/>
                                        </p:tgtEl>
                                      </p:cBhvr>
                                    </p:animEffect>
                                    <p:anim calcmode="lin" valueType="num">
                                      <p:cBhvr>
                                        <p:cTn id="83" dur="1000" fill="hold"/>
                                        <p:tgtEl>
                                          <p:spTgt spid="57"/>
                                        </p:tgtEl>
                                        <p:attrNameLst>
                                          <p:attrName>ppt_x</p:attrName>
                                        </p:attrNameLst>
                                      </p:cBhvr>
                                      <p:tavLst>
                                        <p:tav tm="0">
                                          <p:val>
                                            <p:strVal val="#ppt_x"/>
                                          </p:val>
                                        </p:tav>
                                        <p:tav tm="100000">
                                          <p:val>
                                            <p:strVal val="#ppt_x"/>
                                          </p:val>
                                        </p:tav>
                                      </p:tavLst>
                                    </p:anim>
                                    <p:anim calcmode="lin" valueType="num">
                                      <p:cBhvr>
                                        <p:cTn id="84" dur="1000" fill="hold"/>
                                        <p:tgtEl>
                                          <p:spTgt spid="57"/>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1000"/>
                                        <p:tgtEl>
                                          <p:spTgt spid="58"/>
                                        </p:tgtEl>
                                      </p:cBhvr>
                                    </p:animEffect>
                                    <p:anim calcmode="lin" valueType="num">
                                      <p:cBhvr>
                                        <p:cTn id="88" dur="1000" fill="hold"/>
                                        <p:tgtEl>
                                          <p:spTgt spid="58"/>
                                        </p:tgtEl>
                                        <p:attrNameLst>
                                          <p:attrName>ppt_x</p:attrName>
                                        </p:attrNameLst>
                                      </p:cBhvr>
                                      <p:tavLst>
                                        <p:tav tm="0">
                                          <p:val>
                                            <p:strVal val="#ppt_x"/>
                                          </p:val>
                                        </p:tav>
                                        <p:tav tm="100000">
                                          <p:val>
                                            <p:strVal val="#ppt_x"/>
                                          </p:val>
                                        </p:tav>
                                      </p:tavLst>
                                    </p:anim>
                                    <p:anim calcmode="lin" valueType="num">
                                      <p:cBhvr>
                                        <p:cTn id="89" dur="1000" fill="hold"/>
                                        <p:tgtEl>
                                          <p:spTgt spid="58"/>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1000"/>
                                        <p:tgtEl>
                                          <p:spTgt spid="59"/>
                                        </p:tgtEl>
                                      </p:cBhvr>
                                    </p:animEffect>
                                    <p:anim calcmode="lin" valueType="num">
                                      <p:cBhvr>
                                        <p:cTn id="93" dur="1000" fill="hold"/>
                                        <p:tgtEl>
                                          <p:spTgt spid="59"/>
                                        </p:tgtEl>
                                        <p:attrNameLst>
                                          <p:attrName>ppt_x</p:attrName>
                                        </p:attrNameLst>
                                      </p:cBhvr>
                                      <p:tavLst>
                                        <p:tav tm="0">
                                          <p:val>
                                            <p:strVal val="#ppt_x"/>
                                          </p:val>
                                        </p:tav>
                                        <p:tav tm="100000">
                                          <p:val>
                                            <p:strVal val="#ppt_x"/>
                                          </p:val>
                                        </p:tav>
                                      </p:tavLst>
                                    </p:anim>
                                    <p:anim calcmode="lin" valueType="num">
                                      <p:cBhvr>
                                        <p:cTn id="94" dur="1000" fill="hold"/>
                                        <p:tgtEl>
                                          <p:spTgt spid="5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1000"/>
                                        <p:tgtEl>
                                          <p:spTgt spid="60"/>
                                        </p:tgtEl>
                                      </p:cBhvr>
                                    </p:animEffect>
                                    <p:anim calcmode="lin" valueType="num">
                                      <p:cBhvr>
                                        <p:cTn id="98" dur="1000" fill="hold"/>
                                        <p:tgtEl>
                                          <p:spTgt spid="60"/>
                                        </p:tgtEl>
                                        <p:attrNameLst>
                                          <p:attrName>ppt_x</p:attrName>
                                        </p:attrNameLst>
                                      </p:cBhvr>
                                      <p:tavLst>
                                        <p:tav tm="0">
                                          <p:val>
                                            <p:strVal val="#ppt_x"/>
                                          </p:val>
                                        </p:tav>
                                        <p:tav tm="100000">
                                          <p:val>
                                            <p:strVal val="#ppt_x"/>
                                          </p:val>
                                        </p:tav>
                                      </p:tavLst>
                                    </p:anim>
                                    <p:anim calcmode="lin" valueType="num">
                                      <p:cBhvr>
                                        <p:cTn id="99" dur="1000" fill="hold"/>
                                        <p:tgtEl>
                                          <p:spTgt spid="6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1000"/>
                                        <p:tgtEl>
                                          <p:spTgt spid="61"/>
                                        </p:tgtEl>
                                      </p:cBhvr>
                                    </p:animEffect>
                                    <p:anim calcmode="lin" valueType="num">
                                      <p:cBhvr>
                                        <p:cTn id="103" dur="1000" fill="hold"/>
                                        <p:tgtEl>
                                          <p:spTgt spid="61"/>
                                        </p:tgtEl>
                                        <p:attrNameLst>
                                          <p:attrName>ppt_x</p:attrName>
                                        </p:attrNameLst>
                                      </p:cBhvr>
                                      <p:tavLst>
                                        <p:tav tm="0">
                                          <p:val>
                                            <p:strVal val="#ppt_x"/>
                                          </p:val>
                                        </p:tav>
                                        <p:tav tm="100000">
                                          <p:val>
                                            <p:strVal val="#ppt_x"/>
                                          </p:val>
                                        </p:tav>
                                      </p:tavLst>
                                    </p:anim>
                                    <p:anim calcmode="lin" valueType="num">
                                      <p:cBhvr>
                                        <p:cTn id="104" dur="1000" fill="hold"/>
                                        <p:tgtEl>
                                          <p:spTgt spid="6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1000"/>
                                        <p:tgtEl>
                                          <p:spTgt spid="62"/>
                                        </p:tgtEl>
                                      </p:cBhvr>
                                    </p:animEffect>
                                    <p:anim calcmode="lin" valueType="num">
                                      <p:cBhvr>
                                        <p:cTn id="108" dur="1000" fill="hold"/>
                                        <p:tgtEl>
                                          <p:spTgt spid="62"/>
                                        </p:tgtEl>
                                        <p:attrNameLst>
                                          <p:attrName>ppt_x</p:attrName>
                                        </p:attrNameLst>
                                      </p:cBhvr>
                                      <p:tavLst>
                                        <p:tav tm="0">
                                          <p:val>
                                            <p:strVal val="#ppt_x"/>
                                          </p:val>
                                        </p:tav>
                                        <p:tav tm="100000">
                                          <p:val>
                                            <p:strVal val="#ppt_x"/>
                                          </p:val>
                                        </p:tav>
                                      </p:tavLst>
                                    </p:anim>
                                    <p:anim calcmode="lin" valueType="num">
                                      <p:cBhvr>
                                        <p:cTn id="109" dur="1000" fill="hold"/>
                                        <p:tgtEl>
                                          <p:spTgt spid="6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1000"/>
                                        <p:tgtEl>
                                          <p:spTgt spid="63"/>
                                        </p:tgtEl>
                                      </p:cBhvr>
                                    </p:animEffect>
                                    <p:anim calcmode="lin" valueType="num">
                                      <p:cBhvr>
                                        <p:cTn id="113" dur="1000" fill="hold"/>
                                        <p:tgtEl>
                                          <p:spTgt spid="63"/>
                                        </p:tgtEl>
                                        <p:attrNameLst>
                                          <p:attrName>ppt_x</p:attrName>
                                        </p:attrNameLst>
                                      </p:cBhvr>
                                      <p:tavLst>
                                        <p:tav tm="0">
                                          <p:val>
                                            <p:strVal val="#ppt_x"/>
                                          </p:val>
                                        </p:tav>
                                        <p:tav tm="100000">
                                          <p:val>
                                            <p:strVal val="#ppt_x"/>
                                          </p:val>
                                        </p:tav>
                                      </p:tavLst>
                                    </p:anim>
                                    <p:anim calcmode="lin" valueType="num">
                                      <p:cBhvr>
                                        <p:cTn id="114" dur="10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1000"/>
                                        <p:tgtEl>
                                          <p:spTgt spid="64"/>
                                        </p:tgtEl>
                                      </p:cBhvr>
                                    </p:animEffect>
                                    <p:anim calcmode="lin" valueType="num">
                                      <p:cBhvr>
                                        <p:cTn id="118" dur="1000" fill="hold"/>
                                        <p:tgtEl>
                                          <p:spTgt spid="64"/>
                                        </p:tgtEl>
                                        <p:attrNameLst>
                                          <p:attrName>ppt_x</p:attrName>
                                        </p:attrNameLst>
                                      </p:cBhvr>
                                      <p:tavLst>
                                        <p:tav tm="0">
                                          <p:val>
                                            <p:strVal val="#ppt_x"/>
                                          </p:val>
                                        </p:tav>
                                        <p:tav tm="100000">
                                          <p:val>
                                            <p:strVal val="#ppt_x"/>
                                          </p:val>
                                        </p:tav>
                                      </p:tavLst>
                                    </p:anim>
                                    <p:anim calcmode="lin" valueType="num">
                                      <p:cBhvr>
                                        <p:cTn id="119" dur="1000" fill="hold"/>
                                        <p:tgtEl>
                                          <p:spTgt spid="6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1000"/>
                                        <p:tgtEl>
                                          <p:spTgt spid="65"/>
                                        </p:tgtEl>
                                      </p:cBhvr>
                                    </p:animEffect>
                                    <p:anim calcmode="lin" valueType="num">
                                      <p:cBhvr>
                                        <p:cTn id="123" dur="1000" fill="hold"/>
                                        <p:tgtEl>
                                          <p:spTgt spid="65"/>
                                        </p:tgtEl>
                                        <p:attrNameLst>
                                          <p:attrName>ppt_x</p:attrName>
                                        </p:attrNameLst>
                                      </p:cBhvr>
                                      <p:tavLst>
                                        <p:tav tm="0">
                                          <p:val>
                                            <p:strVal val="#ppt_x"/>
                                          </p:val>
                                        </p:tav>
                                        <p:tav tm="100000">
                                          <p:val>
                                            <p:strVal val="#ppt_x"/>
                                          </p:val>
                                        </p:tav>
                                      </p:tavLst>
                                    </p:anim>
                                    <p:anim calcmode="lin" valueType="num">
                                      <p:cBhvr>
                                        <p:cTn id="124" dur="1000" fill="hold"/>
                                        <p:tgtEl>
                                          <p:spTgt spid="6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fade">
                                      <p:cBhvr>
                                        <p:cTn id="127" dur="1000"/>
                                        <p:tgtEl>
                                          <p:spTgt spid="66"/>
                                        </p:tgtEl>
                                      </p:cBhvr>
                                    </p:animEffect>
                                    <p:anim calcmode="lin" valueType="num">
                                      <p:cBhvr>
                                        <p:cTn id="128" dur="1000" fill="hold"/>
                                        <p:tgtEl>
                                          <p:spTgt spid="66"/>
                                        </p:tgtEl>
                                        <p:attrNameLst>
                                          <p:attrName>ppt_x</p:attrName>
                                        </p:attrNameLst>
                                      </p:cBhvr>
                                      <p:tavLst>
                                        <p:tav tm="0">
                                          <p:val>
                                            <p:strVal val="#ppt_x"/>
                                          </p:val>
                                        </p:tav>
                                        <p:tav tm="100000">
                                          <p:val>
                                            <p:strVal val="#ppt_x"/>
                                          </p:val>
                                        </p:tav>
                                      </p:tavLst>
                                    </p:anim>
                                    <p:anim calcmode="lin" valueType="num">
                                      <p:cBhvr>
                                        <p:cTn id="129" dur="1000" fill="hold"/>
                                        <p:tgtEl>
                                          <p:spTgt spid="6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1000"/>
                                        <p:tgtEl>
                                          <p:spTgt spid="67"/>
                                        </p:tgtEl>
                                      </p:cBhvr>
                                    </p:animEffect>
                                    <p:anim calcmode="lin" valueType="num">
                                      <p:cBhvr>
                                        <p:cTn id="133" dur="1000" fill="hold"/>
                                        <p:tgtEl>
                                          <p:spTgt spid="67"/>
                                        </p:tgtEl>
                                        <p:attrNameLst>
                                          <p:attrName>ppt_x</p:attrName>
                                        </p:attrNameLst>
                                      </p:cBhvr>
                                      <p:tavLst>
                                        <p:tav tm="0">
                                          <p:val>
                                            <p:strVal val="#ppt_x"/>
                                          </p:val>
                                        </p:tav>
                                        <p:tav tm="100000">
                                          <p:val>
                                            <p:strVal val="#ppt_x"/>
                                          </p:val>
                                        </p:tav>
                                      </p:tavLst>
                                    </p:anim>
                                    <p:anim calcmode="lin" valueType="num">
                                      <p:cBhvr>
                                        <p:cTn id="134" dur="1000" fill="hold"/>
                                        <p:tgtEl>
                                          <p:spTgt spid="67"/>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fade">
                                      <p:cBhvr>
                                        <p:cTn id="137" dur="1000"/>
                                        <p:tgtEl>
                                          <p:spTgt spid="68"/>
                                        </p:tgtEl>
                                      </p:cBhvr>
                                    </p:animEffect>
                                    <p:anim calcmode="lin" valueType="num">
                                      <p:cBhvr>
                                        <p:cTn id="138" dur="1000" fill="hold"/>
                                        <p:tgtEl>
                                          <p:spTgt spid="68"/>
                                        </p:tgtEl>
                                        <p:attrNameLst>
                                          <p:attrName>ppt_x</p:attrName>
                                        </p:attrNameLst>
                                      </p:cBhvr>
                                      <p:tavLst>
                                        <p:tav tm="0">
                                          <p:val>
                                            <p:strVal val="#ppt_x"/>
                                          </p:val>
                                        </p:tav>
                                        <p:tav tm="100000">
                                          <p:val>
                                            <p:strVal val="#ppt_x"/>
                                          </p:val>
                                        </p:tav>
                                      </p:tavLst>
                                    </p:anim>
                                    <p:anim calcmode="lin" valueType="num">
                                      <p:cBhvr>
                                        <p:cTn id="139" dur="1000" fill="hold"/>
                                        <p:tgtEl>
                                          <p:spTgt spid="68"/>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fade">
                                      <p:cBhvr>
                                        <p:cTn id="142" dur="1000"/>
                                        <p:tgtEl>
                                          <p:spTgt spid="69"/>
                                        </p:tgtEl>
                                      </p:cBhvr>
                                    </p:animEffect>
                                    <p:anim calcmode="lin" valueType="num">
                                      <p:cBhvr>
                                        <p:cTn id="143" dur="1000" fill="hold"/>
                                        <p:tgtEl>
                                          <p:spTgt spid="69"/>
                                        </p:tgtEl>
                                        <p:attrNameLst>
                                          <p:attrName>ppt_x</p:attrName>
                                        </p:attrNameLst>
                                      </p:cBhvr>
                                      <p:tavLst>
                                        <p:tav tm="0">
                                          <p:val>
                                            <p:strVal val="#ppt_x"/>
                                          </p:val>
                                        </p:tav>
                                        <p:tav tm="100000">
                                          <p:val>
                                            <p:strVal val="#ppt_x"/>
                                          </p:val>
                                        </p:tav>
                                      </p:tavLst>
                                    </p:anim>
                                    <p:anim calcmode="lin" valueType="num">
                                      <p:cBhvr>
                                        <p:cTn id="144" dur="1000" fill="hold"/>
                                        <p:tgtEl>
                                          <p:spTgt spid="69"/>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fade">
                                      <p:cBhvr>
                                        <p:cTn id="147" dur="1000"/>
                                        <p:tgtEl>
                                          <p:spTgt spid="70"/>
                                        </p:tgtEl>
                                      </p:cBhvr>
                                    </p:animEffect>
                                    <p:anim calcmode="lin" valueType="num">
                                      <p:cBhvr>
                                        <p:cTn id="148" dur="1000" fill="hold"/>
                                        <p:tgtEl>
                                          <p:spTgt spid="70"/>
                                        </p:tgtEl>
                                        <p:attrNameLst>
                                          <p:attrName>ppt_x</p:attrName>
                                        </p:attrNameLst>
                                      </p:cBhvr>
                                      <p:tavLst>
                                        <p:tav tm="0">
                                          <p:val>
                                            <p:strVal val="#ppt_x"/>
                                          </p:val>
                                        </p:tav>
                                        <p:tav tm="100000">
                                          <p:val>
                                            <p:strVal val="#ppt_x"/>
                                          </p:val>
                                        </p:tav>
                                      </p:tavLst>
                                    </p:anim>
                                    <p:anim calcmode="lin" valueType="num">
                                      <p:cBhvr>
                                        <p:cTn id="149" dur="1000" fill="hold"/>
                                        <p:tgtEl>
                                          <p:spTgt spid="70"/>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1000"/>
                                        <p:tgtEl>
                                          <p:spTgt spid="71"/>
                                        </p:tgtEl>
                                      </p:cBhvr>
                                    </p:animEffect>
                                    <p:anim calcmode="lin" valueType="num">
                                      <p:cBhvr>
                                        <p:cTn id="153" dur="1000" fill="hold"/>
                                        <p:tgtEl>
                                          <p:spTgt spid="71"/>
                                        </p:tgtEl>
                                        <p:attrNameLst>
                                          <p:attrName>ppt_x</p:attrName>
                                        </p:attrNameLst>
                                      </p:cBhvr>
                                      <p:tavLst>
                                        <p:tav tm="0">
                                          <p:val>
                                            <p:strVal val="#ppt_x"/>
                                          </p:val>
                                        </p:tav>
                                        <p:tav tm="100000">
                                          <p:val>
                                            <p:strVal val="#ppt_x"/>
                                          </p:val>
                                        </p:tav>
                                      </p:tavLst>
                                    </p:anim>
                                    <p:anim calcmode="lin" valueType="num">
                                      <p:cBhvr>
                                        <p:cTn id="154" dur="1000" fill="hold"/>
                                        <p:tgtEl>
                                          <p:spTgt spid="7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fade">
                                      <p:cBhvr>
                                        <p:cTn id="157" dur="1000"/>
                                        <p:tgtEl>
                                          <p:spTgt spid="73"/>
                                        </p:tgtEl>
                                      </p:cBhvr>
                                    </p:animEffect>
                                    <p:anim calcmode="lin" valueType="num">
                                      <p:cBhvr>
                                        <p:cTn id="158" dur="1000" fill="hold"/>
                                        <p:tgtEl>
                                          <p:spTgt spid="73"/>
                                        </p:tgtEl>
                                        <p:attrNameLst>
                                          <p:attrName>ppt_x</p:attrName>
                                        </p:attrNameLst>
                                      </p:cBhvr>
                                      <p:tavLst>
                                        <p:tav tm="0">
                                          <p:val>
                                            <p:strVal val="#ppt_x"/>
                                          </p:val>
                                        </p:tav>
                                        <p:tav tm="100000">
                                          <p:val>
                                            <p:strVal val="#ppt_x"/>
                                          </p:val>
                                        </p:tav>
                                      </p:tavLst>
                                    </p:anim>
                                    <p:anim calcmode="lin" valueType="num">
                                      <p:cBhvr>
                                        <p:cTn id="159" dur="1000" fill="hold"/>
                                        <p:tgtEl>
                                          <p:spTgt spid="73"/>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fade">
                                      <p:cBhvr>
                                        <p:cTn id="162" dur="1000"/>
                                        <p:tgtEl>
                                          <p:spTgt spid="74"/>
                                        </p:tgtEl>
                                      </p:cBhvr>
                                    </p:animEffect>
                                    <p:anim calcmode="lin" valueType="num">
                                      <p:cBhvr>
                                        <p:cTn id="163" dur="1000" fill="hold"/>
                                        <p:tgtEl>
                                          <p:spTgt spid="74"/>
                                        </p:tgtEl>
                                        <p:attrNameLst>
                                          <p:attrName>ppt_x</p:attrName>
                                        </p:attrNameLst>
                                      </p:cBhvr>
                                      <p:tavLst>
                                        <p:tav tm="0">
                                          <p:val>
                                            <p:strVal val="#ppt_x"/>
                                          </p:val>
                                        </p:tav>
                                        <p:tav tm="100000">
                                          <p:val>
                                            <p:strVal val="#ppt_x"/>
                                          </p:val>
                                        </p:tav>
                                      </p:tavLst>
                                    </p:anim>
                                    <p:anim calcmode="lin" valueType="num">
                                      <p:cBhvr>
                                        <p:cTn id="164" dur="1000" fill="hold"/>
                                        <p:tgtEl>
                                          <p:spTgt spid="74"/>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5"/>
                                        </p:tgtEl>
                                        <p:attrNameLst>
                                          <p:attrName>style.visibility</p:attrName>
                                        </p:attrNameLst>
                                      </p:cBhvr>
                                      <p:to>
                                        <p:strVal val="visible"/>
                                      </p:to>
                                    </p:set>
                                    <p:animEffect transition="in" filter="fade">
                                      <p:cBhvr>
                                        <p:cTn id="167" dur="1000"/>
                                        <p:tgtEl>
                                          <p:spTgt spid="75"/>
                                        </p:tgtEl>
                                      </p:cBhvr>
                                    </p:animEffect>
                                    <p:anim calcmode="lin" valueType="num">
                                      <p:cBhvr>
                                        <p:cTn id="168" dur="1000" fill="hold"/>
                                        <p:tgtEl>
                                          <p:spTgt spid="75"/>
                                        </p:tgtEl>
                                        <p:attrNameLst>
                                          <p:attrName>ppt_x</p:attrName>
                                        </p:attrNameLst>
                                      </p:cBhvr>
                                      <p:tavLst>
                                        <p:tav tm="0">
                                          <p:val>
                                            <p:strVal val="#ppt_x"/>
                                          </p:val>
                                        </p:tav>
                                        <p:tav tm="100000">
                                          <p:val>
                                            <p:strVal val="#ppt_x"/>
                                          </p:val>
                                        </p:tav>
                                      </p:tavLst>
                                    </p:anim>
                                    <p:anim calcmode="lin" valueType="num">
                                      <p:cBhvr>
                                        <p:cTn id="169" dur="1000" fill="hold"/>
                                        <p:tgtEl>
                                          <p:spTgt spid="75"/>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fade">
                                      <p:cBhvr>
                                        <p:cTn id="172" dur="1000"/>
                                        <p:tgtEl>
                                          <p:spTgt spid="76"/>
                                        </p:tgtEl>
                                      </p:cBhvr>
                                    </p:animEffect>
                                    <p:anim calcmode="lin" valueType="num">
                                      <p:cBhvr>
                                        <p:cTn id="173" dur="1000" fill="hold"/>
                                        <p:tgtEl>
                                          <p:spTgt spid="76"/>
                                        </p:tgtEl>
                                        <p:attrNameLst>
                                          <p:attrName>ppt_x</p:attrName>
                                        </p:attrNameLst>
                                      </p:cBhvr>
                                      <p:tavLst>
                                        <p:tav tm="0">
                                          <p:val>
                                            <p:strVal val="#ppt_x"/>
                                          </p:val>
                                        </p:tav>
                                        <p:tav tm="100000">
                                          <p:val>
                                            <p:strVal val="#ppt_x"/>
                                          </p:val>
                                        </p:tav>
                                      </p:tavLst>
                                    </p:anim>
                                    <p:anim calcmode="lin" valueType="num">
                                      <p:cBhvr>
                                        <p:cTn id="174" dur="1000" fill="hold"/>
                                        <p:tgtEl>
                                          <p:spTgt spid="76"/>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77"/>
                                        </p:tgtEl>
                                        <p:attrNameLst>
                                          <p:attrName>style.visibility</p:attrName>
                                        </p:attrNameLst>
                                      </p:cBhvr>
                                      <p:to>
                                        <p:strVal val="visible"/>
                                      </p:to>
                                    </p:set>
                                    <p:animEffect transition="in" filter="fade">
                                      <p:cBhvr>
                                        <p:cTn id="177" dur="1000"/>
                                        <p:tgtEl>
                                          <p:spTgt spid="77"/>
                                        </p:tgtEl>
                                      </p:cBhvr>
                                    </p:animEffect>
                                    <p:anim calcmode="lin" valueType="num">
                                      <p:cBhvr>
                                        <p:cTn id="178" dur="1000" fill="hold"/>
                                        <p:tgtEl>
                                          <p:spTgt spid="77"/>
                                        </p:tgtEl>
                                        <p:attrNameLst>
                                          <p:attrName>ppt_x</p:attrName>
                                        </p:attrNameLst>
                                      </p:cBhvr>
                                      <p:tavLst>
                                        <p:tav tm="0">
                                          <p:val>
                                            <p:strVal val="#ppt_x"/>
                                          </p:val>
                                        </p:tav>
                                        <p:tav tm="100000">
                                          <p:val>
                                            <p:strVal val="#ppt_x"/>
                                          </p:val>
                                        </p:tav>
                                      </p:tavLst>
                                    </p:anim>
                                    <p:anim calcmode="lin" valueType="num">
                                      <p:cBhvr>
                                        <p:cTn id="179" dur="1000" fill="hold"/>
                                        <p:tgtEl>
                                          <p:spTgt spid="77"/>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78"/>
                                        </p:tgtEl>
                                        <p:attrNameLst>
                                          <p:attrName>style.visibility</p:attrName>
                                        </p:attrNameLst>
                                      </p:cBhvr>
                                      <p:to>
                                        <p:strVal val="visible"/>
                                      </p:to>
                                    </p:set>
                                    <p:animEffect transition="in" filter="fade">
                                      <p:cBhvr>
                                        <p:cTn id="182" dur="1000"/>
                                        <p:tgtEl>
                                          <p:spTgt spid="78"/>
                                        </p:tgtEl>
                                      </p:cBhvr>
                                    </p:animEffect>
                                    <p:anim calcmode="lin" valueType="num">
                                      <p:cBhvr>
                                        <p:cTn id="183" dur="1000" fill="hold"/>
                                        <p:tgtEl>
                                          <p:spTgt spid="78"/>
                                        </p:tgtEl>
                                        <p:attrNameLst>
                                          <p:attrName>ppt_x</p:attrName>
                                        </p:attrNameLst>
                                      </p:cBhvr>
                                      <p:tavLst>
                                        <p:tav tm="0">
                                          <p:val>
                                            <p:strVal val="#ppt_x"/>
                                          </p:val>
                                        </p:tav>
                                        <p:tav tm="100000">
                                          <p:val>
                                            <p:strVal val="#ppt_x"/>
                                          </p:val>
                                        </p:tav>
                                      </p:tavLst>
                                    </p:anim>
                                    <p:anim calcmode="lin" valueType="num">
                                      <p:cBhvr>
                                        <p:cTn id="184" dur="1000" fill="hold"/>
                                        <p:tgtEl>
                                          <p:spTgt spid="78"/>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fade">
                                      <p:cBhvr>
                                        <p:cTn id="187" dur="1000"/>
                                        <p:tgtEl>
                                          <p:spTgt spid="81"/>
                                        </p:tgtEl>
                                      </p:cBhvr>
                                    </p:animEffect>
                                    <p:anim calcmode="lin" valueType="num">
                                      <p:cBhvr>
                                        <p:cTn id="188" dur="1000" fill="hold"/>
                                        <p:tgtEl>
                                          <p:spTgt spid="81"/>
                                        </p:tgtEl>
                                        <p:attrNameLst>
                                          <p:attrName>ppt_x</p:attrName>
                                        </p:attrNameLst>
                                      </p:cBhvr>
                                      <p:tavLst>
                                        <p:tav tm="0">
                                          <p:val>
                                            <p:strVal val="#ppt_x"/>
                                          </p:val>
                                        </p:tav>
                                        <p:tav tm="100000">
                                          <p:val>
                                            <p:strVal val="#ppt_x"/>
                                          </p:val>
                                        </p:tav>
                                      </p:tavLst>
                                    </p:anim>
                                    <p:anim calcmode="lin" valueType="num">
                                      <p:cBhvr>
                                        <p:cTn id="189" dur="1000" fill="hold"/>
                                        <p:tgtEl>
                                          <p:spTgt spid="81"/>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fade">
                                      <p:cBhvr>
                                        <p:cTn id="192" dur="1000"/>
                                        <p:tgtEl>
                                          <p:spTgt spid="83"/>
                                        </p:tgtEl>
                                      </p:cBhvr>
                                    </p:animEffect>
                                    <p:anim calcmode="lin" valueType="num">
                                      <p:cBhvr>
                                        <p:cTn id="193" dur="1000" fill="hold"/>
                                        <p:tgtEl>
                                          <p:spTgt spid="83"/>
                                        </p:tgtEl>
                                        <p:attrNameLst>
                                          <p:attrName>ppt_x</p:attrName>
                                        </p:attrNameLst>
                                      </p:cBhvr>
                                      <p:tavLst>
                                        <p:tav tm="0">
                                          <p:val>
                                            <p:strVal val="#ppt_x"/>
                                          </p:val>
                                        </p:tav>
                                        <p:tav tm="100000">
                                          <p:val>
                                            <p:strVal val="#ppt_x"/>
                                          </p:val>
                                        </p:tav>
                                      </p:tavLst>
                                    </p:anim>
                                    <p:anim calcmode="lin" valueType="num">
                                      <p:cBhvr>
                                        <p:cTn id="194" dur="1000" fill="hold"/>
                                        <p:tgtEl>
                                          <p:spTgt spid="8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88"/>
                                        </p:tgtEl>
                                        <p:attrNameLst>
                                          <p:attrName>style.visibility</p:attrName>
                                        </p:attrNameLst>
                                      </p:cBhvr>
                                      <p:to>
                                        <p:strVal val="visible"/>
                                      </p:to>
                                    </p:set>
                                    <p:animEffect transition="in" filter="fade">
                                      <p:cBhvr>
                                        <p:cTn id="197" dur="1000"/>
                                        <p:tgtEl>
                                          <p:spTgt spid="88"/>
                                        </p:tgtEl>
                                      </p:cBhvr>
                                    </p:animEffect>
                                    <p:anim calcmode="lin" valueType="num">
                                      <p:cBhvr>
                                        <p:cTn id="198" dur="1000" fill="hold"/>
                                        <p:tgtEl>
                                          <p:spTgt spid="88"/>
                                        </p:tgtEl>
                                        <p:attrNameLst>
                                          <p:attrName>ppt_x</p:attrName>
                                        </p:attrNameLst>
                                      </p:cBhvr>
                                      <p:tavLst>
                                        <p:tav tm="0">
                                          <p:val>
                                            <p:strVal val="#ppt_x"/>
                                          </p:val>
                                        </p:tav>
                                        <p:tav tm="100000">
                                          <p:val>
                                            <p:strVal val="#ppt_x"/>
                                          </p:val>
                                        </p:tav>
                                      </p:tavLst>
                                    </p:anim>
                                    <p:anim calcmode="lin" valueType="num">
                                      <p:cBhvr>
                                        <p:cTn id="199" dur="1000" fill="hold"/>
                                        <p:tgtEl>
                                          <p:spTgt spid="8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84"/>
                                        </p:tgtEl>
                                        <p:attrNameLst>
                                          <p:attrName>style.visibility</p:attrName>
                                        </p:attrNameLst>
                                      </p:cBhvr>
                                      <p:to>
                                        <p:strVal val="visible"/>
                                      </p:to>
                                    </p:set>
                                    <p:animEffect transition="in" filter="fade">
                                      <p:cBhvr>
                                        <p:cTn id="202" dur="1000"/>
                                        <p:tgtEl>
                                          <p:spTgt spid="84"/>
                                        </p:tgtEl>
                                      </p:cBhvr>
                                    </p:animEffect>
                                    <p:anim calcmode="lin" valueType="num">
                                      <p:cBhvr>
                                        <p:cTn id="203" dur="1000" fill="hold"/>
                                        <p:tgtEl>
                                          <p:spTgt spid="84"/>
                                        </p:tgtEl>
                                        <p:attrNameLst>
                                          <p:attrName>ppt_x</p:attrName>
                                        </p:attrNameLst>
                                      </p:cBhvr>
                                      <p:tavLst>
                                        <p:tav tm="0">
                                          <p:val>
                                            <p:strVal val="#ppt_x"/>
                                          </p:val>
                                        </p:tav>
                                        <p:tav tm="100000">
                                          <p:val>
                                            <p:strVal val="#ppt_x"/>
                                          </p:val>
                                        </p:tav>
                                      </p:tavLst>
                                    </p:anim>
                                    <p:anim calcmode="lin" valueType="num">
                                      <p:cBhvr>
                                        <p:cTn id="20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46" grpId="0"/>
      <p:bldP spid="47" grpId="0"/>
      <p:bldP spid="48" grpId="0"/>
      <p:bldP spid="50" grpId="0" animBg="1"/>
      <p:bldP spid="51" grpId="0" animBg="1"/>
      <p:bldP spid="52" grpId="0" animBg="1"/>
      <p:bldP spid="53" grpId="0" animBg="1"/>
      <p:bldP spid="54" grpId="0" animBg="1"/>
      <p:bldP spid="55" grpId="0" animBg="1"/>
      <p:bldP spid="63" grpId="0"/>
      <p:bldP spid="64" grpId="0"/>
      <p:bldP spid="65" grpId="0"/>
      <p:bldP spid="66" grpId="0"/>
      <p:bldP spid="67" grpId="0"/>
      <p:bldP spid="71" grpId="0"/>
      <p:bldP spid="73" grpId="0"/>
      <p:bldP spid="75" grpId="0" animBg="1"/>
      <p:bldP spid="78" grpId="0"/>
      <p:bldP spid="83" grpId="0"/>
      <p:bldP spid="84" grpId="0" animBg="1"/>
      <p:bldP spid="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solidFill>
            <a:schemeClr val="accent1">
              <a:lumMod val="60000"/>
              <a:lumOff val="40000"/>
            </a:schemeClr>
          </a:solid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no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3992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grpSp>
        <p:nvGrpSpPr>
          <p:cNvPr id="41" name="组合 40"/>
          <p:cNvGrpSpPr/>
          <p:nvPr/>
        </p:nvGrpSpPr>
        <p:grpSpPr>
          <a:xfrm>
            <a:off x="599055" y="2465938"/>
            <a:ext cx="6010619" cy="1973236"/>
            <a:chOff x="771181" y="4018106"/>
            <a:chExt cx="6010619" cy="1973236"/>
          </a:xfrm>
        </p:grpSpPr>
        <p:cxnSp>
          <p:nvCxnSpPr>
            <p:cNvPr id="4" name="直接箭头连接符 3"/>
            <p:cNvCxnSpPr/>
            <p:nvPr/>
          </p:nvCxnSpPr>
          <p:spPr>
            <a:xfrm>
              <a:off x="1533186" y="5695766"/>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533186" y="4018106"/>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533186" y="4289543"/>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78006" y="4104877"/>
              <a:ext cx="301686" cy="369332"/>
            </a:xfrm>
            <a:prstGeom prst="rect">
              <a:avLst/>
            </a:prstGeom>
            <a:noFill/>
          </p:spPr>
          <p:txBody>
            <a:bodyPr wrap="none" rtlCol="0">
              <a:spAutoFit/>
            </a:bodyPr>
            <a:lstStyle/>
            <a:p>
              <a:r>
                <a:rPr lang="en-US" altLang="zh-CN" dirty="0"/>
                <a:t>1</a:t>
              </a:r>
              <a:endParaRPr lang="zh-CN" altLang="en-US" dirty="0"/>
            </a:p>
          </p:txBody>
        </p:sp>
        <p:sp>
          <p:nvSpPr>
            <p:cNvPr id="8" name="文本框 7"/>
            <p:cNvSpPr txBox="1"/>
            <p:nvPr/>
          </p:nvSpPr>
          <p:spPr>
            <a:xfrm>
              <a:off x="1178006" y="5382014"/>
              <a:ext cx="301686" cy="369332"/>
            </a:xfrm>
            <a:prstGeom prst="rect">
              <a:avLst/>
            </a:prstGeom>
            <a:noFill/>
          </p:spPr>
          <p:txBody>
            <a:bodyPr wrap="none" rtlCol="0">
              <a:spAutoFit/>
            </a:bodyPr>
            <a:lstStyle/>
            <a:p>
              <a:r>
                <a:rPr lang="en-US" altLang="zh-CN" dirty="0"/>
                <a:t>0</a:t>
              </a:r>
              <a:endParaRPr lang="zh-CN" altLang="en-US" dirty="0"/>
            </a:p>
          </p:txBody>
        </p:sp>
        <p:sp>
          <p:nvSpPr>
            <p:cNvPr id="9" name="文本框 8"/>
            <p:cNvSpPr txBox="1"/>
            <p:nvPr/>
          </p:nvSpPr>
          <p:spPr>
            <a:xfrm>
              <a:off x="1077606" y="4397093"/>
              <a:ext cx="476412" cy="369332"/>
            </a:xfrm>
            <a:prstGeom prst="rect">
              <a:avLst/>
            </a:prstGeom>
            <a:noFill/>
          </p:spPr>
          <p:txBody>
            <a:bodyPr wrap="none" rtlCol="0">
              <a:spAutoFit/>
            </a:bodyPr>
            <a:lstStyle/>
            <a:p>
              <a:r>
                <a:rPr lang="en-US" altLang="zh-CN" dirty="0"/>
                <a:t>0.9</a:t>
              </a:r>
              <a:endParaRPr lang="zh-CN" altLang="en-US" dirty="0"/>
            </a:p>
          </p:txBody>
        </p:sp>
        <p:cxnSp>
          <p:nvCxnSpPr>
            <p:cNvPr id="10" name="直接连接符 9"/>
            <p:cNvCxnSpPr/>
            <p:nvPr/>
          </p:nvCxnSpPr>
          <p:spPr>
            <a:xfrm>
              <a:off x="1533186" y="4565645"/>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流程图: 接点 10"/>
            <p:cNvSpPr/>
            <p:nvPr/>
          </p:nvSpPr>
          <p:spPr>
            <a:xfrm>
              <a:off x="2095554" y="4229461"/>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2" name="流程图: 接点 11"/>
            <p:cNvSpPr/>
            <p:nvPr/>
          </p:nvSpPr>
          <p:spPr>
            <a:xfrm>
              <a:off x="2564271" y="498463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3" name="流程图: 接点 12"/>
            <p:cNvSpPr/>
            <p:nvPr/>
          </p:nvSpPr>
          <p:spPr>
            <a:xfrm>
              <a:off x="4320219" y="48338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4" name="流程图: 接点 13"/>
            <p:cNvSpPr/>
            <p:nvPr/>
          </p:nvSpPr>
          <p:spPr>
            <a:xfrm>
              <a:off x="3358106" y="4979540"/>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5" name="流程图: 接点 14"/>
            <p:cNvSpPr/>
            <p:nvPr/>
          </p:nvSpPr>
          <p:spPr>
            <a:xfrm>
              <a:off x="4838697" y="453837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6" name="流程图: 接点 15"/>
            <p:cNvSpPr/>
            <p:nvPr/>
          </p:nvSpPr>
          <p:spPr>
            <a:xfrm>
              <a:off x="5973721" y="4246157"/>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17" name="直接连接符 16"/>
            <p:cNvCxnSpPr>
              <a:stCxn id="11" idx="4"/>
              <a:endCxn id="12" idx="1"/>
            </p:cNvCxnSpPr>
            <p:nvPr/>
          </p:nvCxnSpPr>
          <p:spPr>
            <a:xfrm>
              <a:off x="2137118" y="4316232"/>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6"/>
              <a:endCxn id="14" idx="2"/>
            </p:cNvCxnSpPr>
            <p:nvPr/>
          </p:nvCxnSpPr>
          <p:spPr>
            <a:xfrm flipV="1">
              <a:off x="2647399" y="5022926"/>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4" idx="7"/>
              <a:endCxn id="13" idx="2"/>
            </p:cNvCxnSpPr>
            <p:nvPr/>
          </p:nvCxnSpPr>
          <p:spPr>
            <a:xfrm flipV="1">
              <a:off x="3429060" y="4877231"/>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7"/>
              <a:endCxn id="15" idx="2"/>
            </p:cNvCxnSpPr>
            <p:nvPr/>
          </p:nvCxnSpPr>
          <p:spPr>
            <a:xfrm flipV="1">
              <a:off x="4391173" y="4581759"/>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7"/>
              <a:endCxn id="16" idx="3"/>
            </p:cNvCxnSpPr>
            <p:nvPr/>
          </p:nvCxnSpPr>
          <p:spPr>
            <a:xfrm flipV="1">
              <a:off x="4909651" y="4320221"/>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4"/>
            </p:cNvCxnSpPr>
            <p:nvPr/>
          </p:nvCxnSpPr>
          <p:spPr>
            <a:xfrm>
              <a:off x="2137118" y="4316232"/>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4"/>
            </p:cNvCxnSpPr>
            <p:nvPr/>
          </p:nvCxnSpPr>
          <p:spPr>
            <a:xfrm>
              <a:off x="6015285" y="4332928"/>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47849" y="5706828"/>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25" name="文本框 24"/>
            <p:cNvSpPr txBox="1"/>
            <p:nvPr/>
          </p:nvSpPr>
          <p:spPr>
            <a:xfrm>
              <a:off x="2570092" y="5714343"/>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26" name="文本框 25"/>
            <p:cNvSpPr txBox="1"/>
            <p:nvPr/>
          </p:nvSpPr>
          <p:spPr>
            <a:xfrm>
              <a:off x="3321924" y="5706828"/>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27" name="文本框 26"/>
            <p:cNvSpPr txBox="1"/>
            <p:nvPr/>
          </p:nvSpPr>
          <p:spPr>
            <a:xfrm>
              <a:off x="4284037" y="5703387"/>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28" name="文本框 27"/>
            <p:cNvSpPr txBox="1"/>
            <p:nvPr/>
          </p:nvSpPr>
          <p:spPr>
            <a:xfrm>
              <a:off x="5974878" y="5714343"/>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29" name="直接连接符 28"/>
            <p:cNvCxnSpPr>
              <a:stCxn id="12" idx="4"/>
            </p:cNvCxnSpPr>
            <p:nvPr/>
          </p:nvCxnSpPr>
          <p:spPr>
            <a:xfrm>
              <a:off x="2605835" y="5071409"/>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4"/>
              <a:endCxn id="26" idx="0"/>
            </p:cNvCxnSpPr>
            <p:nvPr/>
          </p:nvCxnSpPr>
          <p:spPr>
            <a:xfrm>
              <a:off x="3399670" y="5066311"/>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4"/>
              <a:endCxn id="27" idx="0"/>
            </p:cNvCxnSpPr>
            <p:nvPr/>
          </p:nvCxnSpPr>
          <p:spPr>
            <a:xfrm>
              <a:off x="4361783" y="4920616"/>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rot="16200000">
              <a:off x="254373" y="4710722"/>
              <a:ext cx="1402948" cy="369332"/>
            </a:xfrm>
            <a:prstGeom prst="rect">
              <a:avLst/>
            </a:prstGeom>
            <a:noFill/>
          </p:spPr>
          <p:txBody>
            <a:bodyPr wrap="none" rtlCol="0">
              <a:spAutoFit/>
            </a:bodyPr>
            <a:lstStyle/>
            <a:p>
              <a:r>
                <a:rPr lang="en-US" altLang="zh-CN" dirty="0"/>
                <a:t>Functionality</a:t>
              </a:r>
              <a:endParaRPr lang="zh-CN" altLang="en-US" dirty="0"/>
            </a:p>
          </p:txBody>
        </p:sp>
        <p:sp>
          <p:nvSpPr>
            <p:cNvPr id="35" name="文本框 34"/>
            <p:cNvSpPr txBox="1"/>
            <p:nvPr/>
          </p:nvSpPr>
          <p:spPr>
            <a:xfrm>
              <a:off x="4921825" y="5714342"/>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36" name="直接连接符 35"/>
            <p:cNvCxnSpPr/>
            <p:nvPr/>
          </p:nvCxnSpPr>
          <p:spPr>
            <a:xfrm>
              <a:off x="4882423" y="4707391"/>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流程图: 接点 36"/>
            <p:cNvSpPr/>
            <p:nvPr/>
          </p:nvSpPr>
          <p:spPr>
            <a:xfrm>
              <a:off x="6564828" y="4246157"/>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38" name="直接连接符 37"/>
            <p:cNvCxnSpPr>
              <a:stCxn id="37" idx="4"/>
            </p:cNvCxnSpPr>
            <p:nvPr/>
          </p:nvCxnSpPr>
          <p:spPr>
            <a:xfrm>
              <a:off x="6606392" y="4332928"/>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6"/>
              <a:endCxn id="37" idx="2"/>
            </p:cNvCxnSpPr>
            <p:nvPr/>
          </p:nvCxnSpPr>
          <p:spPr>
            <a:xfrm>
              <a:off x="6056849" y="4289543"/>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56157" y="5714342"/>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grpSp>
      <p:cxnSp>
        <p:nvCxnSpPr>
          <p:cNvPr id="43" name="直接箭头连接符 42"/>
          <p:cNvCxnSpPr>
            <a:stCxn id="14" idx="7"/>
            <a:endCxn id="15" idx="7"/>
          </p:cNvCxnSpPr>
          <p:nvPr/>
        </p:nvCxnSpPr>
        <p:spPr>
          <a:xfrm flipV="1">
            <a:off x="3256934" y="2998912"/>
            <a:ext cx="1480591" cy="441167"/>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a:off x="3227544" y="2998913"/>
            <a:ext cx="1482753" cy="446264"/>
          </a:xfrm>
          <a:prstGeom prst="triangle">
            <a:avLst>
              <a:gd name="adj" fmla="val 9872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aphicFrame>
        <p:nvGraphicFramePr>
          <p:cNvPr id="46" name="对象 45"/>
          <p:cNvGraphicFramePr>
            <a:graphicFrameLocks noChangeAspect="1"/>
          </p:cNvGraphicFramePr>
          <p:nvPr>
            <p:extLst/>
          </p:nvPr>
        </p:nvGraphicFramePr>
        <p:xfrm>
          <a:off x="3107658" y="1432591"/>
          <a:ext cx="2508250" cy="952500"/>
        </p:xfrm>
        <a:graphic>
          <a:graphicData uri="http://schemas.openxmlformats.org/presentationml/2006/ole">
            <mc:AlternateContent xmlns:mc="http://schemas.openxmlformats.org/markup-compatibility/2006">
              <mc:Choice xmlns:v="urn:schemas-microsoft-com:vml" Requires="v">
                <p:oleObj spid="_x0000_s7181" name="Equation" r:id="rId3" imgW="1002960" imgH="380880" progId="Equation.DSMT4">
                  <p:embed/>
                </p:oleObj>
              </mc:Choice>
              <mc:Fallback>
                <p:oleObj name="Equation" r:id="rId3" imgW="1002960" imgH="380880" progId="Equation.DSMT4">
                  <p:embed/>
                  <p:pic>
                    <p:nvPicPr>
                      <p:cNvPr id="46" name="对象 45"/>
                      <p:cNvPicPr>
                        <a:picLocks noChangeAspect="1" noChangeArrowheads="1"/>
                      </p:cNvPicPr>
                      <p:nvPr/>
                    </p:nvPicPr>
                    <p:blipFill>
                      <a:blip r:embed="rId4"/>
                      <a:srcRect/>
                      <a:stretch>
                        <a:fillRect/>
                      </a:stretch>
                    </p:blipFill>
                    <p:spPr bwMode="auto">
                      <a:xfrm>
                        <a:off x="3107658" y="1432591"/>
                        <a:ext cx="2508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文本框 46"/>
          <p:cNvSpPr txBox="1"/>
          <p:nvPr/>
        </p:nvSpPr>
        <p:spPr>
          <a:xfrm>
            <a:off x="628650" y="1651815"/>
            <a:ext cx="2379177" cy="369332"/>
          </a:xfrm>
          <a:prstGeom prst="rect">
            <a:avLst/>
          </a:prstGeom>
          <a:noFill/>
        </p:spPr>
        <p:txBody>
          <a:bodyPr wrap="none" rtlCol="0">
            <a:spAutoFit/>
          </a:bodyPr>
          <a:lstStyle/>
          <a:p>
            <a:r>
              <a:rPr lang="zh-CN" altLang="en-US" dirty="0"/>
              <a:t>评价指标</a:t>
            </a:r>
            <a:r>
              <a:rPr lang="en-US" altLang="zh-CN" dirty="0"/>
              <a:t>2</a:t>
            </a:r>
            <a:r>
              <a:rPr lang="zh-CN" altLang="en-US" dirty="0"/>
              <a:t>：恢复速度</a:t>
            </a:r>
          </a:p>
        </p:txBody>
      </p:sp>
      <p:sp>
        <p:nvSpPr>
          <p:cNvPr id="48" name="文本框 47"/>
          <p:cNvSpPr txBox="1"/>
          <p:nvPr/>
        </p:nvSpPr>
        <p:spPr>
          <a:xfrm>
            <a:off x="727114" y="4715219"/>
            <a:ext cx="7667740" cy="1200329"/>
          </a:xfrm>
          <a:prstGeom prst="rect">
            <a:avLst/>
          </a:prstGeom>
          <a:noFill/>
        </p:spPr>
        <p:txBody>
          <a:bodyPr wrap="square" rtlCol="0">
            <a:spAutoFit/>
          </a:bodyPr>
          <a:lstStyle/>
          <a:p>
            <a:r>
              <a:rPr lang="en-US" altLang="zh-CN" dirty="0"/>
              <a:t>RI</a:t>
            </a:r>
            <a:r>
              <a:rPr lang="en-US" altLang="zh-CN" baseline="-25000" dirty="0"/>
              <a:t>2</a:t>
            </a:r>
            <a:r>
              <a:rPr lang="zh-CN" altLang="en-US" dirty="0"/>
              <a:t>表示供水管网在紧急修复阶段的性能恢复速率。</a:t>
            </a:r>
            <a:endParaRPr lang="en-US" altLang="zh-CN" dirty="0"/>
          </a:p>
          <a:p>
            <a:r>
              <a:rPr lang="zh-CN" altLang="en-US" dirty="0"/>
              <a:t>一般假设，供水管网性能恢复至</a:t>
            </a:r>
            <a:r>
              <a:rPr lang="en-US" altLang="zh-CN" dirty="0"/>
              <a:t>0.9</a:t>
            </a:r>
            <a:r>
              <a:rPr lang="zh-CN" altLang="en-US" dirty="0"/>
              <a:t>后，可以满足大部分用户的一般供水需求。对于具体的破坏工况</a:t>
            </a:r>
            <a:r>
              <a:rPr lang="en-US" altLang="zh-CN" dirty="0"/>
              <a:t>F(t</a:t>
            </a:r>
            <a:r>
              <a:rPr lang="en-US" altLang="zh-CN" baseline="-25000" dirty="0"/>
              <a:t>2</a:t>
            </a:r>
            <a:r>
              <a:rPr lang="en-US" altLang="zh-CN" dirty="0"/>
              <a:t>)</a:t>
            </a:r>
            <a:r>
              <a:rPr lang="zh-CN" altLang="en-US" dirty="0"/>
              <a:t>为定值。因此恢复次序对应的</a:t>
            </a:r>
            <a:r>
              <a:rPr lang="en-US" altLang="zh-CN" dirty="0"/>
              <a:t>t</a:t>
            </a:r>
            <a:r>
              <a:rPr lang="en-US" altLang="zh-CN" baseline="-25000" dirty="0"/>
              <a:t>2</a:t>
            </a:r>
            <a:r>
              <a:rPr lang="en-US" altLang="zh-CN" dirty="0"/>
              <a:t>~t</a:t>
            </a:r>
            <a:r>
              <a:rPr lang="en-US" altLang="zh-CN" baseline="-25000" dirty="0"/>
              <a:t>4</a:t>
            </a:r>
            <a:r>
              <a:rPr lang="zh-CN" altLang="en-US" dirty="0"/>
              <a:t>时间越短，恢复速率越高。</a:t>
            </a:r>
          </a:p>
        </p:txBody>
      </p:sp>
      <p:sp>
        <p:nvSpPr>
          <p:cNvPr id="49" name="文本框 48"/>
          <p:cNvSpPr txBox="1"/>
          <p:nvPr/>
        </p:nvSpPr>
        <p:spPr>
          <a:xfrm>
            <a:off x="3269108" y="3536612"/>
            <a:ext cx="1569660" cy="369332"/>
          </a:xfrm>
          <a:prstGeom prst="rect">
            <a:avLst/>
          </a:prstGeom>
          <a:noFill/>
          <a:ln>
            <a:noFill/>
          </a:ln>
        </p:spPr>
        <p:txBody>
          <a:bodyPr wrap="none" rtlCol="0">
            <a:spAutoFit/>
          </a:bodyPr>
          <a:lstStyle/>
          <a:p>
            <a:r>
              <a:rPr lang="zh-CN" altLang="en-US" dirty="0">
                <a:solidFill>
                  <a:srgbClr val="FF0000"/>
                </a:solidFill>
              </a:rPr>
              <a:t>紧急修复阶段</a:t>
            </a:r>
          </a:p>
        </p:txBody>
      </p:sp>
    </p:spTree>
    <p:extLst>
      <p:ext uri="{BB962C8B-B14F-4D97-AF65-F5344CB8AC3E}">
        <p14:creationId xmlns:p14="http://schemas.microsoft.com/office/powerpoint/2010/main" val="44006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震后恢复模型</a:t>
            </a:r>
          </a:p>
        </p:txBody>
      </p:sp>
      <p:sp>
        <p:nvSpPr>
          <p:cNvPr id="3" name="文本框 2"/>
          <p:cNvSpPr txBox="1"/>
          <p:nvPr/>
        </p:nvSpPr>
        <p:spPr>
          <a:xfrm>
            <a:off x="578331" y="1480742"/>
            <a:ext cx="809739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采用离散事件模型</a:t>
            </a:r>
            <a:r>
              <a:rPr lang="en-US" altLang="zh-CN" dirty="0"/>
              <a:t>(discrete event model)</a:t>
            </a:r>
            <a:r>
              <a:rPr lang="zh-CN" altLang="en-US" dirty="0"/>
              <a:t>描述恢复过程。</a:t>
            </a:r>
          </a:p>
        </p:txBody>
      </p:sp>
      <p:grpSp>
        <p:nvGrpSpPr>
          <p:cNvPr id="188" name="组合 187"/>
          <p:cNvGrpSpPr/>
          <p:nvPr/>
        </p:nvGrpSpPr>
        <p:grpSpPr>
          <a:xfrm>
            <a:off x="4902745" y="1982849"/>
            <a:ext cx="3269675" cy="2710207"/>
            <a:chOff x="1326118" y="2236555"/>
            <a:chExt cx="3269675" cy="2710207"/>
          </a:xfrm>
        </p:grpSpPr>
        <p:grpSp>
          <p:nvGrpSpPr>
            <p:cNvPr id="4" name="组合 3"/>
            <p:cNvGrpSpPr/>
            <p:nvPr/>
          </p:nvGrpSpPr>
          <p:grpSpPr>
            <a:xfrm>
              <a:off x="3475720" y="3652166"/>
              <a:ext cx="228976" cy="129779"/>
              <a:chOff x="3956259" y="1653380"/>
              <a:chExt cx="305301" cy="173038"/>
            </a:xfrm>
          </p:grpSpPr>
          <p:sp>
            <p:nvSpPr>
              <p:cNvPr id="5" name="椭圆 4"/>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6" name="直接箭头连接符 5"/>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椭圆 8"/>
            <p:cNvSpPr>
              <a:spLocks noChangeAspect="1"/>
            </p:cNvSpPr>
            <p:nvPr/>
          </p:nvSpPr>
          <p:spPr>
            <a:xfrm>
              <a:off x="3523400" y="285362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0" name="直接连接符 9"/>
            <p:cNvCxnSpPr/>
            <p:nvPr/>
          </p:nvCxnSpPr>
          <p:spPr>
            <a:xfrm>
              <a:off x="3494825" y="3130498"/>
              <a:ext cx="196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a:grpSpLocks noChangeAspect="1"/>
            </p:cNvGrpSpPr>
            <p:nvPr/>
          </p:nvGrpSpPr>
          <p:grpSpPr>
            <a:xfrm>
              <a:off x="3598462" y="4279229"/>
              <a:ext cx="31406" cy="97155"/>
              <a:chOff x="4909232" y="1471877"/>
              <a:chExt cx="183468" cy="567571"/>
            </a:xfrm>
          </p:grpSpPr>
          <p:sp>
            <p:nvSpPr>
              <p:cNvPr id="12" name="等腰三角形 11"/>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等腰三角形 12"/>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4" name="直接连接符 13"/>
              <p:cNvCxnSpPr>
                <a:stCxn id="13" idx="0"/>
                <a:endCxn id="1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椭圆 14"/>
            <p:cNvSpPr>
              <a:spLocks noChangeAspect="1"/>
            </p:cNvSpPr>
            <p:nvPr/>
          </p:nvSpPr>
          <p:spPr>
            <a:xfrm>
              <a:off x="1925706" y="374504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 name="椭圆 15"/>
            <p:cNvSpPr>
              <a:spLocks noChangeAspect="1"/>
            </p:cNvSpPr>
            <p:nvPr/>
          </p:nvSpPr>
          <p:spPr>
            <a:xfrm>
              <a:off x="2466887"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 name="椭圆 16"/>
            <p:cNvSpPr>
              <a:spLocks noChangeAspect="1"/>
            </p:cNvSpPr>
            <p:nvPr/>
          </p:nvSpPr>
          <p:spPr>
            <a:xfrm>
              <a:off x="1925706"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8" name="椭圆 17"/>
            <p:cNvSpPr>
              <a:spLocks noChangeAspect="1"/>
            </p:cNvSpPr>
            <p:nvPr/>
          </p:nvSpPr>
          <p:spPr>
            <a:xfrm>
              <a:off x="2466887"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9" name="椭圆 18"/>
            <p:cNvSpPr>
              <a:spLocks noChangeAspect="1"/>
            </p:cNvSpPr>
            <p:nvPr/>
          </p:nvSpPr>
          <p:spPr>
            <a:xfrm>
              <a:off x="3004896"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0" name="椭圆 19"/>
            <p:cNvSpPr>
              <a:spLocks noChangeAspect="1"/>
            </p:cNvSpPr>
            <p:nvPr/>
          </p:nvSpPr>
          <p:spPr>
            <a:xfrm>
              <a:off x="3006482"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1" name="椭圆 20"/>
            <p:cNvSpPr>
              <a:spLocks noChangeAspect="1"/>
            </p:cNvSpPr>
            <p:nvPr/>
          </p:nvSpPr>
          <p:spPr>
            <a:xfrm>
              <a:off x="1921420"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2" name="椭圆 21"/>
            <p:cNvSpPr>
              <a:spLocks noChangeAspect="1"/>
            </p:cNvSpPr>
            <p:nvPr/>
          </p:nvSpPr>
          <p:spPr>
            <a:xfrm>
              <a:off x="2466887"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 name="椭圆 22"/>
            <p:cNvSpPr>
              <a:spLocks noChangeAspect="1"/>
            </p:cNvSpPr>
            <p:nvPr/>
          </p:nvSpPr>
          <p:spPr>
            <a:xfrm>
              <a:off x="3004896" y="4824108"/>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4" name="直接连接符 23"/>
            <p:cNvCxnSpPr>
              <a:stCxn id="15" idx="6"/>
              <a:endCxn id="16" idx="2"/>
            </p:cNvCxnSpPr>
            <p:nvPr/>
          </p:nvCxnSpPr>
          <p:spPr>
            <a:xfrm>
              <a:off x="2016832" y="3790585"/>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9" idx="2"/>
            </p:cNvCxnSpPr>
            <p:nvPr/>
          </p:nvCxnSpPr>
          <p:spPr>
            <a:xfrm>
              <a:off x="2558013" y="3795586"/>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 idx="4"/>
              <a:endCxn id="20" idx="0"/>
            </p:cNvCxnSpPr>
            <p:nvPr/>
          </p:nvCxnSpPr>
          <p:spPr>
            <a:xfrm>
              <a:off x="3050459" y="3841127"/>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4"/>
              <a:endCxn id="23" idx="0"/>
            </p:cNvCxnSpPr>
            <p:nvPr/>
          </p:nvCxnSpPr>
          <p:spPr>
            <a:xfrm flipH="1">
              <a:off x="3050459" y="4367800"/>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2"/>
              <a:endCxn id="18" idx="6"/>
            </p:cNvCxnSpPr>
            <p:nvPr/>
          </p:nvCxnSpPr>
          <p:spPr>
            <a:xfrm flipH="1">
              <a:off x="2558012" y="4322259"/>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4"/>
              <a:endCxn id="18" idx="0"/>
            </p:cNvCxnSpPr>
            <p:nvPr/>
          </p:nvCxnSpPr>
          <p:spPr>
            <a:xfrm>
              <a:off x="2512450" y="3841127"/>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4"/>
              <a:endCxn id="17" idx="0"/>
            </p:cNvCxnSpPr>
            <p:nvPr/>
          </p:nvCxnSpPr>
          <p:spPr>
            <a:xfrm>
              <a:off x="1971269" y="3836126"/>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7" idx="6"/>
              <a:endCxn id="18" idx="2"/>
            </p:cNvCxnSpPr>
            <p:nvPr/>
          </p:nvCxnSpPr>
          <p:spPr>
            <a:xfrm>
              <a:off x="2016832" y="4322259"/>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7" idx="4"/>
              <a:endCxn id="21" idx="0"/>
            </p:cNvCxnSpPr>
            <p:nvPr/>
          </p:nvCxnSpPr>
          <p:spPr>
            <a:xfrm flipH="1">
              <a:off x="1966983" y="4367800"/>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6"/>
              <a:endCxn id="22" idx="2"/>
            </p:cNvCxnSpPr>
            <p:nvPr/>
          </p:nvCxnSpPr>
          <p:spPr>
            <a:xfrm>
              <a:off x="2012545" y="4864648"/>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8" idx="4"/>
              <a:endCxn id="22" idx="0"/>
            </p:cNvCxnSpPr>
            <p:nvPr/>
          </p:nvCxnSpPr>
          <p:spPr>
            <a:xfrm>
              <a:off x="2512450" y="4367800"/>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6"/>
              <a:endCxn id="23" idx="2"/>
            </p:cNvCxnSpPr>
            <p:nvPr/>
          </p:nvCxnSpPr>
          <p:spPr>
            <a:xfrm>
              <a:off x="2558013" y="4864648"/>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328408" y="4765787"/>
              <a:ext cx="194786" cy="180975"/>
              <a:chOff x="6090285" y="4146550"/>
              <a:chExt cx="259715" cy="241300"/>
            </a:xfrm>
          </p:grpSpPr>
          <p:cxnSp>
            <p:nvCxnSpPr>
              <p:cNvPr id="37" name="直接连接符 36"/>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2" name="直接连接符 41"/>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a:stCxn id="21" idx="2"/>
            </p:cNvCxnSpPr>
            <p:nvPr/>
          </p:nvCxnSpPr>
          <p:spPr>
            <a:xfrm flipH="1">
              <a:off x="1523194" y="4864648"/>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854514" y="4531610"/>
              <a:ext cx="228976" cy="129779"/>
              <a:chOff x="3956259" y="1653380"/>
              <a:chExt cx="305301" cy="173038"/>
            </a:xfrm>
          </p:grpSpPr>
          <p:sp>
            <p:nvSpPr>
              <p:cNvPr id="46" name="椭圆 45"/>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7" name="直接箭头连接符 46"/>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任意多边形 48"/>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0" name="组合 49"/>
            <p:cNvGrpSpPr/>
            <p:nvPr/>
          </p:nvGrpSpPr>
          <p:grpSpPr>
            <a:xfrm>
              <a:off x="2854474" y="3994033"/>
              <a:ext cx="228976" cy="129779"/>
              <a:chOff x="3956259" y="1653380"/>
              <a:chExt cx="305301" cy="173038"/>
            </a:xfrm>
          </p:grpSpPr>
          <p:sp>
            <p:nvSpPr>
              <p:cNvPr id="51" name="椭圆 50"/>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52" name="直接箭头连接符 51"/>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3" name="任意多边形 52"/>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任意多边形 53"/>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5" name="组合 54"/>
            <p:cNvGrpSpPr/>
            <p:nvPr/>
          </p:nvGrpSpPr>
          <p:grpSpPr>
            <a:xfrm>
              <a:off x="2159503" y="4133461"/>
              <a:ext cx="129779" cy="236659"/>
              <a:chOff x="5541385" y="3415764"/>
              <a:chExt cx="173038" cy="315545"/>
            </a:xfrm>
          </p:grpSpPr>
          <p:sp>
            <p:nvSpPr>
              <p:cNvPr id="56" name="乘号 55"/>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7" name="直接箭头连接符 56"/>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任意多边形 58"/>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0" name="组合 59"/>
            <p:cNvGrpSpPr>
              <a:grpSpLocks noChangeAspect="1"/>
            </p:cNvGrpSpPr>
            <p:nvPr/>
          </p:nvGrpSpPr>
          <p:grpSpPr>
            <a:xfrm>
              <a:off x="2415019" y="4270437"/>
              <a:ext cx="31406" cy="97155"/>
              <a:chOff x="4909232" y="1471877"/>
              <a:chExt cx="183468" cy="567571"/>
            </a:xfrm>
          </p:grpSpPr>
          <p:sp>
            <p:nvSpPr>
              <p:cNvPr id="61" name="等腰三角形 6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2" name="等腰三角形 6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3" name="直接连接符 62"/>
              <p:cNvCxnSpPr>
                <a:stCxn id="62" idx="0"/>
                <a:endCxn id="6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a:grpSpLocks noChangeAspect="1"/>
            </p:cNvGrpSpPr>
            <p:nvPr/>
          </p:nvGrpSpPr>
          <p:grpSpPr>
            <a:xfrm>
              <a:off x="2037916" y="4268631"/>
              <a:ext cx="31406" cy="97155"/>
              <a:chOff x="4909232" y="1471877"/>
              <a:chExt cx="183468" cy="567571"/>
            </a:xfrm>
          </p:grpSpPr>
          <p:sp>
            <p:nvSpPr>
              <p:cNvPr id="65" name="等腰三角形 6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6" name="等腰三角形 6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7" name="直接连接符 66"/>
              <p:cNvCxnSpPr>
                <a:stCxn id="66" idx="0"/>
                <a:endCxn id="6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a:grpSpLocks noChangeAspect="1"/>
            </p:cNvGrpSpPr>
            <p:nvPr/>
          </p:nvGrpSpPr>
          <p:grpSpPr>
            <a:xfrm>
              <a:off x="2042404" y="3740817"/>
              <a:ext cx="31406" cy="97155"/>
              <a:chOff x="4909232" y="1471877"/>
              <a:chExt cx="183468" cy="567571"/>
            </a:xfrm>
          </p:grpSpPr>
          <p:sp>
            <p:nvSpPr>
              <p:cNvPr id="69" name="等腰三角形 6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0" name="等腰三角形 6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1" name="直接连接符 70"/>
              <p:cNvCxnSpPr>
                <a:stCxn id="70" idx="0"/>
                <a:endCxn id="6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a:grpSpLocks noChangeAspect="1"/>
            </p:cNvGrpSpPr>
            <p:nvPr/>
          </p:nvGrpSpPr>
          <p:grpSpPr>
            <a:xfrm>
              <a:off x="2916666" y="3745629"/>
              <a:ext cx="31406" cy="97155"/>
              <a:chOff x="4909232" y="1471877"/>
              <a:chExt cx="183468" cy="567571"/>
            </a:xfrm>
          </p:grpSpPr>
          <p:sp>
            <p:nvSpPr>
              <p:cNvPr id="73" name="等腰三角形 7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4" name="等腰三角形 7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5" name="直接连接符 74"/>
              <p:cNvCxnSpPr>
                <a:stCxn id="74" idx="0"/>
                <a:endCxn id="7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a:grpSpLocks noChangeAspect="1"/>
            </p:cNvGrpSpPr>
            <p:nvPr/>
          </p:nvGrpSpPr>
          <p:grpSpPr>
            <a:xfrm>
              <a:off x="1572009" y="4806547"/>
              <a:ext cx="31406" cy="97155"/>
              <a:chOff x="4909232" y="1471877"/>
              <a:chExt cx="183468" cy="567571"/>
            </a:xfrm>
          </p:grpSpPr>
          <p:sp>
            <p:nvSpPr>
              <p:cNvPr id="77" name="等腰三角形 7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8" name="等腰三角形 7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9" name="直接连接符 78"/>
              <p:cNvCxnSpPr>
                <a:stCxn id="78" idx="0"/>
                <a:endCxn id="7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a:grpSpLocks noChangeAspect="1"/>
            </p:cNvGrpSpPr>
            <p:nvPr/>
          </p:nvGrpSpPr>
          <p:grpSpPr>
            <a:xfrm>
              <a:off x="2945718" y="4282293"/>
              <a:ext cx="31406" cy="97155"/>
              <a:chOff x="4909232" y="1471877"/>
              <a:chExt cx="183468" cy="567571"/>
            </a:xfrm>
          </p:grpSpPr>
          <p:sp>
            <p:nvSpPr>
              <p:cNvPr id="81" name="等腰三角形 8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2" name="等腰三角形 8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83" name="直接连接符 82"/>
              <p:cNvCxnSpPr>
                <a:stCxn id="82" idx="0"/>
                <a:endCxn id="8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a:grpSpLocks noChangeAspect="1"/>
            </p:cNvGrpSpPr>
            <p:nvPr/>
          </p:nvGrpSpPr>
          <p:grpSpPr>
            <a:xfrm>
              <a:off x="2936812" y="4819512"/>
              <a:ext cx="31406" cy="97155"/>
              <a:chOff x="4909232" y="1471877"/>
              <a:chExt cx="183468" cy="567571"/>
            </a:xfrm>
          </p:grpSpPr>
          <p:sp>
            <p:nvSpPr>
              <p:cNvPr id="85" name="等腰三角形 8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6" name="等腰三角形 8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87" name="直接连接符 86"/>
              <p:cNvCxnSpPr>
                <a:stCxn id="86" idx="0"/>
                <a:endCxn id="8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1326118" y="2381185"/>
              <a:ext cx="1769200" cy="1201718"/>
              <a:chOff x="8100592" y="1209106"/>
              <a:chExt cx="2358933" cy="1602291"/>
            </a:xfrm>
          </p:grpSpPr>
          <p:grpSp>
            <p:nvGrpSpPr>
              <p:cNvPr id="89" name="组合 88"/>
              <p:cNvGrpSpPr/>
              <p:nvPr/>
            </p:nvGrpSpPr>
            <p:grpSpPr>
              <a:xfrm>
                <a:off x="8100592" y="1209106"/>
                <a:ext cx="2358933" cy="1602291"/>
                <a:chOff x="5238852" y="1942862"/>
                <a:chExt cx="2358933" cy="1602291"/>
              </a:xfrm>
            </p:grpSpPr>
            <p:sp>
              <p:nvSpPr>
                <p:cNvPr id="118" name="椭圆 117"/>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9" name="椭圆 118"/>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0" name="椭圆 119"/>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1" name="椭圆 120"/>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2" name="椭圆 121"/>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3" name="椭圆 122"/>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4" name="椭圆 123"/>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5" name="椭圆 124"/>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6" name="椭圆 125"/>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27" name="直接连接符 126"/>
                <p:cNvCxnSpPr>
                  <a:stCxn id="118" idx="6"/>
                  <a:endCxn id="119"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9" idx="6"/>
                  <a:endCxn id="122"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2" idx="4"/>
                  <a:endCxn id="123"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4"/>
                  <a:endCxn id="126"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2"/>
                  <a:endCxn id="121"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9" idx="4"/>
                  <a:endCxn id="121"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8" idx="4"/>
                  <a:endCxn id="120"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0" idx="6"/>
                  <a:endCxn id="121"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0" idx="4"/>
                  <a:endCxn id="124"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4" idx="6"/>
                  <a:endCxn id="125"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1" idx="4"/>
                  <a:endCxn id="125"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25" idx="6"/>
                  <a:endCxn id="126"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组合 138"/>
                <p:cNvGrpSpPr/>
                <p:nvPr/>
              </p:nvGrpSpPr>
              <p:grpSpPr>
                <a:xfrm>
                  <a:off x="5238852" y="3303853"/>
                  <a:ext cx="259715" cy="241300"/>
                  <a:chOff x="6090285" y="4146550"/>
                  <a:chExt cx="259715" cy="241300"/>
                </a:xfrm>
              </p:grpSpPr>
              <p:cxnSp>
                <p:nvCxnSpPr>
                  <p:cNvPr id="141" name="直接连接符 140"/>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等腰三角形 144"/>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46" name="直接连接符 145"/>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0" name="直接连接符 139"/>
                <p:cNvCxnSpPr>
                  <a:stCxn id="124"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a:grpSpLocks noChangeAspect="1"/>
              </p:cNvGrpSpPr>
              <p:nvPr/>
            </p:nvGrpSpPr>
            <p:grpSpPr>
              <a:xfrm>
                <a:off x="9564779" y="1924623"/>
                <a:ext cx="41874" cy="129540"/>
                <a:chOff x="4909232" y="1471877"/>
                <a:chExt cx="183468" cy="567571"/>
              </a:xfrm>
            </p:grpSpPr>
            <p:sp>
              <p:nvSpPr>
                <p:cNvPr id="115" name="等腰三角形 11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6" name="等腰三角形 11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7" name="直接连接符 116"/>
                <p:cNvCxnSpPr>
                  <a:stCxn id="116" idx="0"/>
                  <a:endCxn id="11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a:grpSpLocks noChangeAspect="1"/>
              </p:cNvGrpSpPr>
              <p:nvPr/>
            </p:nvGrpSpPr>
            <p:grpSpPr>
              <a:xfrm>
                <a:off x="9061975" y="1922215"/>
                <a:ext cx="41874" cy="129540"/>
                <a:chOff x="4909232" y="1471877"/>
                <a:chExt cx="183468" cy="567571"/>
              </a:xfrm>
            </p:grpSpPr>
            <p:sp>
              <p:nvSpPr>
                <p:cNvPr id="112" name="等腰三角形 111"/>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3" name="等腰三角形 112"/>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4" name="直接连接符 113"/>
                <p:cNvCxnSpPr>
                  <a:stCxn id="113" idx="0"/>
                  <a:endCxn id="11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2" name="组合 91"/>
              <p:cNvGrpSpPr>
                <a:grpSpLocks noChangeAspect="1"/>
              </p:cNvGrpSpPr>
              <p:nvPr/>
            </p:nvGrpSpPr>
            <p:grpSpPr>
              <a:xfrm>
                <a:off x="9067959" y="1218463"/>
                <a:ext cx="41874" cy="129540"/>
                <a:chOff x="4909232" y="1471877"/>
                <a:chExt cx="183468" cy="567571"/>
              </a:xfrm>
            </p:grpSpPr>
            <p:sp>
              <p:nvSpPr>
                <p:cNvPr id="109" name="等腰三角形 10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0" name="等腰三角形 10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1" name="直接连接符 110"/>
                <p:cNvCxnSpPr>
                  <a:stCxn id="110" idx="0"/>
                  <a:endCxn id="10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组合 92"/>
              <p:cNvGrpSpPr>
                <a:grpSpLocks noChangeAspect="1"/>
              </p:cNvGrpSpPr>
              <p:nvPr/>
            </p:nvGrpSpPr>
            <p:grpSpPr>
              <a:xfrm>
                <a:off x="10233641" y="1224879"/>
                <a:ext cx="41874" cy="129540"/>
                <a:chOff x="4909232" y="1471877"/>
                <a:chExt cx="183468" cy="567571"/>
              </a:xfrm>
            </p:grpSpPr>
            <p:sp>
              <p:nvSpPr>
                <p:cNvPr id="106" name="等腰三角形 105"/>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7" name="等腰三角形 106"/>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8" name="直接连接符 107"/>
                <p:cNvCxnSpPr>
                  <a:stCxn id="107" idx="0"/>
                  <a:endCxn id="10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a:grpSpLocks noChangeAspect="1"/>
              </p:cNvGrpSpPr>
              <p:nvPr/>
            </p:nvGrpSpPr>
            <p:grpSpPr>
              <a:xfrm>
                <a:off x="8440765" y="2639436"/>
                <a:ext cx="41874" cy="129540"/>
                <a:chOff x="4909232" y="1471877"/>
                <a:chExt cx="183468" cy="567571"/>
              </a:xfrm>
            </p:grpSpPr>
            <p:sp>
              <p:nvSpPr>
                <p:cNvPr id="103" name="等腰三角形 10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4" name="等腰三角形 10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5" name="直接连接符 104"/>
                <p:cNvCxnSpPr>
                  <a:stCxn id="104" idx="0"/>
                  <a:endCxn id="10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a:grpSpLocks noChangeAspect="1"/>
              </p:cNvGrpSpPr>
              <p:nvPr/>
            </p:nvGrpSpPr>
            <p:grpSpPr>
              <a:xfrm>
                <a:off x="10272377" y="1927731"/>
                <a:ext cx="41874" cy="129540"/>
                <a:chOff x="4909232" y="1471877"/>
                <a:chExt cx="183468" cy="567571"/>
              </a:xfrm>
            </p:grpSpPr>
            <p:sp>
              <p:nvSpPr>
                <p:cNvPr id="100" name="等腰三角形 99"/>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1" name="等腰三角形 100"/>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2" name="直接连接符 101"/>
                <p:cNvCxnSpPr>
                  <a:stCxn id="101" idx="0"/>
                  <a:endCxn id="10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a:grpSpLocks noChangeAspect="1"/>
              </p:cNvGrpSpPr>
              <p:nvPr/>
            </p:nvGrpSpPr>
            <p:grpSpPr>
              <a:xfrm>
                <a:off x="10260503" y="2650373"/>
                <a:ext cx="41874" cy="129540"/>
                <a:chOff x="4909232" y="1471877"/>
                <a:chExt cx="183468" cy="567571"/>
              </a:xfrm>
            </p:grpSpPr>
            <p:sp>
              <p:nvSpPr>
                <p:cNvPr id="97" name="等腰三角形 9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98" name="等腰三角形 9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9" name="直接连接符 98"/>
                <p:cNvCxnSpPr>
                  <a:stCxn id="98" idx="0"/>
                  <a:endCxn id="9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48" name="文本框 147"/>
            <p:cNvSpPr txBox="1"/>
            <p:nvPr/>
          </p:nvSpPr>
          <p:spPr>
            <a:xfrm>
              <a:off x="1615350" y="330630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a:t>
              </a:r>
              <a:endParaRPr lang="zh-CN" altLang="en-US" sz="825" dirty="0">
                <a:latin typeface="Arial" panose="020B0604020202020204" pitchFamily="34" charset="0"/>
                <a:cs typeface="Arial" panose="020B0604020202020204" pitchFamily="34" charset="0"/>
              </a:endParaRPr>
            </a:p>
          </p:txBody>
        </p:sp>
        <p:sp>
          <p:nvSpPr>
            <p:cNvPr id="149" name="文本框 148"/>
            <p:cNvSpPr txBox="1"/>
            <p:nvPr/>
          </p:nvSpPr>
          <p:spPr>
            <a:xfrm>
              <a:off x="2085219" y="277719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150" name="文本框 149"/>
            <p:cNvSpPr txBox="1"/>
            <p:nvPr/>
          </p:nvSpPr>
          <p:spPr>
            <a:xfrm>
              <a:off x="2635651" y="279307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P8</a:t>
              </a:r>
              <a:endParaRPr lang="zh-CN" altLang="en-US" sz="825" dirty="0">
                <a:latin typeface="Arial" panose="020B0604020202020204" pitchFamily="34" charset="0"/>
                <a:cs typeface="Arial" panose="020B0604020202020204" pitchFamily="34" charset="0"/>
              </a:endParaRPr>
            </a:p>
          </p:txBody>
        </p:sp>
        <p:sp>
          <p:nvSpPr>
            <p:cNvPr id="151" name="文本框 150"/>
            <p:cNvSpPr txBox="1"/>
            <p:nvPr/>
          </p:nvSpPr>
          <p:spPr>
            <a:xfrm rot="5400000">
              <a:off x="1703904" y="312931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P4</a:t>
              </a:r>
              <a:endParaRPr lang="zh-CN" altLang="en-US" sz="825" dirty="0">
                <a:latin typeface="Arial" panose="020B0604020202020204" pitchFamily="34" charset="0"/>
                <a:cs typeface="Arial" panose="020B0604020202020204" pitchFamily="34" charset="0"/>
              </a:endParaRPr>
            </a:p>
          </p:txBody>
        </p:sp>
        <p:sp>
          <p:nvSpPr>
            <p:cNvPr id="152" name="文本框 151"/>
            <p:cNvSpPr txBox="1"/>
            <p:nvPr/>
          </p:nvSpPr>
          <p:spPr>
            <a:xfrm rot="5400000">
              <a:off x="2261415" y="315772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P5</a:t>
              </a:r>
              <a:endParaRPr lang="zh-CN" altLang="en-US" sz="825" dirty="0">
                <a:latin typeface="Arial" panose="020B0604020202020204" pitchFamily="34" charset="0"/>
                <a:cs typeface="Arial" panose="020B0604020202020204" pitchFamily="34" charset="0"/>
              </a:endParaRPr>
            </a:p>
          </p:txBody>
        </p:sp>
        <p:sp>
          <p:nvSpPr>
            <p:cNvPr id="153" name="文本框 152"/>
            <p:cNvSpPr txBox="1"/>
            <p:nvPr/>
          </p:nvSpPr>
          <p:spPr>
            <a:xfrm rot="5400000">
              <a:off x="2767464" y="315502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154" name="文本框 153"/>
            <p:cNvSpPr txBox="1"/>
            <p:nvPr/>
          </p:nvSpPr>
          <p:spPr>
            <a:xfrm>
              <a:off x="2060405" y="2238767"/>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P12</a:t>
              </a:r>
              <a:endParaRPr lang="zh-CN" altLang="en-US" sz="825" dirty="0">
                <a:latin typeface="Arial" panose="020B0604020202020204" pitchFamily="34" charset="0"/>
                <a:cs typeface="Arial" panose="020B0604020202020204" pitchFamily="34" charset="0"/>
              </a:endParaRPr>
            </a:p>
          </p:txBody>
        </p:sp>
        <p:sp>
          <p:nvSpPr>
            <p:cNvPr id="155" name="文本框 154"/>
            <p:cNvSpPr txBox="1"/>
            <p:nvPr/>
          </p:nvSpPr>
          <p:spPr>
            <a:xfrm>
              <a:off x="2625398" y="22365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P13</a:t>
              </a:r>
              <a:endParaRPr lang="zh-CN" altLang="en-US" sz="825" dirty="0">
                <a:latin typeface="Arial" panose="020B0604020202020204" pitchFamily="34" charset="0"/>
                <a:cs typeface="Arial" panose="020B0604020202020204" pitchFamily="34" charset="0"/>
              </a:endParaRPr>
            </a:p>
          </p:txBody>
        </p:sp>
        <p:sp>
          <p:nvSpPr>
            <p:cNvPr id="156" name="文本框 155"/>
            <p:cNvSpPr txBox="1"/>
            <p:nvPr/>
          </p:nvSpPr>
          <p:spPr>
            <a:xfrm rot="5400000">
              <a:off x="1703904" y="255354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P9</a:t>
              </a:r>
              <a:endParaRPr lang="zh-CN" altLang="en-US" sz="825" dirty="0">
                <a:latin typeface="Arial" panose="020B0604020202020204" pitchFamily="34" charset="0"/>
                <a:cs typeface="Arial" panose="020B0604020202020204" pitchFamily="34" charset="0"/>
              </a:endParaRPr>
            </a:p>
          </p:txBody>
        </p:sp>
        <p:sp>
          <p:nvSpPr>
            <p:cNvPr id="157" name="文本框 156"/>
            <p:cNvSpPr txBox="1"/>
            <p:nvPr/>
          </p:nvSpPr>
          <p:spPr>
            <a:xfrm rot="5400000">
              <a:off x="2231760" y="2581952"/>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P10</a:t>
              </a:r>
              <a:endParaRPr lang="zh-CN" altLang="en-US" sz="825" dirty="0">
                <a:latin typeface="Arial" panose="020B0604020202020204" pitchFamily="34" charset="0"/>
                <a:cs typeface="Arial" panose="020B0604020202020204" pitchFamily="34" charset="0"/>
              </a:endParaRPr>
            </a:p>
          </p:txBody>
        </p:sp>
        <p:sp>
          <p:nvSpPr>
            <p:cNvPr id="158" name="文本框 157"/>
            <p:cNvSpPr txBox="1"/>
            <p:nvPr/>
          </p:nvSpPr>
          <p:spPr>
            <a:xfrm rot="5400000">
              <a:off x="2737809" y="25792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sp>
          <p:nvSpPr>
            <p:cNvPr id="159" name="矩形 158"/>
            <p:cNvSpPr/>
            <p:nvPr/>
          </p:nvSpPr>
          <p:spPr>
            <a:xfrm>
              <a:off x="3409405" y="2436780"/>
              <a:ext cx="1186388" cy="24630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160" name="文本框 159"/>
            <p:cNvSpPr txBox="1"/>
            <p:nvPr/>
          </p:nvSpPr>
          <p:spPr>
            <a:xfrm>
              <a:off x="3455743" y="2501383"/>
              <a:ext cx="539648" cy="219291"/>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Legend</a:t>
              </a:r>
              <a:endParaRPr lang="zh-CN" altLang="en-US" sz="825" dirty="0">
                <a:latin typeface="Arial" panose="020B0604020202020204" pitchFamily="34" charset="0"/>
                <a:cs typeface="Arial" panose="020B0604020202020204" pitchFamily="34" charset="0"/>
              </a:endParaRPr>
            </a:p>
          </p:txBody>
        </p:sp>
        <p:cxnSp>
          <p:nvCxnSpPr>
            <p:cNvPr id="161" name="直接连接符 160"/>
            <p:cNvCxnSpPr/>
            <p:nvPr/>
          </p:nvCxnSpPr>
          <p:spPr>
            <a:xfrm>
              <a:off x="3455742" y="2695063"/>
              <a:ext cx="6246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3669954" y="2793071"/>
              <a:ext cx="675185"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User node</a:t>
              </a:r>
              <a:endParaRPr lang="zh-CN" altLang="en-US" sz="825" dirty="0">
                <a:latin typeface="Arial" panose="020B0604020202020204" pitchFamily="34" charset="0"/>
                <a:cs typeface="Arial" panose="020B0604020202020204" pitchFamily="34" charset="0"/>
              </a:endParaRPr>
            </a:p>
          </p:txBody>
        </p:sp>
        <p:sp>
          <p:nvSpPr>
            <p:cNvPr id="163" name="文本框 162"/>
            <p:cNvSpPr txBox="1"/>
            <p:nvPr/>
          </p:nvSpPr>
          <p:spPr>
            <a:xfrm>
              <a:off x="3669954" y="3018758"/>
              <a:ext cx="39786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a:t>
              </a:r>
              <a:endParaRPr lang="zh-CN" altLang="en-US" sz="825" dirty="0">
                <a:latin typeface="Arial" panose="020B0604020202020204" pitchFamily="34" charset="0"/>
                <a:cs typeface="Arial" panose="020B0604020202020204" pitchFamily="34" charset="0"/>
              </a:endParaRPr>
            </a:p>
          </p:txBody>
        </p:sp>
        <p:grpSp>
          <p:nvGrpSpPr>
            <p:cNvPr id="164" name="组合 163"/>
            <p:cNvGrpSpPr/>
            <p:nvPr/>
          </p:nvGrpSpPr>
          <p:grpSpPr>
            <a:xfrm>
              <a:off x="3495793" y="3306302"/>
              <a:ext cx="194786" cy="180975"/>
              <a:chOff x="6090285" y="4146550"/>
              <a:chExt cx="259715" cy="241300"/>
            </a:xfrm>
          </p:grpSpPr>
          <p:cxnSp>
            <p:nvCxnSpPr>
              <p:cNvPr id="165" name="直接连接符 164"/>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等腰三角形 168"/>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70" name="直接连接符 169"/>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文本框 171"/>
            <p:cNvSpPr txBox="1"/>
            <p:nvPr/>
          </p:nvSpPr>
          <p:spPr>
            <a:xfrm>
              <a:off x="3679101" y="3620490"/>
              <a:ext cx="62228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leak</a:t>
              </a:r>
              <a:endParaRPr lang="zh-CN" altLang="en-US" sz="825" dirty="0">
                <a:latin typeface="Arial" panose="020B0604020202020204" pitchFamily="34" charset="0"/>
                <a:cs typeface="Arial" panose="020B0604020202020204" pitchFamily="34" charset="0"/>
              </a:endParaRPr>
            </a:p>
          </p:txBody>
        </p:sp>
        <p:grpSp>
          <p:nvGrpSpPr>
            <p:cNvPr id="173" name="组合 172"/>
            <p:cNvGrpSpPr/>
            <p:nvPr/>
          </p:nvGrpSpPr>
          <p:grpSpPr>
            <a:xfrm rot="16200000">
              <a:off x="3534172" y="3898922"/>
              <a:ext cx="129779" cy="236659"/>
              <a:chOff x="5541385" y="3415764"/>
              <a:chExt cx="173038" cy="315545"/>
            </a:xfrm>
          </p:grpSpPr>
          <p:sp>
            <p:nvSpPr>
              <p:cNvPr id="174" name="乘号 173"/>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75" name="直接箭头连接符 174"/>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6" name="任意多边形 175"/>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7" name="任意多边形 176"/>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8" name="文本框 177"/>
            <p:cNvSpPr txBox="1"/>
            <p:nvPr/>
          </p:nvSpPr>
          <p:spPr>
            <a:xfrm>
              <a:off x="3673822" y="3322773"/>
              <a:ext cx="639919"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Reservoir</a:t>
              </a:r>
              <a:endParaRPr lang="zh-CN" altLang="en-US" sz="825" dirty="0">
                <a:latin typeface="Arial" panose="020B0604020202020204" pitchFamily="34" charset="0"/>
                <a:cs typeface="Arial" panose="020B0604020202020204" pitchFamily="34" charset="0"/>
              </a:endParaRPr>
            </a:p>
          </p:txBody>
        </p:sp>
        <p:sp>
          <p:nvSpPr>
            <p:cNvPr id="179" name="文本框 178"/>
            <p:cNvSpPr txBox="1"/>
            <p:nvPr/>
          </p:nvSpPr>
          <p:spPr>
            <a:xfrm>
              <a:off x="3673822" y="3918207"/>
              <a:ext cx="692818"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break</a:t>
              </a:r>
              <a:endParaRPr lang="zh-CN" altLang="en-US" sz="825" dirty="0">
                <a:latin typeface="Arial" panose="020B0604020202020204" pitchFamily="34" charset="0"/>
                <a:cs typeface="Arial" panose="020B0604020202020204" pitchFamily="34" charset="0"/>
              </a:endParaRPr>
            </a:p>
          </p:txBody>
        </p:sp>
        <p:sp>
          <p:nvSpPr>
            <p:cNvPr id="180" name="文本框 179"/>
            <p:cNvSpPr txBox="1"/>
            <p:nvPr/>
          </p:nvSpPr>
          <p:spPr>
            <a:xfrm>
              <a:off x="3684625" y="4219106"/>
              <a:ext cx="857927"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Isolation valve</a:t>
              </a:r>
              <a:endParaRPr lang="zh-CN" altLang="en-US" sz="825" dirty="0">
                <a:latin typeface="Arial" panose="020B0604020202020204" pitchFamily="34" charset="0"/>
                <a:cs typeface="Arial" panose="020B0604020202020204" pitchFamily="34" charset="0"/>
              </a:endParaRPr>
            </a:p>
          </p:txBody>
        </p:sp>
        <p:sp>
          <p:nvSpPr>
            <p:cNvPr id="181" name="文本框 180"/>
            <p:cNvSpPr txBox="1"/>
            <p:nvPr/>
          </p:nvSpPr>
          <p:spPr>
            <a:xfrm>
              <a:off x="2078931" y="332643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P2</a:t>
              </a:r>
              <a:endParaRPr lang="zh-CN" altLang="en-US" sz="825" dirty="0">
                <a:latin typeface="Arial" panose="020B0604020202020204" pitchFamily="34" charset="0"/>
                <a:cs typeface="Arial" panose="020B0604020202020204" pitchFamily="34" charset="0"/>
              </a:endParaRPr>
            </a:p>
          </p:txBody>
        </p:sp>
        <p:sp>
          <p:nvSpPr>
            <p:cNvPr id="182" name="文本框 181"/>
            <p:cNvSpPr txBox="1"/>
            <p:nvPr/>
          </p:nvSpPr>
          <p:spPr>
            <a:xfrm>
              <a:off x="2629363" y="334231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P3</a:t>
              </a:r>
              <a:endParaRPr lang="zh-CN" altLang="en-US" sz="825" dirty="0">
                <a:latin typeface="Arial" panose="020B0604020202020204" pitchFamily="34" charset="0"/>
                <a:cs typeface="Arial" panose="020B0604020202020204" pitchFamily="34" charset="0"/>
              </a:endParaRPr>
            </a:p>
          </p:txBody>
        </p:sp>
        <p:sp>
          <p:nvSpPr>
            <p:cNvPr id="183" name="文本框 182"/>
            <p:cNvSpPr txBox="1"/>
            <p:nvPr/>
          </p:nvSpPr>
          <p:spPr>
            <a:xfrm>
              <a:off x="1332528" y="248535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(a)</a:t>
              </a:r>
              <a:endParaRPr lang="zh-CN" altLang="en-US" sz="825" dirty="0">
                <a:latin typeface="Arial" panose="020B0604020202020204" pitchFamily="34" charset="0"/>
                <a:cs typeface="Arial" panose="020B0604020202020204" pitchFamily="34" charset="0"/>
              </a:endParaRPr>
            </a:p>
          </p:txBody>
        </p:sp>
        <p:sp>
          <p:nvSpPr>
            <p:cNvPr id="184" name="文本框 183"/>
            <p:cNvSpPr txBox="1"/>
            <p:nvPr/>
          </p:nvSpPr>
          <p:spPr>
            <a:xfrm>
              <a:off x="1334946" y="387040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(b)</a:t>
              </a:r>
              <a:endParaRPr lang="zh-CN" altLang="en-US" sz="825" dirty="0">
                <a:latin typeface="Arial" panose="020B0604020202020204" pitchFamily="34" charset="0"/>
                <a:cs typeface="Arial" panose="020B0604020202020204" pitchFamily="34" charset="0"/>
              </a:endParaRPr>
            </a:p>
          </p:txBody>
        </p:sp>
      </p:grpSp>
      <p:graphicFrame>
        <p:nvGraphicFramePr>
          <p:cNvPr id="185" name="表格 184"/>
          <p:cNvGraphicFramePr>
            <a:graphicFrameLocks noGrp="1"/>
          </p:cNvGraphicFramePr>
          <p:nvPr>
            <p:extLst/>
          </p:nvPr>
        </p:nvGraphicFramePr>
        <p:xfrm>
          <a:off x="872160" y="4513935"/>
          <a:ext cx="1999625" cy="1188720"/>
        </p:xfrm>
        <a:graphic>
          <a:graphicData uri="http://schemas.openxmlformats.org/drawingml/2006/table">
            <a:tbl>
              <a:tblPr firstCol="1">
                <a:tableStyleId>{5C22544A-7EE6-4342-B048-85BDC9FD1C3A}</a:tableStyleId>
              </a:tblPr>
              <a:tblGrid>
                <a:gridCol w="470928">
                  <a:extLst>
                    <a:ext uri="{9D8B030D-6E8A-4147-A177-3AD203B41FA5}">
                      <a16:colId xmlns:a16="http://schemas.microsoft.com/office/drawing/2014/main" val="633477411"/>
                    </a:ext>
                  </a:extLst>
                </a:gridCol>
                <a:gridCol w="1528697">
                  <a:extLst>
                    <a:ext uri="{9D8B030D-6E8A-4147-A177-3AD203B41FA5}">
                      <a16:colId xmlns:a16="http://schemas.microsoft.com/office/drawing/2014/main" val="4072947211"/>
                    </a:ext>
                  </a:extLst>
                </a:gridCol>
              </a:tblGrid>
              <a:tr h="0">
                <a:tc>
                  <a:txBody>
                    <a:bodyPr/>
                    <a:lstStyle/>
                    <a:p>
                      <a:pPr>
                        <a:spcAft>
                          <a:spcPts val="0"/>
                        </a:spcAft>
                      </a:pPr>
                      <a:r>
                        <a:rPr lang="zh-CN" altLang="en-US" sz="1100" kern="100" dirty="0">
                          <a:effectLst/>
                        </a:rPr>
                        <a:t>实体</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管道</a:t>
                      </a:r>
                      <a:endParaRPr lang="en-US" altLang="zh-CN" sz="1100" kern="100" dirty="0">
                        <a:effectLst/>
                      </a:endParaRPr>
                    </a:p>
                    <a:p>
                      <a:pPr>
                        <a:spcAft>
                          <a:spcPts val="0"/>
                        </a:spcAft>
                      </a:pPr>
                      <a:r>
                        <a:rPr lang="zh-CN" altLang="en-US" sz="1200" i="0" dirty="0">
                          <a:effectLst/>
                          <a:latin typeface="Times New Roman" panose="02020603050405020304" pitchFamily="18" charset="0"/>
                          <a:ea typeface="宋体" panose="02010600030101010101" pitchFamily="2" charset="-122"/>
                        </a:rPr>
                        <a:t>维修队伍</a:t>
                      </a:r>
                      <a:endParaRPr lang="zh-CN" sz="1200" i="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4970575"/>
                  </a:ext>
                </a:extLst>
              </a:tr>
              <a:tr h="0">
                <a:tc>
                  <a:txBody>
                    <a:bodyPr/>
                    <a:lstStyle/>
                    <a:p>
                      <a:pPr>
                        <a:spcAft>
                          <a:spcPts val="0"/>
                        </a:spcAft>
                      </a:pPr>
                      <a:r>
                        <a:rPr lang="zh-CN" altLang="en-US" sz="1100" kern="100" dirty="0">
                          <a:effectLst/>
                        </a:rPr>
                        <a:t>事件</a:t>
                      </a:r>
                      <a:r>
                        <a:rPr lang="en-US" sz="1100" kern="100" dirty="0">
                          <a:effectLst/>
                        </a:rPr>
                        <a:t> </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隔离</a:t>
                      </a:r>
                      <a:endParaRPr lang="zh-CN" sz="1200" dirty="0">
                        <a:effectLst/>
                      </a:endParaRPr>
                    </a:p>
                    <a:p>
                      <a:pPr>
                        <a:spcAft>
                          <a:spcPts val="0"/>
                        </a:spcAft>
                      </a:pPr>
                      <a:r>
                        <a:rPr lang="zh-CN" altLang="en-US" sz="1100" kern="100" dirty="0">
                          <a:effectLst/>
                        </a:rPr>
                        <a:t>修复</a:t>
                      </a:r>
                      <a:endParaRPr lang="en-US" altLang="zh-CN" sz="1100" kern="100" dirty="0">
                        <a:effectLst/>
                      </a:endParaRPr>
                    </a:p>
                    <a:p>
                      <a:pPr>
                        <a:spcAft>
                          <a:spcPts val="0"/>
                        </a:spcAft>
                      </a:pPr>
                      <a:r>
                        <a:rPr lang="zh-CN" altLang="en-US" sz="1100" kern="100" dirty="0">
                          <a:effectLst/>
                        </a:rPr>
                        <a:t>替换</a:t>
                      </a:r>
                      <a:endParaRPr lang="en-US" altLang="zh-CN" sz="1100" kern="100" dirty="0">
                        <a:effectLst/>
                      </a:endParaRPr>
                    </a:p>
                  </a:txBody>
                  <a:tcPr marL="68580" marR="68580" marT="0" marB="0"/>
                </a:tc>
                <a:extLst>
                  <a:ext uri="{0D108BD9-81ED-4DB2-BD59-A6C34878D82A}">
                    <a16:rowId xmlns:a16="http://schemas.microsoft.com/office/drawing/2014/main" val="1927998821"/>
                  </a:ext>
                </a:extLst>
              </a:tr>
              <a:tr h="0">
                <a:tc>
                  <a:txBody>
                    <a:bodyPr/>
                    <a:lstStyle/>
                    <a:p>
                      <a:pPr>
                        <a:spcAft>
                          <a:spcPts val="0"/>
                        </a:spcAft>
                      </a:pPr>
                      <a:r>
                        <a:rPr lang="zh-CN" altLang="en-US" sz="1100" kern="100" dirty="0">
                          <a:effectLst/>
                        </a:rPr>
                        <a:t>变量</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管道状态</a:t>
                      </a:r>
                      <a:endParaRPr lang="en-US" altLang="zh-CN" sz="1100" kern="100" dirty="0">
                        <a:effectLst/>
                      </a:endParaRPr>
                    </a:p>
                    <a:p>
                      <a:pPr>
                        <a:spcAft>
                          <a:spcPts val="0"/>
                        </a:spcAft>
                      </a:pPr>
                      <a:r>
                        <a:rPr lang="zh-CN" altLang="en-US" sz="1100" kern="100" dirty="0">
                          <a:effectLst/>
                        </a:rPr>
                        <a:t>队伍状态</a:t>
                      </a:r>
                      <a:endParaRPr lang="zh-CN" sz="1200" i="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5525625"/>
                  </a:ext>
                </a:extLst>
              </a:tr>
            </a:tbl>
          </a:graphicData>
        </a:graphic>
      </p:graphicFrame>
      <p:graphicFrame>
        <p:nvGraphicFramePr>
          <p:cNvPr id="186" name="表格 185"/>
          <p:cNvGraphicFramePr>
            <a:graphicFrameLocks noGrp="1"/>
          </p:cNvGraphicFramePr>
          <p:nvPr>
            <p:extLst/>
          </p:nvPr>
        </p:nvGraphicFramePr>
        <p:xfrm>
          <a:off x="4627030" y="4932393"/>
          <a:ext cx="3835629" cy="838200"/>
        </p:xfrm>
        <a:graphic>
          <a:graphicData uri="http://schemas.openxmlformats.org/drawingml/2006/table">
            <a:tbl>
              <a:tblPr firstRow="1">
                <a:tableStyleId>{5C22544A-7EE6-4342-B048-85BDC9FD1C3A}</a:tableStyleId>
              </a:tblPr>
              <a:tblGrid>
                <a:gridCol w="1278543">
                  <a:extLst>
                    <a:ext uri="{9D8B030D-6E8A-4147-A177-3AD203B41FA5}">
                      <a16:colId xmlns:a16="http://schemas.microsoft.com/office/drawing/2014/main" val="3836546809"/>
                    </a:ext>
                  </a:extLst>
                </a:gridCol>
                <a:gridCol w="1278543">
                  <a:extLst>
                    <a:ext uri="{9D8B030D-6E8A-4147-A177-3AD203B41FA5}">
                      <a16:colId xmlns:a16="http://schemas.microsoft.com/office/drawing/2014/main" val="300181178"/>
                    </a:ext>
                  </a:extLst>
                </a:gridCol>
                <a:gridCol w="1278543">
                  <a:extLst>
                    <a:ext uri="{9D8B030D-6E8A-4147-A177-3AD203B41FA5}">
                      <a16:colId xmlns:a16="http://schemas.microsoft.com/office/drawing/2014/main" val="2552850811"/>
                    </a:ext>
                  </a:extLst>
                </a:gridCol>
              </a:tblGrid>
              <a:tr h="0">
                <a:tc>
                  <a:txBody>
                    <a:bodyPr/>
                    <a:lstStyle/>
                    <a:p>
                      <a:pPr algn="ctr">
                        <a:spcAft>
                          <a:spcPts val="0"/>
                        </a:spcAft>
                      </a:pPr>
                      <a:r>
                        <a:rPr lang="zh-CN" altLang="en-US" sz="1100" kern="100" dirty="0">
                          <a:effectLst/>
                        </a:rPr>
                        <a:t>事件编号</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事件</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持续时间</a:t>
                      </a:r>
                      <a:r>
                        <a:rPr lang="en-US" sz="1100" kern="100" dirty="0">
                          <a:effectLst/>
                        </a:rPr>
                        <a:t> (</a:t>
                      </a:r>
                      <a:r>
                        <a:rPr lang="en-US" sz="1100" kern="100" dirty="0" err="1">
                          <a:effectLst/>
                        </a:rPr>
                        <a:t>mins</a:t>
                      </a:r>
                      <a:r>
                        <a:rPr lang="en-US" sz="1100" kern="100" dirty="0">
                          <a:effectLst/>
                        </a:rPr>
                        <a:t>)</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0484461"/>
                  </a:ext>
                </a:extLst>
              </a:tr>
              <a:tr h="0">
                <a:tc>
                  <a:txBody>
                    <a:bodyPr/>
                    <a:lstStyle/>
                    <a:p>
                      <a:pPr algn="ctr">
                        <a:spcAft>
                          <a:spcPts val="0"/>
                        </a:spcAft>
                      </a:pPr>
                      <a:r>
                        <a:rPr lang="en-US" sz="1100" kern="100" dirty="0">
                          <a:effectLst/>
                        </a:rPr>
                        <a:t>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30</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9330861"/>
                  </a:ext>
                </a:extLst>
              </a:tr>
              <a:tr h="0">
                <a:tc>
                  <a:txBody>
                    <a:bodyPr/>
                    <a:lstStyle/>
                    <a:p>
                      <a:pPr algn="ctr">
                        <a:spcAft>
                          <a:spcPts val="0"/>
                        </a:spcAft>
                      </a:pPr>
                      <a:r>
                        <a:rPr lang="en-US" sz="1100" kern="100">
                          <a:effectLst/>
                        </a:rPr>
                        <a:t>2</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3153867"/>
                  </a:ext>
                </a:extLst>
              </a:tr>
              <a:tr h="0">
                <a:tc>
                  <a:txBody>
                    <a:bodyPr/>
                    <a:lstStyle/>
                    <a:p>
                      <a:pPr algn="ctr">
                        <a:spcAft>
                          <a:spcPts val="0"/>
                        </a:spcAft>
                      </a:pPr>
                      <a:r>
                        <a:rPr lang="en-US" sz="1100" kern="100">
                          <a:effectLst/>
                        </a:rPr>
                        <a:t>3</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23213458"/>
                  </a:ext>
                </a:extLst>
              </a:tr>
              <a:tr h="0">
                <a:tc>
                  <a:txBody>
                    <a:bodyPr/>
                    <a:lstStyle/>
                    <a:p>
                      <a:pPr algn="ctr">
                        <a:spcAft>
                          <a:spcPts val="0"/>
                        </a:spcAft>
                      </a:pPr>
                      <a:r>
                        <a:rPr lang="en-US" sz="1100" kern="100">
                          <a:effectLst/>
                        </a:rPr>
                        <a:t>4</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dirty="0">
                          <a:effectLst/>
                        </a:rPr>
                        <a:t>30</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6998676"/>
                  </a:ext>
                </a:extLst>
              </a:tr>
            </a:tbl>
          </a:graphicData>
        </a:graphic>
      </p:graphicFrame>
      <p:graphicFrame>
        <p:nvGraphicFramePr>
          <p:cNvPr id="187" name="表格 186"/>
          <p:cNvGraphicFramePr>
            <a:graphicFrameLocks noGrp="1"/>
          </p:cNvGraphicFramePr>
          <p:nvPr>
            <p:extLst/>
          </p:nvPr>
        </p:nvGraphicFramePr>
        <p:xfrm>
          <a:off x="4627030" y="6043595"/>
          <a:ext cx="2129900" cy="502920"/>
        </p:xfrm>
        <a:graphic>
          <a:graphicData uri="http://schemas.openxmlformats.org/drawingml/2006/table">
            <a:tbl>
              <a:tblPr firstRow="1">
                <a:tableStyleId>{5C22544A-7EE6-4342-B048-85BDC9FD1C3A}</a:tableStyleId>
              </a:tblPr>
              <a:tblGrid>
                <a:gridCol w="1220892">
                  <a:extLst>
                    <a:ext uri="{9D8B030D-6E8A-4147-A177-3AD203B41FA5}">
                      <a16:colId xmlns:a16="http://schemas.microsoft.com/office/drawing/2014/main" val="704586696"/>
                    </a:ext>
                  </a:extLst>
                </a:gridCol>
                <a:gridCol w="909008">
                  <a:extLst>
                    <a:ext uri="{9D8B030D-6E8A-4147-A177-3AD203B41FA5}">
                      <a16:colId xmlns:a16="http://schemas.microsoft.com/office/drawing/2014/main" val="2752888185"/>
                    </a:ext>
                  </a:extLst>
                </a:gridCol>
              </a:tblGrid>
              <a:tr h="0">
                <a:tc>
                  <a:txBody>
                    <a:bodyPr/>
                    <a:lstStyle/>
                    <a:p>
                      <a:pPr algn="ctr">
                        <a:spcAft>
                          <a:spcPts val="0"/>
                        </a:spcAft>
                      </a:pPr>
                      <a:r>
                        <a:rPr lang="zh-CN" altLang="en-US" sz="1100" kern="100" dirty="0">
                          <a:effectLst/>
                        </a:rPr>
                        <a:t>队伍</a:t>
                      </a:r>
                      <a:r>
                        <a:rPr lang="en-US" sz="1100" kern="100" dirty="0">
                          <a:effectLst/>
                        </a:rPr>
                        <a:t> 01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队伍</a:t>
                      </a:r>
                      <a:r>
                        <a:rPr lang="en-US" sz="1100" kern="100" dirty="0">
                          <a:effectLst/>
                        </a:rPr>
                        <a:t> 02</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0481254"/>
                  </a:ext>
                </a:extLst>
              </a:tr>
              <a:tr h="0">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02304167"/>
                  </a:ext>
                </a:extLst>
              </a:tr>
              <a:tr h="0">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 </a:t>
                      </a:r>
                      <a:r>
                        <a:rPr lang="en-US" sz="1100" kern="100" dirty="0">
                          <a:effectLst/>
                        </a:rPr>
                        <a:t>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21874490"/>
                  </a:ext>
                </a:extLst>
              </a:tr>
            </a:tbl>
          </a:graphicData>
        </a:graphic>
      </p:graphicFrame>
      <p:sp>
        <p:nvSpPr>
          <p:cNvPr id="190" name="矩形 189"/>
          <p:cNvSpPr/>
          <p:nvPr/>
        </p:nvSpPr>
        <p:spPr>
          <a:xfrm>
            <a:off x="682119" y="1982849"/>
            <a:ext cx="3847466" cy="2585323"/>
          </a:xfrm>
          <a:prstGeom prst="rect">
            <a:avLst/>
          </a:prstGeom>
        </p:spPr>
        <p:txBody>
          <a:bodyPr wrap="square" lIns="0" rIns="0">
            <a:spAutoFit/>
          </a:bodyPr>
          <a:lstStyle/>
          <a:p>
            <a:pPr marL="285750" indent="-285750">
              <a:buFont typeface="Arial" panose="020B0604020202020204" pitchFamily="34" charset="0"/>
              <a:buChar char="•"/>
            </a:pPr>
            <a:r>
              <a:rPr lang="en-US" altLang="zh-CN" dirty="0" err="1"/>
              <a:t>Cagnan</a:t>
            </a:r>
            <a:r>
              <a:rPr lang="en-US" altLang="zh-CN" dirty="0"/>
              <a:t> &amp; Davidson(2007)</a:t>
            </a:r>
            <a:r>
              <a:rPr lang="zh-CN" altLang="en-US" dirty="0"/>
              <a:t>、</a:t>
            </a:r>
            <a:r>
              <a:rPr lang="en-US" altLang="zh-CN" dirty="0" err="1"/>
              <a:t>Tabucchi</a:t>
            </a:r>
            <a:r>
              <a:rPr lang="en-US" altLang="zh-CN" dirty="0"/>
              <a:t> &amp; Davidson(2008)</a:t>
            </a:r>
            <a:r>
              <a:rPr lang="zh-CN" altLang="en-US" dirty="0"/>
              <a:t>分别采用</a:t>
            </a:r>
            <a:r>
              <a:rPr lang="en-US" altLang="zh-CN" dirty="0"/>
              <a:t>DEM (discrete event model)</a:t>
            </a:r>
            <a:r>
              <a:rPr lang="zh-CN" altLang="en-US" dirty="0"/>
              <a:t>描述电力网络和供水管网修复过程。</a:t>
            </a:r>
            <a:endParaRPr lang="en-US" altLang="zh-CN" dirty="0"/>
          </a:p>
          <a:p>
            <a:pPr marL="285750" indent="-285750">
              <a:buFont typeface="Arial" panose="020B0604020202020204" pitchFamily="34" charset="0"/>
              <a:buChar char="•"/>
            </a:pPr>
            <a:r>
              <a:rPr lang="zh-CN" altLang="en-US" dirty="0"/>
              <a:t>通过离散事件模型可以通过简单模型描述不同的修复活动。</a:t>
            </a:r>
            <a:endParaRPr lang="en-US" altLang="zh-CN" dirty="0"/>
          </a:p>
          <a:p>
            <a:pPr marL="285750" indent="-285750">
              <a:buFont typeface="Arial" panose="020B0604020202020204" pitchFamily="34" charset="0"/>
              <a:buChar char="•"/>
            </a:pPr>
            <a:r>
              <a:rPr lang="zh-CN" altLang="en-US" dirty="0"/>
              <a:t>可以模拟不同修复活动对管网性能的影响，不同修复活动的持续时间等等。</a:t>
            </a:r>
          </a:p>
        </p:txBody>
      </p:sp>
    </p:spTree>
    <p:extLst>
      <p:ext uri="{BB962C8B-B14F-4D97-AF65-F5344CB8AC3E}">
        <p14:creationId xmlns:p14="http://schemas.microsoft.com/office/powerpoint/2010/main" val="172469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12526-2844-49DF-A9AA-C3559640FA41}"/>
              </a:ext>
            </a:extLst>
          </p:cNvPr>
          <p:cNvSpPr>
            <a:spLocks noGrp="1"/>
          </p:cNvSpPr>
          <p:nvPr>
            <p:ph type="title"/>
          </p:nvPr>
        </p:nvSpPr>
        <p:spPr/>
        <p:txBody>
          <a:bodyPr/>
          <a:lstStyle/>
          <a:p>
            <a:r>
              <a:rPr lang="zh-CN" altLang="en-US" dirty="0"/>
              <a:t>震后恢复模型</a:t>
            </a:r>
          </a:p>
        </p:txBody>
      </p:sp>
      <p:sp>
        <p:nvSpPr>
          <p:cNvPr id="3" name="右箭头 3">
            <a:extLst>
              <a:ext uri="{FF2B5EF4-FFF2-40B4-BE49-F238E27FC236}">
                <a16:creationId xmlns:a16="http://schemas.microsoft.com/office/drawing/2014/main" id="{2FA3952B-2B90-46D5-A648-C89CDED4FA23}"/>
              </a:ext>
            </a:extLst>
          </p:cNvPr>
          <p:cNvSpPr/>
          <p:nvPr/>
        </p:nvSpPr>
        <p:spPr>
          <a:xfrm>
            <a:off x="768943" y="2299265"/>
            <a:ext cx="8057975" cy="285108"/>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4" name="文本框 3">
            <a:extLst>
              <a:ext uri="{FF2B5EF4-FFF2-40B4-BE49-F238E27FC236}">
                <a16:creationId xmlns:a16="http://schemas.microsoft.com/office/drawing/2014/main" id="{4241285E-E44B-474A-9616-22140484A1BF}"/>
              </a:ext>
            </a:extLst>
          </p:cNvPr>
          <p:cNvSpPr txBox="1"/>
          <p:nvPr/>
        </p:nvSpPr>
        <p:spPr>
          <a:xfrm>
            <a:off x="645791" y="2256991"/>
            <a:ext cx="1098378" cy="369332"/>
          </a:xfrm>
          <a:prstGeom prst="rect">
            <a:avLst/>
          </a:prstGeom>
          <a:noFill/>
        </p:spPr>
        <p:txBody>
          <a:bodyPr wrap="none" rtlCol="0">
            <a:spAutoFit/>
          </a:bodyPr>
          <a:lstStyle/>
          <a:p>
            <a:r>
              <a:rPr lang="en-US" altLang="zh-CN" dirty="0"/>
              <a:t>Time line </a:t>
            </a:r>
            <a:endParaRPr lang="zh-CN" altLang="en-US" dirty="0"/>
          </a:p>
        </p:txBody>
      </p:sp>
      <p:sp>
        <p:nvSpPr>
          <p:cNvPr id="5" name="文本框 4">
            <a:extLst>
              <a:ext uri="{FF2B5EF4-FFF2-40B4-BE49-F238E27FC236}">
                <a16:creationId xmlns:a16="http://schemas.microsoft.com/office/drawing/2014/main" id="{B745605E-538C-48F3-B363-F084D6EC5A99}"/>
              </a:ext>
            </a:extLst>
          </p:cNvPr>
          <p:cNvSpPr txBox="1"/>
          <p:nvPr/>
        </p:nvSpPr>
        <p:spPr>
          <a:xfrm>
            <a:off x="1288938" y="2591466"/>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6" name="文本框 5">
            <a:extLst>
              <a:ext uri="{FF2B5EF4-FFF2-40B4-BE49-F238E27FC236}">
                <a16:creationId xmlns:a16="http://schemas.microsoft.com/office/drawing/2014/main" id="{36F4BDD6-DE32-4EC0-8749-567A9FF1FBED}"/>
              </a:ext>
            </a:extLst>
          </p:cNvPr>
          <p:cNvSpPr txBox="1"/>
          <p:nvPr/>
        </p:nvSpPr>
        <p:spPr>
          <a:xfrm>
            <a:off x="2138544" y="2591466"/>
            <a:ext cx="878830" cy="276999"/>
          </a:xfrm>
          <a:prstGeom prst="rect">
            <a:avLst/>
          </a:prstGeom>
          <a:noFill/>
        </p:spPr>
        <p:txBody>
          <a:bodyPr wrap="none" lIns="0" tIns="0" rIns="0" bIns="0" rtlCol="0">
            <a:spAutoFit/>
          </a:bodyPr>
          <a:lstStyle/>
          <a:p>
            <a:r>
              <a:rPr lang="en-US" altLang="zh-CN" i="1" dirty="0"/>
              <a:t>Tp</a:t>
            </a:r>
            <a:r>
              <a:rPr lang="en-US" altLang="zh-CN" baseline="-25000" dirty="0"/>
              <a:t>7-isolation</a:t>
            </a:r>
            <a:endParaRPr lang="zh-CN" altLang="en-US" baseline="-25000" dirty="0"/>
          </a:p>
        </p:txBody>
      </p:sp>
      <p:sp>
        <p:nvSpPr>
          <p:cNvPr id="7" name="文本框 6">
            <a:extLst>
              <a:ext uri="{FF2B5EF4-FFF2-40B4-BE49-F238E27FC236}">
                <a16:creationId xmlns:a16="http://schemas.microsoft.com/office/drawing/2014/main" id="{373A4660-245A-4D7A-98AA-AE2B5EFB5CB4}"/>
              </a:ext>
            </a:extLst>
          </p:cNvPr>
          <p:cNvSpPr txBox="1"/>
          <p:nvPr/>
        </p:nvSpPr>
        <p:spPr>
          <a:xfrm>
            <a:off x="8038169" y="2620637"/>
            <a:ext cx="474489" cy="276999"/>
          </a:xfrm>
          <a:prstGeom prst="rect">
            <a:avLst/>
          </a:prstGeom>
          <a:noFill/>
        </p:spPr>
        <p:txBody>
          <a:bodyPr wrap="none" lIns="0" tIns="0" rIns="0" bIns="0" rtlCol="0">
            <a:spAutoFit/>
          </a:bodyPr>
          <a:lstStyle/>
          <a:p>
            <a:r>
              <a:rPr lang="en-US" altLang="zh-CN" i="1" dirty="0"/>
              <a:t>T</a:t>
            </a:r>
            <a:r>
              <a:rPr lang="en-US" altLang="zh-CN" baseline="-25000" dirty="0"/>
              <a:t>6-end</a:t>
            </a:r>
            <a:endParaRPr lang="zh-CN" altLang="en-US" baseline="-25000" dirty="0"/>
          </a:p>
        </p:txBody>
      </p:sp>
      <p:grpSp>
        <p:nvGrpSpPr>
          <p:cNvPr id="8" name="组合 7">
            <a:extLst>
              <a:ext uri="{FF2B5EF4-FFF2-40B4-BE49-F238E27FC236}">
                <a16:creationId xmlns:a16="http://schemas.microsoft.com/office/drawing/2014/main" id="{3E176EC5-AB50-40FA-8A5C-BE21D9F6D07A}"/>
              </a:ext>
            </a:extLst>
          </p:cNvPr>
          <p:cNvGrpSpPr>
            <a:grpSpLocks noChangeAspect="1"/>
          </p:cNvGrpSpPr>
          <p:nvPr/>
        </p:nvGrpSpPr>
        <p:grpSpPr>
          <a:xfrm>
            <a:off x="407526" y="3189500"/>
            <a:ext cx="1287967" cy="772304"/>
            <a:chOff x="1119030" y="4561561"/>
            <a:chExt cx="2011151" cy="1205945"/>
          </a:xfrm>
        </p:grpSpPr>
        <p:sp>
          <p:nvSpPr>
            <p:cNvPr id="9" name="椭圆 8">
              <a:extLst>
                <a:ext uri="{FF2B5EF4-FFF2-40B4-BE49-F238E27FC236}">
                  <a16:creationId xmlns:a16="http://schemas.microsoft.com/office/drawing/2014/main" id="{9F18491F-C406-4412-AC5E-58520EF97258}"/>
                </a:ext>
              </a:extLst>
            </p:cNvPr>
            <p:cNvSpPr>
              <a:spLocks noChangeAspect="1"/>
            </p:cNvSpPr>
            <p:nvPr/>
          </p:nvSpPr>
          <p:spPr>
            <a:xfrm>
              <a:off x="1716328" y="4565788"/>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0" name="椭圆 9">
              <a:extLst>
                <a:ext uri="{FF2B5EF4-FFF2-40B4-BE49-F238E27FC236}">
                  <a16:creationId xmlns:a16="http://schemas.microsoft.com/office/drawing/2014/main" id="{3EBDC8DB-BCDD-4D1C-9F44-65208EC4F29D}"/>
                </a:ext>
              </a:extLst>
            </p:cNvPr>
            <p:cNvSpPr>
              <a:spLocks noChangeAspect="1"/>
            </p:cNvSpPr>
            <p:nvPr/>
          </p:nvSpPr>
          <p:spPr>
            <a:xfrm>
              <a:off x="2257509" y="4570789"/>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 name="椭圆 10">
              <a:extLst>
                <a:ext uri="{FF2B5EF4-FFF2-40B4-BE49-F238E27FC236}">
                  <a16:creationId xmlns:a16="http://schemas.microsoft.com/office/drawing/2014/main" id="{D47C2BF0-C6FC-499F-A54F-12E0BCD5C440}"/>
                </a:ext>
              </a:extLst>
            </p:cNvPr>
            <p:cNvSpPr>
              <a:spLocks noChangeAspect="1"/>
            </p:cNvSpPr>
            <p:nvPr/>
          </p:nvSpPr>
          <p:spPr>
            <a:xfrm>
              <a:off x="1716328"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id="{0B4F9CA2-DF33-46EF-B71D-ED07AFF8E7C6}"/>
                </a:ext>
              </a:extLst>
            </p:cNvPr>
            <p:cNvSpPr>
              <a:spLocks noChangeAspect="1"/>
            </p:cNvSpPr>
            <p:nvPr/>
          </p:nvSpPr>
          <p:spPr>
            <a:xfrm>
              <a:off x="2257509"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 name="椭圆 12">
              <a:extLst>
                <a:ext uri="{FF2B5EF4-FFF2-40B4-BE49-F238E27FC236}">
                  <a16:creationId xmlns:a16="http://schemas.microsoft.com/office/drawing/2014/main" id="{1D51C207-4EBB-406A-8247-47BFBB31F4E5}"/>
                </a:ext>
              </a:extLst>
            </p:cNvPr>
            <p:cNvSpPr>
              <a:spLocks noChangeAspect="1"/>
            </p:cNvSpPr>
            <p:nvPr/>
          </p:nvSpPr>
          <p:spPr>
            <a:xfrm>
              <a:off x="2795518" y="4570789"/>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4" name="椭圆 13">
              <a:extLst>
                <a:ext uri="{FF2B5EF4-FFF2-40B4-BE49-F238E27FC236}">
                  <a16:creationId xmlns:a16="http://schemas.microsoft.com/office/drawing/2014/main" id="{DD58CE32-895D-4614-966C-809965635B20}"/>
                </a:ext>
              </a:extLst>
            </p:cNvPr>
            <p:cNvSpPr>
              <a:spLocks noChangeAspect="1"/>
            </p:cNvSpPr>
            <p:nvPr/>
          </p:nvSpPr>
          <p:spPr>
            <a:xfrm>
              <a:off x="2797104"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5" name="椭圆 14">
              <a:extLst>
                <a:ext uri="{FF2B5EF4-FFF2-40B4-BE49-F238E27FC236}">
                  <a16:creationId xmlns:a16="http://schemas.microsoft.com/office/drawing/2014/main" id="{510627F1-A26A-4CAC-80C4-71D2FD9199CD}"/>
                </a:ext>
              </a:extLst>
            </p:cNvPr>
            <p:cNvSpPr>
              <a:spLocks noChangeAspect="1"/>
            </p:cNvSpPr>
            <p:nvPr/>
          </p:nvSpPr>
          <p:spPr>
            <a:xfrm>
              <a:off x="1712042" y="563985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 name="椭圆 15">
              <a:extLst>
                <a:ext uri="{FF2B5EF4-FFF2-40B4-BE49-F238E27FC236}">
                  <a16:creationId xmlns:a16="http://schemas.microsoft.com/office/drawing/2014/main" id="{D5F1B3C4-6315-458A-9A47-E7DB7C68F42D}"/>
                </a:ext>
              </a:extLst>
            </p:cNvPr>
            <p:cNvSpPr>
              <a:spLocks noChangeAspect="1"/>
            </p:cNvSpPr>
            <p:nvPr/>
          </p:nvSpPr>
          <p:spPr>
            <a:xfrm>
              <a:off x="2257509" y="563985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 name="椭圆 16">
              <a:extLst>
                <a:ext uri="{FF2B5EF4-FFF2-40B4-BE49-F238E27FC236}">
                  <a16:creationId xmlns:a16="http://schemas.microsoft.com/office/drawing/2014/main" id="{BF9F93BD-B1FF-4487-A34A-C15E6B7E432E}"/>
                </a:ext>
              </a:extLst>
            </p:cNvPr>
            <p:cNvSpPr>
              <a:spLocks noChangeAspect="1"/>
            </p:cNvSpPr>
            <p:nvPr/>
          </p:nvSpPr>
          <p:spPr>
            <a:xfrm>
              <a:off x="2795518" y="5644852"/>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id="{DF4D5678-AC9C-4B72-9010-CD5E7306208C}"/>
                </a:ext>
              </a:extLst>
            </p:cNvPr>
            <p:cNvCxnSpPr>
              <a:stCxn id="9" idx="6"/>
              <a:endCxn id="10" idx="2"/>
            </p:cNvCxnSpPr>
            <p:nvPr/>
          </p:nvCxnSpPr>
          <p:spPr>
            <a:xfrm>
              <a:off x="1807454" y="4611329"/>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CB524C9-6A84-41E1-9B78-8017E376D39F}"/>
                </a:ext>
              </a:extLst>
            </p:cNvPr>
            <p:cNvCxnSpPr>
              <a:stCxn id="10" idx="6"/>
              <a:endCxn id="13" idx="2"/>
            </p:cNvCxnSpPr>
            <p:nvPr/>
          </p:nvCxnSpPr>
          <p:spPr>
            <a:xfrm>
              <a:off x="2348635" y="4616330"/>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CAB14D7-6E9B-465A-B52A-A8339A791A91}"/>
                </a:ext>
              </a:extLst>
            </p:cNvPr>
            <p:cNvCxnSpPr>
              <a:stCxn id="13" idx="4"/>
              <a:endCxn id="14" idx="0"/>
            </p:cNvCxnSpPr>
            <p:nvPr/>
          </p:nvCxnSpPr>
          <p:spPr>
            <a:xfrm>
              <a:off x="2841081" y="4661871"/>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F2FC61D-BF5F-4A54-857F-B5AAA94EFCBB}"/>
                </a:ext>
              </a:extLst>
            </p:cNvPr>
            <p:cNvCxnSpPr>
              <a:stCxn id="14" idx="4"/>
              <a:endCxn id="17" idx="0"/>
            </p:cNvCxnSpPr>
            <p:nvPr/>
          </p:nvCxnSpPr>
          <p:spPr>
            <a:xfrm flipH="1">
              <a:off x="2841081" y="5188544"/>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A2A09AF-6DA2-4A4F-9F88-4516BF6D677C}"/>
                </a:ext>
              </a:extLst>
            </p:cNvPr>
            <p:cNvCxnSpPr>
              <a:stCxn id="14" idx="2"/>
              <a:endCxn id="12" idx="6"/>
            </p:cNvCxnSpPr>
            <p:nvPr/>
          </p:nvCxnSpPr>
          <p:spPr>
            <a:xfrm flipH="1">
              <a:off x="2348634" y="5143003"/>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B235BBC-E77D-4C9F-9666-AFE97D68B230}"/>
                </a:ext>
              </a:extLst>
            </p:cNvPr>
            <p:cNvCxnSpPr>
              <a:stCxn id="10" idx="4"/>
              <a:endCxn id="12" idx="0"/>
            </p:cNvCxnSpPr>
            <p:nvPr/>
          </p:nvCxnSpPr>
          <p:spPr>
            <a:xfrm>
              <a:off x="2303072" y="4661871"/>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95BB68D-DA43-483E-ADAE-782B940B7208}"/>
                </a:ext>
              </a:extLst>
            </p:cNvPr>
            <p:cNvCxnSpPr>
              <a:stCxn id="9" idx="4"/>
              <a:endCxn id="11" idx="0"/>
            </p:cNvCxnSpPr>
            <p:nvPr/>
          </p:nvCxnSpPr>
          <p:spPr>
            <a:xfrm>
              <a:off x="1761891" y="4656870"/>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542A8D9-F1B4-4A82-8EC3-705AAF30A11C}"/>
                </a:ext>
              </a:extLst>
            </p:cNvPr>
            <p:cNvCxnSpPr>
              <a:stCxn id="11" idx="6"/>
              <a:endCxn id="12" idx="2"/>
            </p:cNvCxnSpPr>
            <p:nvPr/>
          </p:nvCxnSpPr>
          <p:spPr>
            <a:xfrm>
              <a:off x="1807454" y="5143003"/>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87FFD0E-0380-47A7-ADB3-6118E4125687}"/>
                </a:ext>
              </a:extLst>
            </p:cNvPr>
            <p:cNvCxnSpPr>
              <a:stCxn id="11" idx="4"/>
              <a:endCxn id="15" idx="0"/>
            </p:cNvCxnSpPr>
            <p:nvPr/>
          </p:nvCxnSpPr>
          <p:spPr>
            <a:xfrm flipH="1">
              <a:off x="1757605" y="5188544"/>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606CA79-C296-4481-9DF2-411E140DF8B1}"/>
                </a:ext>
              </a:extLst>
            </p:cNvPr>
            <p:cNvCxnSpPr>
              <a:stCxn id="15" idx="6"/>
              <a:endCxn id="16" idx="2"/>
            </p:cNvCxnSpPr>
            <p:nvPr/>
          </p:nvCxnSpPr>
          <p:spPr>
            <a:xfrm>
              <a:off x="1803167" y="5685392"/>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7D9F539-E425-4CD5-B0C3-7727BD52BC61}"/>
                </a:ext>
              </a:extLst>
            </p:cNvPr>
            <p:cNvCxnSpPr>
              <a:stCxn id="12" idx="4"/>
              <a:endCxn id="16" idx="0"/>
            </p:cNvCxnSpPr>
            <p:nvPr/>
          </p:nvCxnSpPr>
          <p:spPr>
            <a:xfrm>
              <a:off x="2303072" y="5188544"/>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AD36620-FF0F-4890-B2FA-806B46F08238}"/>
                </a:ext>
              </a:extLst>
            </p:cNvPr>
            <p:cNvCxnSpPr>
              <a:stCxn id="16" idx="6"/>
              <a:endCxn id="17" idx="2"/>
            </p:cNvCxnSpPr>
            <p:nvPr/>
          </p:nvCxnSpPr>
          <p:spPr>
            <a:xfrm>
              <a:off x="2348635" y="5685392"/>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76CBE6C5-A7AF-4A53-842D-0689D7586E14}"/>
                </a:ext>
              </a:extLst>
            </p:cNvPr>
            <p:cNvGrpSpPr/>
            <p:nvPr/>
          </p:nvGrpSpPr>
          <p:grpSpPr>
            <a:xfrm>
              <a:off x="1119030" y="5586531"/>
              <a:ext cx="194786" cy="180975"/>
              <a:chOff x="6090285" y="4146550"/>
              <a:chExt cx="259715" cy="241300"/>
            </a:xfrm>
          </p:grpSpPr>
          <p:cxnSp>
            <p:nvCxnSpPr>
              <p:cNvPr id="78" name="直接连接符 77">
                <a:extLst>
                  <a:ext uri="{FF2B5EF4-FFF2-40B4-BE49-F238E27FC236}">
                    <a16:creationId xmlns:a16="http://schemas.microsoft.com/office/drawing/2014/main" id="{7E807404-07C8-4B11-B8D2-0DF52AFC575F}"/>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18AC958-047C-4DA7-8203-275D23B360EA}"/>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26994D1-F8C6-4F06-8FB4-4122B284D9C2}"/>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DFBD832-6D2B-4CCA-A3CB-2F639E14C1D2}"/>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等腰三角形 81">
                <a:extLst>
                  <a:ext uri="{FF2B5EF4-FFF2-40B4-BE49-F238E27FC236}">
                    <a16:creationId xmlns:a16="http://schemas.microsoft.com/office/drawing/2014/main" id="{C8DB033C-0A95-40B1-845B-B54D035093DD}"/>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83" name="直接连接符 82">
                <a:extLst>
                  <a:ext uri="{FF2B5EF4-FFF2-40B4-BE49-F238E27FC236}">
                    <a16:creationId xmlns:a16="http://schemas.microsoft.com/office/drawing/2014/main" id="{BDA02850-F05C-4B85-AAF1-9E0101386827}"/>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613ACD6-E998-4E3E-AE1F-5063750BE944}"/>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4D6268C9-BADD-480A-A021-B1B9B5B51F3E}"/>
                </a:ext>
              </a:extLst>
            </p:cNvPr>
            <p:cNvCxnSpPr>
              <a:stCxn id="15" idx="2"/>
            </p:cNvCxnSpPr>
            <p:nvPr/>
          </p:nvCxnSpPr>
          <p:spPr>
            <a:xfrm flipH="1">
              <a:off x="1313816" y="5685392"/>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3E17916F-9AEA-4DC2-B431-80BCDBB73316}"/>
                </a:ext>
              </a:extLst>
            </p:cNvPr>
            <p:cNvGrpSpPr/>
            <p:nvPr/>
          </p:nvGrpSpPr>
          <p:grpSpPr>
            <a:xfrm>
              <a:off x="2645136" y="5352354"/>
              <a:ext cx="228976" cy="129779"/>
              <a:chOff x="3956259" y="1653380"/>
              <a:chExt cx="305301" cy="173038"/>
            </a:xfrm>
          </p:grpSpPr>
          <p:sp>
            <p:nvSpPr>
              <p:cNvPr id="74" name="椭圆 73">
                <a:extLst>
                  <a:ext uri="{FF2B5EF4-FFF2-40B4-BE49-F238E27FC236}">
                    <a16:creationId xmlns:a16="http://schemas.microsoft.com/office/drawing/2014/main" id="{9A7559CB-56E7-4ACD-B4F7-892EABA7B365}"/>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5" name="直接箭头连接符 74">
                <a:extLst>
                  <a:ext uri="{FF2B5EF4-FFF2-40B4-BE49-F238E27FC236}">
                    <a16:creationId xmlns:a16="http://schemas.microsoft.com/office/drawing/2014/main" id="{600A0905-FC25-444B-BC52-04F6103A1EE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任意多边形 179">
                <a:extLst>
                  <a:ext uri="{FF2B5EF4-FFF2-40B4-BE49-F238E27FC236}">
                    <a16:creationId xmlns:a16="http://schemas.microsoft.com/office/drawing/2014/main" id="{F01FF901-EE81-43FD-BD61-8A9D7C0FEAF8}"/>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180">
                <a:extLst>
                  <a:ext uri="{FF2B5EF4-FFF2-40B4-BE49-F238E27FC236}">
                    <a16:creationId xmlns:a16="http://schemas.microsoft.com/office/drawing/2014/main" id="{9E7D98FD-6CE2-4E8F-B84B-F35A4ED3AF7F}"/>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3" name="组合 32">
              <a:extLst>
                <a:ext uri="{FF2B5EF4-FFF2-40B4-BE49-F238E27FC236}">
                  <a16:creationId xmlns:a16="http://schemas.microsoft.com/office/drawing/2014/main" id="{4990E664-A0C9-4958-8291-7D123E4C03F4}"/>
                </a:ext>
              </a:extLst>
            </p:cNvPr>
            <p:cNvGrpSpPr/>
            <p:nvPr/>
          </p:nvGrpSpPr>
          <p:grpSpPr>
            <a:xfrm>
              <a:off x="2645096" y="4814777"/>
              <a:ext cx="228976" cy="129779"/>
              <a:chOff x="3956259" y="1653380"/>
              <a:chExt cx="305301" cy="173038"/>
            </a:xfrm>
          </p:grpSpPr>
          <p:sp>
            <p:nvSpPr>
              <p:cNvPr id="70" name="椭圆 69">
                <a:extLst>
                  <a:ext uri="{FF2B5EF4-FFF2-40B4-BE49-F238E27FC236}">
                    <a16:creationId xmlns:a16="http://schemas.microsoft.com/office/drawing/2014/main" id="{17521F8F-682B-4435-AF32-8178265D5C26}"/>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1" name="直接箭头连接符 70">
                <a:extLst>
                  <a:ext uri="{FF2B5EF4-FFF2-40B4-BE49-F238E27FC236}">
                    <a16:creationId xmlns:a16="http://schemas.microsoft.com/office/drawing/2014/main" id="{4F5C6903-3051-4ED1-A3FA-C0806C293F30}"/>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2" name="任意多边形 175">
                <a:extLst>
                  <a:ext uri="{FF2B5EF4-FFF2-40B4-BE49-F238E27FC236}">
                    <a16:creationId xmlns:a16="http://schemas.microsoft.com/office/drawing/2014/main" id="{30D5526D-2FC0-497D-9235-5C0ECBDDFCCA}"/>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任意多边形 176">
                <a:extLst>
                  <a:ext uri="{FF2B5EF4-FFF2-40B4-BE49-F238E27FC236}">
                    <a16:creationId xmlns:a16="http://schemas.microsoft.com/office/drawing/2014/main" id="{9984D5F2-690D-4F39-AB49-CC1AF232E431}"/>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4" name="组合 33">
              <a:extLst>
                <a:ext uri="{FF2B5EF4-FFF2-40B4-BE49-F238E27FC236}">
                  <a16:creationId xmlns:a16="http://schemas.microsoft.com/office/drawing/2014/main" id="{3A82828A-7A99-4D9D-B3EC-BC2B46CF5039}"/>
                </a:ext>
              </a:extLst>
            </p:cNvPr>
            <p:cNvGrpSpPr/>
            <p:nvPr/>
          </p:nvGrpSpPr>
          <p:grpSpPr>
            <a:xfrm>
              <a:off x="1950125" y="4954205"/>
              <a:ext cx="129779" cy="236659"/>
              <a:chOff x="5541385" y="3415764"/>
              <a:chExt cx="173038" cy="315545"/>
            </a:xfrm>
          </p:grpSpPr>
          <p:sp>
            <p:nvSpPr>
              <p:cNvPr id="66" name="乘号 65">
                <a:extLst>
                  <a:ext uri="{FF2B5EF4-FFF2-40B4-BE49-F238E27FC236}">
                    <a16:creationId xmlns:a16="http://schemas.microsoft.com/office/drawing/2014/main" id="{38346006-DFF9-4175-A6DC-C8BF79A10C09}"/>
                  </a:ext>
                </a:extLst>
              </p:cNvPr>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7" name="直接箭头连接符 66">
                <a:extLst>
                  <a:ext uri="{FF2B5EF4-FFF2-40B4-BE49-F238E27FC236}">
                    <a16:creationId xmlns:a16="http://schemas.microsoft.com/office/drawing/2014/main" id="{57F0E949-61DE-49C6-A2F9-E77928FE197C}"/>
                  </a:ext>
                </a:extLst>
              </p:cNvPr>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8" name="任意多边形 171">
                <a:extLst>
                  <a:ext uri="{FF2B5EF4-FFF2-40B4-BE49-F238E27FC236}">
                    <a16:creationId xmlns:a16="http://schemas.microsoft.com/office/drawing/2014/main" id="{4C0FDCC7-288C-45BC-A586-FD19D5C06875}"/>
                  </a:ext>
                </a:extLst>
              </p:cNvPr>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任意多边形 172">
                <a:extLst>
                  <a:ext uri="{FF2B5EF4-FFF2-40B4-BE49-F238E27FC236}">
                    <a16:creationId xmlns:a16="http://schemas.microsoft.com/office/drawing/2014/main" id="{9D89BAF2-E296-4402-87A1-E5D44DE09116}"/>
                  </a:ext>
                </a:extLst>
              </p:cNvPr>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5" name="组合 34">
              <a:extLst>
                <a:ext uri="{FF2B5EF4-FFF2-40B4-BE49-F238E27FC236}">
                  <a16:creationId xmlns:a16="http://schemas.microsoft.com/office/drawing/2014/main" id="{A97ED562-67C4-45FE-8769-2B327523E009}"/>
                </a:ext>
              </a:extLst>
            </p:cNvPr>
            <p:cNvGrpSpPr>
              <a:grpSpLocks noChangeAspect="1"/>
            </p:cNvGrpSpPr>
            <p:nvPr/>
          </p:nvGrpSpPr>
          <p:grpSpPr>
            <a:xfrm>
              <a:off x="2205641" y="5091181"/>
              <a:ext cx="31406" cy="97155"/>
              <a:chOff x="4909232" y="1471877"/>
              <a:chExt cx="183468" cy="567571"/>
            </a:xfrm>
          </p:grpSpPr>
          <p:sp>
            <p:nvSpPr>
              <p:cNvPr id="63" name="等腰三角形 62">
                <a:extLst>
                  <a:ext uri="{FF2B5EF4-FFF2-40B4-BE49-F238E27FC236}">
                    <a16:creationId xmlns:a16="http://schemas.microsoft.com/office/drawing/2014/main" id="{F9AE47D7-E350-422C-AB40-BA11767A7858}"/>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4" name="等腰三角形 63">
                <a:extLst>
                  <a:ext uri="{FF2B5EF4-FFF2-40B4-BE49-F238E27FC236}">
                    <a16:creationId xmlns:a16="http://schemas.microsoft.com/office/drawing/2014/main" id="{6234994A-DCF2-4EBC-91FC-C9353EFEF6C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5" name="直接连接符 64">
                <a:extLst>
                  <a:ext uri="{FF2B5EF4-FFF2-40B4-BE49-F238E27FC236}">
                    <a16:creationId xmlns:a16="http://schemas.microsoft.com/office/drawing/2014/main" id="{8E509F2D-53B0-4B87-8282-AECC7F523C5C}"/>
                  </a:ext>
                </a:extLst>
              </p:cNvPr>
              <p:cNvCxnSpPr>
                <a:stCxn id="64" idx="0"/>
                <a:endCxn id="6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BF995E-DED2-4B16-8202-E295FAD09BBB}"/>
                </a:ext>
              </a:extLst>
            </p:cNvPr>
            <p:cNvGrpSpPr>
              <a:grpSpLocks noChangeAspect="1"/>
            </p:cNvGrpSpPr>
            <p:nvPr/>
          </p:nvGrpSpPr>
          <p:grpSpPr>
            <a:xfrm>
              <a:off x="1828538" y="5089375"/>
              <a:ext cx="31406" cy="97155"/>
              <a:chOff x="4909232" y="1471877"/>
              <a:chExt cx="183468" cy="567571"/>
            </a:xfrm>
          </p:grpSpPr>
          <p:sp>
            <p:nvSpPr>
              <p:cNvPr id="60" name="等腰三角形 59">
                <a:extLst>
                  <a:ext uri="{FF2B5EF4-FFF2-40B4-BE49-F238E27FC236}">
                    <a16:creationId xmlns:a16="http://schemas.microsoft.com/office/drawing/2014/main" id="{4483F245-4815-4A1B-ACDA-07A120A7624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1" name="等腰三角形 60">
                <a:extLst>
                  <a:ext uri="{FF2B5EF4-FFF2-40B4-BE49-F238E27FC236}">
                    <a16:creationId xmlns:a16="http://schemas.microsoft.com/office/drawing/2014/main" id="{04D58721-56B3-461F-A5AE-2EE951DDAB6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2" name="直接连接符 61">
                <a:extLst>
                  <a:ext uri="{FF2B5EF4-FFF2-40B4-BE49-F238E27FC236}">
                    <a16:creationId xmlns:a16="http://schemas.microsoft.com/office/drawing/2014/main" id="{5B773C51-D3F2-4E82-8D78-5E5AB0A6C871}"/>
                  </a:ext>
                </a:extLst>
              </p:cNvPr>
              <p:cNvCxnSpPr>
                <a:stCxn id="61" idx="0"/>
                <a:endCxn id="6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7E242139-368C-4F56-AD1D-7A8A70AC04E6}"/>
                </a:ext>
              </a:extLst>
            </p:cNvPr>
            <p:cNvGrpSpPr>
              <a:grpSpLocks noChangeAspect="1"/>
            </p:cNvGrpSpPr>
            <p:nvPr/>
          </p:nvGrpSpPr>
          <p:grpSpPr>
            <a:xfrm>
              <a:off x="1833026" y="4561561"/>
              <a:ext cx="31406" cy="97155"/>
              <a:chOff x="4909232" y="1471877"/>
              <a:chExt cx="183468" cy="567571"/>
            </a:xfrm>
          </p:grpSpPr>
          <p:sp>
            <p:nvSpPr>
              <p:cNvPr id="57" name="等腰三角形 56">
                <a:extLst>
                  <a:ext uri="{FF2B5EF4-FFF2-40B4-BE49-F238E27FC236}">
                    <a16:creationId xmlns:a16="http://schemas.microsoft.com/office/drawing/2014/main" id="{72675B6F-06A0-40F5-9607-6C85F74DFAD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8" name="等腰三角形 57">
                <a:extLst>
                  <a:ext uri="{FF2B5EF4-FFF2-40B4-BE49-F238E27FC236}">
                    <a16:creationId xmlns:a16="http://schemas.microsoft.com/office/drawing/2014/main" id="{E6431CBE-D823-4B24-B957-BA4A0994594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9" name="直接连接符 58">
                <a:extLst>
                  <a:ext uri="{FF2B5EF4-FFF2-40B4-BE49-F238E27FC236}">
                    <a16:creationId xmlns:a16="http://schemas.microsoft.com/office/drawing/2014/main" id="{33A1FED8-7BC7-4D9C-9575-A284EDB01CDB}"/>
                  </a:ext>
                </a:extLst>
              </p:cNvPr>
              <p:cNvCxnSpPr>
                <a:stCxn id="58" idx="0"/>
                <a:endCxn id="5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CDF2379B-AD90-461D-86B0-35FF5AE1FCB5}"/>
                </a:ext>
              </a:extLst>
            </p:cNvPr>
            <p:cNvGrpSpPr>
              <a:grpSpLocks noChangeAspect="1"/>
            </p:cNvGrpSpPr>
            <p:nvPr/>
          </p:nvGrpSpPr>
          <p:grpSpPr>
            <a:xfrm>
              <a:off x="2707288" y="4566373"/>
              <a:ext cx="31406" cy="97155"/>
              <a:chOff x="4909232" y="1471877"/>
              <a:chExt cx="183468" cy="567571"/>
            </a:xfrm>
          </p:grpSpPr>
          <p:sp>
            <p:nvSpPr>
              <p:cNvPr id="54" name="等腰三角形 53">
                <a:extLst>
                  <a:ext uri="{FF2B5EF4-FFF2-40B4-BE49-F238E27FC236}">
                    <a16:creationId xmlns:a16="http://schemas.microsoft.com/office/drawing/2014/main" id="{E81F3404-5604-4351-B463-12349051CB2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5" name="等腰三角形 54">
                <a:extLst>
                  <a:ext uri="{FF2B5EF4-FFF2-40B4-BE49-F238E27FC236}">
                    <a16:creationId xmlns:a16="http://schemas.microsoft.com/office/drawing/2014/main" id="{312FD302-0E1F-48D4-9E16-C2751D562922}"/>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6" name="直接连接符 55">
                <a:extLst>
                  <a:ext uri="{FF2B5EF4-FFF2-40B4-BE49-F238E27FC236}">
                    <a16:creationId xmlns:a16="http://schemas.microsoft.com/office/drawing/2014/main" id="{4B254F12-B638-4E71-B74C-C0CAAA5AB7BD}"/>
                  </a:ext>
                </a:extLst>
              </p:cNvPr>
              <p:cNvCxnSpPr>
                <a:stCxn id="55" idx="0"/>
                <a:endCxn id="5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E9067CAE-02FB-42F3-B771-0BFD2DA6343E}"/>
                </a:ext>
              </a:extLst>
            </p:cNvPr>
            <p:cNvGrpSpPr>
              <a:grpSpLocks noChangeAspect="1"/>
            </p:cNvGrpSpPr>
            <p:nvPr/>
          </p:nvGrpSpPr>
          <p:grpSpPr>
            <a:xfrm>
              <a:off x="1362631" y="5627291"/>
              <a:ext cx="31406" cy="97155"/>
              <a:chOff x="4909232" y="1471877"/>
              <a:chExt cx="183468" cy="567571"/>
            </a:xfrm>
          </p:grpSpPr>
          <p:sp>
            <p:nvSpPr>
              <p:cNvPr id="51" name="等腰三角形 50">
                <a:extLst>
                  <a:ext uri="{FF2B5EF4-FFF2-40B4-BE49-F238E27FC236}">
                    <a16:creationId xmlns:a16="http://schemas.microsoft.com/office/drawing/2014/main" id="{51F349F4-9B3B-41E7-BA72-DA1F3FAB5E6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2" name="等腰三角形 51">
                <a:extLst>
                  <a:ext uri="{FF2B5EF4-FFF2-40B4-BE49-F238E27FC236}">
                    <a16:creationId xmlns:a16="http://schemas.microsoft.com/office/drawing/2014/main" id="{0E76D59B-1C83-4FBE-8830-8BFC1A2C9374}"/>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3" name="直接连接符 52">
                <a:extLst>
                  <a:ext uri="{FF2B5EF4-FFF2-40B4-BE49-F238E27FC236}">
                    <a16:creationId xmlns:a16="http://schemas.microsoft.com/office/drawing/2014/main" id="{E5610330-7513-47D3-963F-B2E667D5B238}"/>
                  </a:ext>
                </a:extLst>
              </p:cNvPr>
              <p:cNvCxnSpPr>
                <a:stCxn id="52" idx="0"/>
                <a:endCxn id="5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12A53FDE-1403-4FD8-9F61-03731A62E43F}"/>
                </a:ext>
              </a:extLst>
            </p:cNvPr>
            <p:cNvGrpSpPr>
              <a:grpSpLocks noChangeAspect="1"/>
            </p:cNvGrpSpPr>
            <p:nvPr/>
          </p:nvGrpSpPr>
          <p:grpSpPr>
            <a:xfrm>
              <a:off x="2736340" y="5103037"/>
              <a:ext cx="31406" cy="97155"/>
              <a:chOff x="4909232" y="1471877"/>
              <a:chExt cx="183468" cy="567571"/>
            </a:xfrm>
          </p:grpSpPr>
          <p:sp>
            <p:nvSpPr>
              <p:cNvPr id="48" name="等腰三角形 47">
                <a:extLst>
                  <a:ext uri="{FF2B5EF4-FFF2-40B4-BE49-F238E27FC236}">
                    <a16:creationId xmlns:a16="http://schemas.microsoft.com/office/drawing/2014/main" id="{71B294FE-2858-4C17-A521-5ECFADE25B21}"/>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9" name="等腰三角形 48">
                <a:extLst>
                  <a:ext uri="{FF2B5EF4-FFF2-40B4-BE49-F238E27FC236}">
                    <a16:creationId xmlns:a16="http://schemas.microsoft.com/office/drawing/2014/main" id="{32064286-9333-4B4E-8E6D-EC000C3B6B5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0" name="直接连接符 49">
                <a:extLst>
                  <a:ext uri="{FF2B5EF4-FFF2-40B4-BE49-F238E27FC236}">
                    <a16:creationId xmlns:a16="http://schemas.microsoft.com/office/drawing/2014/main" id="{8A2530D1-9858-44E8-A5B9-49062A3E8B50}"/>
                  </a:ext>
                </a:extLst>
              </p:cNvPr>
              <p:cNvCxnSpPr>
                <a:stCxn id="49" idx="0"/>
                <a:endCxn id="4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2EB185EF-32D7-4631-9CD1-D9006F6397C6}"/>
                </a:ext>
              </a:extLst>
            </p:cNvPr>
            <p:cNvGrpSpPr>
              <a:grpSpLocks noChangeAspect="1"/>
            </p:cNvGrpSpPr>
            <p:nvPr/>
          </p:nvGrpSpPr>
          <p:grpSpPr>
            <a:xfrm>
              <a:off x="2727434" y="5640256"/>
              <a:ext cx="31406" cy="97155"/>
              <a:chOff x="4909232" y="1471877"/>
              <a:chExt cx="183468" cy="567571"/>
            </a:xfrm>
          </p:grpSpPr>
          <p:sp>
            <p:nvSpPr>
              <p:cNvPr id="45" name="等腰三角形 44">
                <a:extLst>
                  <a:ext uri="{FF2B5EF4-FFF2-40B4-BE49-F238E27FC236}">
                    <a16:creationId xmlns:a16="http://schemas.microsoft.com/office/drawing/2014/main" id="{80C797C8-8C11-4F19-AD6C-830791075B7C}"/>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6" name="等腰三角形 45">
                <a:extLst>
                  <a:ext uri="{FF2B5EF4-FFF2-40B4-BE49-F238E27FC236}">
                    <a16:creationId xmlns:a16="http://schemas.microsoft.com/office/drawing/2014/main" id="{A59655FE-C583-4A39-AAB8-457C7271D9D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7" name="直接连接符 46">
                <a:extLst>
                  <a:ext uri="{FF2B5EF4-FFF2-40B4-BE49-F238E27FC236}">
                    <a16:creationId xmlns:a16="http://schemas.microsoft.com/office/drawing/2014/main" id="{399098F7-1A6A-484B-AD73-51D18CDB0E94}"/>
                  </a:ext>
                </a:extLst>
              </p:cNvPr>
              <p:cNvCxnSpPr>
                <a:stCxn id="46" idx="0"/>
                <a:endCxn id="4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56726ECD-D952-4CE7-A0C6-20B97DF81198}"/>
                </a:ext>
              </a:extLst>
            </p:cNvPr>
            <p:cNvSpPr txBox="1"/>
            <p:nvPr/>
          </p:nvSpPr>
          <p:spPr>
            <a:xfrm>
              <a:off x="1891393" y="521219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1D130C36-69AB-496E-991C-594F2AEA4794}"/>
                </a:ext>
              </a:extLst>
            </p:cNvPr>
            <p:cNvSpPr txBox="1"/>
            <p:nvPr/>
          </p:nvSpPr>
          <p:spPr>
            <a:xfrm rot="5400000">
              <a:off x="2838666" y="5296952"/>
              <a:ext cx="314511"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1AC9DC5F-7885-4AC6-897F-873A0F16F41F}"/>
                </a:ext>
              </a:extLst>
            </p:cNvPr>
            <p:cNvSpPr txBox="1"/>
            <p:nvPr/>
          </p:nvSpPr>
          <p:spPr>
            <a:xfrm rot="5400000">
              <a:off x="2632850" y="4815960"/>
              <a:ext cx="652242" cy="342421"/>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sp>
        <p:nvSpPr>
          <p:cNvPr id="85" name="文本框 84">
            <a:extLst>
              <a:ext uri="{FF2B5EF4-FFF2-40B4-BE49-F238E27FC236}">
                <a16:creationId xmlns:a16="http://schemas.microsoft.com/office/drawing/2014/main" id="{D30CE37C-631B-4D77-864A-B00F2DCAAE2F}"/>
              </a:ext>
            </a:extLst>
          </p:cNvPr>
          <p:cNvSpPr txBox="1"/>
          <p:nvPr/>
        </p:nvSpPr>
        <p:spPr>
          <a:xfrm>
            <a:off x="3326539" y="2614126"/>
            <a:ext cx="1134862" cy="276999"/>
          </a:xfrm>
          <a:prstGeom prst="rect">
            <a:avLst/>
          </a:prstGeom>
          <a:noFill/>
        </p:spPr>
        <p:txBody>
          <a:bodyPr wrap="none" lIns="0" tIns="0" rIns="0" bIns="0" rtlCol="0">
            <a:spAutoFit/>
          </a:bodyPr>
          <a:lstStyle/>
          <a:p>
            <a:r>
              <a:rPr lang="en-US" altLang="zh-CN" i="1" dirty="0"/>
              <a:t>Tp</a:t>
            </a:r>
            <a:r>
              <a:rPr lang="en-US" altLang="zh-CN" baseline="-25000" dirty="0"/>
              <a:t>7-replacement</a:t>
            </a:r>
            <a:endParaRPr lang="zh-CN" altLang="en-US" baseline="-25000" dirty="0"/>
          </a:p>
        </p:txBody>
      </p:sp>
      <p:sp>
        <p:nvSpPr>
          <p:cNvPr id="86" name="文本框 85">
            <a:extLst>
              <a:ext uri="{FF2B5EF4-FFF2-40B4-BE49-F238E27FC236}">
                <a16:creationId xmlns:a16="http://schemas.microsoft.com/office/drawing/2014/main" id="{B3E6198E-B4AE-4D1A-BACC-83670C4B45DF}"/>
              </a:ext>
            </a:extLst>
          </p:cNvPr>
          <p:cNvSpPr txBox="1"/>
          <p:nvPr/>
        </p:nvSpPr>
        <p:spPr>
          <a:xfrm>
            <a:off x="5081642" y="2610651"/>
            <a:ext cx="298351" cy="276999"/>
          </a:xfrm>
          <a:prstGeom prst="rect">
            <a:avLst/>
          </a:prstGeom>
          <a:noFill/>
        </p:spPr>
        <p:txBody>
          <a:bodyPr wrap="none" lIns="0" tIns="0" rIns="0" bIns="0" rtlCol="0">
            <a:spAutoFit/>
          </a:bodyPr>
          <a:lstStyle/>
          <a:p>
            <a:r>
              <a:rPr lang="en-US" altLang="zh-CN" i="1" dirty="0"/>
              <a:t>Tp</a:t>
            </a:r>
            <a:r>
              <a:rPr lang="en-US" altLang="zh-CN" baseline="-25000" dirty="0"/>
              <a:t>6</a:t>
            </a:r>
            <a:endParaRPr lang="zh-CN" altLang="en-US" baseline="-25000" dirty="0"/>
          </a:p>
        </p:txBody>
      </p:sp>
      <p:sp>
        <p:nvSpPr>
          <p:cNvPr id="87" name="文本框 86">
            <a:extLst>
              <a:ext uri="{FF2B5EF4-FFF2-40B4-BE49-F238E27FC236}">
                <a16:creationId xmlns:a16="http://schemas.microsoft.com/office/drawing/2014/main" id="{0366B5AE-046A-46E3-9367-BAAA424D90C0}"/>
              </a:ext>
            </a:extLst>
          </p:cNvPr>
          <p:cNvSpPr txBox="1"/>
          <p:nvPr/>
        </p:nvSpPr>
        <p:spPr>
          <a:xfrm>
            <a:off x="6049254" y="2611194"/>
            <a:ext cx="376898" cy="276999"/>
          </a:xfrm>
          <a:prstGeom prst="rect">
            <a:avLst/>
          </a:prstGeom>
          <a:noFill/>
        </p:spPr>
        <p:txBody>
          <a:bodyPr wrap="none" lIns="0" tIns="0" rIns="0" bIns="0" rtlCol="0">
            <a:spAutoFit/>
          </a:bodyPr>
          <a:lstStyle/>
          <a:p>
            <a:r>
              <a:rPr lang="en-US" altLang="zh-CN" i="1" dirty="0"/>
              <a:t>Tp</a:t>
            </a:r>
            <a:r>
              <a:rPr lang="en-US" altLang="zh-CN" baseline="-25000" dirty="0"/>
              <a:t>11</a:t>
            </a:r>
            <a:endParaRPr lang="zh-CN" altLang="en-US" baseline="-25000" dirty="0"/>
          </a:p>
        </p:txBody>
      </p:sp>
      <p:grpSp>
        <p:nvGrpSpPr>
          <p:cNvPr id="88" name="组合 87">
            <a:extLst>
              <a:ext uri="{FF2B5EF4-FFF2-40B4-BE49-F238E27FC236}">
                <a16:creationId xmlns:a16="http://schemas.microsoft.com/office/drawing/2014/main" id="{376108FC-DB76-4373-BEDF-E19E7BF20C70}"/>
              </a:ext>
            </a:extLst>
          </p:cNvPr>
          <p:cNvGrpSpPr>
            <a:grpSpLocks noChangeAspect="1"/>
          </p:cNvGrpSpPr>
          <p:nvPr/>
        </p:nvGrpSpPr>
        <p:grpSpPr>
          <a:xfrm>
            <a:off x="7162428" y="3107660"/>
            <a:ext cx="1769200" cy="1346348"/>
            <a:chOff x="5339875" y="3857088"/>
            <a:chExt cx="1769200" cy="1346348"/>
          </a:xfrm>
        </p:grpSpPr>
        <p:grpSp>
          <p:nvGrpSpPr>
            <p:cNvPr id="89" name="组合 88">
              <a:extLst>
                <a:ext uri="{FF2B5EF4-FFF2-40B4-BE49-F238E27FC236}">
                  <a16:creationId xmlns:a16="http://schemas.microsoft.com/office/drawing/2014/main" id="{8C73B481-B4FB-444C-9556-F12AF910BFE6}"/>
                </a:ext>
              </a:extLst>
            </p:cNvPr>
            <p:cNvGrpSpPr/>
            <p:nvPr/>
          </p:nvGrpSpPr>
          <p:grpSpPr>
            <a:xfrm>
              <a:off x="5339875" y="4001718"/>
              <a:ext cx="1769200" cy="1201718"/>
              <a:chOff x="8100592" y="1209106"/>
              <a:chExt cx="2358933" cy="1602291"/>
            </a:xfrm>
          </p:grpSpPr>
          <p:grpSp>
            <p:nvGrpSpPr>
              <p:cNvPr id="103" name="组合 102">
                <a:extLst>
                  <a:ext uri="{FF2B5EF4-FFF2-40B4-BE49-F238E27FC236}">
                    <a16:creationId xmlns:a16="http://schemas.microsoft.com/office/drawing/2014/main" id="{1D90D279-46D9-4646-BF22-28C657B396C8}"/>
                  </a:ext>
                </a:extLst>
              </p:cNvPr>
              <p:cNvGrpSpPr/>
              <p:nvPr/>
            </p:nvGrpSpPr>
            <p:grpSpPr>
              <a:xfrm>
                <a:off x="8100592" y="1209106"/>
                <a:ext cx="2358933" cy="1602291"/>
                <a:chOff x="5238852" y="1942862"/>
                <a:chExt cx="2358933" cy="1602291"/>
              </a:xfrm>
            </p:grpSpPr>
            <p:sp>
              <p:nvSpPr>
                <p:cNvPr id="132" name="椭圆 131">
                  <a:extLst>
                    <a:ext uri="{FF2B5EF4-FFF2-40B4-BE49-F238E27FC236}">
                      <a16:creationId xmlns:a16="http://schemas.microsoft.com/office/drawing/2014/main" id="{7CD18221-018C-46E7-AD8F-EC1F9F3A0888}"/>
                    </a:ext>
                  </a:extLst>
                </p:cNvPr>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3" name="椭圆 132">
                  <a:extLst>
                    <a:ext uri="{FF2B5EF4-FFF2-40B4-BE49-F238E27FC236}">
                      <a16:creationId xmlns:a16="http://schemas.microsoft.com/office/drawing/2014/main" id="{6F9C83FA-C770-4769-8652-7168FBDC979E}"/>
                    </a:ext>
                  </a:extLst>
                </p:cNvPr>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4" name="椭圆 133">
                  <a:extLst>
                    <a:ext uri="{FF2B5EF4-FFF2-40B4-BE49-F238E27FC236}">
                      <a16:creationId xmlns:a16="http://schemas.microsoft.com/office/drawing/2014/main" id="{8C2E74C0-DDD5-43D2-A75F-BA549334C3BA}"/>
                    </a:ext>
                  </a:extLst>
                </p:cNvPr>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5" name="椭圆 134">
                  <a:extLst>
                    <a:ext uri="{FF2B5EF4-FFF2-40B4-BE49-F238E27FC236}">
                      <a16:creationId xmlns:a16="http://schemas.microsoft.com/office/drawing/2014/main" id="{94F1B7AB-1C2A-4499-9A8F-350453491C59}"/>
                    </a:ext>
                  </a:extLst>
                </p:cNvPr>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6" name="椭圆 135">
                  <a:extLst>
                    <a:ext uri="{FF2B5EF4-FFF2-40B4-BE49-F238E27FC236}">
                      <a16:creationId xmlns:a16="http://schemas.microsoft.com/office/drawing/2014/main" id="{D2D5F343-758C-41AC-8F44-A597968EA7A3}"/>
                    </a:ext>
                  </a:extLst>
                </p:cNvPr>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7" name="椭圆 136">
                  <a:extLst>
                    <a:ext uri="{FF2B5EF4-FFF2-40B4-BE49-F238E27FC236}">
                      <a16:creationId xmlns:a16="http://schemas.microsoft.com/office/drawing/2014/main" id="{381FBA5F-E919-4724-ACC9-6E1B72E625A9}"/>
                    </a:ext>
                  </a:extLst>
                </p:cNvPr>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8" name="椭圆 137">
                  <a:extLst>
                    <a:ext uri="{FF2B5EF4-FFF2-40B4-BE49-F238E27FC236}">
                      <a16:creationId xmlns:a16="http://schemas.microsoft.com/office/drawing/2014/main" id="{D2944D8A-6BD9-4CEF-A2D0-1812189A7FBF}"/>
                    </a:ext>
                  </a:extLst>
                </p:cNvPr>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9" name="椭圆 138">
                  <a:extLst>
                    <a:ext uri="{FF2B5EF4-FFF2-40B4-BE49-F238E27FC236}">
                      <a16:creationId xmlns:a16="http://schemas.microsoft.com/office/drawing/2014/main" id="{531B6D91-3644-4B2A-95B2-AE5F13DFBABC}"/>
                    </a:ext>
                  </a:extLst>
                </p:cNvPr>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40" name="椭圆 139">
                  <a:extLst>
                    <a:ext uri="{FF2B5EF4-FFF2-40B4-BE49-F238E27FC236}">
                      <a16:creationId xmlns:a16="http://schemas.microsoft.com/office/drawing/2014/main" id="{8D16874E-18CD-49B2-945F-3B1BC139C15B}"/>
                    </a:ext>
                  </a:extLst>
                </p:cNvPr>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41" name="直接连接符 140">
                  <a:extLst>
                    <a:ext uri="{FF2B5EF4-FFF2-40B4-BE49-F238E27FC236}">
                      <a16:creationId xmlns:a16="http://schemas.microsoft.com/office/drawing/2014/main" id="{7EB8484A-BF14-42C7-8B93-F0C37D1D37FF}"/>
                    </a:ext>
                  </a:extLst>
                </p:cNvPr>
                <p:cNvCxnSpPr>
                  <a:stCxn id="132" idx="6"/>
                  <a:endCxn id="133"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67341C28-B4EC-484D-A118-DBE56C3B6BDC}"/>
                    </a:ext>
                  </a:extLst>
                </p:cNvPr>
                <p:cNvCxnSpPr>
                  <a:stCxn id="133" idx="6"/>
                  <a:endCxn id="136"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024D4F16-D11A-4241-B03C-D44FA55C29B7}"/>
                    </a:ext>
                  </a:extLst>
                </p:cNvPr>
                <p:cNvCxnSpPr>
                  <a:stCxn id="136" idx="4"/>
                  <a:endCxn id="137"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94EC911D-59AB-46AE-9EB1-2C8335D1EF16}"/>
                    </a:ext>
                  </a:extLst>
                </p:cNvPr>
                <p:cNvCxnSpPr>
                  <a:stCxn id="137" idx="4"/>
                  <a:endCxn id="140"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285974DA-4801-43CC-B0D2-59FD9C776E77}"/>
                    </a:ext>
                  </a:extLst>
                </p:cNvPr>
                <p:cNvCxnSpPr>
                  <a:stCxn id="137" idx="2"/>
                  <a:endCxn id="135"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4EB32FC9-0317-4D2E-844D-142DF7A75460}"/>
                    </a:ext>
                  </a:extLst>
                </p:cNvPr>
                <p:cNvCxnSpPr>
                  <a:stCxn id="133" idx="4"/>
                  <a:endCxn id="135"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7CF0817-E4C7-45AE-9E3F-E26EF9FEFB1B}"/>
                    </a:ext>
                  </a:extLst>
                </p:cNvPr>
                <p:cNvCxnSpPr>
                  <a:stCxn id="132" idx="4"/>
                  <a:endCxn id="134"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F3A36AC0-4215-422B-B906-645E89F71F0D}"/>
                    </a:ext>
                  </a:extLst>
                </p:cNvPr>
                <p:cNvCxnSpPr>
                  <a:stCxn id="134" idx="6"/>
                  <a:endCxn id="135"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D8462CB4-5855-475C-8F77-E67E257D86A9}"/>
                    </a:ext>
                  </a:extLst>
                </p:cNvPr>
                <p:cNvCxnSpPr>
                  <a:stCxn id="134" idx="4"/>
                  <a:endCxn id="138"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43FC5BC-EDE9-4A3F-A244-8CD53A2944BD}"/>
                    </a:ext>
                  </a:extLst>
                </p:cNvPr>
                <p:cNvCxnSpPr>
                  <a:stCxn id="138" idx="6"/>
                  <a:endCxn id="139"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3240C463-2466-4EAC-8BA8-9B745595EBED}"/>
                    </a:ext>
                  </a:extLst>
                </p:cNvPr>
                <p:cNvCxnSpPr>
                  <a:stCxn id="135" idx="4"/>
                  <a:endCxn id="139"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C50B1A44-8CAF-4F78-B145-8CC93C09CE50}"/>
                    </a:ext>
                  </a:extLst>
                </p:cNvPr>
                <p:cNvCxnSpPr>
                  <a:stCxn id="139" idx="6"/>
                  <a:endCxn id="140"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组合 152">
                  <a:extLst>
                    <a:ext uri="{FF2B5EF4-FFF2-40B4-BE49-F238E27FC236}">
                      <a16:creationId xmlns:a16="http://schemas.microsoft.com/office/drawing/2014/main" id="{6BCBC076-E005-4A4D-8CF4-8283CB53DB37}"/>
                    </a:ext>
                  </a:extLst>
                </p:cNvPr>
                <p:cNvGrpSpPr/>
                <p:nvPr/>
              </p:nvGrpSpPr>
              <p:grpSpPr>
                <a:xfrm>
                  <a:off x="5238852" y="3303853"/>
                  <a:ext cx="259715" cy="241300"/>
                  <a:chOff x="6090285" y="4146550"/>
                  <a:chExt cx="259715" cy="241300"/>
                </a:xfrm>
              </p:grpSpPr>
              <p:cxnSp>
                <p:nvCxnSpPr>
                  <p:cNvPr id="155" name="直接连接符 154">
                    <a:extLst>
                      <a:ext uri="{FF2B5EF4-FFF2-40B4-BE49-F238E27FC236}">
                        <a16:creationId xmlns:a16="http://schemas.microsoft.com/office/drawing/2014/main" id="{8E9CBAB7-9313-4197-91B2-FC14C08E7B05}"/>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8BCA253D-50CA-4149-A3A4-6029610FEA6E}"/>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A8EA8B86-14CA-47BF-9357-CD2E24B74CE2}"/>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1FB9EA9B-CB94-4457-9FCB-999F67E862C7}"/>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等腰三角形 158">
                    <a:extLst>
                      <a:ext uri="{FF2B5EF4-FFF2-40B4-BE49-F238E27FC236}">
                        <a16:creationId xmlns:a16="http://schemas.microsoft.com/office/drawing/2014/main" id="{29EC3707-14E9-4E13-BA67-BC55831C5620}"/>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60" name="直接连接符 159">
                    <a:extLst>
                      <a:ext uri="{FF2B5EF4-FFF2-40B4-BE49-F238E27FC236}">
                        <a16:creationId xmlns:a16="http://schemas.microsoft.com/office/drawing/2014/main" id="{B771D754-F44B-4DAD-8724-BF508FBC6688}"/>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C467F3B1-04DD-4B6D-8614-ADAE68042B5D}"/>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4" name="直接连接符 153">
                  <a:extLst>
                    <a:ext uri="{FF2B5EF4-FFF2-40B4-BE49-F238E27FC236}">
                      <a16:creationId xmlns:a16="http://schemas.microsoft.com/office/drawing/2014/main" id="{EF55D041-D213-4C4C-81A4-416C779E305B}"/>
                    </a:ext>
                  </a:extLst>
                </p:cNvPr>
                <p:cNvCxnSpPr>
                  <a:stCxn id="138"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335272B5-EF99-43DF-B04B-08285074F88A}"/>
                  </a:ext>
                </a:extLst>
              </p:cNvPr>
              <p:cNvGrpSpPr>
                <a:grpSpLocks noChangeAspect="1"/>
              </p:cNvGrpSpPr>
              <p:nvPr/>
            </p:nvGrpSpPr>
            <p:grpSpPr>
              <a:xfrm>
                <a:off x="9564779" y="1924623"/>
                <a:ext cx="41874" cy="129540"/>
                <a:chOff x="4909232" y="1471877"/>
                <a:chExt cx="183468" cy="567571"/>
              </a:xfrm>
            </p:grpSpPr>
            <p:sp>
              <p:nvSpPr>
                <p:cNvPr id="129" name="等腰三角形 128">
                  <a:extLst>
                    <a:ext uri="{FF2B5EF4-FFF2-40B4-BE49-F238E27FC236}">
                      <a16:creationId xmlns:a16="http://schemas.microsoft.com/office/drawing/2014/main" id="{B4C95B69-573B-4384-AF06-24C102C80E51}"/>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0" name="等腰三角形 129">
                  <a:extLst>
                    <a:ext uri="{FF2B5EF4-FFF2-40B4-BE49-F238E27FC236}">
                      <a16:creationId xmlns:a16="http://schemas.microsoft.com/office/drawing/2014/main" id="{C9A20EB9-692B-4320-AE29-775EE6FE491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31" name="直接连接符 130">
                  <a:extLst>
                    <a:ext uri="{FF2B5EF4-FFF2-40B4-BE49-F238E27FC236}">
                      <a16:creationId xmlns:a16="http://schemas.microsoft.com/office/drawing/2014/main" id="{7C786A6A-F85D-458B-A32B-C04D642B1C88}"/>
                    </a:ext>
                  </a:extLst>
                </p:cNvPr>
                <p:cNvCxnSpPr>
                  <a:stCxn id="130" idx="0"/>
                  <a:endCxn id="12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E93EA2C2-E3B1-4F70-9482-F5B797DEFA05}"/>
                  </a:ext>
                </a:extLst>
              </p:cNvPr>
              <p:cNvGrpSpPr>
                <a:grpSpLocks noChangeAspect="1"/>
              </p:cNvGrpSpPr>
              <p:nvPr/>
            </p:nvGrpSpPr>
            <p:grpSpPr>
              <a:xfrm>
                <a:off x="9061975" y="1922215"/>
                <a:ext cx="41874" cy="129540"/>
                <a:chOff x="4909232" y="1471877"/>
                <a:chExt cx="183468" cy="567571"/>
              </a:xfrm>
            </p:grpSpPr>
            <p:sp>
              <p:nvSpPr>
                <p:cNvPr id="126" name="等腰三角形 125">
                  <a:extLst>
                    <a:ext uri="{FF2B5EF4-FFF2-40B4-BE49-F238E27FC236}">
                      <a16:creationId xmlns:a16="http://schemas.microsoft.com/office/drawing/2014/main" id="{64FA5292-B8EB-4E29-9FCB-AE7C1F5E3965}"/>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7" name="等腰三角形 126">
                  <a:extLst>
                    <a:ext uri="{FF2B5EF4-FFF2-40B4-BE49-F238E27FC236}">
                      <a16:creationId xmlns:a16="http://schemas.microsoft.com/office/drawing/2014/main" id="{2702268D-A297-49B8-B7D1-CFF1184D3A3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8" name="直接连接符 127">
                  <a:extLst>
                    <a:ext uri="{FF2B5EF4-FFF2-40B4-BE49-F238E27FC236}">
                      <a16:creationId xmlns:a16="http://schemas.microsoft.com/office/drawing/2014/main" id="{3536A07E-80DA-4637-B97C-4FDC9441A597}"/>
                    </a:ext>
                  </a:extLst>
                </p:cNvPr>
                <p:cNvCxnSpPr>
                  <a:stCxn id="127" idx="0"/>
                  <a:endCxn id="12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6" name="组合 105">
                <a:extLst>
                  <a:ext uri="{FF2B5EF4-FFF2-40B4-BE49-F238E27FC236}">
                    <a16:creationId xmlns:a16="http://schemas.microsoft.com/office/drawing/2014/main" id="{1CC9446C-5297-43A2-9CE4-E6A033E5D757}"/>
                  </a:ext>
                </a:extLst>
              </p:cNvPr>
              <p:cNvGrpSpPr>
                <a:grpSpLocks noChangeAspect="1"/>
              </p:cNvGrpSpPr>
              <p:nvPr/>
            </p:nvGrpSpPr>
            <p:grpSpPr>
              <a:xfrm>
                <a:off x="9067959" y="1218463"/>
                <a:ext cx="41874" cy="129540"/>
                <a:chOff x="4909232" y="1471877"/>
                <a:chExt cx="183468" cy="567571"/>
              </a:xfrm>
            </p:grpSpPr>
            <p:sp>
              <p:nvSpPr>
                <p:cNvPr id="123" name="等腰三角形 122">
                  <a:extLst>
                    <a:ext uri="{FF2B5EF4-FFF2-40B4-BE49-F238E27FC236}">
                      <a16:creationId xmlns:a16="http://schemas.microsoft.com/office/drawing/2014/main" id="{D1A36304-C974-40A1-965B-9618D6358C0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4" name="等腰三角形 123">
                  <a:extLst>
                    <a:ext uri="{FF2B5EF4-FFF2-40B4-BE49-F238E27FC236}">
                      <a16:creationId xmlns:a16="http://schemas.microsoft.com/office/drawing/2014/main" id="{0D51E9D7-6845-4D09-9CF8-AF353058B5A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5" name="直接连接符 124">
                  <a:extLst>
                    <a:ext uri="{FF2B5EF4-FFF2-40B4-BE49-F238E27FC236}">
                      <a16:creationId xmlns:a16="http://schemas.microsoft.com/office/drawing/2014/main" id="{96DE1333-5575-407D-9483-EA6B087812EC}"/>
                    </a:ext>
                  </a:extLst>
                </p:cNvPr>
                <p:cNvCxnSpPr>
                  <a:stCxn id="124" idx="0"/>
                  <a:endCxn id="12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B3DE50CE-EBE6-4101-8408-BCB917087F84}"/>
                  </a:ext>
                </a:extLst>
              </p:cNvPr>
              <p:cNvGrpSpPr>
                <a:grpSpLocks noChangeAspect="1"/>
              </p:cNvGrpSpPr>
              <p:nvPr/>
            </p:nvGrpSpPr>
            <p:grpSpPr>
              <a:xfrm>
                <a:off x="10233641" y="1224879"/>
                <a:ext cx="41874" cy="129540"/>
                <a:chOff x="4909232" y="1471877"/>
                <a:chExt cx="183468" cy="567571"/>
              </a:xfrm>
            </p:grpSpPr>
            <p:sp>
              <p:nvSpPr>
                <p:cNvPr id="120" name="等腰三角形 119">
                  <a:extLst>
                    <a:ext uri="{FF2B5EF4-FFF2-40B4-BE49-F238E27FC236}">
                      <a16:creationId xmlns:a16="http://schemas.microsoft.com/office/drawing/2014/main" id="{42A47B9F-BEF2-46FA-9630-066DD6E3D97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1" name="等腰三角形 120">
                  <a:extLst>
                    <a:ext uri="{FF2B5EF4-FFF2-40B4-BE49-F238E27FC236}">
                      <a16:creationId xmlns:a16="http://schemas.microsoft.com/office/drawing/2014/main" id="{14D677C8-6876-4169-A8CC-EEFD407DA0A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2" name="直接连接符 121">
                  <a:extLst>
                    <a:ext uri="{FF2B5EF4-FFF2-40B4-BE49-F238E27FC236}">
                      <a16:creationId xmlns:a16="http://schemas.microsoft.com/office/drawing/2014/main" id="{B6A492D7-B9DE-43F0-A9F7-7B5C28EE44AA}"/>
                    </a:ext>
                  </a:extLst>
                </p:cNvPr>
                <p:cNvCxnSpPr>
                  <a:stCxn id="121" idx="0"/>
                  <a:endCxn id="12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06BC71BA-BB38-486A-8AE4-7DB597DBF912}"/>
                  </a:ext>
                </a:extLst>
              </p:cNvPr>
              <p:cNvGrpSpPr>
                <a:grpSpLocks noChangeAspect="1"/>
              </p:cNvGrpSpPr>
              <p:nvPr/>
            </p:nvGrpSpPr>
            <p:grpSpPr>
              <a:xfrm>
                <a:off x="8440765" y="2639436"/>
                <a:ext cx="41874" cy="129540"/>
                <a:chOff x="4909232" y="1471877"/>
                <a:chExt cx="183468" cy="567571"/>
              </a:xfrm>
            </p:grpSpPr>
            <p:sp>
              <p:nvSpPr>
                <p:cNvPr id="117" name="等腰三角形 116">
                  <a:extLst>
                    <a:ext uri="{FF2B5EF4-FFF2-40B4-BE49-F238E27FC236}">
                      <a16:creationId xmlns:a16="http://schemas.microsoft.com/office/drawing/2014/main" id="{1C6469F4-EC52-4E63-B5E2-EC73CA5FADB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8" name="等腰三角形 117">
                  <a:extLst>
                    <a:ext uri="{FF2B5EF4-FFF2-40B4-BE49-F238E27FC236}">
                      <a16:creationId xmlns:a16="http://schemas.microsoft.com/office/drawing/2014/main" id="{46C62E63-5A96-4861-BEB5-054731AAD6D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9" name="直接连接符 118">
                  <a:extLst>
                    <a:ext uri="{FF2B5EF4-FFF2-40B4-BE49-F238E27FC236}">
                      <a16:creationId xmlns:a16="http://schemas.microsoft.com/office/drawing/2014/main" id="{209D41AE-ABB2-4C03-8599-1934D3A9E951}"/>
                    </a:ext>
                  </a:extLst>
                </p:cNvPr>
                <p:cNvCxnSpPr>
                  <a:stCxn id="118" idx="0"/>
                  <a:endCxn id="1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组合 108">
                <a:extLst>
                  <a:ext uri="{FF2B5EF4-FFF2-40B4-BE49-F238E27FC236}">
                    <a16:creationId xmlns:a16="http://schemas.microsoft.com/office/drawing/2014/main" id="{DAA33532-C491-4D80-9B80-95C6BA9A3866}"/>
                  </a:ext>
                </a:extLst>
              </p:cNvPr>
              <p:cNvGrpSpPr>
                <a:grpSpLocks noChangeAspect="1"/>
              </p:cNvGrpSpPr>
              <p:nvPr/>
            </p:nvGrpSpPr>
            <p:grpSpPr>
              <a:xfrm>
                <a:off x="10272377" y="1927731"/>
                <a:ext cx="41874" cy="129540"/>
                <a:chOff x="4909232" y="1471877"/>
                <a:chExt cx="183468" cy="567571"/>
              </a:xfrm>
            </p:grpSpPr>
            <p:sp>
              <p:nvSpPr>
                <p:cNvPr id="114" name="等腰三角形 113">
                  <a:extLst>
                    <a:ext uri="{FF2B5EF4-FFF2-40B4-BE49-F238E27FC236}">
                      <a16:creationId xmlns:a16="http://schemas.microsoft.com/office/drawing/2014/main" id="{A83B65EF-4439-4662-A2AE-D348E84D520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5" name="等腰三角形 114">
                  <a:extLst>
                    <a:ext uri="{FF2B5EF4-FFF2-40B4-BE49-F238E27FC236}">
                      <a16:creationId xmlns:a16="http://schemas.microsoft.com/office/drawing/2014/main" id="{B2A0AFA1-7F57-449E-B4DA-37A4AB2289F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6" name="直接连接符 115">
                  <a:extLst>
                    <a:ext uri="{FF2B5EF4-FFF2-40B4-BE49-F238E27FC236}">
                      <a16:creationId xmlns:a16="http://schemas.microsoft.com/office/drawing/2014/main" id="{244B0D33-9437-48D7-B5FC-54D974E3E8C1}"/>
                    </a:ext>
                  </a:extLst>
                </p:cNvPr>
                <p:cNvCxnSpPr>
                  <a:stCxn id="115" idx="0"/>
                  <a:endCxn id="1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82DC9374-F1E8-4862-8D01-8B800125A369}"/>
                  </a:ext>
                </a:extLst>
              </p:cNvPr>
              <p:cNvGrpSpPr>
                <a:grpSpLocks noChangeAspect="1"/>
              </p:cNvGrpSpPr>
              <p:nvPr/>
            </p:nvGrpSpPr>
            <p:grpSpPr>
              <a:xfrm>
                <a:off x="10260503" y="2650373"/>
                <a:ext cx="41874" cy="129540"/>
                <a:chOff x="4909232" y="1471877"/>
                <a:chExt cx="183468" cy="567571"/>
              </a:xfrm>
            </p:grpSpPr>
            <p:sp>
              <p:nvSpPr>
                <p:cNvPr id="111" name="等腰三角形 110">
                  <a:extLst>
                    <a:ext uri="{FF2B5EF4-FFF2-40B4-BE49-F238E27FC236}">
                      <a16:creationId xmlns:a16="http://schemas.microsoft.com/office/drawing/2014/main" id="{BE76269E-DEFF-4E2C-A674-B73032DCA74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2" name="等腰三角形 111">
                  <a:extLst>
                    <a:ext uri="{FF2B5EF4-FFF2-40B4-BE49-F238E27FC236}">
                      <a16:creationId xmlns:a16="http://schemas.microsoft.com/office/drawing/2014/main" id="{63C1BE71-61B8-437A-9EDE-C62278B01A0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3" name="直接连接符 112">
                  <a:extLst>
                    <a:ext uri="{FF2B5EF4-FFF2-40B4-BE49-F238E27FC236}">
                      <a16:creationId xmlns:a16="http://schemas.microsoft.com/office/drawing/2014/main" id="{1990C5CB-E9A0-49D7-9BD3-F2A9FCC4A705}"/>
                    </a:ext>
                  </a:extLst>
                </p:cNvPr>
                <p:cNvCxnSpPr>
                  <a:stCxn id="112" idx="0"/>
                  <a:endCxn id="1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0" name="文本框 89">
              <a:extLst>
                <a:ext uri="{FF2B5EF4-FFF2-40B4-BE49-F238E27FC236}">
                  <a16:creationId xmlns:a16="http://schemas.microsoft.com/office/drawing/2014/main" id="{CA272239-9570-4AE9-861D-5D667E4CE53F}"/>
                </a:ext>
              </a:extLst>
            </p:cNvPr>
            <p:cNvSpPr txBox="1"/>
            <p:nvPr/>
          </p:nvSpPr>
          <p:spPr>
            <a:xfrm>
              <a:off x="5629107" y="492683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a:t>
              </a:r>
              <a:endParaRPr lang="zh-CN" altLang="en-US" sz="825" dirty="0">
                <a:latin typeface="Arial" panose="020B0604020202020204" pitchFamily="34" charset="0"/>
                <a:cs typeface="Arial" panose="020B0604020202020204" pitchFamily="34" charset="0"/>
              </a:endParaRPr>
            </a:p>
          </p:txBody>
        </p:sp>
        <p:sp>
          <p:nvSpPr>
            <p:cNvPr id="91" name="文本框 90">
              <a:extLst>
                <a:ext uri="{FF2B5EF4-FFF2-40B4-BE49-F238E27FC236}">
                  <a16:creationId xmlns:a16="http://schemas.microsoft.com/office/drawing/2014/main" id="{14D46B6D-38CD-43E7-B5C3-37AAEFDB3C7B}"/>
                </a:ext>
              </a:extLst>
            </p:cNvPr>
            <p:cNvSpPr txBox="1"/>
            <p:nvPr/>
          </p:nvSpPr>
          <p:spPr>
            <a:xfrm>
              <a:off x="6098976" y="439772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92" name="文本框 91">
              <a:extLst>
                <a:ext uri="{FF2B5EF4-FFF2-40B4-BE49-F238E27FC236}">
                  <a16:creationId xmlns:a16="http://schemas.microsoft.com/office/drawing/2014/main" id="{B1CF796D-FDBC-4BD5-99D3-6A9455F3B6CC}"/>
                </a:ext>
              </a:extLst>
            </p:cNvPr>
            <p:cNvSpPr txBox="1"/>
            <p:nvPr/>
          </p:nvSpPr>
          <p:spPr>
            <a:xfrm>
              <a:off x="6649408" y="441360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P8</a:t>
              </a:r>
              <a:endParaRPr lang="zh-CN" altLang="en-US" sz="825" dirty="0">
                <a:latin typeface="Arial" panose="020B0604020202020204" pitchFamily="34" charset="0"/>
                <a:cs typeface="Arial" panose="020B0604020202020204" pitchFamily="34" charset="0"/>
              </a:endParaRPr>
            </a:p>
          </p:txBody>
        </p:sp>
        <p:sp>
          <p:nvSpPr>
            <p:cNvPr id="93" name="文本框 92">
              <a:extLst>
                <a:ext uri="{FF2B5EF4-FFF2-40B4-BE49-F238E27FC236}">
                  <a16:creationId xmlns:a16="http://schemas.microsoft.com/office/drawing/2014/main" id="{432B9674-9CFD-4ECD-A07A-4020C7DE118F}"/>
                </a:ext>
              </a:extLst>
            </p:cNvPr>
            <p:cNvSpPr txBox="1"/>
            <p:nvPr/>
          </p:nvSpPr>
          <p:spPr>
            <a:xfrm rot="5400000">
              <a:off x="5717661" y="474985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P4</a:t>
              </a:r>
              <a:endParaRPr lang="zh-CN" altLang="en-US" sz="825" dirty="0">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4901A33B-768A-4D70-A1AD-0BD44E33DD19}"/>
                </a:ext>
              </a:extLst>
            </p:cNvPr>
            <p:cNvSpPr txBox="1"/>
            <p:nvPr/>
          </p:nvSpPr>
          <p:spPr>
            <a:xfrm rot="5400000">
              <a:off x="6275172" y="477825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P5</a:t>
              </a:r>
              <a:endParaRPr lang="zh-CN" altLang="en-US" sz="825" dirty="0">
                <a:latin typeface="Arial" panose="020B0604020202020204" pitchFamily="34" charset="0"/>
                <a:cs typeface="Arial" panose="020B0604020202020204" pitchFamily="34" charset="0"/>
              </a:endParaRPr>
            </a:p>
          </p:txBody>
        </p:sp>
        <p:sp>
          <p:nvSpPr>
            <p:cNvPr id="95" name="文本框 94">
              <a:extLst>
                <a:ext uri="{FF2B5EF4-FFF2-40B4-BE49-F238E27FC236}">
                  <a16:creationId xmlns:a16="http://schemas.microsoft.com/office/drawing/2014/main" id="{E3F8A996-8DE6-4A5C-9AF2-879A4A54FFF2}"/>
                </a:ext>
              </a:extLst>
            </p:cNvPr>
            <p:cNvSpPr txBox="1"/>
            <p:nvPr/>
          </p:nvSpPr>
          <p:spPr>
            <a:xfrm rot="5400000">
              <a:off x="6781221" y="477555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96" name="文本框 95">
              <a:extLst>
                <a:ext uri="{FF2B5EF4-FFF2-40B4-BE49-F238E27FC236}">
                  <a16:creationId xmlns:a16="http://schemas.microsoft.com/office/drawing/2014/main" id="{A3C7B4D2-DE30-441F-879B-D4510AA217AB}"/>
                </a:ext>
              </a:extLst>
            </p:cNvPr>
            <p:cNvSpPr txBox="1"/>
            <p:nvPr/>
          </p:nvSpPr>
          <p:spPr>
            <a:xfrm>
              <a:off x="6074162" y="3859300"/>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P12</a:t>
              </a:r>
              <a:endParaRPr lang="zh-CN" altLang="en-US" sz="825" dirty="0">
                <a:latin typeface="Arial" panose="020B0604020202020204" pitchFamily="34" charset="0"/>
                <a:cs typeface="Arial" panose="020B0604020202020204" pitchFamily="34" charset="0"/>
              </a:endParaRPr>
            </a:p>
          </p:txBody>
        </p:sp>
        <p:sp>
          <p:nvSpPr>
            <p:cNvPr id="97" name="文本框 96">
              <a:extLst>
                <a:ext uri="{FF2B5EF4-FFF2-40B4-BE49-F238E27FC236}">
                  <a16:creationId xmlns:a16="http://schemas.microsoft.com/office/drawing/2014/main" id="{8851C30E-A196-4B01-ABA4-F0D4AA46AFF2}"/>
                </a:ext>
              </a:extLst>
            </p:cNvPr>
            <p:cNvSpPr txBox="1"/>
            <p:nvPr/>
          </p:nvSpPr>
          <p:spPr>
            <a:xfrm>
              <a:off x="6639155" y="3857088"/>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P13</a:t>
              </a:r>
              <a:endParaRPr lang="zh-CN" altLang="en-US" sz="825" dirty="0">
                <a:latin typeface="Arial" panose="020B0604020202020204" pitchFamily="34" charset="0"/>
                <a:cs typeface="Arial" panose="020B0604020202020204" pitchFamily="34" charset="0"/>
              </a:endParaRPr>
            </a:p>
          </p:txBody>
        </p:sp>
        <p:sp>
          <p:nvSpPr>
            <p:cNvPr id="98" name="文本框 97">
              <a:extLst>
                <a:ext uri="{FF2B5EF4-FFF2-40B4-BE49-F238E27FC236}">
                  <a16:creationId xmlns:a16="http://schemas.microsoft.com/office/drawing/2014/main" id="{4768F570-4CF0-41E8-A375-B81BD2D306F5}"/>
                </a:ext>
              </a:extLst>
            </p:cNvPr>
            <p:cNvSpPr txBox="1"/>
            <p:nvPr/>
          </p:nvSpPr>
          <p:spPr>
            <a:xfrm rot="5400000">
              <a:off x="5717661" y="417408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P9</a:t>
              </a:r>
              <a:endParaRPr lang="zh-CN" altLang="en-US" sz="825" dirty="0">
                <a:latin typeface="Arial" panose="020B0604020202020204" pitchFamily="34" charset="0"/>
                <a:cs typeface="Arial" panose="020B0604020202020204" pitchFamily="34" charset="0"/>
              </a:endParaRPr>
            </a:p>
          </p:txBody>
        </p:sp>
        <p:sp>
          <p:nvSpPr>
            <p:cNvPr id="99" name="文本框 98">
              <a:extLst>
                <a:ext uri="{FF2B5EF4-FFF2-40B4-BE49-F238E27FC236}">
                  <a16:creationId xmlns:a16="http://schemas.microsoft.com/office/drawing/2014/main" id="{F0D205D7-456A-423C-A947-48072BF8270C}"/>
                </a:ext>
              </a:extLst>
            </p:cNvPr>
            <p:cNvSpPr txBox="1"/>
            <p:nvPr/>
          </p:nvSpPr>
          <p:spPr>
            <a:xfrm rot="5400000">
              <a:off x="6245517" y="420248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P10</a:t>
              </a:r>
              <a:endParaRPr lang="zh-CN" altLang="en-US" sz="825" dirty="0">
                <a:latin typeface="Arial" panose="020B0604020202020204" pitchFamily="34" charset="0"/>
                <a:cs typeface="Arial" panose="020B0604020202020204" pitchFamily="34" charset="0"/>
              </a:endParaRPr>
            </a:p>
          </p:txBody>
        </p:sp>
        <p:sp>
          <p:nvSpPr>
            <p:cNvPr id="100" name="文本框 99">
              <a:extLst>
                <a:ext uri="{FF2B5EF4-FFF2-40B4-BE49-F238E27FC236}">
                  <a16:creationId xmlns:a16="http://schemas.microsoft.com/office/drawing/2014/main" id="{C43D8C92-A689-40F4-8353-C516362AE0C6}"/>
                </a:ext>
              </a:extLst>
            </p:cNvPr>
            <p:cNvSpPr txBox="1"/>
            <p:nvPr/>
          </p:nvSpPr>
          <p:spPr>
            <a:xfrm rot="5400000">
              <a:off x="6751566" y="4199788"/>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sp>
          <p:nvSpPr>
            <p:cNvPr id="101" name="文本框 100">
              <a:extLst>
                <a:ext uri="{FF2B5EF4-FFF2-40B4-BE49-F238E27FC236}">
                  <a16:creationId xmlns:a16="http://schemas.microsoft.com/office/drawing/2014/main" id="{5F971781-A303-46A3-8C4D-FAAFCE00041F}"/>
                </a:ext>
              </a:extLst>
            </p:cNvPr>
            <p:cNvSpPr txBox="1"/>
            <p:nvPr/>
          </p:nvSpPr>
          <p:spPr>
            <a:xfrm>
              <a:off x="6092688" y="494696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P2</a:t>
              </a:r>
              <a:endParaRPr lang="zh-CN" altLang="en-US" sz="825" dirty="0">
                <a:latin typeface="Arial" panose="020B0604020202020204" pitchFamily="34" charset="0"/>
                <a:cs typeface="Arial" panose="020B0604020202020204" pitchFamily="34" charset="0"/>
              </a:endParaRPr>
            </a:p>
          </p:txBody>
        </p:sp>
        <p:sp>
          <p:nvSpPr>
            <p:cNvPr id="102" name="文本框 101">
              <a:extLst>
                <a:ext uri="{FF2B5EF4-FFF2-40B4-BE49-F238E27FC236}">
                  <a16:creationId xmlns:a16="http://schemas.microsoft.com/office/drawing/2014/main" id="{E01E9791-14EB-4415-93DC-4BEE550C35B5}"/>
                </a:ext>
              </a:extLst>
            </p:cNvPr>
            <p:cNvSpPr txBox="1"/>
            <p:nvPr/>
          </p:nvSpPr>
          <p:spPr>
            <a:xfrm>
              <a:off x="6643120" y="496284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P3</a:t>
              </a:r>
              <a:endParaRPr lang="zh-CN" altLang="en-US" sz="825" dirty="0">
                <a:latin typeface="Arial" panose="020B0604020202020204" pitchFamily="34" charset="0"/>
                <a:cs typeface="Arial" panose="020B0604020202020204" pitchFamily="34" charset="0"/>
              </a:endParaRPr>
            </a:p>
          </p:txBody>
        </p:sp>
      </p:grpSp>
      <p:grpSp>
        <p:nvGrpSpPr>
          <p:cNvPr id="162" name="组合 161">
            <a:extLst>
              <a:ext uri="{FF2B5EF4-FFF2-40B4-BE49-F238E27FC236}">
                <a16:creationId xmlns:a16="http://schemas.microsoft.com/office/drawing/2014/main" id="{71889404-2A86-4CDB-831E-2B6F9D8632D5}"/>
              </a:ext>
            </a:extLst>
          </p:cNvPr>
          <p:cNvGrpSpPr>
            <a:grpSpLocks noChangeAspect="1"/>
          </p:cNvGrpSpPr>
          <p:nvPr/>
        </p:nvGrpSpPr>
        <p:grpSpPr>
          <a:xfrm>
            <a:off x="1795638" y="3193472"/>
            <a:ext cx="1281675" cy="767268"/>
            <a:chOff x="3092746" y="4498576"/>
            <a:chExt cx="2014457" cy="1205945"/>
          </a:xfrm>
        </p:grpSpPr>
        <p:sp>
          <p:nvSpPr>
            <p:cNvPr id="163" name="椭圆 162">
              <a:extLst>
                <a:ext uri="{FF2B5EF4-FFF2-40B4-BE49-F238E27FC236}">
                  <a16:creationId xmlns:a16="http://schemas.microsoft.com/office/drawing/2014/main" id="{51A2A1A4-33DE-4A64-84FA-4E0A437CF5EF}"/>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1A99AB5-1C6D-483F-A614-D8AE77F161E6}"/>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5" name="椭圆 164">
              <a:extLst>
                <a:ext uri="{FF2B5EF4-FFF2-40B4-BE49-F238E27FC236}">
                  <a16:creationId xmlns:a16="http://schemas.microsoft.com/office/drawing/2014/main" id="{CCDDFC11-2FE5-4D07-9B01-433D08059F45}"/>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2F07990-0FCB-40ED-A019-19B4881D94F8}"/>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519FC05C-4C79-40FF-9B10-F764F4073FAD}"/>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8" name="椭圆 167">
              <a:extLst>
                <a:ext uri="{FF2B5EF4-FFF2-40B4-BE49-F238E27FC236}">
                  <a16:creationId xmlns:a16="http://schemas.microsoft.com/office/drawing/2014/main" id="{D3C31BA9-FEA1-48B6-9C78-ABB717DB5EB2}"/>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9" name="椭圆 168">
              <a:extLst>
                <a:ext uri="{FF2B5EF4-FFF2-40B4-BE49-F238E27FC236}">
                  <a16:creationId xmlns:a16="http://schemas.microsoft.com/office/drawing/2014/main" id="{93B2E9E7-35F0-4431-AEA2-ADFF54DFB697}"/>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0" name="椭圆 169">
              <a:extLst>
                <a:ext uri="{FF2B5EF4-FFF2-40B4-BE49-F238E27FC236}">
                  <a16:creationId xmlns:a16="http://schemas.microsoft.com/office/drawing/2014/main" id="{0977068D-9C34-4395-AEF9-B5E919BD68EE}"/>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1" name="椭圆 170">
              <a:extLst>
                <a:ext uri="{FF2B5EF4-FFF2-40B4-BE49-F238E27FC236}">
                  <a16:creationId xmlns:a16="http://schemas.microsoft.com/office/drawing/2014/main" id="{B4DB1A54-5C4B-4F01-8CEE-1DE6C79E454C}"/>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72" name="直接连接符 171">
              <a:extLst>
                <a:ext uri="{FF2B5EF4-FFF2-40B4-BE49-F238E27FC236}">
                  <a16:creationId xmlns:a16="http://schemas.microsoft.com/office/drawing/2014/main" id="{D7760BD7-91D8-4F57-A4B0-EF330C307662}"/>
                </a:ext>
              </a:extLst>
            </p:cNvPr>
            <p:cNvCxnSpPr>
              <a:stCxn id="163" idx="6"/>
              <a:endCxn id="164"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85CC2502-827C-4888-879F-BB127B447114}"/>
                </a:ext>
              </a:extLst>
            </p:cNvPr>
            <p:cNvCxnSpPr>
              <a:stCxn id="164" idx="6"/>
              <a:endCxn id="167"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68E74184-4B29-4C69-A950-CFA83028B527}"/>
                </a:ext>
              </a:extLst>
            </p:cNvPr>
            <p:cNvCxnSpPr>
              <a:stCxn id="167" idx="4"/>
              <a:endCxn id="168"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2FF586AA-CFED-452C-AF2C-763C935A50FD}"/>
                </a:ext>
              </a:extLst>
            </p:cNvPr>
            <p:cNvCxnSpPr>
              <a:stCxn id="168" idx="4"/>
              <a:endCxn id="171"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9E423B6A-6E9B-4E97-A477-7E385B83A190}"/>
                </a:ext>
              </a:extLst>
            </p:cNvPr>
            <p:cNvCxnSpPr>
              <a:stCxn id="168" idx="2"/>
              <a:endCxn id="166"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369B1A3F-6A48-4225-9015-2D9A12A90D81}"/>
                </a:ext>
              </a:extLst>
            </p:cNvPr>
            <p:cNvCxnSpPr>
              <a:stCxn id="164" idx="4"/>
              <a:endCxn id="166"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3F93DA21-086B-4C4B-B8C0-FAD1B7EA1F7B}"/>
                </a:ext>
              </a:extLst>
            </p:cNvPr>
            <p:cNvCxnSpPr>
              <a:stCxn id="163" idx="4"/>
              <a:endCxn id="165"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CCEEB8E6-93EC-4514-9BD2-C3D04984D93C}"/>
                </a:ext>
              </a:extLst>
            </p:cNvPr>
            <p:cNvCxnSpPr>
              <a:stCxn id="165" idx="6"/>
              <a:endCxn id="166"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5D4FC011-4434-4F8A-A56C-E526B9009508}"/>
                </a:ext>
              </a:extLst>
            </p:cNvPr>
            <p:cNvCxnSpPr>
              <a:stCxn id="165" idx="4"/>
              <a:endCxn id="169"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91EF7B83-461A-42B9-BE0C-9F43F889B1C6}"/>
                </a:ext>
              </a:extLst>
            </p:cNvPr>
            <p:cNvCxnSpPr>
              <a:stCxn id="169" idx="6"/>
              <a:endCxn id="170"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3A7C0899-2FAC-4B62-A7B4-FB4648EA659D}"/>
                </a:ext>
              </a:extLst>
            </p:cNvPr>
            <p:cNvCxnSpPr>
              <a:stCxn id="166" idx="4"/>
              <a:endCxn id="170"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076C7FFE-D0FC-4722-AAE8-866D722D08B6}"/>
                </a:ext>
              </a:extLst>
            </p:cNvPr>
            <p:cNvCxnSpPr>
              <a:stCxn id="170" idx="6"/>
              <a:endCxn id="171"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 name="组合 183">
              <a:extLst>
                <a:ext uri="{FF2B5EF4-FFF2-40B4-BE49-F238E27FC236}">
                  <a16:creationId xmlns:a16="http://schemas.microsoft.com/office/drawing/2014/main" id="{0C922C9E-09A5-46D5-B634-8679ABBF0330}"/>
                </a:ext>
              </a:extLst>
            </p:cNvPr>
            <p:cNvGrpSpPr/>
            <p:nvPr/>
          </p:nvGrpSpPr>
          <p:grpSpPr>
            <a:xfrm>
              <a:off x="3092746" y="5523546"/>
              <a:ext cx="194786" cy="180975"/>
              <a:chOff x="6090285" y="4146550"/>
              <a:chExt cx="259715" cy="241300"/>
            </a:xfrm>
          </p:grpSpPr>
          <p:cxnSp>
            <p:nvCxnSpPr>
              <p:cNvPr id="228" name="直接连接符 227">
                <a:extLst>
                  <a:ext uri="{FF2B5EF4-FFF2-40B4-BE49-F238E27FC236}">
                    <a16:creationId xmlns:a16="http://schemas.microsoft.com/office/drawing/2014/main" id="{6E94078C-D607-4D57-B7A1-BF9CBBA040AA}"/>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52AD4F99-DBB2-43D6-AF9D-AC8495810A95}"/>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A468066A-1BA0-4EDC-9EE2-0B54CF472D78}"/>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DD323E48-CB38-4D3D-B9B4-C7963EE56BD8}"/>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等腰三角形 231">
                <a:extLst>
                  <a:ext uri="{FF2B5EF4-FFF2-40B4-BE49-F238E27FC236}">
                    <a16:creationId xmlns:a16="http://schemas.microsoft.com/office/drawing/2014/main" id="{BD5B3A78-F349-4579-9420-18EECD64467D}"/>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33" name="直接连接符 232">
                <a:extLst>
                  <a:ext uri="{FF2B5EF4-FFF2-40B4-BE49-F238E27FC236}">
                    <a16:creationId xmlns:a16="http://schemas.microsoft.com/office/drawing/2014/main" id="{C2ACFA70-175E-4725-910D-734C5919DA7D}"/>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21F3AA3B-0B76-423C-BE7A-03E3F3598075}"/>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直接连接符 184">
              <a:extLst>
                <a:ext uri="{FF2B5EF4-FFF2-40B4-BE49-F238E27FC236}">
                  <a16:creationId xmlns:a16="http://schemas.microsoft.com/office/drawing/2014/main" id="{6D934ADC-E622-4BAD-9D00-86E3CD5FC351}"/>
                </a:ext>
              </a:extLst>
            </p:cNvPr>
            <p:cNvCxnSpPr>
              <a:stCxn id="169"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组合 185">
              <a:extLst>
                <a:ext uri="{FF2B5EF4-FFF2-40B4-BE49-F238E27FC236}">
                  <a16:creationId xmlns:a16="http://schemas.microsoft.com/office/drawing/2014/main" id="{68DFC94F-9483-4D47-AD99-3BBC6ECB2994}"/>
                </a:ext>
              </a:extLst>
            </p:cNvPr>
            <p:cNvGrpSpPr/>
            <p:nvPr/>
          </p:nvGrpSpPr>
          <p:grpSpPr>
            <a:xfrm>
              <a:off x="4618852" y="5289369"/>
              <a:ext cx="228976" cy="129779"/>
              <a:chOff x="3956259" y="1653380"/>
              <a:chExt cx="305301" cy="173038"/>
            </a:xfrm>
          </p:grpSpPr>
          <p:sp>
            <p:nvSpPr>
              <p:cNvPr id="224" name="椭圆 223">
                <a:extLst>
                  <a:ext uri="{FF2B5EF4-FFF2-40B4-BE49-F238E27FC236}">
                    <a16:creationId xmlns:a16="http://schemas.microsoft.com/office/drawing/2014/main" id="{ED446E46-3985-433D-8948-33E031E0980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3958A14-E8C4-4091-8224-270019974848}"/>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6" name="任意多边形 561">
                <a:extLst>
                  <a:ext uri="{FF2B5EF4-FFF2-40B4-BE49-F238E27FC236}">
                    <a16:creationId xmlns:a16="http://schemas.microsoft.com/office/drawing/2014/main" id="{5801D641-8E93-4EF7-9F33-878E3753D7C3}"/>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7" name="任意多边形 562">
                <a:extLst>
                  <a:ext uri="{FF2B5EF4-FFF2-40B4-BE49-F238E27FC236}">
                    <a16:creationId xmlns:a16="http://schemas.microsoft.com/office/drawing/2014/main" id="{8FB48EE0-5F6F-47E8-865E-DDE02570350C}"/>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87" name="组合 186">
              <a:extLst>
                <a:ext uri="{FF2B5EF4-FFF2-40B4-BE49-F238E27FC236}">
                  <a16:creationId xmlns:a16="http://schemas.microsoft.com/office/drawing/2014/main" id="{508DBB64-9552-4637-878E-F7AE632CFAED}"/>
                </a:ext>
              </a:extLst>
            </p:cNvPr>
            <p:cNvGrpSpPr/>
            <p:nvPr/>
          </p:nvGrpSpPr>
          <p:grpSpPr>
            <a:xfrm>
              <a:off x="4618812" y="4751792"/>
              <a:ext cx="228976" cy="129779"/>
              <a:chOff x="3956259" y="1653380"/>
              <a:chExt cx="305301" cy="173038"/>
            </a:xfrm>
          </p:grpSpPr>
          <p:sp>
            <p:nvSpPr>
              <p:cNvPr id="220" name="椭圆 219">
                <a:extLst>
                  <a:ext uri="{FF2B5EF4-FFF2-40B4-BE49-F238E27FC236}">
                    <a16:creationId xmlns:a16="http://schemas.microsoft.com/office/drawing/2014/main" id="{27963738-0D60-4A05-AF58-933CC2629BFE}"/>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21" name="直接箭头连接符 220">
                <a:extLst>
                  <a:ext uri="{FF2B5EF4-FFF2-40B4-BE49-F238E27FC236}">
                    <a16:creationId xmlns:a16="http://schemas.microsoft.com/office/drawing/2014/main" id="{DC3756AF-014D-42EB-833D-24E8966E3D1C}"/>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2" name="任意多边形 566">
                <a:extLst>
                  <a:ext uri="{FF2B5EF4-FFF2-40B4-BE49-F238E27FC236}">
                    <a16:creationId xmlns:a16="http://schemas.microsoft.com/office/drawing/2014/main" id="{84BD4C78-A3BD-4595-B7F9-A461765CB70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3" name="任意多边形 567">
                <a:extLst>
                  <a:ext uri="{FF2B5EF4-FFF2-40B4-BE49-F238E27FC236}">
                    <a16:creationId xmlns:a16="http://schemas.microsoft.com/office/drawing/2014/main" id="{45E255C5-5BB1-4AE8-8EE6-5C89A39D0418}"/>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8" name="乘号 187">
              <a:extLst>
                <a:ext uri="{FF2B5EF4-FFF2-40B4-BE49-F238E27FC236}">
                  <a16:creationId xmlns:a16="http://schemas.microsoft.com/office/drawing/2014/main" id="{99C9DC49-87F5-4584-86BA-9C95A1193655}"/>
                </a:ext>
              </a:extLst>
            </p:cNvPr>
            <p:cNvSpPr>
              <a:spLocks noChangeAspect="1"/>
            </p:cNvSpPr>
            <p:nvPr/>
          </p:nvSpPr>
          <p:spPr>
            <a:xfrm>
              <a:off x="3939900" y="5024649"/>
              <a:ext cx="103581" cy="103227"/>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89" name="组合 188">
              <a:extLst>
                <a:ext uri="{FF2B5EF4-FFF2-40B4-BE49-F238E27FC236}">
                  <a16:creationId xmlns:a16="http://schemas.microsoft.com/office/drawing/2014/main" id="{8B196906-942D-4A04-99AA-53AE5389A228}"/>
                </a:ext>
              </a:extLst>
            </p:cNvPr>
            <p:cNvGrpSpPr>
              <a:grpSpLocks noChangeAspect="1"/>
            </p:cNvGrpSpPr>
            <p:nvPr/>
          </p:nvGrpSpPr>
          <p:grpSpPr>
            <a:xfrm>
              <a:off x="4179357" y="5028196"/>
              <a:ext cx="31406" cy="97155"/>
              <a:chOff x="4909232" y="1471877"/>
              <a:chExt cx="183468" cy="567571"/>
            </a:xfrm>
          </p:grpSpPr>
          <p:sp>
            <p:nvSpPr>
              <p:cNvPr id="217" name="等腰三角形 216">
                <a:extLst>
                  <a:ext uri="{FF2B5EF4-FFF2-40B4-BE49-F238E27FC236}">
                    <a16:creationId xmlns:a16="http://schemas.microsoft.com/office/drawing/2014/main" id="{A47C4EAB-05C9-46C6-99E9-58FE420BE7C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8" name="等腰三角形 217">
                <a:extLst>
                  <a:ext uri="{FF2B5EF4-FFF2-40B4-BE49-F238E27FC236}">
                    <a16:creationId xmlns:a16="http://schemas.microsoft.com/office/drawing/2014/main" id="{0F7270D2-0DA9-45AA-85B0-A5AC46BEBDB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9" name="直接连接符 218">
                <a:extLst>
                  <a:ext uri="{FF2B5EF4-FFF2-40B4-BE49-F238E27FC236}">
                    <a16:creationId xmlns:a16="http://schemas.microsoft.com/office/drawing/2014/main" id="{D0A31ACC-ADCE-4CEF-8BFE-6D0CCFB88BDB}"/>
                  </a:ext>
                </a:extLst>
              </p:cNvPr>
              <p:cNvCxnSpPr>
                <a:stCxn id="218" idx="0"/>
                <a:endCxn id="2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0" name="组合 189">
              <a:extLst>
                <a:ext uri="{FF2B5EF4-FFF2-40B4-BE49-F238E27FC236}">
                  <a16:creationId xmlns:a16="http://schemas.microsoft.com/office/drawing/2014/main" id="{6F25D025-E275-4B21-8208-E744600AD2C4}"/>
                </a:ext>
              </a:extLst>
            </p:cNvPr>
            <p:cNvGrpSpPr>
              <a:grpSpLocks noChangeAspect="1"/>
            </p:cNvGrpSpPr>
            <p:nvPr/>
          </p:nvGrpSpPr>
          <p:grpSpPr>
            <a:xfrm>
              <a:off x="3802254" y="5026390"/>
              <a:ext cx="31406" cy="97155"/>
              <a:chOff x="4909232" y="1471877"/>
              <a:chExt cx="183468" cy="567571"/>
            </a:xfrm>
          </p:grpSpPr>
          <p:sp>
            <p:nvSpPr>
              <p:cNvPr id="214" name="等腰三角形 213">
                <a:extLst>
                  <a:ext uri="{FF2B5EF4-FFF2-40B4-BE49-F238E27FC236}">
                    <a16:creationId xmlns:a16="http://schemas.microsoft.com/office/drawing/2014/main" id="{D007E7D8-2A86-4FCA-9297-AB775761A72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5" name="等腰三角形 214">
                <a:extLst>
                  <a:ext uri="{FF2B5EF4-FFF2-40B4-BE49-F238E27FC236}">
                    <a16:creationId xmlns:a16="http://schemas.microsoft.com/office/drawing/2014/main" id="{4FE49DBE-1925-4D5C-BF3F-C3E802F4E9F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6" name="直接连接符 215">
                <a:extLst>
                  <a:ext uri="{FF2B5EF4-FFF2-40B4-BE49-F238E27FC236}">
                    <a16:creationId xmlns:a16="http://schemas.microsoft.com/office/drawing/2014/main" id="{2F11134C-1071-471D-8C82-8BFE3E749E5A}"/>
                  </a:ext>
                </a:extLst>
              </p:cNvPr>
              <p:cNvCxnSpPr>
                <a:stCxn id="215" idx="0"/>
                <a:endCxn id="2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1" name="组合 190">
              <a:extLst>
                <a:ext uri="{FF2B5EF4-FFF2-40B4-BE49-F238E27FC236}">
                  <a16:creationId xmlns:a16="http://schemas.microsoft.com/office/drawing/2014/main" id="{8DC0806F-93FA-4485-99E5-B24974E1C1FD}"/>
                </a:ext>
              </a:extLst>
            </p:cNvPr>
            <p:cNvGrpSpPr>
              <a:grpSpLocks noChangeAspect="1"/>
            </p:cNvGrpSpPr>
            <p:nvPr/>
          </p:nvGrpSpPr>
          <p:grpSpPr>
            <a:xfrm>
              <a:off x="3806742" y="4498576"/>
              <a:ext cx="31406" cy="97155"/>
              <a:chOff x="4909232" y="1471877"/>
              <a:chExt cx="183468" cy="567571"/>
            </a:xfrm>
          </p:grpSpPr>
          <p:sp>
            <p:nvSpPr>
              <p:cNvPr id="211" name="等腰三角形 210">
                <a:extLst>
                  <a:ext uri="{FF2B5EF4-FFF2-40B4-BE49-F238E27FC236}">
                    <a16:creationId xmlns:a16="http://schemas.microsoft.com/office/drawing/2014/main" id="{ED01425A-8801-4682-928E-59731E74FFC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2" name="等腰三角形 211">
                <a:extLst>
                  <a:ext uri="{FF2B5EF4-FFF2-40B4-BE49-F238E27FC236}">
                    <a16:creationId xmlns:a16="http://schemas.microsoft.com/office/drawing/2014/main" id="{36C062F9-7B7C-4361-9676-AD0BF6355986}"/>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3" name="直接连接符 212">
                <a:extLst>
                  <a:ext uri="{FF2B5EF4-FFF2-40B4-BE49-F238E27FC236}">
                    <a16:creationId xmlns:a16="http://schemas.microsoft.com/office/drawing/2014/main" id="{F1A45A7F-5D7E-4EF7-8A69-E71802AA83E4}"/>
                  </a:ext>
                </a:extLst>
              </p:cNvPr>
              <p:cNvCxnSpPr>
                <a:stCxn id="212" idx="0"/>
                <a:endCxn id="2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2" name="组合 191">
              <a:extLst>
                <a:ext uri="{FF2B5EF4-FFF2-40B4-BE49-F238E27FC236}">
                  <a16:creationId xmlns:a16="http://schemas.microsoft.com/office/drawing/2014/main" id="{F90350F3-F17D-4EB3-B098-03DA13E3026B}"/>
                </a:ext>
              </a:extLst>
            </p:cNvPr>
            <p:cNvGrpSpPr>
              <a:grpSpLocks noChangeAspect="1"/>
            </p:cNvGrpSpPr>
            <p:nvPr/>
          </p:nvGrpSpPr>
          <p:grpSpPr>
            <a:xfrm>
              <a:off x="4681004" y="4503388"/>
              <a:ext cx="31406" cy="97155"/>
              <a:chOff x="4909232" y="1471877"/>
              <a:chExt cx="183468" cy="567571"/>
            </a:xfrm>
          </p:grpSpPr>
          <p:sp>
            <p:nvSpPr>
              <p:cNvPr id="208" name="等腰三角形 207">
                <a:extLst>
                  <a:ext uri="{FF2B5EF4-FFF2-40B4-BE49-F238E27FC236}">
                    <a16:creationId xmlns:a16="http://schemas.microsoft.com/office/drawing/2014/main" id="{1763923A-FD94-4206-BE25-61B0C8418B1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9" name="等腰三角形 208">
                <a:extLst>
                  <a:ext uri="{FF2B5EF4-FFF2-40B4-BE49-F238E27FC236}">
                    <a16:creationId xmlns:a16="http://schemas.microsoft.com/office/drawing/2014/main" id="{A755882F-E1A5-4679-88B6-C57D82C1C96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0" name="直接连接符 209">
                <a:extLst>
                  <a:ext uri="{FF2B5EF4-FFF2-40B4-BE49-F238E27FC236}">
                    <a16:creationId xmlns:a16="http://schemas.microsoft.com/office/drawing/2014/main" id="{58E0DFA8-9176-4EFC-BBC8-BAABA978D10C}"/>
                  </a:ext>
                </a:extLst>
              </p:cNvPr>
              <p:cNvCxnSpPr>
                <a:stCxn id="209" idx="0"/>
                <a:endCxn id="20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3" name="组合 192">
              <a:extLst>
                <a:ext uri="{FF2B5EF4-FFF2-40B4-BE49-F238E27FC236}">
                  <a16:creationId xmlns:a16="http://schemas.microsoft.com/office/drawing/2014/main" id="{846C1D68-A11E-4C18-9ABB-668FF5FD2663}"/>
                </a:ext>
              </a:extLst>
            </p:cNvPr>
            <p:cNvGrpSpPr>
              <a:grpSpLocks noChangeAspect="1"/>
            </p:cNvGrpSpPr>
            <p:nvPr/>
          </p:nvGrpSpPr>
          <p:grpSpPr>
            <a:xfrm>
              <a:off x="3336347" y="5564306"/>
              <a:ext cx="31406" cy="97155"/>
              <a:chOff x="4909232" y="1471877"/>
              <a:chExt cx="183468" cy="567571"/>
            </a:xfrm>
          </p:grpSpPr>
          <p:sp>
            <p:nvSpPr>
              <p:cNvPr id="205" name="等腰三角形 204">
                <a:extLst>
                  <a:ext uri="{FF2B5EF4-FFF2-40B4-BE49-F238E27FC236}">
                    <a16:creationId xmlns:a16="http://schemas.microsoft.com/office/drawing/2014/main" id="{9FE4AA46-3346-4072-847B-B6656EDFF19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6" name="等腰三角形 205">
                <a:extLst>
                  <a:ext uri="{FF2B5EF4-FFF2-40B4-BE49-F238E27FC236}">
                    <a16:creationId xmlns:a16="http://schemas.microsoft.com/office/drawing/2014/main" id="{E31FE554-1B0B-4B8A-A89B-36B2C8134BD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7" name="直接连接符 206">
                <a:extLst>
                  <a:ext uri="{FF2B5EF4-FFF2-40B4-BE49-F238E27FC236}">
                    <a16:creationId xmlns:a16="http://schemas.microsoft.com/office/drawing/2014/main" id="{65CB7ACE-7ED9-4B9A-9A5F-A652798A5134}"/>
                  </a:ext>
                </a:extLst>
              </p:cNvPr>
              <p:cNvCxnSpPr>
                <a:stCxn id="206" idx="0"/>
                <a:endCxn id="20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93">
              <a:extLst>
                <a:ext uri="{FF2B5EF4-FFF2-40B4-BE49-F238E27FC236}">
                  <a16:creationId xmlns:a16="http://schemas.microsoft.com/office/drawing/2014/main" id="{5DCD0A96-FC53-42E6-B0D7-FBFBDC537F48}"/>
                </a:ext>
              </a:extLst>
            </p:cNvPr>
            <p:cNvGrpSpPr>
              <a:grpSpLocks noChangeAspect="1"/>
            </p:cNvGrpSpPr>
            <p:nvPr/>
          </p:nvGrpSpPr>
          <p:grpSpPr>
            <a:xfrm>
              <a:off x="4710056" y="5040052"/>
              <a:ext cx="31406" cy="97155"/>
              <a:chOff x="4909232" y="1471877"/>
              <a:chExt cx="183468" cy="567571"/>
            </a:xfrm>
          </p:grpSpPr>
          <p:sp>
            <p:nvSpPr>
              <p:cNvPr id="202" name="等腰三角形 201">
                <a:extLst>
                  <a:ext uri="{FF2B5EF4-FFF2-40B4-BE49-F238E27FC236}">
                    <a16:creationId xmlns:a16="http://schemas.microsoft.com/office/drawing/2014/main" id="{BBF05866-8671-46C6-9F1A-82F89228176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3" name="等腰三角形 202">
                <a:extLst>
                  <a:ext uri="{FF2B5EF4-FFF2-40B4-BE49-F238E27FC236}">
                    <a16:creationId xmlns:a16="http://schemas.microsoft.com/office/drawing/2014/main" id="{CBD60F74-B113-43C5-9E9F-3AFB3F7B4704}"/>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4" name="直接连接符 203">
                <a:extLst>
                  <a:ext uri="{FF2B5EF4-FFF2-40B4-BE49-F238E27FC236}">
                    <a16:creationId xmlns:a16="http://schemas.microsoft.com/office/drawing/2014/main" id="{67866D1B-DBA7-4A56-B15E-283180FD4BA1}"/>
                  </a:ext>
                </a:extLst>
              </p:cNvPr>
              <p:cNvCxnSpPr>
                <a:stCxn id="203" idx="0"/>
                <a:endCxn id="20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5" name="组合 194">
              <a:extLst>
                <a:ext uri="{FF2B5EF4-FFF2-40B4-BE49-F238E27FC236}">
                  <a16:creationId xmlns:a16="http://schemas.microsoft.com/office/drawing/2014/main" id="{C5656A5D-DA71-4AB7-A2A8-36CB007D2773}"/>
                </a:ext>
              </a:extLst>
            </p:cNvPr>
            <p:cNvGrpSpPr>
              <a:grpSpLocks noChangeAspect="1"/>
            </p:cNvGrpSpPr>
            <p:nvPr/>
          </p:nvGrpSpPr>
          <p:grpSpPr>
            <a:xfrm>
              <a:off x="4701150" y="5577271"/>
              <a:ext cx="31406" cy="97155"/>
              <a:chOff x="4909232" y="1471877"/>
              <a:chExt cx="183468" cy="567571"/>
            </a:xfrm>
          </p:grpSpPr>
          <p:sp>
            <p:nvSpPr>
              <p:cNvPr id="199" name="等腰三角形 198">
                <a:extLst>
                  <a:ext uri="{FF2B5EF4-FFF2-40B4-BE49-F238E27FC236}">
                    <a16:creationId xmlns:a16="http://schemas.microsoft.com/office/drawing/2014/main" id="{08E82773-E42B-47AF-A28E-536387A741E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0" name="等腰三角形 199">
                <a:extLst>
                  <a:ext uri="{FF2B5EF4-FFF2-40B4-BE49-F238E27FC236}">
                    <a16:creationId xmlns:a16="http://schemas.microsoft.com/office/drawing/2014/main" id="{F918F2D8-69E1-453B-90B2-452FC2A9674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1" name="直接连接符 200">
                <a:extLst>
                  <a:ext uri="{FF2B5EF4-FFF2-40B4-BE49-F238E27FC236}">
                    <a16:creationId xmlns:a16="http://schemas.microsoft.com/office/drawing/2014/main" id="{740DF6C5-CBD4-4C96-BAF8-C010B3348A53}"/>
                  </a:ext>
                </a:extLst>
              </p:cNvPr>
              <p:cNvCxnSpPr>
                <a:stCxn id="200" idx="0"/>
                <a:endCxn id="19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6" name="文本框 195">
              <a:extLst>
                <a:ext uri="{FF2B5EF4-FFF2-40B4-BE49-F238E27FC236}">
                  <a16:creationId xmlns:a16="http://schemas.microsoft.com/office/drawing/2014/main" id="{4137C930-1713-4804-95E8-DC4E683C2EF8}"/>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197" name="文本框 196">
              <a:extLst>
                <a:ext uri="{FF2B5EF4-FFF2-40B4-BE49-F238E27FC236}">
                  <a16:creationId xmlns:a16="http://schemas.microsoft.com/office/drawing/2014/main" id="{BE340CED-0802-40A8-AE08-D52466A0979A}"/>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198" name="文本框 197">
              <a:extLst>
                <a:ext uri="{FF2B5EF4-FFF2-40B4-BE49-F238E27FC236}">
                  <a16:creationId xmlns:a16="http://schemas.microsoft.com/office/drawing/2014/main" id="{10621731-C57A-4D41-95A5-B47037BCF567}"/>
                </a:ext>
              </a:extLst>
            </p:cNvPr>
            <p:cNvSpPr txBox="1"/>
            <p:nvPr/>
          </p:nvSpPr>
          <p:spPr>
            <a:xfrm rot="5400000">
              <a:off x="4570432" y="4807369"/>
              <a:ext cx="728874"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235" name="组合 234">
            <a:extLst>
              <a:ext uri="{FF2B5EF4-FFF2-40B4-BE49-F238E27FC236}">
                <a16:creationId xmlns:a16="http://schemas.microsoft.com/office/drawing/2014/main" id="{8D62D3BA-6052-4A00-BB5B-7B660A08C3D0}"/>
              </a:ext>
            </a:extLst>
          </p:cNvPr>
          <p:cNvGrpSpPr>
            <a:grpSpLocks noChangeAspect="1"/>
          </p:cNvGrpSpPr>
          <p:nvPr/>
        </p:nvGrpSpPr>
        <p:grpSpPr>
          <a:xfrm>
            <a:off x="3169626" y="3192904"/>
            <a:ext cx="1281675" cy="767268"/>
            <a:chOff x="3092746" y="4498576"/>
            <a:chExt cx="2014457" cy="1205945"/>
          </a:xfrm>
        </p:grpSpPr>
        <p:sp>
          <p:nvSpPr>
            <p:cNvPr id="236" name="椭圆 235">
              <a:extLst>
                <a:ext uri="{FF2B5EF4-FFF2-40B4-BE49-F238E27FC236}">
                  <a16:creationId xmlns:a16="http://schemas.microsoft.com/office/drawing/2014/main" id="{6DADA1A9-07A3-4F6B-94E1-68985FE234EF}"/>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7" name="椭圆 236">
              <a:extLst>
                <a:ext uri="{FF2B5EF4-FFF2-40B4-BE49-F238E27FC236}">
                  <a16:creationId xmlns:a16="http://schemas.microsoft.com/office/drawing/2014/main" id="{70AE8C74-97D7-45BF-842F-F16BB70D0F11}"/>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8" name="椭圆 237">
              <a:extLst>
                <a:ext uri="{FF2B5EF4-FFF2-40B4-BE49-F238E27FC236}">
                  <a16:creationId xmlns:a16="http://schemas.microsoft.com/office/drawing/2014/main" id="{333EDBD5-8912-457A-B17A-F1F95802F43A}"/>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9" name="椭圆 238">
              <a:extLst>
                <a:ext uri="{FF2B5EF4-FFF2-40B4-BE49-F238E27FC236}">
                  <a16:creationId xmlns:a16="http://schemas.microsoft.com/office/drawing/2014/main" id="{059CD172-309C-47FF-B0BE-2D18923FB317}"/>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0" name="椭圆 239">
              <a:extLst>
                <a:ext uri="{FF2B5EF4-FFF2-40B4-BE49-F238E27FC236}">
                  <a16:creationId xmlns:a16="http://schemas.microsoft.com/office/drawing/2014/main" id="{D53556E7-DB9E-4A84-8F99-7C9C0A191299}"/>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1" name="椭圆 240">
              <a:extLst>
                <a:ext uri="{FF2B5EF4-FFF2-40B4-BE49-F238E27FC236}">
                  <a16:creationId xmlns:a16="http://schemas.microsoft.com/office/drawing/2014/main" id="{D96CFA5B-1D68-40E4-B236-5BC07BF6937A}"/>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2" name="椭圆 241">
              <a:extLst>
                <a:ext uri="{FF2B5EF4-FFF2-40B4-BE49-F238E27FC236}">
                  <a16:creationId xmlns:a16="http://schemas.microsoft.com/office/drawing/2014/main" id="{FA25F3AA-45C6-459C-AF29-C6A4A68676BE}"/>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3" name="椭圆 242">
              <a:extLst>
                <a:ext uri="{FF2B5EF4-FFF2-40B4-BE49-F238E27FC236}">
                  <a16:creationId xmlns:a16="http://schemas.microsoft.com/office/drawing/2014/main" id="{912662F8-A9E0-4DAA-B94E-AC2A6EADB5FF}"/>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4" name="椭圆 243">
              <a:extLst>
                <a:ext uri="{FF2B5EF4-FFF2-40B4-BE49-F238E27FC236}">
                  <a16:creationId xmlns:a16="http://schemas.microsoft.com/office/drawing/2014/main" id="{5FAEA8F4-3F0E-44E6-B6A0-1DA06BCD05A5}"/>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45" name="直接连接符 244">
              <a:extLst>
                <a:ext uri="{FF2B5EF4-FFF2-40B4-BE49-F238E27FC236}">
                  <a16:creationId xmlns:a16="http://schemas.microsoft.com/office/drawing/2014/main" id="{88036BF5-425D-45F7-8D80-B7994FC5FA64}"/>
                </a:ext>
              </a:extLst>
            </p:cNvPr>
            <p:cNvCxnSpPr>
              <a:stCxn id="236" idx="6"/>
              <a:endCxn id="237"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a:extLst>
                <a:ext uri="{FF2B5EF4-FFF2-40B4-BE49-F238E27FC236}">
                  <a16:creationId xmlns:a16="http://schemas.microsoft.com/office/drawing/2014/main" id="{C5F0FCCA-1F96-4945-97A9-4C1A9C996325}"/>
                </a:ext>
              </a:extLst>
            </p:cNvPr>
            <p:cNvCxnSpPr>
              <a:stCxn id="237" idx="6"/>
              <a:endCxn id="240"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8DFE2D3E-CA30-48E1-9584-5A51CBD6A17E}"/>
                </a:ext>
              </a:extLst>
            </p:cNvPr>
            <p:cNvCxnSpPr>
              <a:stCxn id="240" idx="4"/>
              <a:endCxn id="241"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235E80FE-0578-4B27-91C8-48F43AC24EC9}"/>
                </a:ext>
              </a:extLst>
            </p:cNvPr>
            <p:cNvCxnSpPr>
              <a:stCxn id="241" idx="4"/>
              <a:endCxn id="244"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CEFE559F-F462-4E70-A73C-06A684AADC4B}"/>
                </a:ext>
              </a:extLst>
            </p:cNvPr>
            <p:cNvCxnSpPr>
              <a:stCxn id="241" idx="2"/>
              <a:endCxn id="239"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FFC3442D-77F9-4CDF-B4CC-C8CEE30C02D7}"/>
                </a:ext>
              </a:extLst>
            </p:cNvPr>
            <p:cNvCxnSpPr>
              <a:stCxn id="237" idx="4"/>
              <a:endCxn id="239"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47418EB5-7741-4CEC-BA2A-0DACA53F569A}"/>
                </a:ext>
              </a:extLst>
            </p:cNvPr>
            <p:cNvCxnSpPr>
              <a:stCxn id="236" idx="4"/>
              <a:endCxn id="238"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49AF3839-CC31-4081-B5B5-87C016806C98}"/>
                </a:ext>
              </a:extLst>
            </p:cNvPr>
            <p:cNvCxnSpPr>
              <a:stCxn id="238" idx="6"/>
              <a:endCxn id="239"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57639ED4-6300-40E9-80C1-A4DD387C6CBE}"/>
                </a:ext>
              </a:extLst>
            </p:cNvPr>
            <p:cNvCxnSpPr>
              <a:stCxn id="238" idx="4"/>
              <a:endCxn id="242"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a:extLst>
                <a:ext uri="{FF2B5EF4-FFF2-40B4-BE49-F238E27FC236}">
                  <a16:creationId xmlns:a16="http://schemas.microsoft.com/office/drawing/2014/main" id="{A88A6337-DC22-4253-BB62-EDDDC3855189}"/>
                </a:ext>
              </a:extLst>
            </p:cNvPr>
            <p:cNvCxnSpPr>
              <a:stCxn id="242" idx="6"/>
              <a:endCxn id="243"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2B8C5A04-ECAA-4549-B987-2573E6FCA7B8}"/>
                </a:ext>
              </a:extLst>
            </p:cNvPr>
            <p:cNvCxnSpPr>
              <a:stCxn id="239" idx="4"/>
              <a:endCxn id="243"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9FFE34B9-224F-4281-B6B1-7D7DF2018BA6}"/>
                </a:ext>
              </a:extLst>
            </p:cNvPr>
            <p:cNvCxnSpPr>
              <a:stCxn id="243" idx="6"/>
              <a:endCxn id="244"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7" name="组合 256">
              <a:extLst>
                <a:ext uri="{FF2B5EF4-FFF2-40B4-BE49-F238E27FC236}">
                  <a16:creationId xmlns:a16="http://schemas.microsoft.com/office/drawing/2014/main" id="{1CC4C8BA-79A5-4B62-B965-B81013E21DB2}"/>
                </a:ext>
              </a:extLst>
            </p:cNvPr>
            <p:cNvGrpSpPr/>
            <p:nvPr/>
          </p:nvGrpSpPr>
          <p:grpSpPr>
            <a:xfrm>
              <a:off x="3092746" y="5523546"/>
              <a:ext cx="194786" cy="180975"/>
              <a:chOff x="6090285" y="4146550"/>
              <a:chExt cx="259715" cy="241300"/>
            </a:xfrm>
          </p:grpSpPr>
          <p:cxnSp>
            <p:nvCxnSpPr>
              <p:cNvPr id="300" name="直接连接符 299">
                <a:extLst>
                  <a:ext uri="{FF2B5EF4-FFF2-40B4-BE49-F238E27FC236}">
                    <a16:creationId xmlns:a16="http://schemas.microsoft.com/office/drawing/2014/main" id="{F54FF77D-4899-4B1C-8C5B-049E3706FD1D}"/>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74664733-1CEF-4E08-A565-AE6437A96F28}"/>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6702E48F-0CE4-43B1-8DDC-69D280DB8D7C}"/>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968E12D5-116C-4B64-B5BC-43D6FC12E2CC}"/>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等腰三角形 303">
                <a:extLst>
                  <a:ext uri="{FF2B5EF4-FFF2-40B4-BE49-F238E27FC236}">
                    <a16:creationId xmlns:a16="http://schemas.microsoft.com/office/drawing/2014/main" id="{9A2D68BD-17A4-441A-970D-6A45016EE922}"/>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05" name="直接连接符 304">
                <a:extLst>
                  <a:ext uri="{FF2B5EF4-FFF2-40B4-BE49-F238E27FC236}">
                    <a16:creationId xmlns:a16="http://schemas.microsoft.com/office/drawing/2014/main" id="{7F14302F-1E16-41F3-9CBA-A98BE205CD67}"/>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BB224E83-C245-4C72-B187-9FF93DE74BC8}"/>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8" name="直接连接符 257">
              <a:extLst>
                <a:ext uri="{FF2B5EF4-FFF2-40B4-BE49-F238E27FC236}">
                  <a16:creationId xmlns:a16="http://schemas.microsoft.com/office/drawing/2014/main" id="{96B63055-D19D-423E-8C73-099942CC9DDD}"/>
                </a:ext>
              </a:extLst>
            </p:cNvPr>
            <p:cNvCxnSpPr>
              <a:stCxn id="242"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0CC807E3-7D4E-4D34-B14D-DFF243D17C50}"/>
                </a:ext>
              </a:extLst>
            </p:cNvPr>
            <p:cNvGrpSpPr/>
            <p:nvPr/>
          </p:nvGrpSpPr>
          <p:grpSpPr>
            <a:xfrm>
              <a:off x="4618852" y="5289369"/>
              <a:ext cx="228976" cy="129779"/>
              <a:chOff x="3956259" y="1653380"/>
              <a:chExt cx="305301" cy="173038"/>
            </a:xfrm>
          </p:grpSpPr>
          <p:sp>
            <p:nvSpPr>
              <p:cNvPr id="296" name="椭圆 295">
                <a:extLst>
                  <a:ext uri="{FF2B5EF4-FFF2-40B4-BE49-F238E27FC236}">
                    <a16:creationId xmlns:a16="http://schemas.microsoft.com/office/drawing/2014/main" id="{7C6CD443-B2CA-4F4F-9610-4175AFF801D3}"/>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97" name="直接箭头连接符 296">
                <a:extLst>
                  <a:ext uri="{FF2B5EF4-FFF2-40B4-BE49-F238E27FC236}">
                    <a16:creationId xmlns:a16="http://schemas.microsoft.com/office/drawing/2014/main" id="{EE7CDE03-CC8D-451D-A4E1-07AF6C7EDC7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8" name="任意多边形 743">
                <a:extLst>
                  <a:ext uri="{FF2B5EF4-FFF2-40B4-BE49-F238E27FC236}">
                    <a16:creationId xmlns:a16="http://schemas.microsoft.com/office/drawing/2014/main" id="{A231A2AE-5081-4362-8592-1537CA41502E}"/>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9" name="任意多边形 744">
                <a:extLst>
                  <a:ext uri="{FF2B5EF4-FFF2-40B4-BE49-F238E27FC236}">
                    <a16:creationId xmlns:a16="http://schemas.microsoft.com/office/drawing/2014/main" id="{43A25172-FBBD-4165-9DFA-5305014DE41F}"/>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0" name="组合 259">
              <a:extLst>
                <a:ext uri="{FF2B5EF4-FFF2-40B4-BE49-F238E27FC236}">
                  <a16:creationId xmlns:a16="http://schemas.microsoft.com/office/drawing/2014/main" id="{A71859E0-75E5-446E-A8B2-BED6D697E919}"/>
                </a:ext>
              </a:extLst>
            </p:cNvPr>
            <p:cNvGrpSpPr/>
            <p:nvPr/>
          </p:nvGrpSpPr>
          <p:grpSpPr>
            <a:xfrm>
              <a:off x="4618812" y="4751792"/>
              <a:ext cx="228976" cy="129779"/>
              <a:chOff x="3956259" y="1653380"/>
              <a:chExt cx="305301" cy="173038"/>
            </a:xfrm>
          </p:grpSpPr>
          <p:sp>
            <p:nvSpPr>
              <p:cNvPr id="292" name="椭圆 291">
                <a:extLst>
                  <a:ext uri="{FF2B5EF4-FFF2-40B4-BE49-F238E27FC236}">
                    <a16:creationId xmlns:a16="http://schemas.microsoft.com/office/drawing/2014/main" id="{4364EADD-FC27-44A9-9D2F-1014BD5A0A2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93" name="直接箭头连接符 292">
                <a:extLst>
                  <a:ext uri="{FF2B5EF4-FFF2-40B4-BE49-F238E27FC236}">
                    <a16:creationId xmlns:a16="http://schemas.microsoft.com/office/drawing/2014/main" id="{E97CE5B4-AF4C-4078-B013-70B6F3FD8CF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4" name="任意多边形 739">
                <a:extLst>
                  <a:ext uri="{FF2B5EF4-FFF2-40B4-BE49-F238E27FC236}">
                    <a16:creationId xmlns:a16="http://schemas.microsoft.com/office/drawing/2014/main" id="{86245C6A-8292-4704-AF81-5540E789A85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5" name="任意多边形 740">
                <a:extLst>
                  <a:ext uri="{FF2B5EF4-FFF2-40B4-BE49-F238E27FC236}">
                    <a16:creationId xmlns:a16="http://schemas.microsoft.com/office/drawing/2014/main" id="{64159514-8548-449E-93B4-75244BD09A32}"/>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1" name="组合 260">
              <a:extLst>
                <a:ext uri="{FF2B5EF4-FFF2-40B4-BE49-F238E27FC236}">
                  <a16:creationId xmlns:a16="http://schemas.microsoft.com/office/drawing/2014/main" id="{8E3B7252-19D7-4A05-B4AA-479082D0FAE9}"/>
                </a:ext>
              </a:extLst>
            </p:cNvPr>
            <p:cNvGrpSpPr>
              <a:grpSpLocks noChangeAspect="1"/>
            </p:cNvGrpSpPr>
            <p:nvPr/>
          </p:nvGrpSpPr>
          <p:grpSpPr>
            <a:xfrm>
              <a:off x="4179357" y="5028196"/>
              <a:ext cx="31406" cy="97155"/>
              <a:chOff x="4909232" y="1471877"/>
              <a:chExt cx="183468" cy="567571"/>
            </a:xfrm>
          </p:grpSpPr>
          <p:sp>
            <p:nvSpPr>
              <p:cNvPr id="289" name="等腰三角形 288">
                <a:extLst>
                  <a:ext uri="{FF2B5EF4-FFF2-40B4-BE49-F238E27FC236}">
                    <a16:creationId xmlns:a16="http://schemas.microsoft.com/office/drawing/2014/main" id="{DFF6A71C-B062-491C-9E60-6C57F27321B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0" name="等腰三角形 289">
                <a:extLst>
                  <a:ext uri="{FF2B5EF4-FFF2-40B4-BE49-F238E27FC236}">
                    <a16:creationId xmlns:a16="http://schemas.microsoft.com/office/drawing/2014/main" id="{FA3F1F82-EA7A-44C8-BC3A-CBCCFDEEB8B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91" name="直接连接符 290">
                <a:extLst>
                  <a:ext uri="{FF2B5EF4-FFF2-40B4-BE49-F238E27FC236}">
                    <a16:creationId xmlns:a16="http://schemas.microsoft.com/office/drawing/2014/main" id="{A7A6E05E-B142-435A-8F57-6E38779BB2C4}"/>
                  </a:ext>
                </a:extLst>
              </p:cNvPr>
              <p:cNvCxnSpPr>
                <a:stCxn id="290" idx="0"/>
                <a:endCxn id="28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2" name="组合 261">
              <a:extLst>
                <a:ext uri="{FF2B5EF4-FFF2-40B4-BE49-F238E27FC236}">
                  <a16:creationId xmlns:a16="http://schemas.microsoft.com/office/drawing/2014/main" id="{7B8983E9-14E8-4B16-9338-49623F1191CF}"/>
                </a:ext>
              </a:extLst>
            </p:cNvPr>
            <p:cNvGrpSpPr>
              <a:grpSpLocks noChangeAspect="1"/>
            </p:cNvGrpSpPr>
            <p:nvPr/>
          </p:nvGrpSpPr>
          <p:grpSpPr>
            <a:xfrm>
              <a:off x="3802254" y="5026390"/>
              <a:ext cx="31406" cy="97155"/>
              <a:chOff x="4909232" y="1471877"/>
              <a:chExt cx="183468" cy="567571"/>
            </a:xfrm>
          </p:grpSpPr>
          <p:sp>
            <p:nvSpPr>
              <p:cNvPr id="286" name="等腰三角形 285">
                <a:extLst>
                  <a:ext uri="{FF2B5EF4-FFF2-40B4-BE49-F238E27FC236}">
                    <a16:creationId xmlns:a16="http://schemas.microsoft.com/office/drawing/2014/main" id="{D1AB8FD2-7617-4ABF-8923-8BF6B4FB9918}"/>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7" name="等腰三角形 286">
                <a:extLst>
                  <a:ext uri="{FF2B5EF4-FFF2-40B4-BE49-F238E27FC236}">
                    <a16:creationId xmlns:a16="http://schemas.microsoft.com/office/drawing/2014/main" id="{42FE4D79-C918-40D0-9394-598EFBA7CFE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8" name="直接连接符 287">
                <a:extLst>
                  <a:ext uri="{FF2B5EF4-FFF2-40B4-BE49-F238E27FC236}">
                    <a16:creationId xmlns:a16="http://schemas.microsoft.com/office/drawing/2014/main" id="{A2E9EFA8-490B-4137-ADC1-E2642D7C2998}"/>
                  </a:ext>
                </a:extLst>
              </p:cNvPr>
              <p:cNvCxnSpPr>
                <a:stCxn id="287" idx="0"/>
                <a:endCxn id="28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组合 262">
              <a:extLst>
                <a:ext uri="{FF2B5EF4-FFF2-40B4-BE49-F238E27FC236}">
                  <a16:creationId xmlns:a16="http://schemas.microsoft.com/office/drawing/2014/main" id="{4FCE8EA2-DD62-4A3C-8CAF-4196082D327D}"/>
                </a:ext>
              </a:extLst>
            </p:cNvPr>
            <p:cNvGrpSpPr>
              <a:grpSpLocks noChangeAspect="1"/>
            </p:cNvGrpSpPr>
            <p:nvPr/>
          </p:nvGrpSpPr>
          <p:grpSpPr>
            <a:xfrm>
              <a:off x="3806742" y="4498576"/>
              <a:ext cx="31406" cy="97155"/>
              <a:chOff x="4909232" y="1471877"/>
              <a:chExt cx="183468" cy="567571"/>
            </a:xfrm>
          </p:grpSpPr>
          <p:sp>
            <p:nvSpPr>
              <p:cNvPr id="283" name="等腰三角形 282">
                <a:extLst>
                  <a:ext uri="{FF2B5EF4-FFF2-40B4-BE49-F238E27FC236}">
                    <a16:creationId xmlns:a16="http://schemas.microsoft.com/office/drawing/2014/main" id="{153276B6-7A1F-46CF-9294-4B732FB1757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4" name="等腰三角形 283">
                <a:extLst>
                  <a:ext uri="{FF2B5EF4-FFF2-40B4-BE49-F238E27FC236}">
                    <a16:creationId xmlns:a16="http://schemas.microsoft.com/office/drawing/2014/main" id="{AF8C706A-01AE-4C56-B585-E0935B3AAAE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5" name="直接连接符 284">
                <a:extLst>
                  <a:ext uri="{FF2B5EF4-FFF2-40B4-BE49-F238E27FC236}">
                    <a16:creationId xmlns:a16="http://schemas.microsoft.com/office/drawing/2014/main" id="{50D44A6D-0584-4211-A399-11EF089F1D57}"/>
                  </a:ext>
                </a:extLst>
              </p:cNvPr>
              <p:cNvCxnSpPr>
                <a:stCxn id="284" idx="0"/>
                <a:endCxn id="28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4" name="组合 263">
              <a:extLst>
                <a:ext uri="{FF2B5EF4-FFF2-40B4-BE49-F238E27FC236}">
                  <a16:creationId xmlns:a16="http://schemas.microsoft.com/office/drawing/2014/main" id="{38168FBA-90C6-44E3-851F-9CEB241BBFB7}"/>
                </a:ext>
              </a:extLst>
            </p:cNvPr>
            <p:cNvGrpSpPr>
              <a:grpSpLocks noChangeAspect="1"/>
            </p:cNvGrpSpPr>
            <p:nvPr/>
          </p:nvGrpSpPr>
          <p:grpSpPr>
            <a:xfrm>
              <a:off x="4681004" y="4503388"/>
              <a:ext cx="31406" cy="97155"/>
              <a:chOff x="4909232" y="1471877"/>
              <a:chExt cx="183468" cy="567571"/>
            </a:xfrm>
          </p:grpSpPr>
          <p:sp>
            <p:nvSpPr>
              <p:cNvPr id="280" name="等腰三角形 279">
                <a:extLst>
                  <a:ext uri="{FF2B5EF4-FFF2-40B4-BE49-F238E27FC236}">
                    <a16:creationId xmlns:a16="http://schemas.microsoft.com/office/drawing/2014/main" id="{353931A3-6388-4FBC-AAD6-D2DE8A527AC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1" name="等腰三角形 280">
                <a:extLst>
                  <a:ext uri="{FF2B5EF4-FFF2-40B4-BE49-F238E27FC236}">
                    <a16:creationId xmlns:a16="http://schemas.microsoft.com/office/drawing/2014/main" id="{BF05BA8E-8A32-4E25-9FEA-AD590F57495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2" name="直接连接符 281">
                <a:extLst>
                  <a:ext uri="{FF2B5EF4-FFF2-40B4-BE49-F238E27FC236}">
                    <a16:creationId xmlns:a16="http://schemas.microsoft.com/office/drawing/2014/main" id="{09537A45-D339-4DDA-86F6-B5116F970EDA}"/>
                  </a:ext>
                </a:extLst>
              </p:cNvPr>
              <p:cNvCxnSpPr>
                <a:stCxn id="281" idx="0"/>
                <a:endCxn id="28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5" name="组合 264">
              <a:extLst>
                <a:ext uri="{FF2B5EF4-FFF2-40B4-BE49-F238E27FC236}">
                  <a16:creationId xmlns:a16="http://schemas.microsoft.com/office/drawing/2014/main" id="{6221CB9D-4BFE-45BE-843E-13F63B9D81BC}"/>
                </a:ext>
              </a:extLst>
            </p:cNvPr>
            <p:cNvGrpSpPr>
              <a:grpSpLocks noChangeAspect="1"/>
            </p:cNvGrpSpPr>
            <p:nvPr/>
          </p:nvGrpSpPr>
          <p:grpSpPr>
            <a:xfrm>
              <a:off x="3336347" y="5564306"/>
              <a:ext cx="31406" cy="97155"/>
              <a:chOff x="4909232" y="1471877"/>
              <a:chExt cx="183468" cy="567571"/>
            </a:xfrm>
          </p:grpSpPr>
          <p:sp>
            <p:nvSpPr>
              <p:cNvPr id="277" name="等腰三角形 276">
                <a:extLst>
                  <a:ext uri="{FF2B5EF4-FFF2-40B4-BE49-F238E27FC236}">
                    <a16:creationId xmlns:a16="http://schemas.microsoft.com/office/drawing/2014/main" id="{C936AE28-6605-43E5-A839-D32DA47D772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8" name="等腰三角形 277">
                <a:extLst>
                  <a:ext uri="{FF2B5EF4-FFF2-40B4-BE49-F238E27FC236}">
                    <a16:creationId xmlns:a16="http://schemas.microsoft.com/office/drawing/2014/main" id="{EF809683-5A70-43AA-8EF9-85E5D12EEC0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9" name="直接连接符 278">
                <a:extLst>
                  <a:ext uri="{FF2B5EF4-FFF2-40B4-BE49-F238E27FC236}">
                    <a16:creationId xmlns:a16="http://schemas.microsoft.com/office/drawing/2014/main" id="{497AD94D-FBA8-412B-B2B4-AABFCAC76965}"/>
                  </a:ext>
                </a:extLst>
              </p:cNvPr>
              <p:cNvCxnSpPr>
                <a:stCxn id="278" idx="0"/>
                <a:endCxn id="27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组合 265">
              <a:extLst>
                <a:ext uri="{FF2B5EF4-FFF2-40B4-BE49-F238E27FC236}">
                  <a16:creationId xmlns:a16="http://schemas.microsoft.com/office/drawing/2014/main" id="{29DB9C9B-8699-4691-B9D4-7995A717293B}"/>
                </a:ext>
              </a:extLst>
            </p:cNvPr>
            <p:cNvGrpSpPr>
              <a:grpSpLocks noChangeAspect="1"/>
            </p:cNvGrpSpPr>
            <p:nvPr/>
          </p:nvGrpSpPr>
          <p:grpSpPr>
            <a:xfrm>
              <a:off x="4710056" y="5040052"/>
              <a:ext cx="31406" cy="97155"/>
              <a:chOff x="4909232" y="1471877"/>
              <a:chExt cx="183468" cy="567571"/>
            </a:xfrm>
          </p:grpSpPr>
          <p:sp>
            <p:nvSpPr>
              <p:cNvPr id="274" name="等腰三角形 273">
                <a:extLst>
                  <a:ext uri="{FF2B5EF4-FFF2-40B4-BE49-F238E27FC236}">
                    <a16:creationId xmlns:a16="http://schemas.microsoft.com/office/drawing/2014/main" id="{194C08E3-2916-41AF-9D98-086EFF427D6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5" name="等腰三角形 274">
                <a:extLst>
                  <a:ext uri="{FF2B5EF4-FFF2-40B4-BE49-F238E27FC236}">
                    <a16:creationId xmlns:a16="http://schemas.microsoft.com/office/drawing/2014/main" id="{BE036D7E-53A5-40CB-AD26-0254F909DCF2}"/>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6" name="直接连接符 275">
                <a:extLst>
                  <a:ext uri="{FF2B5EF4-FFF2-40B4-BE49-F238E27FC236}">
                    <a16:creationId xmlns:a16="http://schemas.microsoft.com/office/drawing/2014/main" id="{072CCEBE-66F9-4E31-A325-82E2F0393879}"/>
                  </a:ext>
                </a:extLst>
              </p:cNvPr>
              <p:cNvCxnSpPr>
                <a:stCxn id="275" idx="0"/>
                <a:endCxn id="27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7" name="组合 266">
              <a:extLst>
                <a:ext uri="{FF2B5EF4-FFF2-40B4-BE49-F238E27FC236}">
                  <a16:creationId xmlns:a16="http://schemas.microsoft.com/office/drawing/2014/main" id="{352188C6-EB6A-4275-B939-E01406B42C8A}"/>
                </a:ext>
              </a:extLst>
            </p:cNvPr>
            <p:cNvGrpSpPr>
              <a:grpSpLocks noChangeAspect="1"/>
            </p:cNvGrpSpPr>
            <p:nvPr/>
          </p:nvGrpSpPr>
          <p:grpSpPr>
            <a:xfrm>
              <a:off x="4701150" y="5577271"/>
              <a:ext cx="31406" cy="97155"/>
              <a:chOff x="4909232" y="1471877"/>
              <a:chExt cx="183468" cy="567571"/>
            </a:xfrm>
          </p:grpSpPr>
          <p:sp>
            <p:nvSpPr>
              <p:cNvPr id="271" name="等腰三角形 270">
                <a:extLst>
                  <a:ext uri="{FF2B5EF4-FFF2-40B4-BE49-F238E27FC236}">
                    <a16:creationId xmlns:a16="http://schemas.microsoft.com/office/drawing/2014/main" id="{CE95E8D1-AC8C-441A-AB24-BCE6D697622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2" name="等腰三角形 271">
                <a:extLst>
                  <a:ext uri="{FF2B5EF4-FFF2-40B4-BE49-F238E27FC236}">
                    <a16:creationId xmlns:a16="http://schemas.microsoft.com/office/drawing/2014/main" id="{477AA3E7-1E5C-4679-8AF0-9A24D074A96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3" name="直接连接符 272">
                <a:extLst>
                  <a:ext uri="{FF2B5EF4-FFF2-40B4-BE49-F238E27FC236}">
                    <a16:creationId xmlns:a16="http://schemas.microsoft.com/office/drawing/2014/main" id="{C88F5D9B-6B33-4A0B-99C3-DCBAC52009BD}"/>
                  </a:ext>
                </a:extLst>
              </p:cNvPr>
              <p:cNvCxnSpPr>
                <a:stCxn id="272" idx="0"/>
                <a:endCxn id="27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8" name="文本框 267">
              <a:extLst>
                <a:ext uri="{FF2B5EF4-FFF2-40B4-BE49-F238E27FC236}">
                  <a16:creationId xmlns:a16="http://schemas.microsoft.com/office/drawing/2014/main" id="{6C4E6408-24F4-4150-A997-87ACCA214E64}"/>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269" name="文本框 268">
              <a:extLst>
                <a:ext uri="{FF2B5EF4-FFF2-40B4-BE49-F238E27FC236}">
                  <a16:creationId xmlns:a16="http://schemas.microsoft.com/office/drawing/2014/main" id="{53F56BC8-6764-4C15-B604-A6B86AB22998}"/>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270" name="文本框 269">
              <a:extLst>
                <a:ext uri="{FF2B5EF4-FFF2-40B4-BE49-F238E27FC236}">
                  <a16:creationId xmlns:a16="http://schemas.microsoft.com/office/drawing/2014/main" id="{42F971A5-F043-4B02-B42F-8D0357B9E648}"/>
                </a:ext>
              </a:extLst>
            </p:cNvPr>
            <p:cNvSpPr txBox="1"/>
            <p:nvPr/>
          </p:nvSpPr>
          <p:spPr>
            <a:xfrm rot="5400000">
              <a:off x="4570432" y="4807369"/>
              <a:ext cx="728874"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307" name="组合 306">
            <a:extLst>
              <a:ext uri="{FF2B5EF4-FFF2-40B4-BE49-F238E27FC236}">
                <a16:creationId xmlns:a16="http://schemas.microsoft.com/office/drawing/2014/main" id="{AA1B8037-7AB2-4280-8499-F4ACDA87D464}"/>
              </a:ext>
            </a:extLst>
          </p:cNvPr>
          <p:cNvGrpSpPr>
            <a:grpSpLocks noChangeAspect="1"/>
          </p:cNvGrpSpPr>
          <p:nvPr/>
        </p:nvGrpSpPr>
        <p:grpSpPr>
          <a:xfrm>
            <a:off x="4534574" y="3192836"/>
            <a:ext cx="1281675" cy="767268"/>
            <a:chOff x="3092746" y="4498576"/>
            <a:chExt cx="2014457" cy="1205945"/>
          </a:xfrm>
        </p:grpSpPr>
        <p:sp>
          <p:nvSpPr>
            <p:cNvPr id="308" name="椭圆 307">
              <a:extLst>
                <a:ext uri="{FF2B5EF4-FFF2-40B4-BE49-F238E27FC236}">
                  <a16:creationId xmlns:a16="http://schemas.microsoft.com/office/drawing/2014/main" id="{ED55D3BF-0CD1-43E7-BBB1-705B87D11956}"/>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09" name="椭圆 308">
              <a:extLst>
                <a:ext uri="{FF2B5EF4-FFF2-40B4-BE49-F238E27FC236}">
                  <a16:creationId xmlns:a16="http://schemas.microsoft.com/office/drawing/2014/main" id="{A5B968C2-B1ED-4ED4-B433-644C8460846E}"/>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0" name="椭圆 309">
              <a:extLst>
                <a:ext uri="{FF2B5EF4-FFF2-40B4-BE49-F238E27FC236}">
                  <a16:creationId xmlns:a16="http://schemas.microsoft.com/office/drawing/2014/main" id="{7B4E400F-9123-40CE-8175-D4A48D935A01}"/>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1" name="椭圆 310">
              <a:extLst>
                <a:ext uri="{FF2B5EF4-FFF2-40B4-BE49-F238E27FC236}">
                  <a16:creationId xmlns:a16="http://schemas.microsoft.com/office/drawing/2014/main" id="{5FCD347E-7106-4F6E-8F7D-9B8D1D6F36ED}"/>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2" name="椭圆 311">
              <a:extLst>
                <a:ext uri="{FF2B5EF4-FFF2-40B4-BE49-F238E27FC236}">
                  <a16:creationId xmlns:a16="http://schemas.microsoft.com/office/drawing/2014/main" id="{B1D45C63-D605-45AD-8A5C-27E51B038D74}"/>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3" name="椭圆 312">
              <a:extLst>
                <a:ext uri="{FF2B5EF4-FFF2-40B4-BE49-F238E27FC236}">
                  <a16:creationId xmlns:a16="http://schemas.microsoft.com/office/drawing/2014/main" id="{12C4D0DE-34B0-49A9-AA63-D63FD35107D4}"/>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4" name="椭圆 313">
              <a:extLst>
                <a:ext uri="{FF2B5EF4-FFF2-40B4-BE49-F238E27FC236}">
                  <a16:creationId xmlns:a16="http://schemas.microsoft.com/office/drawing/2014/main" id="{314F13B4-5E41-44A5-B1E3-9FBAB3A764E1}"/>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5" name="椭圆 314">
              <a:extLst>
                <a:ext uri="{FF2B5EF4-FFF2-40B4-BE49-F238E27FC236}">
                  <a16:creationId xmlns:a16="http://schemas.microsoft.com/office/drawing/2014/main" id="{D316B77E-4E50-4676-94EC-774FD40332ED}"/>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6" name="椭圆 315">
              <a:extLst>
                <a:ext uri="{FF2B5EF4-FFF2-40B4-BE49-F238E27FC236}">
                  <a16:creationId xmlns:a16="http://schemas.microsoft.com/office/drawing/2014/main" id="{FE121357-FBDD-4A50-96AC-15B4B7B387B1}"/>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17" name="直接连接符 316">
              <a:extLst>
                <a:ext uri="{FF2B5EF4-FFF2-40B4-BE49-F238E27FC236}">
                  <a16:creationId xmlns:a16="http://schemas.microsoft.com/office/drawing/2014/main" id="{99B5869A-3367-494F-9B6E-7B4033DD2519}"/>
                </a:ext>
              </a:extLst>
            </p:cNvPr>
            <p:cNvCxnSpPr>
              <a:stCxn id="308" idx="6"/>
              <a:endCxn id="309"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D143DABC-8018-4A41-86B1-A7697D483C5B}"/>
                </a:ext>
              </a:extLst>
            </p:cNvPr>
            <p:cNvCxnSpPr>
              <a:stCxn id="309" idx="6"/>
              <a:endCxn id="312"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a:extLst>
                <a:ext uri="{FF2B5EF4-FFF2-40B4-BE49-F238E27FC236}">
                  <a16:creationId xmlns:a16="http://schemas.microsoft.com/office/drawing/2014/main" id="{D62E3618-CEBE-4CFB-A1BE-38062258ABFF}"/>
                </a:ext>
              </a:extLst>
            </p:cNvPr>
            <p:cNvCxnSpPr>
              <a:stCxn id="312" idx="4"/>
              <a:endCxn id="313"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CDCB2D30-EA0E-4CBE-962A-C5178DC3267E}"/>
                </a:ext>
              </a:extLst>
            </p:cNvPr>
            <p:cNvCxnSpPr>
              <a:stCxn id="313" idx="4"/>
              <a:endCxn id="316"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2BF7F325-2260-4CA5-B9CD-A0C335F4BC02}"/>
                </a:ext>
              </a:extLst>
            </p:cNvPr>
            <p:cNvCxnSpPr>
              <a:stCxn id="313" idx="2"/>
              <a:endCxn id="311"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C062EBB1-E63F-4EBB-81EE-24BFD1382CFC}"/>
                </a:ext>
              </a:extLst>
            </p:cNvPr>
            <p:cNvCxnSpPr>
              <a:stCxn id="309" idx="4"/>
              <a:endCxn id="311"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a:extLst>
                <a:ext uri="{FF2B5EF4-FFF2-40B4-BE49-F238E27FC236}">
                  <a16:creationId xmlns:a16="http://schemas.microsoft.com/office/drawing/2014/main" id="{FC27D7F3-3385-4BA5-910E-4CE3237A111B}"/>
                </a:ext>
              </a:extLst>
            </p:cNvPr>
            <p:cNvCxnSpPr>
              <a:stCxn id="308" idx="4"/>
              <a:endCxn id="310"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C5CAD300-89D2-4843-AB79-076A27F7A60B}"/>
                </a:ext>
              </a:extLst>
            </p:cNvPr>
            <p:cNvCxnSpPr>
              <a:stCxn id="310" idx="6"/>
              <a:endCxn id="311"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a:extLst>
                <a:ext uri="{FF2B5EF4-FFF2-40B4-BE49-F238E27FC236}">
                  <a16:creationId xmlns:a16="http://schemas.microsoft.com/office/drawing/2014/main" id="{9A00C8E9-104A-4695-863D-3480FE7AC19A}"/>
                </a:ext>
              </a:extLst>
            </p:cNvPr>
            <p:cNvCxnSpPr>
              <a:stCxn id="310" idx="4"/>
              <a:endCxn id="314"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a:extLst>
                <a:ext uri="{FF2B5EF4-FFF2-40B4-BE49-F238E27FC236}">
                  <a16:creationId xmlns:a16="http://schemas.microsoft.com/office/drawing/2014/main" id="{9884B3A1-60FC-4999-8B58-8F3B308D95CA}"/>
                </a:ext>
              </a:extLst>
            </p:cNvPr>
            <p:cNvCxnSpPr>
              <a:stCxn id="314" idx="6"/>
              <a:endCxn id="315"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74597C49-9CFC-420A-9F08-CEAE1AA94F66}"/>
                </a:ext>
              </a:extLst>
            </p:cNvPr>
            <p:cNvCxnSpPr>
              <a:stCxn id="311" idx="4"/>
              <a:endCxn id="315"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a:extLst>
                <a:ext uri="{FF2B5EF4-FFF2-40B4-BE49-F238E27FC236}">
                  <a16:creationId xmlns:a16="http://schemas.microsoft.com/office/drawing/2014/main" id="{98C92869-CA59-4F17-8FF6-919467F77181}"/>
                </a:ext>
              </a:extLst>
            </p:cNvPr>
            <p:cNvCxnSpPr>
              <a:stCxn id="315" idx="6"/>
              <a:endCxn id="316"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9" name="组合 328">
              <a:extLst>
                <a:ext uri="{FF2B5EF4-FFF2-40B4-BE49-F238E27FC236}">
                  <a16:creationId xmlns:a16="http://schemas.microsoft.com/office/drawing/2014/main" id="{91BBFB7B-F2D5-4460-8DD6-F6EABE38F211}"/>
                </a:ext>
              </a:extLst>
            </p:cNvPr>
            <p:cNvGrpSpPr/>
            <p:nvPr/>
          </p:nvGrpSpPr>
          <p:grpSpPr>
            <a:xfrm>
              <a:off x="3092746" y="5523546"/>
              <a:ext cx="194786" cy="180975"/>
              <a:chOff x="6090285" y="4146550"/>
              <a:chExt cx="259715" cy="241300"/>
            </a:xfrm>
          </p:grpSpPr>
          <p:cxnSp>
            <p:nvCxnSpPr>
              <p:cNvPr id="367" name="直接连接符 366">
                <a:extLst>
                  <a:ext uri="{FF2B5EF4-FFF2-40B4-BE49-F238E27FC236}">
                    <a16:creationId xmlns:a16="http://schemas.microsoft.com/office/drawing/2014/main" id="{151D5C38-28C0-4460-BFA2-A860F1C14ADB}"/>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直接连接符 367">
                <a:extLst>
                  <a:ext uri="{FF2B5EF4-FFF2-40B4-BE49-F238E27FC236}">
                    <a16:creationId xmlns:a16="http://schemas.microsoft.com/office/drawing/2014/main" id="{32CCDF2D-A7A7-4279-8276-1E0464703D97}"/>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直接连接符 368">
                <a:extLst>
                  <a:ext uri="{FF2B5EF4-FFF2-40B4-BE49-F238E27FC236}">
                    <a16:creationId xmlns:a16="http://schemas.microsoft.com/office/drawing/2014/main" id="{B5E58329-07C0-46D1-9AB4-0CF9C199872C}"/>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a:extLst>
                  <a:ext uri="{FF2B5EF4-FFF2-40B4-BE49-F238E27FC236}">
                    <a16:creationId xmlns:a16="http://schemas.microsoft.com/office/drawing/2014/main" id="{DBF2C972-55CE-4F92-926B-4D1964E39514}"/>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1" name="等腰三角形 370">
                <a:extLst>
                  <a:ext uri="{FF2B5EF4-FFF2-40B4-BE49-F238E27FC236}">
                    <a16:creationId xmlns:a16="http://schemas.microsoft.com/office/drawing/2014/main" id="{CDA8C676-E393-4962-A446-5DA72165B927}"/>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72" name="直接连接符 371">
                <a:extLst>
                  <a:ext uri="{FF2B5EF4-FFF2-40B4-BE49-F238E27FC236}">
                    <a16:creationId xmlns:a16="http://schemas.microsoft.com/office/drawing/2014/main" id="{60D3789D-4DE3-4F83-88E8-9EE8684488A3}"/>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a:extLst>
                  <a:ext uri="{FF2B5EF4-FFF2-40B4-BE49-F238E27FC236}">
                    <a16:creationId xmlns:a16="http://schemas.microsoft.com/office/drawing/2014/main" id="{2FA76CDC-AF65-48E9-A19F-6F04D5DB42FB}"/>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0" name="直接连接符 329">
              <a:extLst>
                <a:ext uri="{FF2B5EF4-FFF2-40B4-BE49-F238E27FC236}">
                  <a16:creationId xmlns:a16="http://schemas.microsoft.com/office/drawing/2014/main" id="{A03B4747-4C56-4495-A6F2-E45CDA97FA76}"/>
                </a:ext>
              </a:extLst>
            </p:cNvPr>
            <p:cNvCxnSpPr>
              <a:stCxn id="314"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1" name="组合 330">
              <a:extLst>
                <a:ext uri="{FF2B5EF4-FFF2-40B4-BE49-F238E27FC236}">
                  <a16:creationId xmlns:a16="http://schemas.microsoft.com/office/drawing/2014/main" id="{E5FD3622-7121-40A9-BE91-8CC31DED225C}"/>
                </a:ext>
              </a:extLst>
            </p:cNvPr>
            <p:cNvGrpSpPr/>
            <p:nvPr/>
          </p:nvGrpSpPr>
          <p:grpSpPr>
            <a:xfrm>
              <a:off x="4618812" y="4751792"/>
              <a:ext cx="228976" cy="129779"/>
              <a:chOff x="3956259" y="1653380"/>
              <a:chExt cx="305301" cy="173038"/>
            </a:xfrm>
          </p:grpSpPr>
          <p:sp>
            <p:nvSpPr>
              <p:cNvPr id="363" name="椭圆 362">
                <a:extLst>
                  <a:ext uri="{FF2B5EF4-FFF2-40B4-BE49-F238E27FC236}">
                    <a16:creationId xmlns:a16="http://schemas.microsoft.com/office/drawing/2014/main" id="{D6E34805-F146-43C1-BA3C-B42DFB3A00F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64" name="直接箭头连接符 363">
                <a:extLst>
                  <a:ext uri="{FF2B5EF4-FFF2-40B4-BE49-F238E27FC236}">
                    <a16:creationId xmlns:a16="http://schemas.microsoft.com/office/drawing/2014/main" id="{8A6C9B11-BCAF-4011-B5EA-34DFA6A88B7D}"/>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65" name="任意多边形 811">
                <a:extLst>
                  <a:ext uri="{FF2B5EF4-FFF2-40B4-BE49-F238E27FC236}">
                    <a16:creationId xmlns:a16="http://schemas.microsoft.com/office/drawing/2014/main" id="{E088CD8E-A13B-4103-8D64-F9D3B7769F7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6" name="任意多边形 812">
                <a:extLst>
                  <a:ext uri="{FF2B5EF4-FFF2-40B4-BE49-F238E27FC236}">
                    <a16:creationId xmlns:a16="http://schemas.microsoft.com/office/drawing/2014/main" id="{3439F422-3AD9-4586-BAAE-E5421BADC548}"/>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32" name="组合 331">
              <a:extLst>
                <a:ext uri="{FF2B5EF4-FFF2-40B4-BE49-F238E27FC236}">
                  <a16:creationId xmlns:a16="http://schemas.microsoft.com/office/drawing/2014/main" id="{CB29B486-8828-421A-BC01-7B5064005A5E}"/>
                </a:ext>
              </a:extLst>
            </p:cNvPr>
            <p:cNvGrpSpPr>
              <a:grpSpLocks noChangeAspect="1"/>
            </p:cNvGrpSpPr>
            <p:nvPr/>
          </p:nvGrpSpPr>
          <p:grpSpPr>
            <a:xfrm>
              <a:off x="4179357" y="5028196"/>
              <a:ext cx="31406" cy="97155"/>
              <a:chOff x="4909232" y="1471877"/>
              <a:chExt cx="183468" cy="567571"/>
            </a:xfrm>
          </p:grpSpPr>
          <p:sp>
            <p:nvSpPr>
              <p:cNvPr id="360" name="等腰三角形 359">
                <a:extLst>
                  <a:ext uri="{FF2B5EF4-FFF2-40B4-BE49-F238E27FC236}">
                    <a16:creationId xmlns:a16="http://schemas.microsoft.com/office/drawing/2014/main" id="{7D5F570B-9C08-4187-9215-598D619E1A82}"/>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61" name="等腰三角形 360">
                <a:extLst>
                  <a:ext uri="{FF2B5EF4-FFF2-40B4-BE49-F238E27FC236}">
                    <a16:creationId xmlns:a16="http://schemas.microsoft.com/office/drawing/2014/main" id="{A60A95C4-FE14-49CF-A722-B9BAB719DE6A}"/>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62" name="直接连接符 361">
                <a:extLst>
                  <a:ext uri="{FF2B5EF4-FFF2-40B4-BE49-F238E27FC236}">
                    <a16:creationId xmlns:a16="http://schemas.microsoft.com/office/drawing/2014/main" id="{8FAFEB20-7C55-428B-8584-0ED16B4721DB}"/>
                  </a:ext>
                </a:extLst>
              </p:cNvPr>
              <p:cNvCxnSpPr>
                <a:stCxn id="361" idx="0"/>
                <a:endCxn id="36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3" name="组合 332">
              <a:extLst>
                <a:ext uri="{FF2B5EF4-FFF2-40B4-BE49-F238E27FC236}">
                  <a16:creationId xmlns:a16="http://schemas.microsoft.com/office/drawing/2014/main" id="{DEFBFAE8-6812-4839-A0DC-DD0ADC013457}"/>
                </a:ext>
              </a:extLst>
            </p:cNvPr>
            <p:cNvGrpSpPr>
              <a:grpSpLocks noChangeAspect="1"/>
            </p:cNvGrpSpPr>
            <p:nvPr/>
          </p:nvGrpSpPr>
          <p:grpSpPr>
            <a:xfrm>
              <a:off x="3802254" y="5026390"/>
              <a:ext cx="31406" cy="97155"/>
              <a:chOff x="4909232" y="1471877"/>
              <a:chExt cx="183468" cy="567571"/>
            </a:xfrm>
          </p:grpSpPr>
          <p:sp>
            <p:nvSpPr>
              <p:cNvPr id="357" name="等腰三角形 356">
                <a:extLst>
                  <a:ext uri="{FF2B5EF4-FFF2-40B4-BE49-F238E27FC236}">
                    <a16:creationId xmlns:a16="http://schemas.microsoft.com/office/drawing/2014/main" id="{5E0DC0CC-1523-4891-8E6C-C3EC6EC052E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8" name="等腰三角形 357">
                <a:extLst>
                  <a:ext uri="{FF2B5EF4-FFF2-40B4-BE49-F238E27FC236}">
                    <a16:creationId xmlns:a16="http://schemas.microsoft.com/office/drawing/2014/main" id="{55F0126E-5EF6-4A33-ADBA-19A5754E5EB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9" name="直接连接符 358">
                <a:extLst>
                  <a:ext uri="{FF2B5EF4-FFF2-40B4-BE49-F238E27FC236}">
                    <a16:creationId xmlns:a16="http://schemas.microsoft.com/office/drawing/2014/main" id="{58C8B992-CC96-40F5-8824-828CC61C4ED3}"/>
                  </a:ext>
                </a:extLst>
              </p:cNvPr>
              <p:cNvCxnSpPr>
                <a:stCxn id="358" idx="0"/>
                <a:endCxn id="35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4" name="组合 333">
              <a:extLst>
                <a:ext uri="{FF2B5EF4-FFF2-40B4-BE49-F238E27FC236}">
                  <a16:creationId xmlns:a16="http://schemas.microsoft.com/office/drawing/2014/main" id="{55DAD0C7-99D2-45FD-AB82-808AD3097451}"/>
                </a:ext>
              </a:extLst>
            </p:cNvPr>
            <p:cNvGrpSpPr>
              <a:grpSpLocks noChangeAspect="1"/>
            </p:cNvGrpSpPr>
            <p:nvPr/>
          </p:nvGrpSpPr>
          <p:grpSpPr>
            <a:xfrm>
              <a:off x="3806742" y="4498576"/>
              <a:ext cx="31406" cy="97155"/>
              <a:chOff x="4909232" y="1471877"/>
              <a:chExt cx="183468" cy="567571"/>
            </a:xfrm>
          </p:grpSpPr>
          <p:sp>
            <p:nvSpPr>
              <p:cNvPr id="354" name="等腰三角形 353">
                <a:extLst>
                  <a:ext uri="{FF2B5EF4-FFF2-40B4-BE49-F238E27FC236}">
                    <a16:creationId xmlns:a16="http://schemas.microsoft.com/office/drawing/2014/main" id="{16424750-B6DC-433D-AF0D-5D7095AC6D3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5" name="等腰三角形 354">
                <a:extLst>
                  <a:ext uri="{FF2B5EF4-FFF2-40B4-BE49-F238E27FC236}">
                    <a16:creationId xmlns:a16="http://schemas.microsoft.com/office/drawing/2014/main" id="{009362B4-D4FB-4FBC-B144-D76358B1188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6" name="直接连接符 355">
                <a:extLst>
                  <a:ext uri="{FF2B5EF4-FFF2-40B4-BE49-F238E27FC236}">
                    <a16:creationId xmlns:a16="http://schemas.microsoft.com/office/drawing/2014/main" id="{AFE0044C-4A71-4FF5-9B74-6A4CFF75A1DA}"/>
                  </a:ext>
                </a:extLst>
              </p:cNvPr>
              <p:cNvCxnSpPr>
                <a:stCxn id="355" idx="0"/>
                <a:endCxn id="35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5" name="组合 334">
              <a:extLst>
                <a:ext uri="{FF2B5EF4-FFF2-40B4-BE49-F238E27FC236}">
                  <a16:creationId xmlns:a16="http://schemas.microsoft.com/office/drawing/2014/main" id="{FF0EEEBB-826C-46C0-BB21-217F788B5685}"/>
                </a:ext>
              </a:extLst>
            </p:cNvPr>
            <p:cNvGrpSpPr>
              <a:grpSpLocks noChangeAspect="1"/>
            </p:cNvGrpSpPr>
            <p:nvPr/>
          </p:nvGrpSpPr>
          <p:grpSpPr>
            <a:xfrm>
              <a:off x="4681004" y="4503388"/>
              <a:ext cx="31406" cy="97155"/>
              <a:chOff x="4909232" y="1471877"/>
              <a:chExt cx="183468" cy="567571"/>
            </a:xfrm>
          </p:grpSpPr>
          <p:sp>
            <p:nvSpPr>
              <p:cNvPr id="351" name="等腰三角形 350">
                <a:extLst>
                  <a:ext uri="{FF2B5EF4-FFF2-40B4-BE49-F238E27FC236}">
                    <a16:creationId xmlns:a16="http://schemas.microsoft.com/office/drawing/2014/main" id="{1505BBF3-70FA-43F9-9B2E-E1FF9FE895A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2" name="等腰三角形 351">
                <a:extLst>
                  <a:ext uri="{FF2B5EF4-FFF2-40B4-BE49-F238E27FC236}">
                    <a16:creationId xmlns:a16="http://schemas.microsoft.com/office/drawing/2014/main" id="{A7430074-92F4-4B54-9C5A-CE81B326F387}"/>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3" name="直接连接符 352">
                <a:extLst>
                  <a:ext uri="{FF2B5EF4-FFF2-40B4-BE49-F238E27FC236}">
                    <a16:creationId xmlns:a16="http://schemas.microsoft.com/office/drawing/2014/main" id="{A19F7132-0C88-49C9-8574-CB850D4A2030}"/>
                  </a:ext>
                </a:extLst>
              </p:cNvPr>
              <p:cNvCxnSpPr>
                <a:stCxn id="352" idx="0"/>
                <a:endCxn id="35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6" name="组合 335">
              <a:extLst>
                <a:ext uri="{FF2B5EF4-FFF2-40B4-BE49-F238E27FC236}">
                  <a16:creationId xmlns:a16="http://schemas.microsoft.com/office/drawing/2014/main" id="{EFDA60AC-D832-4164-8CF0-C27CC1616D5B}"/>
                </a:ext>
              </a:extLst>
            </p:cNvPr>
            <p:cNvGrpSpPr>
              <a:grpSpLocks noChangeAspect="1"/>
            </p:cNvGrpSpPr>
            <p:nvPr/>
          </p:nvGrpSpPr>
          <p:grpSpPr>
            <a:xfrm>
              <a:off x="3336347" y="5564306"/>
              <a:ext cx="31406" cy="97155"/>
              <a:chOff x="4909232" y="1471877"/>
              <a:chExt cx="183468" cy="567571"/>
            </a:xfrm>
          </p:grpSpPr>
          <p:sp>
            <p:nvSpPr>
              <p:cNvPr id="348" name="等腰三角形 347">
                <a:extLst>
                  <a:ext uri="{FF2B5EF4-FFF2-40B4-BE49-F238E27FC236}">
                    <a16:creationId xmlns:a16="http://schemas.microsoft.com/office/drawing/2014/main" id="{DDCCB95C-BA0D-4F77-BAEB-5384D0BEF8B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9" name="等腰三角形 348">
                <a:extLst>
                  <a:ext uri="{FF2B5EF4-FFF2-40B4-BE49-F238E27FC236}">
                    <a16:creationId xmlns:a16="http://schemas.microsoft.com/office/drawing/2014/main" id="{49D4F0B9-01F1-43C9-B2E2-D1863E6F63A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0" name="直接连接符 349">
                <a:extLst>
                  <a:ext uri="{FF2B5EF4-FFF2-40B4-BE49-F238E27FC236}">
                    <a16:creationId xmlns:a16="http://schemas.microsoft.com/office/drawing/2014/main" id="{46138F23-95DA-4D2B-A865-11E3235BAD48}"/>
                  </a:ext>
                </a:extLst>
              </p:cNvPr>
              <p:cNvCxnSpPr>
                <a:stCxn id="349" idx="0"/>
                <a:endCxn id="34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7" name="组合 336">
              <a:extLst>
                <a:ext uri="{FF2B5EF4-FFF2-40B4-BE49-F238E27FC236}">
                  <a16:creationId xmlns:a16="http://schemas.microsoft.com/office/drawing/2014/main" id="{4C5AA6C0-D027-4973-88DE-ACD0A1B64ADA}"/>
                </a:ext>
              </a:extLst>
            </p:cNvPr>
            <p:cNvGrpSpPr>
              <a:grpSpLocks noChangeAspect="1"/>
            </p:cNvGrpSpPr>
            <p:nvPr/>
          </p:nvGrpSpPr>
          <p:grpSpPr>
            <a:xfrm>
              <a:off x="4710056" y="5040052"/>
              <a:ext cx="31406" cy="97155"/>
              <a:chOff x="4909232" y="1471877"/>
              <a:chExt cx="183468" cy="567571"/>
            </a:xfrm>
          </p:grpSpPr>
          <p:sp>
            <p:nvSpPr>
              <p:cNvPr id="345" name="等腰三角形 344">
                <a:extLst>
                  <a:ext uri="{FF2B5EF4-FFF2-40B4-BE49-F238E27FC236}">
                    <a16:creationId xmlns:a16="http://schemas.microsoft.com/office/drawing/2014/main" id="{2EB5F86E-A59B-4C06-AAFD-773AE717A57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6" name="等腰三角形 345">
                <a:extLst>
                  <a:ext uri="{FF2B5EF4-FFF2-40B4-BE49-F238E27FC236}">
                    <a16:creationId xmlns:a16="http://schemas.microsoft.com/office/drawing/2014/main" id="{531A94E5-6DB9-429F-9B31-13EE2817876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47" name="直接连接符 346">
                <a:extLst>
                  <a:ext uri="{FF2B5EF4-FFF2-40B4-BE49-F238E27FC236}">
                    <a16:creationId xmlns:a16="http://schemas.microsoft.com/office/drawing/2014/main" id="{8E31D7DE-2147-47F4-BF42-B08CC1D68F5F}"/>
                  </a:ext>
                </a:extLst>
              </p:cNvPr>
              <p:cNvCxnSpPr>
                <a:stCxn id="346" idx="0"/>
                <a:endCxn id="34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8" name="组合 337">
              <a:extLst>
                <a:ext uri="{FF2B5EF4-FFF2-40B4-BE49-F238E27FC236}">
                  <a16:creationId xmlns:a16="http://schemas.microsoft.com/office/drawing/2014/main" id="{75DD784F-3413-465B-B29A-20662EB881CC}"/>
                </a:ext>
              </a:extLst>
            </p:cNvPr>
            <p:cNvGrpSpPr>
              <a:grpSpLocks noChangeAspect="1"/>
            </p:cNvGrpSpPr>
            <p:nvPr/>
          </p:nvGrpSpPr>
          <p:grpSpPr>
            <a:xfrm>
              <a:off x="4701150" y="5577271"/>
              <a:ext cx="31406" cy="97155"/>
              <a:chOff x="4909232" y="1471877"/>
              <a:chExt cx="183468" cy="567571"/>
            </a:xfrm>
          </p:grpSpPr>
          <p:sp>
            <p:nvSpPr>
              <p:cNvPr id="342" name="等腰三角形 341">
                <a:extLst>
                  <a:ext uri="{FF2B5EF4-FFF2-40B4-BE49-F238E27FC236}">
                    <a16:creationId xmlns:a16="http://schemas.microsoft.com/office/drawing/2014/main" id="{5E0215A9-CBDE-4C69-A987-996A405C76F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3" name="等腰三角形 342">
                <a:extLst>
                  <a:ext uri="{FF2B5EF4-FFF2-40B4-BE49-F238E27FC236}">
                    <a16:creationId xmlns:a16="http://schemas.microsoft.com/office/drawing/2014/main" id="{2A8D3062-D8C4-4B31-B82B-3FEA9A65CA3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44" name="直接连接符 343">
                <a:extLst>
                  <a:ext uri="{FF2B5EF4-FFF2-40B4-BE49-F238E27FC236}">
                    <a16:creationId xmlns:a16="http://schemas.microsoft.com/office/drawing/2014/main" id="{59DEC5C0-F51A-4871-9C1E-B225FE51860C}"/>
                  </a:ext>
                </a:extLst>
              </p:cNvPr>
              <p:cNvCxnSpPr>
                <a:stCxn id="343" idx="0"/>
                <a:endCxn id="34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9" name="文本框 338">
              <a:extLst>
                <a:ext uri="{FF2B5EF4-FFF2-40B4-BE49-F238E27FC236}">
                  <a16:creationId xmlns:a16="http://schemas.microsoft.com/office/drawing/2014/main" id="{54C874B9-822A-47A8-B635-7150FF9B237F}"/>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340" name="文本框 339">
              <a:extLst>
                <a:ext uri="{FF2B5EF4-FFF2-40B4-BE49-F238E27FC236}">
                  <a16:creationId xmlns:a16="http://schemas.microsoft.com/office/drawing/2014/main" id="{CA4F3ED7-5E4F-4911-BC78-10A3E50F11BA}"/>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341" name="文本框 340">
              <a:extLst>
                <a:ext uri="{FF2B5EF4-FFF2-40B4-BE49-F238E27FC236}">
                  <a16:creationId xmlns:a16="http://schemas.microsoft.com/office/drawing/2014/main" id="{D70CB65F-1A8B-475A-9289-3BB73ECEC903}"/>
                </a:ext>
              </a:extLst>
            </p:cNvPr>
            <p:cNvSpPr txBox="1"/>
            <p:nvPr/>
          </p:nvSpPr>
          <p:spPr>
            <a:xfrm rot="5400000">
              <a:off x="4617503" y="4760299"/>
              <a:ext cx="634731"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374" name="组合 373">
            <a:extLst>
              <a:ext uri="{FF2B5EF4-FFF2-40B4-BE49-F238E27FC236}">
                <a16:creationId xmlns:a16="http://schemas.microsoft.com/office/drawing/2014/main" id="{C4E078E1-694F-4221-8B3F-4EAF43F05125}"/>
              </a:ext>
            </a:extLst>
          </p:cNvPr>
          <p:cNvGrpSpPr>
            <a:grpSpLocks noChangeAspect="1"/>
          </p:cNvGrpSpPr>
          <p:nvPr/>
        </p:nvGrpSpPr>
        <p:grpSpPr>
          <a:xfrm>
            <a:off x="5829703" y="3202671"/>
            <a:ext cx="1291347" cy="767268"/>
            <a:chOff x="3092746" y="4498576"/>
            <a:chExt cx="2029658" cy="1205945"/>
          </a:xfrm>
        </p:grpSpPr>
        <p:sp>
          <p:nvSpPr>
            <p:cNvPr id="375" name="椭圆 374">
              <a:extLst>
                <a:ext uri="{FF2B5EF4-FFF2-40B4-BE49-F238E27FC236}">
                  <a16:creationId xmlns:a16="http://schemas.microsoft.com/office/drawing/2014/main" id="{12BFAE44-D3BA-41BA-AF45-0100778D6350}"/>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6" name="椭圆 375">
              <a:extLst>
                <a:ext uri="{FF2B5EF4-FFF2-40B4-BE49-F238E27FC236}">
                  <a16:creationId xmlns:a16="http://schemas.microsoft.com/office/drawing/2014/main" id="{AE855DC7-BDDA-4C34-856D-1A86DE4930E4}"/>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7" name="椭圆 376">
              <a:extLst>
                <a:ext uri="{FF2B5EF4-FFF2-40B4-BE49-F238E27FC236}">
                  <a16:creationId xmlns:a16="http://schemas.microsoft.com/office/drawing/2014/main" id="{1F430D90-4135-404B-8489-A19752E7589E}"/>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8" name="椭圆 377">
              <a:extLst>
                <a:ext uri="{FF2B5EF4-FFF2-40B4-BE49-F238E27FC236}">
                  <a16:creationId xmlns:a16="http://schemas.microsoft.com/office/drawing/2014/main" id="{9E56BAFA-76D0-4611-BAAC-A5B6BC5AA808}"/>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9" name="椭圆 378">
              <a:extLst>
                <a:ext uri="{FF2B5EF4-FFF2-40B4-BE49-F238E27FC236}">
                  <a16:creationId xmlns:a16="http://schemas.microsoft.com/office/drawing/2014/main" id="{FBB5ED6F-66DA-4443-A6BB-25076438193B}"/>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0" name="椭圆 379">
              <a:extLst>
                <a:ext uri="{FF2B5EF4-FFF2-40B4-BE49-F238E27FC236}">
                  <a16:creationId xmlns:a16="http://schemas.microsoft.com/office/drawing/2014/main" id="{CFA0E8EE-594E-4778-AF87-4C5CFF4D0188}"/>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1" name="椭圆 380">
              <a:extLst>
                <a:ext uri="{FF2B5EF4-FFF2-40B4-BE49-F238E27FC236}">
                  <a16:creationId xmlns:a16="http://schemas.microsoft.com/office/drawing/2014/main" id="{CC9388BB-F928-435C-950D-3FB4A578A371}"/>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2" name="椭圆 381">
              <a:extLst>
                <a:ext uri="{FF2B5EF4-FFF2-40B4-BE49-F238E27FC236}">
                  <a16:creationId xmlns:a16="http://schemas.microsoft.com/office/drawing/2014/main" id="{43A893D3-372C-484B-9E50-D864F49C463E}"/>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3" name="椭圆 382">
              <a:extLst>
                <a:ext uri="{FF2B5EF4-FFF2-40B4-BE49-F238E27FC236}">
                  <a16:creationId xmlns:a16="http://schemas.microsoft.com/office/drawing/2014/main" id="{084E224A-64D0-4A98-982F-23F9D52A57FB}"/>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84" name="直接连接符 383">
              <a:extLst>
                <a:ext uri="{FF2B5EF4-FFF2-40B4-BE49-F238E27FC236}">
                  <a16:creationId xmlns:a16="http://schemas.microsoft.com/office/drawing/2014/main" id="{0B6BD1D2-A77F-46B2-B68C-5E23F6831FDC}"/>
                </a:ext>
              </a:extLst>
            </p:cNvPr>
            <p:cNvCxnSpPr>
              <a:stCxn id="375" idx="6"/>
              <a:endCxn id="376"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a:extLst>
                <a:ext uri="{FF2B5EF4-FFF2-40B4-BE49-F238E27FC236}">
                  <a16:creationId xmlns:a16="http://schemas.microsoft.com/office/drawing/2014/main" id="{5AD90550-C4FE-4C57-BC6D-6FC4A9D305E8}"/>
                </a:ext>
              </a:extLst>
            </p:cNvPr>
            <p:cNvCxnSpPr>
              <a:stCxn id="376" idx="6"/>
              <a:endCxn id="379"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CB93FD1F-D804-4E88-8FB5-E69E06E2A820}"/>
                </a:ext>
              </a:extLst>
            </p:cNvPr>
            <p:cNvCxnSpPr>
              <a:stCxn id="379" idx="4"/>
              <a:endCxn id="380"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D0558DD9-7582-4647-94A4-AEBE9C899BA7}"/>
                </a:ext>
              </a:extLst>
            </p:cNvPr>
            <p:cNvCxnSpPr>
              <a:stCxn id="380" idx="4"/>
              <a:endCxn id="383"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68BB0C94-D1C4-4FF5-A905-585D085B83B1}"/>
                </a:ext>
              </a:extLst>
            </p:cNvPr>
            <p:cNvCxnSpPr>
              <a:stCxn id="380" idx="2"/>
              <a:endCxn id="378"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FE34AC7A-992C-4683-BCB0-6A37FF927B88}"/>
                </a:ext>
              </a:extLst>
            </p:cNvPr>
            <p:cNvCxnSpPr>
              <a:stCxn id="376" idx="4"/>
              <a:endCxn id="378"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14D40BEB-8980-4789-B1F2-9E19AA1E3B13}"/>
                </a:ext>
              </a:extLst>
            </p:cNvPr>
            <p:cNvCxnSpPr>
              <a:stCxn id="375" idx="4"/>
              <a:endCxn id="377"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6C0FE946-122C-4A29-9B5D-C2FAE3A544B2}"/>
                </a:ext>
              </a:extLst>
            </p:cNvPr>
            <p:cNvCxnSpPr>
              <a:stCxn id="377" idx="6"/>
              <a:endCxn id="378"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F7160E10-E0B1-47F2-88DC-3D72B6099380}"/>
                </a:ext>
              </a:extLst>
            </p:cNvPr>
            <p:cNvCxnSpPr>
              <a:stCxn id="377" idx="4"/>
              <a:endCxn id="381"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23F39AD5-9175-456B-A0D9-F9F3035CFAEA}"/>
                </a:ext>
              </a:extLst>
            </p:cNvPr>
            <p:cNvCxnSpPr>
              <a:stCxn id="381" idx="6"/>
              <a:endCxn id="382"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B86B5684-B722-46FF-A9C4-FEF21FF509A3}"/>
                </a:ext>
              </a:extLst>
            </p:cNvPr>
            <p:cNvCxnSpPr>
              <a:stCxn id="378" idx="4"/>
              <a:endCxn id="382"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E29A2FA5-F28C-42E9-A57D-E7E36900CA3B}"/>
                </a:ext>
              </a:extLst>
            </p:cNvPr>
            <p:cNvCxnSpPr>
              <a:stCxn id="382" idx="6"/>
              <a:endCxn id="383"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6" name="组合 395">
              <a:extLst>
                <a:ext uri="{FF2B5EF4-FFF2-40B4-BE49-F238E27FC236}">
                  <a16:creationId xmlns:a16="http://schemas.microsoft.com/office/drawing/2014/main" id="{FCC17517-FEAF-4A18-89D7-F260AC5E9A66}"/>
                </a:ext>
              </a:extLst>
            </p:cNvPr>
            <p:cNvGrpSpPr/>
            <p:nvPr/>
          </p:nvGrpSpPr>
          <p:grpSpPr>
            <a:xfrm>
              <a:off x="3092746" y="5523546"/>
              <a:ext cx="194786" cy="180975"/>
              <a:chOff x="6090285" y="4146550"/>
              <a:chExt cx="259715" cy="241300"/>
            </a:xfrm>
          </p:grpSpPr>
          <p:cxnSp>
            <p:nvCxnSpPr>
              <p:cNvPr id="429" name="直接连接符 428">
                <a:extLst>
                  <a:ext uri="{FF2B5EF4-FFF2-40B4-BE49-F238E27FC236}">
                    <a16:creationId xmlns:a16="http://schemas.microsoft.com/office/drawing/2014/main" id="{EC8A5F48-9991-49A9-8279-97E39376D54D}"/>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667E7224-B9B8-47AA-AA27-A74CD7ABF810}"/>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a:extLst>
                  <a:ext uri="{FF2B5EF4-FFF2-40B4-BE49-F238E27FC236}">
                    <a16:creationId xmlns:a16="http://schemas.microsoft.com/office/drawing/2014/main" id="{9B278B02-3253-49AD-A583-02DD412A9763}"/>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a:extLst>
                  <a:ext uri="{FF2B5EF4-FFF2-40B4-BE49-F238E27FC236}">
                    <a16:creationId xmlns:a16="http://schemas.microsoft.com/office/drawing/2014/main" id="{FF8CEA73-8BA7-4A48-BDB0-40FB3567E3B8}"/>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等腰三角形 432">
                <a:extLst>
                  <a:ext uri="{FF2B5EF4-FFF2-40B4-BE49-F238E27FC236}">
                    <a16:creationId xmlns:a16="http://schemas.microsoft.com/office/drawing/2014/main" id="{6BA149C9-D5A0-4908-BAEA-E2F805BF2055}"/>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34" name="直接连接符 433">
                <a:extLst>
                  <a:ext uri="{FF2B5EF4-FFF2-40B4-BE49-F238E27FC236}">
                    <a16:creationId xmlns:a16="http://schemas.microsoft.com/office/drawing/2014/main" id="{39604447-82CE-4795-84A0-15087D430F92}"/>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直接连接符 434">
                <a:extLst>
                  <a:ext uri="{FF2B5EF4-FFF2-40B4-BE49-F238E27FC236}">
                    <a16:creationId xmlns:a16="http://schemas.microsoft.com/office/drawing/2014/main" id="{B166A4F7-2E8C-42C4-8946-DC66CD7974B7}"/>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7" name="直接连接符 396">
              <a:extLst>
                <a:ext uri="{FF2B5EF4-FFF2-40B4-BE49-F238E27FC236}">
                  <a16:creationId xmlns:a16="http://schemas.microsoft.com/office/drawing/2014/main" id="{46D169CF-57EA-465E-840B-0D4EE19A8E2B}"/>
                </a:ext>
              </a:extLst>
            </p:cNvPr>
            <p:cNvCxnSpPr>
              <a:stCxn id="381"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8" name="组合 397">
              <a:extLst>
                <a:ext uri="{FF2B5EF4-FFF2-40B4-BE49-F238E27FC236}">
                  <a16:creationId xmlns:a16="http://schemas.microsoft.com/office/drawing/2014/main" id="{E4F0E86F-74D7-4C21-A5DE-A1066514177A}"/>
                </a:ext>
              </a:extLst>
            </p:cNvPr>
            <p:cNvGrpSpPr>
              <a:grpSpLocks noChangeAspect="1"/>
            </p:cNvGrpSpPr>
            <p:nvPr/>
          </p:nvGrpSpPr>
          <p:grpSpPr>
            <a:xfrm>
              <a:off x="4179357" y="5028196"/>
              <a:ext cx="31406" cy="97155"/>
              <a:chOff x="4909232" y="1471877"/>
              <a:chExt cx="183468" cy="567571"/>
            </a:xfrm>
          </p:grpSpPr>
          <p:sp>
            <p:nvSpPr>
              <p:cNvPr id="426" name="等腰三角形 425">
                <a:extLst>
                  <a:ext uri="{FF2B5EF4-FFF2-40B4-BE49-F238E27FC236}">
                    <a16:creationId xmlns:a16="http://schemas.microsoft.com/office/drawing/2014/main" id="{70BD3A60-9680-48BA-940B-FF37AFE82A7C}"/>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7" name="等腰三角形 426">
                <a:extLst>
                  <a:ext uri="{FF2B5EF4-FFF2-40B4-BE49-F238E27FC236}">
                    <a16:creationId xmlns:a16="http://schemas.microsoft.com/office/drawing/2014/main" id="{65903955-1119-4D85-A488-671D30A3DF2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8" name="直接连接符 427">
                <a:extLst>
                  <a:ext uri="{FF2B5EF4-FFF2-40B4-BE49-F238E27FC236}">
                    <a16:creationId xmlns:a16="http://schemas.microsoft.com/office/drawing/2014/main" id="{D4546B8A-834F-4C7D-93C5-25A13CFEDC84}"/>
                  </a:ext>
                </a:extLst>
              </p:cNvPr>
              <p:cNvCxnSpPr>
                <a:stCxn id="427" idx="0"/>
                <a:endCxn id="42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9" name="组合 398">
              <a:extLst>
                <a:ext uri="{FF2B5EF4-FFF2-40B4-BE49-F238E27FC236}">
                  <a16:creationId xmlns:a16="http://schemas.microsoft.com/office/drawing/2014/main" id="{73831BAC-32C8-467E-BCE1-E26E5F1E31D7}"/>
                </a:ext>
              </a:extLst>
            </p:cNvPr>
            <p:cNvGrpSpPr>
              <a:grpSpLocks noChangeAspect="1"/>
            </p:cNvGrpSpPr>
            <p:nvPr/>
          </p:nvGrpSpPr>
          <p:grpSpPr>
            <a:xfrm>
              <a:off x="3802254" y="5026390"/>
              <a:ext cx="31406" cy="97155"/>
              <a:chOff x="4909232" y="1471877"/>
              <a:chExt cx="183468" cy="567571"/>
            </a:xfrm>
          </p:grpSpPr>
          <p:sp>
            <p:nvSpPr>
              <p:cNvPr id="423" name="等腰三角形 422">
                <a:extLst>
                  <a:ext uri="{FF2B5EF4-FFF2-40B4-BE49-F238E27FC236}">
                    <a16:creationId xmlns:a16="http://schemas.microsoft.com/office/drawing/2014/main" id="{2EBB4A23-6843-45D6-8757-23358DAA6E6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4" name="等腰三角形 423">
                <a:extLst>
                  <a:ext uri="{FF2B5EF4-FFF2-40B4-BE49-F238E27FC236}">
                    <a16:creationId xmlns:a16="http://schemas.microsoft.com/office/drawing/2014/main" id="{3BA6AA8B-D93C-47DD-8C14-2373282D99D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5" name="直接连接符 424">
                <a:extLst>
                  <a:ext uri="{FF2B5EF4-FFF2-40B4-BE49-F238E27FC236}">
                    <a16:creationId xmlns:a16="http://schemas.microsoft.com/office/drawing/2014/main" id="{AB3A1827-9726-4925-B099-F491EAA5CCD6}"/>
                  </a:ext>
                </a:extLst>
              </p:cNvPr>
              <p:cNvCxnSpPr>
                <a:stCxn id="424" idx="0"/>
                <a:endCxn id="42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0" name="组合 399">
              <a:extLst>
                <a:ext uri="{FF2B5EF4-FFF2-40B4-BE49-F238E27FC236}">
                  <a16:creationId xmlns:a16="http://schemas.microsoft.com/office/drawing/2014/main" id="{C9809EE6-A0B3-482D-9BC0-2227CD8E3DAB}"/>
                </a:ext>
              </a:extLst>
            </p:cNvPr>
            <p:cNvGrpSpPr>
              <a:grpSpLocks noChangeAspect="1"/>
            </p:cNvGrpSpPr>
            <p:nvPr/>
          </p:nvGrpSpPr>
          <p:grpSpPr>
            <a:xfrm>
              <a:off x="3806742" y="4498576"/>
              <a:ext cx="31406" cy="97155"/>
              <a:chOff x="4909232" y="1471877"/>
              <a:chExt cx="183468" cy="567571"/>
            </a:xfrm>
          </p:grpSpPr>
          <p:sp>
            <p:nvSpPr>
              <p:cNvPr id="420" name="等腰三角形 419">
                <a:extLst>
                  <a:ext uri="{FF2B5EF4-FFF2-40B4-BE49-F238E27FC236}">
                    <a16:creationId xmlns:a16="http://schemas.microsoft.com/office/drawing/2014/main" id="{33A450BE-454C-48F1-B6E3-9AB1FA837D7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1" name="等腰三角形 420">
                <a:extLst>
                  <a:ext uri="{FF2B5EF4-FFF2-40B4-BE49-F238E27FC236}">
                    <a16:creationId xmlns:a16="http://schemas.microsoft.com/office/drawing/2014/main" id="{EBA1841F-B983-4EE1-BF80-A90DEC91FC3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2" name="直接连接符 421">
                <a:extLst>
                  <a:ext uri="{FF2B5EF4-FFF2-40B4-BE49-F238E27FC236}">
                    <a16:creationId xmlns:a16="http://schemas.microsoft.com/office/drawing/2014/main" id="{01A678AD-C550-4838-9E52-8037AD808A5B}"/>
                  </a:ext>
                </a:extLst>
              </p:cNvPr>
              <p:cNvCxnSpPr>
                <a:stCxn id="421" idx="0"/>
                <a:endCxn id="42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1" name="组合 400">
              <a:extLst>
                <a:ext uri="{FF2B5EF4-FFF2-40B4-BE49-F238E27FC236}">
                  <a16:creationId xmlns:a16="http://schemas.microsoft.com/office/drawing/2014/main" id="{42A16BF2-1ED6-4EBC-A8E4-A97E2E9BF154}"/>
                </a:ext>
              </a:extLst>
            </p:cNvPr>
            <p:cNvGrpSpPr>
              <a:grpSpLocks noChangeAspect="1"/>
            </p:cNvGrpSpPr>
            <p:nvPr/>
          </p:nvGrpSpPr>
          <p:grpSpPr>
            <a:xfrm>
              <a:off x="4681004" y="4503388"/>
              <a:ext cx="31406" cy="97155"/>
              <a:chOff x="4909232" y="1471877"/>
              <a:chExt cx="183468" cy="567571"/>
            </a:xfrm>
          </p:grpSpPr>
          <p:sp>
            <p:nvSpPr>
              <p:cNvPr id="417" name="等腰三角形 416">
                <a:extLst>
                  <a:ext uri="{FF2B5EF4-FFF2-40B4-BE49-F238E27FC236}">
                    <a16:creationId xmlns:a16="http://schemas.microsoft.com/office/drawing/2014/main" id="{7360E9BF-96BB-4823-BCBF-78362DD2573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8" name="等腰三角形 417">
                <a:extLst>
                  <a:ext uri="{FF2B5EF4-FFF2-40B4-BE49-F238E27FC236}">
                    <a16:creationId xmlns:a16="http://schemas.microsoft.com/office/drawing/2014/main" id="{FD09EA84-886F-40A0-818C-6C13E13DA54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9" name="直接连接符 418">
                <a:extLst>
                  <a:ext uri="{FF2B5EF4-FFF2-40B4-BE49-F238E27FC236}">
                    <a16:creationId xmlns:a16="http://schemas.microsoft.com/office/drawing/2014/main" id="{6E59B8D9-A6A8-46CA-A2CB-2376A854BB50}"/>
                  </a:ext>
                </a:extLst>
              </p:cNvPr>
              <p:cNvCxnSpPr>
                <a:stCxn id="418" idx="0"/>
                <a:endCxn id="4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2" name="组合 401">
              <a:extLst>
                <a:ext uri="{FF2B5EF4-FFF2-40B4-BE49-F238E27FC236}">
                  <a16:creationId xmlns:a16="http://schemas.microsoft.com/office/drawing/2014/main" id="{54FA2216-AAA6-4950-ACE8-8254C1F5775E}"/>
                </a:ext>
              </a:extLst>
            </p:cNvPr>
            <p:cNvGrpSpPr>
              <a:grpSpLocks noChangeAspect="1"/>
            </p:cNvGrpSpPr>
            <p:nvPr/>
          </p:nvGrpSpPr>
          <p:grpSpPr>
            <a:xfrm>
              <a:off x="3336347" y="5564306"/>
              <a:ext cx="31406" cy="97155"/>
              <a:chOff x="4909232" y="1471877"/>
              <a:chExt cx="183468" cy="567571"/>
            </a:xfrm>
          </p:grpSpPr>
          <p:sp>
            <p:nvSpPr>
              <p:cNvPr id="414" name="等腰三角形 413">
                <a:extLst>
                  <a:ext uri="{FF2B5EF4-FFF2-40B4-BE49-F238E27FC236}">
                    <a16:creationId xmlns:a16="http://schemas.microsoft.com/office/drawing/2014/main" id="{01539E91-E1EA-4B74-87B6-290ADF39551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5" name="等腰三角形 414">
                <a:extLst>
                  <a:ext uri="{FF2B5EF4-FFF2-40B4-BE49-F238E27FC236}">
                    <a16:creationId xmlns:a16="http://schemas.microsoft.com/office/drawing/2014/main" id="{D3FAEFBE-8D3A-4A08-A532-D2952E750AE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6" name="直接连接符 415">
                <a:extLst>
                  <a:ext uri="{FF2B5EF4-FFF2-40B4-BE49-F238E27FC236}">
                    <a16:creationId xmlns:a16="http://schemas.microsoft.com/office/drawing/2014/main" id="{05BCA9E0-9DCC-47AF-A142-3C8855A5D07B}"/>
                  </a:ext>
                </a:extLst>
              </p:cNvPr>
              <p:cNvCxnSpPr>
                <a:stCxn id="415" idx="0"/>
                <a:endCxn id="4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3" name="组合 402">
              <a:extLst>
                <a:ext uri="{FF2B5EF4-FFF2-40B4-BE49-F238E27FC236}">
                  <a16:creationId xmlns:a16="http://schemas.microsoft.com/office/drawing/2014/main" id="{95392C7A-3F26-4F26-B129-7BFAA100C5C2}"/>
                </a:ext>
              </a:extLst>
            </p:cNvPr>
            <p:cNvGrpSpPr>
              <a:grpSpLocks noChangeAspect="1"/>
            </p:cNvGrpSpPr>
            <p:nvPr/>
          </p:nvGrpSpPr>
          <p:grpSpPr>
            <a:xfrm>
              <a:off x="4710056" y="5040052"/>
              <a:ext cx="31406" cy="97155"/>
              <a:chOff x="4909232" y="1471877"/>
              <a:chExt cx="183468" cy="567571"/>
            </a:xfrm>
          </p:grpSpPr>
          <p:sp>
            <p:nvSpPr>
              <p:cNvPr id="411" name="等腰三角形 410">
                <a:extLst>
                  <a:ext uri="{FF2B5EF4-FFF2-40B4-BE49-F238E27FC236}">
                    <a16:creationId xmlns:a16="http://schemas.microsoft.com/office/drawing/2014/main" id="{AFCDCA5A-BF6F-405A-9770-18B4570537E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2" name="等腰三角形 411">
                <a:extLst>
                  <a:ext uri="{FF2B5EF4-FFF2-40B4-BE49-F238E27FC236}">
                    <a16:creationId xmlns:a16="http://schemas.microsoft.com/office/drawing/2014/main" id="{5FDA649B-313F-4749-8F69-03DDC96B85A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3" name="直接连接符 412">
                <a:extLst>
                  <a:ext uri="{FF2B5EF4-FFF2-40B4-BE49-F238E27FC236}">
                    <a16:creationId xmlns:a16="http://schemas.microsoft.com/office/drawing/2014/main" id="{1CD06DE9-48F0-4D7C-9FFB-7CE78772EE72}"/>
                  </a:ext>
                </a:extLst>
              </p:cNvPr>
              <p:cNvCxnSpPr>
                <a:stCxn id="412" idx="0"/>
                <a:endCxn id="4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4" name="组合 403">
              <a:extLst>
                <a:ext uri="{FF2B5EF4-FFF2-40B4-BE49-F238E27FC236}">
                  <a16:creationId xmlns:a16="http://schemas.microsoft.com/office/drawing/2014/main" id="{11058328-EDFD-497A-B281-EDA409603930}"/>
                </a:ext>
              </a:extLst>
            </p:cNvPr>
            <p:cNvGrpSpPr>
              <a:grpSpLocks noChangeAspect="1"/>
            </p:cNvGrpSpPr>
            <p:nvPr/>
          </p:nvGrpSpPr>
          <p:grpSpPr>
            <a:xfrm>
              <a:off x="4701150" y="5577271"/>
              <a:ext cx="31406" cy="97155"/>
              <a:chOff x="4909232" y="1471877"/>
              <a:chExt cx="183468" cy="567571"/>
            </a:xfrm>
          </p:grpSpPr>
          <p:sp>
            <p:nvSpPr>
              <p:cNvPr id="408" name="等腰三角形 407">
                <a:extLst>
                  <a:ext uri="{FF2B5EF4-FFF2-40B4-BE49-F238E27FC236}">
                    <a16:creationId xmlns:a16="http://schemas.microsoft.com/office/drawing/2014/main" id="{1120B9EF-C961-4162-8330-244B1C0C595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09" name="等腰三角形 408">
                <a:extLst>
                  <a:ext uri="{FF2B5EF4-FFF2-40B4-BE49-F238E27FC236}">
                    <a16:creationId xmlns:a16="http://schemas.microsoft.com/office/drawing/2014/main" id="{DC0C9F59-9004-46DE-87F3-4AD64F4757F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0" name="直接连接符 409">
                <a:extLst>
                  <a:ext uri="{FF2B5EF4-FFF2-40B4-BE49-F238E27FC236}">
                    <a16:creationId xmlns:a16="http://schemas.microsoft.com/office/drawing/2014/main" id="{18364D8F-AC78-4502-BEEA-3FF0DD2DA5B6}"/>
                  </a:ext>
                </a:extLst>
              </p:cNvPr>
              <p:cNvCxnSpPr>
                <a:stCxn id="409" idx="0"/>
                <a:endCxn id="40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5" name="文本框 404">
              <a:extLst>
                <a:ext uri="{FF2B5EF4-FFF2-40B4-BE49-F238E27FC236}">
                  <a16:creationId xmlns:a16="http://schemas.microsoft.com/office/drawing/2014/main" id="{80922700-502C-406A-9EB2-005A351EDB73}"/>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406" name="文本框 405">
              <a:extLst>
                <a:ext uri="{FF2B5EF4-FFF2-40B4-BE49-F238E27FC236}">
                  <a16:creationId xmlns:a16="http://schemas.microsoft.com/office/drawing/2014/main" id="{55998971-92D1-419F-A1AA-20388FC7D645}"/>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407" name="文本框 406">
              <a:extLst>
                <a:ext uri="{FF2B5EF4-FFF2-40B4-BE49-F238E27FC236}">
                  <a16:creationId xmlns:a16="http://schemas.microsoft.com/office/drawing/2014/main" id="{DC13E26F-BB45-4CAB-8E87-4EDCC53D9C75}"/>
                </a:ext>
              </a:extLst>
            </p:cNvPr>
            <p:cNvSpPr txBox="1"/>
            <p:nvPr/>
          </p:nvSpPr>
          <p:spPr>
            <a:xfrm rot="5400000">
              <a:off x="4632704" y="4760096"/>
              <a:ext cx="634731"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sp>
        <p:nvSpPr>
          <p:cNvPr id="436" name="文本框 435">
            <a:extLst>
              <a:ext uri="{FF2B5EF4-FFF2-40B4-BE49-F238E27FC236}">
                <a16:creationId xmlns:a16="http://schemas.microsoft.com/office/drawing/2014/main" id="{5E5615CF-DC16-4B5D-B2C5-E979FC8F7414}"/>
              </a:ext>
            </a:extLst>
          </p:cNvPr>
          <p:cNvSpPr txBox="1"/>
          <p:nvPr/>
        </p:nvSpPr>
        <p:spPr>
          <a:xfrm>
            <a:off x="2001277" y="4180992"/>
            <a:ext cx="923330" cy="553998"/>
          </a:xfrm>
          <a:prstGeom prst="rect">
            <a:avLst/>
          </a:prstGeom>
          <a:noFill/>
        </p:spPr>
        <p:txBody>
          <a:bodyPr wrap="none" lIns="0" tIns="0" rIns="0" bIns="0" rtlCol="0">
            <a:spAutoFit/>
          </a:bodyPr>
          <a:lstStyle/>
          <a:p>
            <a:pPr algn="l"/>
            <a:r>
              <a:rPr lang="zh-CN" altLang="en-US" dirty="0">
                <a:solidFill>
                  <a:srgbClr val="128EB4"/>
                </a:solidFill>
              </a:rPr>
              <a:t>隔离</a:t>
            </a:r>
            <a:r>
              <a:rPr lang="zh-CN" altLang="en-US" dirty="0"/>
              <a:t>断开</a:t>
            </a:r>
            <a:endParaRPr lang="en-US" altLang="zh-CN" dirty="0"/>
          </a:p>
          <a:p>
            <a:pPr algn="l"/>
            <a:r>
              <a:rPr lang="zh-CN" altLang="en-US" dirty="0"/>
              <a:t>管道</a:t>
            </a:r>
            <a:r>
              <a:rPr lang="en-US" altLang="zh-CN" dirty="0"/>
              <a:t>P7</a:t>
            </a:r>
            <a:endParaRPr lang="zh-CN" altLang="en-US" dirty="0"/>
          </a:p>
        </p:txBody>
      </p:sp>
      <p:sp>
        <p:nvSpPr>
          <p:cNvPr id="437" name="文本框 436">
            <a:extLst>
              <a:ext uri="{FF2B5EF4-FFF2-40B4-BE49-F238E27FC236}">
                <a16:creationId xmlns:a16="http://schemas.microsoft.com/office/drawing/2014/main" id="{7492157B-FAE8-42A1-8E12-90E374FBE8F0}"/>
              </a:ext>
            </a:extLst>
          </p:cNvPr>
          <p:cNvSpPr txBox="1"/>
          <p:nvPr/>
        </p:nvSpPr>
        <p:spPr>
          <a:xfrm>
            <a:off x="704137" y="4147936"/>
            <a:ext cx="923330" cy="553998"/>
          </a:xfrm>
          <a:prstGeom prst="rect">
            <a:avLst/>
          </a:prstGeom>
          <a:noFill/>
        </p:spPr>
        <p:txBody>
          <a:bodyPr wrap="none" lIns="0" tIns="0" rIns="0" bIns="0" rtlCol="0">
            <a:spAutoFit/>
          </a:bodyPr>
          <a:lstStyle/>
          <a:p>
            <a:pPr algn="l"/>
            <a:r>
              <a:rPr lang="zh-CN" altLang="en-US" dirty="0">
                <a:solidFill>
                  <a:srgbClr val="128EB4"/>
                </a:solidFill>
              </a:rPr>
              <a:t>初始</a:t>
            </a:r>
            <a:r>
              <a:rPr lang="zh-CN" altLang="en-US" dirty="0"/>
              <a:t>破坏</a:t>
            </a:r>
            <a:endParaRPr lang="en-US" altLang="zh-CN" dirty="0"/>
          </a:p>
          <a:p>
            <a:pPr algn="l"/>
            <a:r>
              <a:rPr lang="zh-CN" altLang="en-US" dirty="0"/>
              <a:t>状态</a:t>
            </a:r>
            <a:endParaRPr lang="en-US" altLang="zh-CN" dirty="0"/>
          </a:p>
        </p:txBody>
      </p:sp>
      <p:sp>
        <p:nvSpPr>
          <p:cNvPr id="438" name="文本框 437">
            <a:extLst>
              <a:ext uri="{FF2B5EF4-FFF2-40B4-BE49-F238E27FC236}">
                <a16:creationId xmlns:a16="http://schemas.microsoft.com/office/drawing/2014/main" id="{5DAC6666-297B-47EB-94A0-B0C14C93E086}"/>
              </a:ext>
            </a:extLst>
          </p:cNvPr>
          <p:cNvSpPr txBox="1"/>
          <p:nvPr/>
        </p:nvSpPr>
        <p:spPr>
          <a:xfrm>
            <a:off x="3343979" y="4215929"/>
            <a:ext cx="923330" cy="553998"/>
          </a:xfrm>
          <a:prstGeom prst="rect">
            <a:avLst/>
          </a:prstGeom>
          <a:noFill/>
        </p:spPr>
        <p:txBody>
          <a:bodyPr wrap="none" lIns="0" tIns="0" rIns="0" bIns="0" rtlCol="0">
            <a:spAutoFit/>
          </a:bodyPr>
          <a:lstStyle/>
          <a:p>
            <a:pPr algn="l"/>
            <a:r>
              <a:rPr lang="zh-CN" altLang="en-US" dirty="0">
                <a:solidFill>
                  <a:srgbClr val="128EB4"/>
                </a:solidFill>
              </a:rPr>
              <a:t>替换</a:t>
            </a:r>
            <a:r>
              <a:rPr lang="zh-CN" altLang="en-US" dirty="0"/>
              <a:t>断开</a:t>
            </a:r>
            <a:endParaRPr lang="en-US" altLang="zh-CN" dirty="0"/>
          </a:p>
          <a:p>
            <a:pPr algn="l"/>
            <a:r>
              <a:rPr lang="zh-CN" altLang="en-US" dirty="0"/>
              <a:t>管道</a:t>
            </a:r>
            <a:r>
              <a:rPr lang="en-US" altLang="zh-CN" dirty="0"/>
              <a:t>P7</a:t>
            </a:r>
            <a:endParaRPr lang="zh-CN" altLang="en-US" dirty="0"/>
          </a:p>
        </p:txBody>
      </p:sp>
      <p:sp>
        <p:nvSpPr>
          <p:cNvPr id="439" name="文本框 438">
            <a:extLst>
              <a:ext uri="{FF2B5EF4-FFF2-40B4-BE49-F238E27FC236}">
                <a16:creationId xmlns:a16="http://schemas.microsoft.com/office/drawing/2014/main" id="{9AEE51B8-B4A8-490B-BE50-D3665E02C484}"/>
              </a:ext>
            </a:extLst>
          </p:cNvPr>
          <p:cNvSpPr txBox="1"/>
          <p:nvPr/>
        </p:nvSpPr>
        <p:spPr>
          <a:xfrm>
            <a:off x="4716818" y="4214936"/>
            <a:ext cx="923330" cy="553998"/>
          </a:xfrm>
          <a:prstGeom prst="rect">
            <a:avLst/>
          </a:prstGeom>
          <a:noFill/>
        </p:spPr>
        <p:txBody>
          <a:bodyPr wrap="none" lIns="0" tIns="0" rIns="0" bIns="0" rtlCol="0">
            <a:spAutoFit/>
          </a:bodyPr>
          <a:lstStyle/>
          <a:p>
            <a:pPr algn="l"/>
            <a:r>
              <a:rPr lang="zh-CN" altLang="en-US" dirty="0">
                <a:solidFill>
                  <a:srgbClr val="128EB4"/>
                </a:solidFill>
              </a:rPr>
              <a:t>修复</a:t>
            </a:r>
            <a:r>
              <a:rPr lang="zh-CN" altLang="en-US" dirty="0"/>
              <a:t>泄漏</a:t>
            </a:r>
            <a:endParaRPr lang="en-US" altLang="zh-CN" dirty="0"/>
          </a:p>
          <a:p>
            <a:pPr algn="l"/>
            <a:r>
              <a:rPr lang="zh-CN" altLang="en-US" dirty="0"/>
              <a:t>管道</a:t>
            </a:r>
            <a:r>
              <a:rPr lang="en-US" altLang="zh-CN" dirty="0"/>
              <a:t>P6</a:t>
            </a:r>
            <a:endParaRPr lang="zh-CN" altLang="en-US" dirty="0"/>
          </a:p>
        </p:txBody>
      </p:sp>
      <p:sp>
        <p:nvSpPr>
          <p:cNvPr id="440" name="文本框 439">
            <a:extLst>
              <a:ext uri="{FF2B5EF4-FFF2-40B4-BE49-F238E27FC236}">
                <a16:creationId xmlns:a16="http://schemas.microsoft.com/office/drawing/2014/main" id="{CB7000D0-71B6-42C6-A7EC-0761B4DF24E4}"/>
              </a:ext>
            </a:extLst>
          </p:cNvPr>
          <p:cNvSpPr txBox="1"/>
          <p:nvPr/>
        </p:nvSpPr>
        <p:spPr>
          <a:xfrm>
            <a:off x="6121722" y="4214936"/>
            <a:ext cx="923330" cy="553998"/>
          </a:xfrm>
          <a:prstGeom prst="rect">
            <a:avLst/>
          </a:prstGeom>
          <a:noFill/>
        </p:spPr>
        <p:txBody>
          <a:bodyPr wrap="none" lIns="0" tIns="0" rIns="0" bIns="0" rtlCol="0">
            <a:spAutoFit/>
          </a:bodyPr>
          <a:lstStyle/>
          <a:p>
            <a:pPr algn="l"/>
            <a:r>
              <a:rPr lang="zh-CN" altLang="en-US" dirty="0">
                <a:solidFill>
                  <a:srgbClr val="128EB4"/>
                </a:solidFill>
              </a:rPr>
              <a:t>修复</a:t>
            </a:r>
            <a:r>
              <a:rPr lang="zh-CN" altLang="en-US" dirty="0"/>
              <a:t>泄漏</a:t>
            </a:r>
            <a:endParaRPr lang="en-US" altLang="zh-CN" dirty="0"/>
          </a:p>
          <a:p>
            <a:pPr algn="l"/>
            <a:r>
              <a:rPr lang="zh-CN" altLang="en-US" dirty="0"/>
              <a:t>管道</a:t>
            </a:r>
            <a:r>
              <a:rPr lang="en-US" altLang="zh-CN" dirty="0"/>
              <a:t>P11</a:t>
            </a:r>
            <a:endParaRPr lang="zh-CN" altLang="en-US" dirty="0"/>
          </a:p>
        </p:txBody>
      </p:sp>
      <p:graphicFrame>
        <p:nvGraphicFramePr>
          <p:cNvPr id="441" name="表格 440">
            <a:extLst>
              <a:ext uri="{FF2B5EF4-FFF2-40B4-BE49-F238E27FC236}">
                <a16:creationId xmlns:a16="http://schemas.microsoft.com/office/drawing/2014/main" id="{5B787BEB-0AA7-40B9-85EF-ACADB736BF16}"/>
              </a:ext>
            </a:extLst>
          </p:cNvPr>
          <p:cNvGraphicFramePr>
            <a:graphicFrameLocks noGrp="1"/>
          </p:cNvGraphicFramePr>
          <p:nvPr>
            <p:extLst>
              <p:ext uri="{D42A27DB-BD31-4B8C-83A1-F6EECF244321}">
                <p14:modId xmlns:p14="http://schemas.microsoft.com/office/powerpoint/2010/main" val="137941964"/>
              </p:ext>
            </p:extLst>
          </p:nvPr>
        </p:nvGraphicFramePr>
        <p:xfrm>
          <a:off x="735736" y="5111351"/>
          <a:ext cx="3835629" cy="838200"/>
        </p:xfrm>
        <a:graphic>
          <a:graphicData uri="http://schemas.openxmlformats.org/drawingml/2006/table">
            <a:tbl>
              <a:tblPr firstRow="1">
                <a:tableStyleId>{5C22544A-7EE6-4342-B048-85BDC9FD1C3A}</a:tableStyleId>
              </a:tblPr>
              <a:tblGrid>
                <a:gridCol w="1278543">
                  <a:extLst>
                    <a:ext uri="{9D8B030D-6E8A-4147-A177-3AD203B41FA5}">
                      <a16:colId xmlns:a16="http://schemas.microsoft.com/office/drawing/2014/main" val="3836546809"/>
                    </a:ext>
                  </a:extLst>
                </a:gridCol>
                <a:gridCol w="1278543">
                  <a:extLst>
                    <a:ext uri="{9D8B030D-6E8A-4147-A177-3AD203B41FA5}">
                      <a16:colId xmlns:a16="http://schemas.microsoft.com/office/drawing/2014/main" val="300181178"/>
                    </a:ext>
                  </a:extLst>
                </a:gridCol>
                <a:gridCol w="1278543">
                  <a:extLst>
                    <a:ext uri="{9D8B030D-6E8A-4147-A177-3AD203B41FA5}">
                      <a16:colId xmlns:a16="http://schemas.microsoft.com/office/drawing/2014/main" val="2552850811"/>
                    </a:ext>
                  </a:extLst>
                </a:gridCol>
              </a:tblGrid>
              <a:tr h="0">
                <a:tc>
                  <a:txBody>
                    <a:bodyPr/>
                    <a:lstStyle/>
                    <a:p>
                      <a:pPr algn="ctr">
                        <a:spcAft>
                          <a:spcPts val="0"/>
                        </a:spcAft>
                      </a:pPr>
                      <a:r>
                        <a:rPr lang="zh-CN" altLang="en-US" sz="1100" kern="100" dirty="0">
                          <a:effectLst/>
                        </a:rPr>
                        <a:t>事件编号</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事件</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持续时间</a:t>
                      </a:r>
                      <a:r>
                        <a:rPr lang="en-US" sz="1100" kern="100" dirty="0">
                          <a:effectLst/>
                        </a:rPr>
                        <a:t> (</a:t>
                      </a:r>
                      <a:r>
                        <a:rPr lang="en-US" sz="1100" kern="100" dirty="0" err="1">
                          <a:effectLst/>
                        </a:rPr>
                        <a:t>mins</a:t>
                      </a:r>
                      <a:r>
                        <a:rPr lang="en-US" sz="1100" kern="100" dirty="0">
                          <a:effectLst/>
                        </a:rPr>
                        <a:t>)</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0484461"/>
                  </a:ext>
                </a:extLst>
              </a:tr>
              <a:tr h="0">
                <a:tc>
                  <a:txBody>
                    <a:bodyPr/>
                    <a:lstStyle/>
                    <a:p>
                      <a:pPr algn="ctr">
                        <a:spcAft>
                          <a:spcPts val="0"/>
                        </a:spcAft>
                      </a:pPr>
                      <a:r>
                        <a:rPr lang="en-US" sz="1100" kern="100" dirty="0">
                          <a:effectLst/>
                        </a:rPr>
                        <a:t>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30</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9330861"/>
                  </a:ext>
                </a:extLst>
              </a:tr>
              <a:tr h="0">
                <a:tc>
                  <a:txBody>
                    <a:bodyPr/>
                    <a:lstStyle/>
                    <a:p>
                      <a:pPr algn="ctr">
                        <a:spcAft>
                          <a:spcPts val="0"/>
                        </a:spcAft>
                      </a:pPr>
                      <a:r>
                        <a:rPr lang="en-US" sz="1100" kern="100">
                          <a:effectLst/>
                        </a:rPr>
                        <a:t>2</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3153867"/>
                  </a:ext>
                </a:extLst>
              </a:tr>
              <a:tr h="0">
                <a:tc>
                  <a:txBody>
                    <a:bodyPr/>
                    <a:lstStyle/>
                    <a:p>
                      <a:pPr algn="ctr">
                        <a:spcAft>
                          <a:spcPts val="0"/>
                        </a:spcAft>
                      </a:pPr>
                      <a:r>
                        <a:rPr lang="en-US" sz="1100" kern="100">
                          <a:effectLst/>
                        </a:rPr>
                        <a:t>3</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23213458"/>
                  </a:ext>
                </a:extLst>
              </a:tr>
              <a:tr h="0">
                <a:tc>
                  <a:txBody>
                    <a:bodyPr/>
                    <a:lstStyle/>
                    <a:p>
                      <a:pPr algn="ctr">
                        <a:spcAft>
                          <a:spcPts val="0"/>
                        </a:spcAft>
                      </a:pPr>
                      <a:r>
                        <a:rPr lang="en-US" sz="1100" kern="100">
                          <a:effectLst/>
                        </a:rPr>
                        <a:t>4</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dirty="0">
                          <a:effectLst/>
                        </a:rPr>
                        <a:t>30</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6998676"/>
                  </a:ext>
                </a:extLst>
              </a:tr>
            </a:tbl>
          </a:graphicData>
        </a:graphic>
      </p:graphicFrame>
    </p:spTree>
    <p:extLst>
      <p:ext uri="{BB962C8B-B14F-4D97-AF65-F5344CB8AC3E}">
        <p14:creationId xmlns:p14="http://schemas.microsoft.com/office/powerpoint/2010/main" val="28921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1000"/>
                                        <p:tgtEl>
                                          <p:spTgt spid="85"/>
                                        </p:tgtEl>
                                      </p:cBhvr>
                                    </p:animEffect>
                                    <p:anim calcmode="lin" valueType="num">
                                      <p:cBhvr>
                                        <p:cTn id="23" dur="1000" fill="hold"/>
                                        <p:tgtEl>
                                          <p:spTgt spid="85"/>
                                        </p:tgtEl>
                                        <p:attrNameLst>
                                          <p:attrName>ppt_x</p:attrName>
                                        </p:attrNameLst>
                                      </p:cBhvr>
                                      <p:tavLst>
                                        <p:tav tm="0">
                                          <p:val>
                                            <p:strVal val="#ppt_x"/>
                                          </p:val>
                                        </p:tav>
                                        <p:tav tm="100000">
                                          <p:val>
                                            <p:strVal val="#ppt_x"/>
                                          </p:val>
                                        </p:tav>
                                      </p:tavLst>
                                    </p:anim>
                                    <p:anim calcmode="lin" valueType="num">
                                      <p:cBhvr>
                                        <p:cTn id="24" dur="1000" fill="hold"/>
                                        <p:tgtEl>
                                          <p:spTgt spid="8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5" grpId="0"/>
      <p:bldP spid="86" grpId="0"/>
      <p:bldP spid="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1E1D0-46CD-4DFE-BAA8-A1677D0D3DC8}"/>
              </a:ext>
            </a:extLst>
          </p:cNvPr>
          <p:cNvSpPr>
            <a:spLocks noGrp="1"/>
          </p:cNvSpPr>
          <p:nvPr>
            <p:ph type="title"/>
          </p:nvPr>
        </p:nvSpPr>
        <p:spPr/>
        <p:txBody>
          <a:bodyPr/>
          <a:lstStyle/>
          <a:p>
            <a:r>
              <a:rPr lang="zh-CN" altLang="en-US" dirty="0"/>
              <a:t>修复次序对韧性的影响</a:t>
            </a:r>
          </a:p>
        </p:txBody>
      </p:sp>
      <p:cxnSp>
        <p:nvCxnSpPr>
          <p:cNvPr id="3" name="Line 8">
            <a:extLst>
              <a:ext uri="{FF2B5EF4-FFF2-40B4-BE49-F238E27FC236}">
                <a16:creationId xmlns:a16="http://schemas.microsoft.com/office/drawing/2014/main" id="{E3078BDB-887A-434A-AA98-F42820CB7F00}"/>
              </a:ext>
            </a:extLst>
          </p:cNvPr>
          <p:cNvCxnSpPr>
            <a:cxnSpLocks/>
          </p:cNvCxnSpPr>
          <p:nvPr/>
        </p:nvCxnSpPr>
        <p:spPr bwMode="auto">
          <a:xfrm>
            <a:off x="1458756" y="3924185"/>
            <a:ext cx="3386486" cy="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 name="Line 9">
            <a:extLst>
              <a:ext uri="{FF2B5EF4-FFF2-40B4-BE49-F238E27FC236}">
                <a16:creationId xmlns:a16="http://schemas.microsoft.com/office/drawing/2014/main" id="{84012279-B1D4-42AD-838A-A0BE0392F104}"/>
              </a:ext>
            </a:extLst>
          </p:cNvPr>
          <p:cNvCxnSpPr/>
          <p:nvPr/>
        </p:nvCxnSpPr>
        <p:spPr bwMode="auto">
          <a:xfrm flipV="1">
            <a:off x="1467709" y="1882382"/>
            <a:ext cx="0" cy="204212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 name="Line 10">
            <a:extLst>
              <a:ext uri="{FF2B5EF4-FFF2-40B4-BE49-F238E27FC236}">
                <a16:creationId xmlns:a16="http://schemas.microsoft.com/office/drawing/2014/main" id="{C702E01B-D12C-45F5-8B3C-6BEA2D3F3AF4}"/>
              </a:ext>
            </a:extLst>
          </p:cNvPr>
          <p:cNvCxnSpPr/>
          <p:nvPr/>
        </p:nvCxnSpPr>
        <p:spPr bwMode="auto">
          <a:xfrm rot="16200000">
            <a:off x="221673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 name="Text Box 11">
            <a:extLst>
              <a:ext uri="{FF2B5EF4-FFF2-40B4-BE49-F238E27FC236}">
                <a16:creationId xmlns:a16="http://schemas.microsoft.com/office/drawing/2014/main" id="{40CA974B-A374-484F-9387-AEBFCE4B6790}"/>
              </a:ext>
            </a:extLst>
          </p:cNvPr>
          <p:cNvSpPr txBox="1">
            <a:spLocks noChangeArrowheads="1"/>
          </p:cNvSpPr>
          <p:nvPr/>
        </p:nvSpPr>
        <p:spPr bwMode="auto">
          <a:xfrm>
            <a:off x="4651424" y="3665103"/>
            <a:ext cx="309245" cy="1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zh-CN" sz="1050" b="1" kern="100" dirty="0">
                <a:effectLst/>
                <a:latin typeface="Times New Roman"/>
                <a:ea typeface="宋体"/>
              </a:rPr>
              <a:t>时间</a:t>
            </a:r>
            <a:endParaRPr lang="zh-CN" sz="1050" kern="100" dirty="0">
              <a:effectLst/>
              <a:latin typeface="Times New Roman"/>
              <a:ea typeface="宋体"/>
            </a:endParaRPr>
          </a:p>
        </p:txBody>
      </p:sp>
      <p:sp>
        <p:nvSpPr>
          <p:cNvPr id="7" name="Text Box 13">
            <a:extLst>
              <a:ext uri="{FF2B5EF4-FFF2-40B4-BE49-F238E27FC236}">
                <a16:creationId xmlns:a16="http://schemas.microsoft.com/office/drawing/2014/main" id="{9CC439F8-F0AB-4B2B-8A6D-E2148C22FA69}"/>
              </a:ext>
            </a:extLst>
          </p:cNvPr>
          <p:cNvSpPr txBox="1">
            <a:spLocks noChangeArrowheads="1"/>
          </p:cNvSpPr>
          <p:nvPr/>
        </p:nvSpPr>
        <p:spPr bwMode="auto">
          <a:xfrm>
            <a:off x="880663" y="1882382"/>
            <a:ext cx="204977" cy="158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vert270" wrap="square" lIns="0" tIns="0" rIns="0" bIns="0" anchor="t" anchorCtr="0" upright="1">
            <a:noAutofit/>
          </a:bodyPr>
          <a:lstStyle/>
          <a:p>
            <a:pPr algn="just">
              <a:spcAft>
                <a:spcPts val="0"/>
              </a:spcAft>
            </a:pPr>
            <a:r>
              <a:rPr lang="zh-CN" sz="1050" b="1" kern="100" dirty="0">
                <a:effectLst/>
                <a:latin typeface="Times New Roman"/>
                <a:ea typeface="宋体"/>
              </a:rPr>
              <a:t>服务</a:t>
            </a:r>
            <a:r>
              <a:rPr lang="zh-CN" altLang="en-US" sz="1050" b="1" kern="100" dirty="0">
                <a:effectLst/>
                <a:latin typeface="Times New Roman"/>
                <a:ea typeface="宋体"/>
              </a:rPr>
              <a:t>功能满足</a:t>
            </a:r>
            <a:r>
              <a:rPr lang="zh-CN" sz="1050" b="1" kern="100" dirty="0">
                <a:effectLst/>
                <a:latin typeface="Times New Roman"/>
                <a:ea typeface="宋体"/>
              </a:rPr>
              <a:t>比率</a:t>
            </a:r>
            <a:r>
              <a:rPr lang="en-US" altLang="zh-CN" sz="1050" b="1" kern="100" dirty="0">
                <a:effectLst/>
                <a:latin typeface="Times New Roman"/>
                <a:ea typeface="宋体"/>
              </a:rPr>
              <a:t> </a:t>
            </a:r>
            <a:r>
              <a:rPr lang="en-US" sz="1050" kern="100" dirty="0">
                <a:effectLst/>
                <a:latin typeface="Times New Roman"/>
                <a:ea typeface="宋体"/>
              </a:rPr>
              <a:t>(%)</a:t>
            </a:r>
            <a:endParaRPr lang="zh-CN" sz="1050" kern="100" dirty="0">
              <a:effectLst/>
              <a:latin typeface="Times New Roman"/>
              <a:ea typeface="宋体"/>
            </a:endParaRPr>
          </a:p>
        </p:txBody>
      </p:sp>
      <p:cxnSp>
        <p:nvCxnSpPr>
          <p:cNvPr id="8" name="Line 14">
            <a:extLst>
              <a:ext uri="{FF2B5EF4-FFF2-40B4-BE49-F238E27FC236}">
                <a16:creationId xmlns:a16="http://schemas.microsoft.com/office/drawing/2014/main" id="{A8408318-045F-49DC-9E78-5938103A8662}"/>
              </a:ext>
            </a:extLst>
          </p:cNvPr>
          <p:cNvCxnSpPr/>
          <p:nvPr/>
        </p:nvCxnSpPr>
        <p:spPr bwMode="auto">
          <a:xfrm flipV="1">
            <a:off x="2240168"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 name="Line 15">
            <a:extLst>
              <a:ext uri="{FF2B5EF4-FFF2-40B4-BE49-F238E27FC236}">
                <a16:creationId xmlns:a16="http://schemas.microsoft.com/office/drawing/2014/main" id="{65F570BE-EA86-4F14-8B90-8F1E711FDC6A}"/>
              </a:ext>
            </a:extLst>
          </p:cNvPr>
          <p:cNvCxnSpPr>
            <a:cxnSpLocks/>
            <a:endCxn id="35" idx="4"/>
          </p:cNvCxnSpPr>
          <p:nvPr/>
        </p:nvCxnSpPr>
        <p:spPr bwMode="auto">
          <a:xfrm flipV="1">
            <a:off x="4325837" y="2209658"/>
            <a:ext cx="2455" cy="167846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16">
            <a:extLst>
              <a:ext uri="{FF2B5EF4-FFF2-40B4-BE49-F238E27FC236}">
                <a16:creationId xmlns:a16="http://schemas.microsoft.com/office/drawing/2014/main" id="{C9C9807C-54AD-4B06-A6ED-9F9F5B9DE82B}"/>
              </a:ext>
            </a:extLst>
          </p:cNvPr>
          <p:cNvCxnSpPr>
            <a:cxnSpLocks/>
            <a:endCxn id="22" idx="0"/>
          </p:cNvCxnSpPr>
          <p:nvPr/>
        </p:nvCxnSpPr>
        <p:spPr bwMode="auto">
          <a:xfrm flipH="1" flipV="1">
            <a:off x="4600163" y="2155710"/>
            <a:ext cx="96" cy="172247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11" name="Text Box 18">
            <a:extLst>
              <a:ext uri="{FF2B5EF4-FFF2-40B4-BE49-F238E27FC236}">
                <a16:creationId xmlns:a16="http://schemas.microsoft.com/office/drawing/2014/main" id="{4BE30733-4067-4C11-B33C-551E3F33E338}"/>
              </a:ext>
            </a:extLst>
          </p:cNvPr>
          <p:cNvSpPr txBox="1">
            <a:spLocks noChangeArrowheads="1"/>
          </p:cNvSpPr>
          <p:nvPr/>
        </p:nvSpPr>
        <p:spPr bwMode="auto">
          <a:xfrm>
            <a:off x="4561774"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4</a:t>
            </a:r>
            <a:endParaRPr lang="zh-CN" sz="1200" kern="100" dirty="0">
              <a:effectLst/>
              <a:latin typeface="Times New Roman"/>
              <a:ea typeface="宋体"/>
            </a:endParaRPr>
          </a:p>
        </p:txBody>
      </p:sp>
      <p:cxnSp>
        <p:nvCxnSpPr>
          <p:cNvPr id="12" name="Line 19">
            <a:extLst>
              <a:ext uri="{FF2B5EF4-FFF2-40B4-BE49-F238E27FC236}">
                <a16:creationId xmlns:a16="http://schemas.microsoft.com/office/drawing/2014/main" id="{8E2CAE51-2098-4A38-9883-69297D64834A}"/>
              </a:ext>
            </a:extLst>
          </p:cNvPr>
          <p:cNvCxnSpPr/>
          <p:nvPr/>
        </p:nvCxnSpPr>
        <p:spPr bwMode="auto">
          <a:xfrm rot="16200000">
            <a:off x="4304966"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20">
            <a:extLst>
              <a:ext uri="{FF2B5EF4-FFF2-40B4-BE49-F238E27FC236}">
                <a16:creationId xmlns:a16="http://schemas.microsoft.com/office/drawing/2014/main" id="{86C1AF67-EFDD-4E47-B2AA-4E8AA7EEFFBF}"/>
              </a:ext>
            </a:extLst>
          </p:cNvPr>
          <p:cNvCxnSpPr/>
          <p:nvPr/>
        </p:nvCxnSpPr>
        <p:spPr bwMode="auto">
          <a:xfrm rot="16200000">
            <a:off x="4579918"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1">
            <a:extLst>
              <a:ext uri="{FF2B5EF4-FFF2-40B4-BE49-F238E27FC236}">
                <a16:creationId xmlns:a16="http://schemas.microsoft.com/office/drawing/2014/main" id="{EA1FB393-2DDE-444B-8F02-2F24121AC575}"/>
              </a:ext>
            </a:extLst>
          </p:cNvPr>
          <p:cNvCxnSpPr/>
          <p:nvPr/>
        </p:nvCxnSpPr>
        <p:spPr bwMode="auto">
          <a:xfrm>
            <a:off x="1468026" y="3630815"/>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22">
            <a:extLst>
              <a:ext uri="{FF2B5EF4-FFF2-40B4-BE49-F238E27FC236}">
                <a16:creationId xmlns:a16="http://schemas.microsoft.com/office/drawing/2014/main" id="{C2CB2318-122F-4566-A064-754D38993CFF}"/>
              </a:ext>
            </a:extLst>
          </p:cNvPr>
          <p:cNvCxnSpPr>
            <a:cxnSpLocks/>
            <a:endCxn id="24" idx="2"/>
          </p:cNvCxnSpPr>
          <p:nvPr/>
        </p:nvCxnSpPr>
        <p:spPr bwMode="auto">
          <a:xfrm>
            <a:off x="1483061" y="2182698"/>
            <a:ext cx="1443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16" name="Text Box 23">
            <a:extLst>
              <a:ext uri="{FF2B5EF4-FFF2-40B4-BE49-F238E27FC236}">
                <a16:creationId xmlns:a16="http://schemas.microsoft.com/office/drawing/2014/main" id="{93D4B212-3EDA-4657-B476-0292CD6015F0}"/>
              </a:ext>
            </a:extLst>
          </p:cNvPr>
          <p:cNvSpPr txBox="1">
            <a:spLocks noChangeArrowheads="1"/>
          </p:cNvSpPr>
          <p:nvPr/>
        </p:nvSpPr>
        <p:spPr bwMode="auto">
          <a:xfrm>
            <a:off x="1181638" y="2056650"/>
            <a:ext cx="26797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kern="100" dirty="0">
                <a:effectLst/>
                <a:latin typeface="Times New Roman"/>
                <a:ea typeface="宋体"/>
              </a:rPr>
              <a:t>100</a:t>
            </a:r>
            <a:endParaRPr lang="zh-CN" sz="1050" kern="100" dirty="0">
              <a:effectLst/>
              <a:latin typeface="Times New Roman"/>
              <a:ea typeface="宋体"/>
            </a:endParaRPr>
          </a:p>
        </p:txBody>
      </p:sp>
      <p:cxnSp>
        <p:nvCxnSpPr>
          <p:cNvPr id="17" name="Line 24">
            <a:extLst>
              <a:ext uri="{FF2B5EF4-FFF2-40B4-BE49-F238E27FC236}">
                <a16:creationId xmlns:a16="http://schemas.microsoft.com/office/drawing/2014/main" id="{E5A871CF-9E41-409E-BAF9-00CDD43CEEE3}"/>
              </a:ext>
            </a:extLst>
          </p:cNvPr>
          <p:cNvCxnSpPr>
            <a:cxnSpLocks/>
            <a:stCxn id="27" idx="4"/>
          </p:cNvCxnSpPr>
          <p:nvPr/>
        </p:nvCxnSpPr>
        <p:spPr bwMode="auto">
          <a:xfrm flipH="1" flipV="1">
            <a:off x="1653188" y="2168997"/>
            <a:ext cx="246268" cy="148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Line 25">
            <a:extLst>
              <a:ext uri="{FF2B5EF4-FFF2-40B4-BE49-F238E27FC236}">
                <a16:creationId xmlns:a16="http://schemas.microsoft.com/office/drawing/2014/main" id="{02B0F0BD-9C60-40B7-A5AD-3616EE128A47}"/>
              </a:ext>
            </a:extLst>
          </p:cNvPr>
          <p:cNvCxnSpPr/>
          <p:nvPr/>
        </p:nvCxnSpPr>
        <p:spPr bwMode="auto">
          <a:xfrm rot="16200000">
            <a:off x="162741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28">
            <a:extLst>
              <a:ext uri="{FF2B5EF4-FFF2-40B4-BE49-F238E27FC236}">
                <a16:creationId xmlns:a16="http://schemas.microsoft.com/office/drawing/2014/main" id="{5F15C69F-007B-43B9-9EFE-C650C69E4BB5}"/>
              </a:ext>
            </a:extLst>
          </p:cNvPr>
          <p:cNvCxnSpPr>
            <a:cxnSpLocks/>
            <a:stCxn id="23" idx="0"/>
            <a:endCxn id="36" idx="3"/>
          </p:cNvCxnSpPr>
          <p:nvPr/>
        </p:nvCxnSpPr>
        <p:spPr bwMode="auto">
          <a:xfrm flipV="1">
            <a:off x="2236099" y="2552676"/>
            <a:ext cx="531799" cy="10444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20" name="Line 29">
            <a:extLst>
              <a:ext uri="{FF2B5EF4-FFF2-40B4-BE49-F238E27FC236}">
                <a16:creationId xmlns:a16="http://schemas.microsoft.com/office/drawing/2014/main" id="{6D9316DC-21E8-4DB3-9F38-55113EFA324C}"/>
              </a:ext>
            </a:extLst>
          </p:cNvPr>
          <p:cNvCxnSpPr>
            <a:cxnSpLocks/>
          </p:cNvCxnSpPr>
          <p:nvPr/>
        </p:nvCxnSpPr>
        <p:spPr bwMode="auto">
          <a:xfrm>
            <a:off x="4304750" y="2182548"/>
            <a:ext cx="4576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 name="Line 30">
            <a:extLst>
              <a:ext uri="{FF2B5EF4-FFF2-40B4-BE49-F238E27FC236}">
                <a16:creationId xmlns:a16="http://schemas.microsoft.com/office/drawing/2014/main" id="{62D80380-61FB-41C1-9EB2-A33969B6E968}"/>
              </a:ext>
            </a:extLst>
          </p:cNvPr>
          <p:cNvCxnSpPr>
            <a:stCxn id="27" idx="6"/>
            <a:endCxn id="23" idx="2"/>
          </p:cNvCxnSpPr>
          <p:nvPr/>
        </p:nvCxnSpPr>
        <p:spPr bwMode="auto">
          <a:xfrm>
            <a:off x="1926443" y="3624148"/>
            <a:ext cx="2826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2" name="Oval 32">
            <a:extLst>
              <a:ext uri="{FF2B5EF4-FFF2-40B4-BE49-F238E27FC236}">
                <a16:creationId xmlns:a16="http://schemas.microsoft.com/office/drawing/2014/main" id="{DF336931-BAFE-4675-93BC-37BE17A3EB5C}"/>
              </a:ext>
            </a:extLst>
          </p:cNvPr>
          <p:cNvSpPr>
            <a:spLocks noChangeArrowheads="1"/>
          </p:cNvSpPr>
          <p:nvPr/>
        </p:nvSpPr>
        <p:spPr bwMode="auto">
          <a:xfrm>
            <a:off x="4573175"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3" name="Oval 34">
            <a:extLst>
              <a:ext uri="{FF2B5EF4-FFF2-40B4-BE49-F238E27FC236}">
                <a16:creationId xmlns:a16="http://schemas.microsoft.com/office/drawing/2014/main" id="{034C42D4-589F-4F1C-9E8D-3871E55CE683}"/>
              </a:ext>
            </a:extLst>
          </p:cNvPr>
          <p:cNvSpPr>
            <a:spLocks noChangeArrowheads="1"/>
          </p:cNvSpPr>
          <p:nvPr/>
        </p:nvSpPr>
        <p:spPr bwMode="auto">
          <a:xfrm>
            <a:off x="2209111"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4" name="Oval 35">
            <a:extLst>
              <a:ext uri="{FF2B5EF4-FFF2-40B4-BE49-F238E27FC236}">
                <a16:creationId xmlns:a16="http://schemas.microsoft.com/office/drawing/2014/main" id="{C2143AB0-AF61-46E1-B6B8-411DB8768E28}"/>
              </a:ext>
            </a:extLst>
          </p:cNvPr>
          <p:cNvSpPr>
            <a:spLocks noChangeArrowheads="1"/>
          </p:cNvSpPr>
          <p:nvPr/>
        </p:nvSpPr>
        <p:spPr bwMode="auto">
          <a:xfrm>
            <a:off x="1627411"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cxnSp>
        <p:nvCxnSpPr>
          <p:cNvPr id="25" name="Line 42">
            <a:extLst>
              <a:ext uri="{FF2B5EF4-FFF2-40B4-BE49-F238E27FC236}">
                <a16:creationId xmlns:a16="http://schemas.microsoft.com/office/drawing/2014/main" id="{AFEFF6B0-A2D0-46A8-B5F6-377D6F0A0D27}"/>
              </a:ext>
            </a:extLst>
          </p:cNvPr>
          <p:cNvCxnSpPr>
            <a:cxnSpLocks/>
          </p:cNvCxnSpPr>
          <p:nvPr/>
        </p:nvCxnSpPr>
        <p:spPr bwMode="auto">
          <a:xfrm flipV="1">
            <a:off x="1651436" y="2130214"/>
            <a:ext cx="0" cy="175709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26" name="Text Box 48">
            <a:extLst>
              <a:ext uri="{FF2B5EF4-FFF2-40B4-BE49-F238E27FC236}">
                <a16:creationId xmlns:a16="http://schemas.microsoft.com/office/drawing/2014/main" id="{6D4A6334-30C3-463F-9E06-2DF7A83DC959}"/>
              </a:ext>
            </a:extLst>
          </p:cNvPr>
          <p:cNvSpPr txBox="1">
            <a:spLocks noChangeArrowheads="1"/>
          </p:cNvSpPr>
          <p:nvPr/>
        </p:nvSpPr>
        <p:spPr bwMode="auto">
          <a:xfrm>
            <a:off x="960671" y="3526885"/>
            <a:ext cx="540983" cy="1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i="1" kern="100" dirty="0">
                <a:latin typeface="Times New Roman"/>
                <a:ea typeface="宋体"/>
              </a:rPr>
              <a:t>SSI</a:t>
            </a:r>
            <a:r>
              <a:rPr lang="en-US" sz="1050" b="1" kern="100" dirty="0">
                <a:effectLst/>
                <a:latin typeface="Times New Roman"/>
                <a:ea typeface="宋体"/>
              </a:rPr>
              <a:t>(</a:t>
            </a:r>
            <a:r>
              <a:rPr lang="en-US" sz="1050" b="1" i="1" kern="100" dirty="0">
                <a:effectLst/>
                <a:latin typeface="Times New Roman"/>
                <a:ea typeface="宋体"/>
              </a:rPr>
              <a:t>t</a:t>
            </a:r>
            <a:r>
              <a:rPr lang="en-US" sz="1050" b="1" kern="100" dirty="0">
                <a:effectLst/>
                <a:latin typeface="Times New Roman"/>
                <a:ea typeface="宋体"/>
              </a:rPr>
              <a:t>)</a:t>
            </a:r>
            <a:r>
              <a:rPr lang="en-US" sz="1050" b="1" i="1" kern="100" baseline="-25000" dirty="0">
                <a:effectLst/>
                <a:latin typeface="Times New Roman"/>
                <a:ea typeface="宋体"/>
              </a:rPr>
              <a:t>min</a:t>
            </a:r>
            <a:endParaRPr lang="zh-CN" sz="1050" b="1" kern="100" dirty="0">
              <a:effectLst/>
              <a:latin typeface="Times New Roman"/>
              <a:ea typeface="宋体"/>
            </a:endParaRPr>
          </a:p>
        </p:txBody>
      </p:sp>
      <p:sp>
        <p:nvSpPr>
          <p:cNvPr id="27" name="Oval 34">
            <a:extLst>
              <a:ext uri="{FF2B5EF4-FFF2-40B4-BE49-F238E27FC236}">
                <a16:creationId xmlns:a16="http://schemas.microsoft.com/office/drawing/2014/main" id="{9726BA98-EABD-4264-9D2C-402049BFB492}"/>
              </a:ext>
            </a:extLst>
          </p:cNvPr>
          <p:cNvSpPr>
            <a:spLocks noChangeArrowheads="1"/>
          </p:cNvSpPr>
          <p:nvPr/>
        </p:nvSpPr>
        <p:spPr bwMode="auto">
          <a:xfrm>
            <a:off x="1872468"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8" name="Text Box 18">
            <a:extLst>
              <a:ext uri="{FF2B5EF4-FFF2-40B4-BE49-F238E27FC236}">
                <a16:creationId xmlns:a16="http://schemas.microsoft.com/office/drawing/2014/main" id="{AE3DAA11-A850-4635-B38C-F53B0346A71B}"/>
              </a:ext>
            </a:extLst>
          </p:cNvPr>
          <p:cNvSpPr txBox="1">
            <a:spLocks noChangeArrowheads="1"/>
          </p:cNvSpPr>
          <p:nvPr/>
        </p:nvSpPr>
        <p:spPr bwMode="auto">
          <a:xfrm>
            <a:off x="4157706" y="3921686"/>
            <a:ext cx="3951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3</a:t>
            </a:r>
            <a:endParaRPr lang="zh-CN" sz="1200" kern="100" dirty="0">
              <a:effectLst/>
              <a:latin typeface="Times New Roman"/>
              <a:ea typeface="宋体"/>
            </a:endParaRPr>
          </a:p>
        </p:txBody>
      </p:sp>
      <p:sp>
        <p:nvSpPr>
          <p:cNvPr id="29" name="Text Box 18">
            <a:extLst>
              <a:ext uri="{FF2B5EF4-FFF2-40B4-BE49-F238E27FC236}">
                <a16:creationId xmlns:a16="http://schemas.microsoft.com/office/drawing/2014/main" id="{82B79261-8AE2-48B9-83C6-E3D4E75CC4C2}"/>
              </a:ext>
            </a:extLst>
          </p:cNvPr>
          <p:cNvSpPr txBox="1">
            <a:spLocks noChangeArrowheads="1"/>
          </p:cNvSpPr>
          <p:nvPr/>
        </p:nvSpPr>
        <p:spPr bwMode="auto">
          <a:xfrm>
            <a:off x="2189256"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2</a:t>
            </a:r>
            <a:endParaRPr lang="zh-CN" sz="1200" kern="100" dirty="0">
              <a:effectLst/>
              <a:latin typeface="Times New Roman"/>
              <a:ea typeface="宋体"/>
            </a:endParaRPr>
          </a:p>
        </p:txBody>
      </p:sp>
      <p:sp>
        <p:nvSpPr>
          <p:cNvPr id="30" name="Text Box 18">
            <a:extLst>
              <a:ext uri="{FF2B5EF4-FFF2-40B4-BE49-F238E27FC236}">
                <a16:creationId xmlns:a16="http://schemas.microsoft.com/office/drawing/2014/main" id="{6A96B9F6-7BA9-411F-AEBA-84B0A7E6A7B6}"/>
              </a:ext>
            </a:extLst>
          </p:cNvPr>
          <p:cNvSpPr txBox="1">
            <a:spLocks noChangeArrowheads="1"/>
          </p:cNvSpPr>
          <p:nvPr/>
        </p:nvSpPr>
        <p:spPr bwMode="auto">
          <a:xfrm>
            <a:off x="1610703"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0</a:t>
            </a:r>
            <a:endParaRPr lang="zh-CN" sz="1200" kern="100" dirty="0">
              <a:effectLst/>
              <a:latin typeface="Times New Roman"/>
              <a:ea typeface="宋体"/>
            </a:endParaRPr>
          </a:p>
        </p:txBody>
      </p:sp>
      <p:cxnSp>
        <p:nvCxnSpPr>
          <p:cNvPr id="31" name="Line 10">
            <a:extLst>
              <a:ext uri="{FF2B5EF4-FFF2-40B4-BE49-F238E27FC236}">
                <a16:creationId xmlns:a16="http://schemas.microsoft.com/office/drawing/2014/main" id="{510355C0-E9E5-4BF2-B8F9-D084774C87C7}"/>
              </a:ext>
            </a:extLst>
          </p:cNvPr>
          <p:cNvCxnSpPr/>
          <p:nvPr/>
        </p:nvCxnSpPr>
        <p:spPr bwMode="auto">
          <a:xfrm rot="16200000">
            <a:off x="1872870"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14">
            <a:extLst>
              <a:ext uri="{FF2B5EF4-FFF2-40B4-BE49-F238E27FC236}">
                <a16:creationId xmlns:a16="http://schemas.microsoft.com/office/drawing/2014/main" id="{6B013950-EB63-4266-A7DE-2B050530F6FB}"/>
              </a:ext>
            </a:extLst>
          </p:cNvPr>
          <p:cNvCxnSpPr/>
          <p:nvPr/>
        </p:nvCxnSpPr>
        <p:spPr bwMode="auto">
          <a:xfrm flipV="1">
            <a:off x="1896307"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33" name="Text Box 18">
            <a:extLst>
              <a:ext uri="{FF2B5EF4-FFF2-40B4-BE49-F238E27FC236}">
                <a16:creationId xmlns:a16="http://schemas.microsoft.com/office/drawing/2014/main" id="{2D93ABC6-F490-42C2-8081-232EF051E62E}"/>
              </a:ext>
            </a:extLst>
          </p:cNvPr>
          <p:cNvSpPr txBox="1">
            <a:spLocks noChangeArrowheads="1"/>
          </p:cNvSpPr>
          <p:nvPr/>
        </p:nvSpPr>
        <p:spPr bwMode="auto">
          <a:xfrm>
            <a:off x="1845395"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1</a:t>
            </a:r>
            <a:endParaRPr lang="zh-CN" sz="1200" kern="100" dirty="0">
              <a:effectLst/>
              <a:latin typeface="Times New Roman"/>
              <a:ea typeface="宋体"/>
            </a:endParaRPr>
          </a:p>
        </p:txBody>
      </p:sp>
      <p:cxnSp>
        <p:nvCxnSpPr>
          <p:cNvPr id="34" name="Line 28">
            <a:extLst>
              <a:ext uri="{FF2B5EF4-FFF2-40B4-BE49-F238E27FC236}">
                <a16:creationId xmlns:a16="http://schemas.microsoft.com/office/drawing/2014/main" id="{0158C47F-3C55-4039-9BE4-CF94847EBC31}"/>
              </a:ext>
            </a:extLst>
          </p:cNvPr>
          <p:cNvCxnSpPr>
            <a:cxnSpLocks/>
            <a:stCxn id="36" idx="7"/>
            <a:endCxn id="35" idx="3"/>
          </p:cNvCxnSpPr>
          <p:nvPr/>
        </p:nvCxnSpPr>
        <p:spPr bwMode="auto">
          <a:xfrm flipV="1">
            <a:off x="2806065" y="2201754"/>
            <a:ext cx="1503143" cy="31275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35" name="Oval 33">
            <a:extLst>
              <a:ext uri="{FF2B5EF4-FFF2-40B4-BE49-F238E27FC236}">
                <a16:creationId xmlns:a16="http://schemas.microsoft.com/office/drawing/2014/main" id="{25770CB5-B16E-4E1C-8B18-2330495F7CCB}"/>
              </a:ext>
            </a:extLst>
          </p:cNvPr>
          <p:cNvSpPr>
            <a:spLocks noChangeArrowheads="1"/>
          </p:cNvSpPr>
          <p:nvPr/>
        </p:nvSpPr>
        <p:spPr bwMode="auto">
          <a:xfrm>
            <a:off x="4301304" y="2155683"/>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Oval 33">
            <a:extLst>
              <a:ext uri="{FF2B5EF4-FFF2-40B4-BE49-F238E27FC236}">
                <a16:creationId xmlns:a16="http://schemas.microsoft.com/office/drawing/2014/main" id="{BC458788-7624-43A4-B8B5-24E8C6E24975}"/>
              </a:ext>
            </a:extLst>
          </p:cNvPr>
          <p:cNvSpPr>
            <a:spLocks noChangeArrowheads="1"/>
          </p:cNvSpPr>
          <p:nvPr/>
        </p:nvSpPr>
        <p:spPr bwMode="auto">
          <a:xfrm>
            <a:off x="2759994" y="2506605"/>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TextBox 134">
            <a:extLst>
              <a:ext uri="{FF2B5EF4-FFF2-40B4-BE49-F238E27FC236}">
                <a16:creationId xmlns:a16="http://schemas.microsoft.com/office/drawing/2014/main" id="{4C791650-D3AC-4281-A9B8-6B9B51212A89}"/>
              </a:ext>
            </a:extLst>
          </p:cNvPr>
          <p:cNvSpPr txBox="1"/>
          <p:nvPr/>
        </p:nvSpPr>
        <p:spPr>
          <a:xfrm>
            <a:off x="2677966" y="2830323"/>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p1</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8" name="TextBox 135">
            <a:extLst>
              <a:ext uri="{FF2B5EF4-FFF2-40B4-BE49-F238E27FC236}">
                <a16:creationId xmlns:a16="http://schemas.microsoft.com/office/drawing/2014/main" id="{674ADD2A-8FD9-4CAB-AA2E-B9310F762A28}"/>
              </a:ext>
            </a:extLst>
          </p:cNvPr>
          <p:cNvSpPr txBox="1"/>
          <p:nvPr/>
        </p:nvSpPr>
        <p:spPr>
          <a:xfrm>
            <a:off x="2537168" y="3101280"/>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p3</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9" name="TextBox 136">
            <a:extLst>
              <a:ext uri="{FF2B5EF4-FFF2-40B4-BE49-F238E27FC236}">
                <a16:creationId xmlns:a16="http://schemas.microsoft.com/office/drawing/2014/main" id="{E8B92032-6F1F-4FDB-8362-E14F9CFE202C}"/>
              </a:ext>
            </a:extLst>
          </p:cNvPr>
          <p:cNvSpPr txBox="1"/>
          <p:nvPr/>
        </p:nvSpPr>
        <p:spPr>
          <a:xfrm>
            <a:off x="2823602" y="254298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p6</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0" name="TextBox 137">
            <a:extLst>
              <a:ext uri="{FF2B5EF4-FFF2-40B4-BE49-F238E27FC236}">
                <a16:creationId xmlns:a16="http://schemas.microsoft.com/office/drawing/2014/main" id="{6E70E545-2F29-4C99-9498-D0C73654E004}"/>
              </a:ext>
            </a:extLst>
          </p:cNvPr>
          <p:cNvSpPr txBox="1"/>
          <p:nvPr/>
        </p:nvSpPr>
        <p:spPr>
          <a:xfrm>
            <a:off x="3364321" y="2479788"/>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p7</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1" name="TextBox 138">
            <a:extLst>
              <a:ext uri="{FF2B5EF4-FFF2-40B4-BE49-F238E27FC236}">
                <a16:creationId xmlns:a16="http://schemas.microsoft.com/office/drawing/2014/main" id="{D795B859-48C9-4D9D-90B5-DD943BF4842F}"/>
              </a:ext>
            </a:extLst>
          </p:cNvPr>
          <p:cNvSpPr txBox="1"/>
          <p:nvPr/>
        </p:nvSpPr>
        <p:spPr>
          <a:xfrm>
            <a:off x="3756303" y="2381399"/>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p2</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2" name="Oval 33">
            <a:extLst>
              <a:ext uri="{FF2B5EF4-FFF2-40B4-BE49-F238E27FC236}">
                <a16:creationId xmlns:a16="http://schemas.microsoft.com/office/drawing/2014/main" id="{F02EE9D0-061A-4524-BA48-C9F18183AA42}"/>
              </a:ext>
            </a:extLst>
          </p:cNvPr>
          <p:cNvSpPr>
            <a:spLocks noChangeArrowheads="1"/>
          </p:cNvSpPr>
          <p:nvPr/>
        </p:nvSpPr>
        <p:spPr bwMode="auto">
          <a:xfrm>
            <a:off x="2740910" y="2312237"/>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3" name="Oval 33">
            <a:extLst>
              <a:ext uri="{FF2B5EF4-FFF2-40B4-BE49-F238E27FC236}">
                <a16:creationId xmlns:a16="http://schemas.microsoft.com/office/drawing/2014/main" id="{20E16EBD-A25C-49A4-8C49-1A07888068DF}"/>
              </a:ext>
            </a:extLst>
          </p:cNvPr>
          <p:cNvSpPr>
            <a:spLocks noChangeArrowheads="1"/>
          </p:cNvSpPr>
          <p:nvPr/>
        </p:nvSpPr>
        <p:spPr bwMode="auto">
          <a:xfrm>
            <a:off x="2462785" y="307520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4" name="Oval 33">
            <a:extLst>
              <a:ext uri="{FF2B5EF4-FFF2-40B4-BE49-F238E27FC236}">
                <a16:creationId xmlns:a16="http://schemas.microsoft.com/office/drawing/2014/main" id="{E8BE05CE-9AE7-4C45-9482-CF0A815E0356}"/>
              </a:ext>
            </a:extLst>
          </p:cNvPr>
          <p:cNvSpPr>
            <a:spLocks noChangeArrowheads="1"/>
          </p:cNvSpPr>
          <p:nvPr/>
        </p:nvSpPr>
        <p:spPr bwMode="auto">
          <a:xfrm>
            <a:off x="3016555" y="245120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5" name="Oval 33">
            <a:extLst>
              <a:ext uri="{FF2B5EF4-FFF2-40B4-BE49-F238E27FC236}">
                <a16:creationId xmlns:a16="http://schemas.microsoft.com/office/drawing/2014/main" id="{BDEBB7AF-FA77-4107-8485-DB655250492C}"/>
              </a:ext>
            </a:extLst>
          </p:cNvPr>
          <p:cNvSpPr>
            <a:spLocks noChangeArrowheads="1"/>
          </p:cNvSpPr>
          <p:nvPr/>
        </p:nvSpPr>
        <p:spPr bwMode="auto">
          <a:xfrm>
            <a:off x="2630692" y="27763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6" name="Oval 33">
            <a:extLst>
              <a:ext uri="{FF2B5EF4-FFF2-40B4-BE49-F238E27FC236}">
                <a16:creationId xmlns:a16="http://schemas.microsoft.com/office/drawing/2014/main" id="{96C67191-3380-4922-826F-C318C693921E}"/>
              </a:ext>
            </a:extLst>
          </p:cNvPr>
          <p:cNvSpPr>
            <a:spLocks noChangeArrowheads="1"/>
          </p:cNvSpPr>
          <p:nvPr/>
        </p:nvSpPr>
        <p:spPr bwMode="auto">
          <a:xfrm>
            <a:off x="3403057" y="237205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7" name="Oval 33">
            <a:extLst>
              <a:ext uri="{FF2B5EF4-FFF2-40B4-BE49-F238E27FC236}">
                <a16:creationId xmlns:a16="http://schemas.microsoft.com/office/drawing/2014/main" id="{F36BE53E-93CC-45E7-A097-71018AA50A1B}"/>
              </a:ext>
            </a:extLst>
          </p:cNvPr>
          <p:cNvSpPr>
            <a:spLocks noChangeArrowheads="1"/>
          </p:cNvSpPr>
          <p:nvPr/>
        </p:nvSpPr>
        <p:spPr bwMode="auto">
          <a:xfrm>
            <a:off x="3795038" y="228525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8" name="Oval 33">
            <a:extLst>
              <a:ext uri="{FF2B5EF4-FFF2-40B4-BE49-F238E27FC236}">
                <a16:creationId xmlns:a16="http://schemas.microsoft.com/office/drawing/2014/main" id="{45DC2535-21DB-47F8-A637-2DB6F4EC6558}"/>
              </a:ext>
            </a:extLst>
          </p:cNvPr>
          <p:cNvSpPr>
            <a:spLocks noChangeArrowheads="1"/>
          </p:cNvSpPr>
          <p:nvPr/>
        </p:nvSpPr>
        <p:spPr bwMode="auto">
          <a:xfrm>
            <a:off x="3362012" y="215750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9" name="TextBox 148">
            <a:extLst>
              <a:ext uri="{FF2B5EF4-FFF2-40B4-BE49-F238E27FC236}">
                <a16:creationId xmlns:a16="http://schemas.microsoft.com/office/drawing/2014/main" id="{E5C7A935-3DAC-4E64-9064-15FBCD2009B4}"/>
              </a:ext>
            </a:extLst>
          </p:cNvPr>
          <p:cNvSpPr txBox="1"/>
          <p:nvPr/>
        </p:nvSpPr>
        <p:spPr>
          <a:xfrm>
            <a:off x="3051634" y="253359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p4</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50" name="TextBox 149">
            <a:extLst>
              <a:ext uri="{FF2B5EF4-FFF2-40B4-BE49-F238E27FC236}">
                <a16:creationId xmlns:a16="http://schemas.microsoft.com/office/drawing/2014/main" id="{64369FCA-B981-4428-B482-4693DA0D3B84}"/>
              </a:ext>
            </a:extLst>
          </p:cNvPr>
          <p:cNvSpPr txBox="1"/>
          <p:nvPr/>
        </p:nvSpPr>
        <p:spPr>
          <a:xfrm>
            <a:off x="4304750" y="2249831"/>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p5</a:t>
            </a:r>
            <a:endParaRPr lang="zh-CN" altLang="en-US" sz="1050" b="1" dirty="0">
              <a:solidFill>
                <a:srgbClr val="FF0000"/>
              </a:solidFill>
              <a:latin typeface="Times New Roman" pitchFamily="18" charset="0"/>
              <a:ea typeface="宋体" pitchFamily="2" charset="-122"/>
              <a:cs typeface="Times New Roman" pitchFamily="18" charset="0"/>
            </a:endParaRPr>
          </a:p>
        </p:txBody>
      </p:sp>
      <p:cxnSp>
        <p:nvCxnSpPr>
          <p:cNvPr id="51" name="直接连接符 50">
            <a:extLst>
              <a:ext uri="{FF2B5EF4-FFF2-40B4-BE49-F238E27FC236}">
                <a16:creationId xmlns:a16="http://schemas.microsoft.com/office/drawing/2014/main" id="{65E26CCB-B6B6-4D29-ABE4-41A17DEEB6A9}"/>
              </a:ext>
            </a:extLst>
          </p:cNvPr>
          <p:cNvCxnSpPr>
            <a:stCxn id="23" idx="0"/>
            <a:endCxn id="42" idx="2"/>
          </p:cNvCxnSpPr>
          <p:nvPr/>
        </p:nvCxnSpPr>
        <p:spPr>
          <a:xfrm flipV="1">
            <a:off x="2236099" y="2339225"/>
            <a:ext cx="504811" cy="125793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5577DB8-EB2E-4F32-933E-BFB7B0BA57B7}"/>
              </a:ext>
            </a:extLst>
          </p:cNvPr>
          <p:cNvCxnSpPr>
            <a:stCxn id="48" idx="3"/>
            <a:endCxn id="42" idx="6"/>
          </p:cNvCxnSpPr>
          <p:nvPr/>
        </p:nvCxnSpPr>
        <p:spPr>
          <a:xfrm flipH="1">
            <a:off x="2794885" y="2203575"/>
            <a:ext cx="575031" cy="13565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A056C09-AA77-40F8-96FB-94A256F2FB02}"/>
              </a:ext>
            </a:extLst>
          </p:cNvPr>
          <p:cNvCxnSpPr>
            <a:stCxn id="48" idx="6"/>
            <a:endCxn id="35" idx="2"/>
          </p:cNvCxnSpPr>
          <p:nvPr/>
        </p:nvCxnSpPr>
        <p:spPr>
          <a:xfrm flipV="1">
            <a:off x="3415987" y="2182671"/>
            <a:ext cx="885317" cy="18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Oval 33">
            <a:extLst>
              <a:ext uri="{FF2B5EF4-FFF2-40B4-BE49-F238E27FC236}">
                <a16:creationId xmlns:a16="http://schemas.microsoft.com/office/drawing/2014/main" id="{2AC66C61-6B56-4D4D-BB39-47F128AB10EF}"/>
              </a:ext>
            </a:extLst>
          </p:cNvPr>
          <p:cNvSpPr>
            <a:spLocks noChangeArrowheads="1"/>
          </p:cNvSpPr>
          <p:nvPr/>
        </p:nvSpPr>
        <p:spPr bwMode="auto">
          <a:xfrm>
            <a:off x="3055412" y="224441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5" name="Oval 33">
            <a:extLst>
              <a:ext uri="{FF2B5EF4-FFF2-40B4-BE49-F238E27FC236}">
                <a16:creationId xmlns:a16="http://schemas.microsoft.com/office/drawing/2014/main" id="{52C3F720-D847-4AF3-8717-0D0877337FA5}"/>
              </a:ext>
            </a:extLst>
          </p:cNvPr>
          <p:cNvSpPr>
            <a:spLocks noChangeArrowheads="1"/>
          </p:cNvSpPr>
          <p:nvPr/>
        </p:nvSpPr>
        <p:spPr bwMode="auto">
          <a:xfrm>
            <a:off x="2389216" y="30904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6" name="Oval 33">
            <a:extLst>
              <a:ext uri="{FF2B5EF4-FFF2-40B4-BE49-F238E27FC236}">
                <a16:creationId xmlns:a16="http://schemas.microsoft.com/office/drawing/2014/main" id="{06AC2ADB-7B1F-427B-8631-9CA27FFA8CCA}"/>
              </a:ext>
            </a:extLst>
          </p:cNvPr>
          <p:cNvSpPr>
            <a:spLocks noChangeArrowheads="1"/>
          </p:cNvSpPr>
          <p:nvPr/>
        </p:nvSpPr>
        <p:spPr bwMode="auto">
          <a:xfrm>
            <a:off x="2493010" y="282628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7" name="Oval 33">
            <a:extLst>
              <a:ext uri="{FF2B5EF4-FFF2-40B4-BE49-F238E27FC236}">
                <a16:creationId xmlns:a16="http://schemas.microsoft.com/office/drawing/2014/main" id="{4E300760-D632-42D5-A87D-540998CFFBC0}"/>
              </a:ext>
            </a:extLst>
          </p:cNvPr>
          <p:cNvSpPr>
            <a:spLocks noChangeArrowheads="1"/>
          </p:cNvSpPr>
          <p:nvPr/>
        </p:nvSpPr>
        <p:spPr bwMode="auto">
          <a:xfrm>
            <a:off x="2608129" y="2552676"/>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8" name="TextBox 168">
            <a:extLst>
              <a:ext uri="{FF2B5EF4-FFF2-40B4-BE49-F238E27FC236}">
                <a16:creationId xmlns:a16="http://schemas.microsoft.com/office/drawing/2014/main" id="{3D96449A-98DB-4ADC-9A77-D3DC7C004A63}"/>
              </a:ext>
            </a:extLst>
          </p:cNvPr>
          <p:cNvSpPr txBox="1"/>
          <p:nvPr/>
        </p:nvSpPr>
        <p:spPr>
          <a:xfrm>
            <a:off x="2211192" y="30096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p2</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59" name="TextBox 169">
            <a:extLst>
              <a:ext uri="{FF2B5EF4-FFF2-40B4-BE49-F238E27FC236}">
                <a16:creationId xmlns:a16="http://schemas.microsoft.com/office/drawing/2014/main" id="{BB6C3D79-B0BF-4E65-A1A8-4B8C496DA42C}"/>
              </a:ext>
            </a:extLst>
          </p:cNvPr>
          <p:cNvSpPr txBox="1"/>
          <p:nvPr/>
        </p:nvSpPr>
        <p:spPr>
          <a:xfrm>
            <a:off x="2306766" y="2752960"/>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p1</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0" name="TextBox 170">
            <a:extLst>
              <a:ext uri="{FF2B5EF4-FFF2-40B4-BE49-F238E27FC236}">
                <a16:creationId xmlns:a16="http://schemas.microsoft.com/office/drawing/2014/main" id="{F5CD48AB-DEB9-4615-816C-24A280217457}"/>
              </a:ext>
            </a:extLst>
          </p:cNvPr>
          <p:cNvSpPr txBox="1"/>
          <p:nvPr/>
        </p:nvSpPr>
        <p:spPr>
          <a:xfrm>
            <a:off x="3232875" y="1968631"/>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p6</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1" name="TextBox 171">
            <a:extLst>
              <a:ext uri="{FF2B5EF4-FFF2-40B4-BE49-F238E27FC236}">
                <a16:creationId xmlns:a16="http://schemas.microsoft.com/office/drawing/2014/main" id="{DDE00CFF-D5A1-4844-8BF6-51B9758BD153}"/>
              </a:ext>
            </a:extLst>
          </p:cNvPr>
          <p:cNvSpPr txBox="1"/>
          <p:nvPr/>
        </p:nvSpPr>
        <p:spPr>
          <a:xfrm>
            <a:off x="2367875" y="2372058"/>
            <a:ext cx="214802"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p3-4</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2" name="TextBox 172">
            <a:extLst>
              <a:ext uri="{FF2B5EF4-FFF2-40B4-BE49-F238E27FC236}">
                <a16:creationId xmlns:a16="http://schemas.microsoft.com/office/drawing/2014/main" id="{9AF83A1E-A04E-4279-8C1E-72FBD8064DD6}"/>
              </a:ext>
            </a:extLst>
          </p:cNvPr>
          <p:cNvSpPr txBox="1"/>
          <p:nvPr/>
        </p:nvSpPr>
        <p:spPr>
          <a:xfrm>
            <a:off x="2939084" y="2049423"/>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p7</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3" name="TextBox 173">
            <a:extLst>
              <a:ext uri="{FF2B5EF4-FFF2-40B4-BE49-F238E27FC236}">
                <a16:creationId xmlns:a16="http://schemas.microsoft.com/office/drawing/2014/main" id="{EE792BF9-5843-4B11-9B93-10998561C9F0}"/>
              </a:ext>
            </a:extLst>
          </p:cNvPr>
          <p:cNvSpPr txBox="1"/>
          <p:nvPr/>
        </p:nvSpPr>
        <p:spPr>
          <a:xfrm>
            <a:off x="2585588" y="21535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p5</a:t>
            </a:r>
            <a:endParaRPr lang="zh-CN" altLang="en-US" sz="1050" b="1" dirty="0">
              <a:solidFill>
                <a:srgbClr val="0000FF"/>
              </a:solidFill>
              <a:latin typeface="Times New Roman" pitchFamily="18" charset="0"/>
              <a:ea typeface="宋体" pitchFamily="2" charset="-122"/>
              <a:cs typeface="Times New Roman" pitchFamily="18" charset="0"/>
            </a:endParaRPr>
          </a:p>
        </p:txBody>
      </p:sp>
      <p:cxnSp>
        <p:nvCxnSpPr>
          <p:cNvPr id="64" name="直接连接符 63">
            <a:extLst>
              <a:ext uri="{FF2B5EF4-FFF2-40B4-BE49-F238E27FC236}">
                <a16:creationId xmlns:a16="http://schemas.microsoft.com/office/drawing/2014/main" id="{A00F9DE8-30F9-4803-9AED-8A58A6D0F520}"/>
              </a:ext>
            </a:extLst>
          </p:cNvPr>
          <p:cNvCxnSpPr>
            <a:cxnSpLocks/>
          </p:cNvCxnSpPr>
          <p:nvPr/>
        </p:nvCxnSpPr>
        <p:spPr>
          <a:xfrm>
            <a:off x="1639150" y="2169313"/>
            <a:ext cx="2966963" cy="16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5" name="表格 64">
            <a:extLst>
              <a:ext uri="{FF2B5EF4-FFF2-40B4-BE49-F238E27FC236}">
                <a16:creationId xmlns:a16="http://schemas.microsoft.com/office/drawing/2014/main" id="{AF5E68A1-F05B-4BC2-BAA5-B069DB5D8186}"/>
              </a:ext>
            </a:extLst>
          </p:cNvPr>
          <p:cNvGraphicFramePr>
            <a:graphicFrameLocks noGrp="1"/>
          </p:cNvGraphicFramePr>
          <p:nvPr>
            <p:extLst>
              <p:ext uri="{D42A27DB-BD31-4B8C-83A1-F6EECF244321}">
                <p14:modId xmlns:p14="http://schemas.microsoft.com/office/powerpoint/2010/main" val="484650604"/>
              </p:ext>
            </p:extLst>
          </p:nvPr>
        </p:nvGraphicFramePr>
        <p:xfrm>
          <a:off x="911116" y="4359996"/>
          <a:ext cx="4073655" cy="1100760"/>
        </p:xfrm>
        <a:graphic>
          <a:graphicData uri="http://schemas.openxmlformats.org/drawingml/2006/table">
            <a:tbl>
              <a:tblPr firstCol="1">
                <a:tableStyleId>{22838BEF-8BB2-4498-84A7-C5851F593DF1}</a:tableStyleId>
              </a:tblPr>
              <a:tblGrid>
                <a:gridCol w="1049655">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tblGrid>
              <a:tr h="27780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破坏管道编号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2</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修复时间</a:t>
                      </a:r>
                      <a:r>
                        <a:rPr lang="en-US" altLang="zh-CN" sz="1050" b="1" dirty="0">
                          <a:latin typeface="Arial" panose="020B0604020202020204" pitchFamily="34" charset="0"/>
                          <a:ea typeface="宋体" panose="02010600030101010101" pitchFamily="2" charset="-122"/>
                          <a:cs typeface="Arial" panose="020B0604020202020204" pitchFamily="34" charset="0"/>
                        </a:rPr>
                        <a:t>(min)</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220255437"/>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1</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2</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6</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1</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5</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7</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3</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4</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1"/>
                  </a:ext>
                </a:extLst>
              </a:tr>
              <a:tr h="25908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2</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2</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1</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5</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4</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3</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6</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7</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cxnSp>
        <p:nvCxnSpPr>
          <p:cNvPr id="66" name="直接连接符 65">
            <a:extLst>
              <a:ext uri="{FF2B5EF4-FFF2-40B4-BE49-F238E27FC236}">
                <a16:creationId xmlns:a16="http://schemas.microsoft.com/office/drawing/2014/main" id="{9ECD9EE8-AFF0-46B4-90A8-6D8BD9C20E56}"/>
              </a:ext>
            </a:extLst>
          </p:cNvPr>
          <p:cNvCxnSpPr/>
          <p:nvPr/>
        </p:nvCxnSpPr>
        <p:spPr>
          <a:xfrm>
            <a:off x="3252219" y="3605635"/>
            <a:ext cx="2160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9C54DE7-EA8C-4E18-A10F-530C17AEE97B}"/>
              </a:ext>
            </a:extLst>
          </p:cNvPr>
          <p:cNvCxnSpPr/>
          <p:nvPr/>
        </p:nvCxnSpPr>
        <p:spPr>
          <a:xfrm>
            <a:off x="3252219" y="3308455"/>
            <a:ext cx="21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109">
            <a:extLst>
              <a:ext uri="{FF2B5EF4-FFF2-40B4-BE49-F238E27FC236}">
                <a16:creationId xmlns:a16="http://schemas.microsoft.com/office/drawing/2014/main" id="{36D02B84-1566-4C4D-BFA0-6D26D48AC625}"/>
              </a:ext>
            </a:extLst>
          </p:cNvPr>
          <p:cNvSpPr txBox="1"/>
          <p:nvPr/>
        </p:nvSpPr>
        <p:spPr>
          <a:xfrm>
            <a:off x="3551490" y="353582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2</a:t>
            </a:r>
            <a:endParaRPr lang="zh-CN" altLang="en-US" sz="1050" dirty="0">
              <a:latin typeface="Times New Roman" pitchFamily="18" charset="0"/>
              <a:ea typeface="宋体" pitchFamily="2" charset="-122"/>
              <a:cs typeface="Times New Roman" pitchFamily="18" charset="0"/>
            </a:endParaRPr>
          </a:p>
        </p:txBody>
      </p:sp>
      <p:sp>
        <p:nvSpPr>
          <p:cNvPr id="69" name="TextBox 151">
            <a:extLst>
              <a:ext uri="{FF2B5EF4-FFF2-40B4-BE49-F238E27FC236}">
                <a16:creationId xmlns:a16="http://schemas.microsoft.com/office/drawing/2014/main" id="{FB4B7864-F3E5-46B8-9DFE-1EA49F0869D9}"/>
              </a:ext>
            </a:extLst>
          </p:cNvPr>
          <p:cNvSpPr txBox="1"/>
          <p:nvPr/>
        </p:nvSpPr>
        <p:spPr>
          <a:xfrm>
            <a:off x="3556338" y="323864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1</a:t>
            </a:r>
            <a:endParaRPr lang="zh-CN" altLang="en-US" sz="1050" dirty="0">
              <a:latin typeface="Times New Roman" pitchFamily="18" charset="0"/>
              <a:ea typeface="宋体" pitchFamily="2" charset="-122"/>
              <a:cs typeface="Times New Roman" pitchFamily="18" charset="0"/>
            </a:endParaRPr>
          </a:p>
        </p:txBody>
      </p:sp>
      <p:sp>
        <p:nvSpPr>
          <p:cNvPr id="70" name="矩形 69">
            <a:extLst>
              <a:ext uri="{FF2B5EF4-FFF2-40B4-BE49-F238E27FC236}">
                <a16:creationId xmlns:a16="http://schemas.microsoft.com/office/drawing/2014/main" id="{87FD2FFF-89A1-40CF-87FB-481EA43150F6}"/>
              </a:ext>
            </a:extLst>
          </p:cNvPr>
          <p:cNvSpPr/>
          <p:nvPr/>
        </p:nvSpPr>
        <p:spPr>
          <a:xfrm>
            <a:off x="6891673" y="2450589"/>
            <a:ext cx="155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⑤</a:t>
            </a:r>
            <a:endParaRPr lang="zh-CN" altLang="en-US" sz="1050" b="1" dirty="0">
              <a:solidFill>
                <a:srgbClr val="FF0000"/>
              </a:solidFill>
              <a:latin typeface="Times New Roman" pitchFamily="18" charset="0"/>
              <a:cs typeface="Times New Roman" pitchFamily="18" charset="0"/>
            </a:endParaRPr>
          </a:p>
        </p:txBody>
      </p:sp>
      <p:sp>
        <p:nvSpPr>
          <p:cNvPr id="71" name="矩形 70">
            <a:extLst>
              <a:ext uri="{FF2B5EF4-FFF2-40B4-BE49-F238E27FC236}">
                <a16:creationId xmlns:a16="http://schemas.microsoft.com/office/drawing/2014/main" id="{1F083A9A-9125-45D8-9EED-E3AC14E41664}"/>
              </a:ext>
            </a:extLst>
          </p:cNvPr>
          <p:cNvSpPr/>
          <p:nvPr/>
        </p:nvSpPr>
        <p:spPr>
          <a:xfrm>
            <a:off x="6468287" y="2450589"/>
            <a:ext cx="42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④</a:t>
            </a:r>
            <a:endParaRPr lang="zh-CN" altLang="en-US" sz="1050" b="1" dirty="0">
              <a:solidFill>
                <a:srgbClr val="FF0000"/>
              </a:solidFill>
              <a:latin typeface="Times New Roman" pitchFamily="18" charset="0"/>
              <a:cs typeface="Times New Roman" pitchFamily="18" charset="0"/>
            </a:endParaRPr>
          </a:p>
        </p:txBody>
      </p:sp>
      <p:cxnSp>
        <p:nvCxnSpPr>
          <p:cNvPr id="72" name="直接箭头连接符 71">
            <a:extLst>
              <a:ext uri="{FF2B5EF4-FFF2-40B4-BE49-F238E27FC236}">
                <a16:creationId xmlns:a16="http://schemas.microsoft.com/office/drawing/2014/main" id="{C235566D-3FB3-43A4-A8FE-4200E3AEC087}"/>
              </a:ext>
            </a:extLst>
          </p:cNvPr>
          <p:cNvCxnSpPr/>
          <p:nvPr/>
        </p:nvCxnSpPr>
        <p:spPr>
          <a:xfrm>
            <a:off x="5931962" y="3331275"/>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F116216B-BF29-4757-8C8E-F92D90534502}"/>
              </a:ext>
            </a:extLst>
          </p:cNvPr>
          <p:cNvCxnSpPr>
            <a:cxnSpLocks/>
          </p:cNvCxnSpPr>
          <p:nvPr/>
        </p:nvCxnSpPr>
        <p:spPr>
          <a:xfrm flipV="1">
            <a:off x="5931962" y="1715073"/>
            <a:ext cx="0" cy="161681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F2EBFBE5-05F2-4FE7-8567-13FA927A0242}"/>
              </a:ext>
            </a:extLst>
          </p:cNvPr>
          <p:cNvCxnSpPr/>
          <p:nvPr/>
        </p:nvCxnSpPr>
        <p:spPr>
          <a:xfrm>
            <a:off x="6669562"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E266BCA-0882-48DD-BB47-032661887C79}"/>
              </a:ext>
            </a:extLst>
          </p:cNvPr>
          <p:cNvCxnSpPr/>
          <p:nvPr/>
        </p:nvCxnSpPr>
        <p:spPr>
          <a:xfrm>
            <a:off x="740371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CD5DC4E-04AB-4473-AB4C-C1C718D61CCB}"/>
              </a:ext>
            </a:extLst>
          </p:cNvPr>
          <p:cNvCxnSpPr/>
          <p:nvPr/>
        </p:nvCxnSpPr>
        <p:spPr>
          <a:xfrm>
            <a:off x="812230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9">
            <a:extLst>
              <a:ext uri="{FF2B5EF4-FFF2-40B4-BE49-F238E27FC236}">
                <a16:creationId xmlns:a16="http://schemas.microsoft.com/office/drawing/2014/main" id="{97AF01D5-CEE8-4C37-9379-3697E4E39706}"/>
              </a:ext>
            </a:extLst>
          </p:cNvPr>
          <p:cNvSpPr txBox="1"/>
          <p:nvPr/>
        </p:nvSpPr>
        <p:spPr>
          <a:xfrm>
            <a:off x="6602141" y="3400465"/>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78" name="矩形 77">
            <a:extLst>
              <a:ext uri="{FF2B5EF4-FFF2-40B4-BE49-F238E27FC236}">
                <a16:creationId xmlns:a16="http://schemas.microsoft.com/office/drawing/2014/main" id="{809F82DE-BCE0-4A9E-8B40-078E81369129}"/>
              </a:ext>
            </a:extLst>
          </p:cNvPr>
          <p:cNvSpPr/>
          <p:nvPr/>
        </p:nvSpPr>
        <p:spPr>
          <a:xfrm>
            <a:off x="5261867" y="206958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79" name="矩形 78">
            <a:extLst>
              <a:ext uri="{FF2B5EF4-FFF2-40B4-BE49-F238E27FC236}">
                <a16:creationId xmlns:a16="http://schemas.microsoft.com/office/drawing/2014/main" id="{74F88ACA-6053-4CFD-8D6B-FB59BB5E0C63}"/>
              </a:ext>
            </a:extLst>
          </p:cNvPr>
          <p:cNvSpPr/>
          <p:nvPr/>
        </p:nvSpPr>
        <p:spPr>
          <a:xfrm>
            <a:off x="5261867" y="243534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80" name="矩形 79">
            <a:extLst>
              <a:ext uri="{FF2B5EF4-FFF2-40B4-BE49-F238E27FC236}">
                <a16:creationId xmlns:a16="http://schemas.microsoft.com/office/drawing/2014/main" id="{580A598E-2A07-42B2-A08C-78A8B51818D4}"/>
              </a:ext>
            </a:extLst>
          </p:cNvPr>
          <p:cNvSpPr/>
          <p:nvPr/>
        </p:nvSpPr>
        <p:spPr>
          <a:xfrm>
            <a:off x="5261867" y="278967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81" name="TextBox 13">
            <a:extLst>
              <a:ext uri="{FF2B5EF4-FFF2-40B4-BE49-F238E27FC236}">
                <a16:creationId xmlns:a16="http://schemas.microsoft.com/office/drawing/2014/main" id="{5AA53876-2723-455D-9D1A-CF47B49232FC}"/>
              </a:ext>
            </a:extLst>
          </p:cNvPr>
          <p:cNvSpPr txBox="1"/>
          <p:nvPr/>
        </p:nvSpPr>
        <p:spPr>
          <a:xfrm>
            <a:off x="5920478" y="3361546"/>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82" name="TextBox 14">
            <a:extLst>
              <a:ext uri="{FF2B5EF4-FFF2-40B4-BE49-F238E27FC236}">
                <a16:creationId xmlns:a16="http://schemas.microsoft.com/office/drawing/2014/main" id="{F1B05E57-D221-4218-A65E-B49ED90F5254}"/>
              </a:ext>
            </a:extLst>
          </p:cNvPr>
          <p:cNvSpPr txBox="1"/>
          <p:nvPr/>
        </p:nvSpPr>
        <p:spPr>
          <a:xfrm>
            <a:off x="6082193" y="1690689"/>
            <a:ext cx="1800493" cy="253916"/>
          </a:xfrm>
          <a:prstGeom prst="rect">
            <a:avLst/>
          </a:prstGeom>
          <a:noFill/>
        </p:spPr>
        <p:txBody>
          <a:bodyPr wrap="none" rtlCol="0">
            <a:spAutoFit/>
          </a:bodyPr>
          <a:lstStyle/>
          <a:p>
            <a:r>
              <a:rPr lang="zh-CN" altLang="en-US" sz="1050" b="1" dirty="0">
                <a:latin typeface="Times New Roman" pitchFamily="18" charset="0"/>
                <a:ea typeface="宋体"/>
                <a:cs typeface="Times New Roman" pitchFamily="18" charset="0"/>
              </a:rPr>
              <a:t>次序</a:t>
            </a:r>
            <a:r>
              <a:rPr lang="en-US" altLang="zh-CN" sz="1050" b="1" dirty="0">
                <a:latin typeface="Times New Roman" pitchFamily="18" charset="0"/>
                <a:ea typeface="宋体"/>
                <a:cs typeface="Times New Roman" pitchFamily="18" charset="0"/>
              </a:rPr>
              <a:t>1</a:t>
            </a:r>
            <a:r>
              <a:rPr lang="zh-CN" altLang="en-US" sz="1050" b="1" dirty="0">
                <a:latin typeface="Times New Roman" pitchFamily="18" charset="0"/>
                <a:ea typeface="宋体"/>
                <a:cs typeface="Times New Roman" pitchFamily="18" charset="0"/>
              </a:rPr>
              <a:t>：③ ① ⑥ ⑦ ④ ② ⑤</a:t>
            </a:r>
            <a:endParaRPr lang="zh-CN" altLang="en-US" sz="1050" b="1" dirty="0">
              <a:latin typeface="Times New Roman" pitchFamily="18" charset="0"/>
              <a:cs typeface="Times New Roman" pitchFamily="18" charset="0"/>
            </a:endParaRPr>
          </a:p>
        </p:txBody>
      </p:sp>
      <p:sp>
        <p:nvSpPr>
          <p:cNvPr id="83" name="TextBox 15">
            <a:extLst>
              <a:ext uri="{FF2B5EF4-FFF2-40B4-BE49-F238E27FC236}">
                <a16:creationId xmlns:a16="http://schemas.microsoft.com/office/drawing/2014/main" id="{0DE4C5EC-C3A2-4F27-9BF2-70B7B9D418E8}"/>
              </a:ext>
            </a:extLst>
          </p:cNvPr>
          <p:cNvSpPr txBox="1"/>
          <p:nvPr/>
        </p:nvSpPr>
        <p:spPr>
          <a:xfrm>
            <a:off x="8324285" y="3371187"/>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84" name="矩形 83">
            <a:extLst>
              <a:ext uri="{FF2B5EF4-FFF2-40B4-BE49-F238E27FC236}">
                <a16:creationId xmlns:a16="http://schemas.microsoft.com/office/drawing/2014/main" id="{5268E7E7-68A7-4029-A82D-FB3845FDDA67}"/>
              </a:ext>
            </a:extLst>
          </p:cNvPr>
          <p:cNvSpPr/>
          <p:nvPr/>
        </p:nvSpPr>
        <p:spPr>
          <a:xfrm>
            <a:off x="5933983" y="2107689"/>
            <a:ext cx="360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③</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0DD6F1FD-81F3-47DF-97E4-E5EDADDBA579}"/>
              </a:ext>
            </a:extLst>
          </p:cNvPr>
          <p:cNvSpPr/>
          <p:nvPr/>
        </p:nvSpPr>
        <p:spPr>
          <a:xfrm>
            <a:off x="5928287" y="2447618"/>
            <a:ext cx="540000" cy="185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①</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D00EBCC2-269C-4AD9-9BB4-19266DB28D53}"/>
              </a:ext>
            </a:extLst>
          </p:cNvPr>
          <p:cNvSpPr/>
          <p:nvPr/>
        </p:nvSpPr>
        <p:spPr>
          <a:xfrm>
            <a:off x="5933983" y="2804919"/>
            <a:ext cx="83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⑥</a:t>
            </a:r>
            <a:endParaRPr lang="zh-CN" altLang="en-US" sz="1050" b="1" dirty="0">
              <a:solidFill>
                <a:srgbClr val="FF0000"/>
              </a:solidFill>
              <a:latin typeface="Times New Roman" pitchFamily="18" charset="0"/>
              <a:cs typeface="Times New Roman" pitchFamily="18" charset="0"/>
            </a:endParaRPr>
          </a:p>
        </p:txBody>
      </p:sp>
      <p:sp>
        <p:nvSpPr>
          <p:cNvPr id="87" name="矩形 86">
            <a:extLst>
              <a:ext uri="{FF2B5EF4-FFF2-40B4-BE49-F238E27FC236}">
                <a16:creationId xmlns:a16="http://schemas.microsoft.com/office/drawing/2014/main" id="{A4800D3D-321C-4E01-8F1C-3E5BFBD637A9}"/>
              </a:ext>
            </a:extLst>
          </p:cNvPr>
          <p:cNvSpPr/>
          <p:nvPr/>
        </p:nvSpPr>
        <p:spPr>
          <a:xfrm>
            <a:off x="6293983" y="2107689"/>
            <a:ext cx="78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⑦</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7FDBB330-2104-4B9D-B3DA-DB39925971B8}"/>
              </a:ext>
            </a:extLst>
          </p:cNvPr>
          <p:cNvSpPr/>
          <p:nvPr/>
        </p:nvSpPr>
        <p:spPr>
          <a:xfrm>
            <a:off x="6772783" y="2804919"/>
            <a:ext cx="47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②</a:t>
            </a:r>
            <a:endParaRPr lang="zh-CN" altLang="en-US" sz="1050" b="1" dirty="0">
              <a:solidFill>
                <a:srgbClr val="FF0000"/>
              </a:solidFill>
              <a:latin typeface="Times New Roman" pitchFamily="18" charset="0"/>
              <a:cs typeface="Times New Roman" pitchFamily="18" charset="0"/>
            </a:endParaRPr>
          </a:p>
        </p:txBody>
      </p:sp>
      <p:cxnSp>
        <p:nvCxnSpPr>
          <p:cNvPr id="89" name="直接连接符 88">
            <a:extLst>
              <a:ext uri="{FF2B5EF4-FFF2-40B4-BE49-F238E27FC236}">
                <a16:creationId xmlns:a16="http://schemas.microsoft.com/office/drawing/2014/main" id="{E352353E-5513-4198-8996-60AB92E748E9}"/>
              </a:ext>
            </a:extLst>
          </p:cNvPr>
          <p:cNvCxnSpPr/>
          <p:nvPr/>
        </p:nvCxnSpPr>
        <p:spPr>
          <a:xfrm>
            <a:off x="6293983"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2D547ECF-6E69-486C-9850-CA282F2BFE0D}"/>
              </a:ext>
            </a:extLst>
          </p:cNvPr>
          <p:cNvCxnSpPr/>
          <p:nvPr/>
        </p:nvCxnSpPr>
        <p:spPr>
          <a:xfrm>
            <a:off x="7067855"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64841E1D-5D30-48A9-B371-490974641BA9}"/>
              </a:ext>
            </a:extLst>
          </p:cNvPr>
          <p:cNvCxnSpPr/>
          <p:nvPr/>
        </p:nvCxnSpPr>
        <p:spPr>
          <a:xfrm>
            <a:off x="68894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A1C39C6-FFF9-4CA8-B29F-415999951DDC}"/>
              </a:ext>
            </a:extLst>
          </p:cNvPr>
          <p:cNvCxnSpPr/>
          <p:nvPr/>
        </p:nvCxnSpPr>
        <p:spPr>
          <a:xfrm>
            <a:off x="64682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5D152AD-F819-4761-BBCE-AA0A77464597}"/>
              </a:ext>
            </a:extLst>
          </p:cNvPr>
          <p:cNvCxnSpPr/>
          <p:nvPr/>
        </p:nvCxnSpPr>
        <p:spPr>
          <a:xfrm>
            <a:off x="8447683"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A85E69B-AF74-4509-8D49-3716D6BBB2FF}"/>
              </a:ext>
            </a:extLst>
          </p:cNvPr>
          <p:cNvCxnSpPr/>
          <p:nvPr/>
        </p:nvCxnSpPr>
        <p:spPr>
          <a:xfrm>
            <a:off x="6770729" y="2866825"/>
            <a:ext cx="0" cy="31922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100F183-BA2D-4C57-93B8-055B5E2BC13D}"/>
              </a:ext>
            </a:extLst>
          </p:cNvPr>
          <p:cNvCxnSpPr/>
          <p:nvPr/>
        </p:nvCxnSpPr>
        <p:spPr>
          <a:xfrm>
            <a:off x="7251583" y="2866825"/>
            <a:ext cx="0" cy="3192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6" name="TextBox 28">
            <a:extLst>
              <a:ext uri="{FF2B5EF4-FFF2-40B4-BE49-F238E27FC236}">
                <a16:creationId xmlns:a16="http://schemas.microsoft.com/office/drawing/2014/main" id="{BDF825DE-F800-4EF8-8DFC-95326F75DF28}"/>
              </a:ext>
            </a:extLst>
          </p:cNvPr>
          <p:cNvSpPr txBox="1"/>
          <p:nvPr/>
        </p:nvSpPr>
        <p:spPr>
          <a:xfrm>
            <a:off x="6398556"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97" name="TextBox 29">
            <a:extLst>
              <a:ext uri="{FF2B5EF4-FFF2-40B4-BE49-F238E27FC236}">
                <a16:creationId xmlns:a16="http://schemas.microsoft.com/office/drawing/2014/main" id="{858276FA-E12A-49E8-99A6-9891F8F3A4A3}"/>
              </a:ext>
            </a:extLst>
          </p:cNvPr>
          <p:cNvSpPr txBox="1"/>
          <p:nvPr/>
        </p:nvSpPr>
        <p:spPr>
          <a:xfrm>
            <a:off x="6198287" y="315474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a:t>
            </a:r>
            <a:endParaRPr lang="zh-CN" altLang="en-US" sz="1050" b="1" dirty="0">
              <a:latin typeface="Times New Roman" pitchFamily="18" charset="0"/>
              <a:ea typeface="宋体" pitchFamily="2" charset="-122"/>
              <a:cs typeface="Times New Roman" pitchFamily="18" charset="0"/>
            </a:endParaRPr>
          </a:p>
        </p:txBody>
      </p:sp>
      <p:sp>
        <p:nvSpPr>
          <p:cNvPr id="98" name="TextBox 30">
            <a:extLst>
              <a:ext uri="{FF2B5EF4-FFF2-40B4-BE49-F238E27FC236}">
                <a16:creationId xmlns:a16="http://schemas.microsoft.com/office/drawing/2014/main" id="{097756CF-29A7-4609-A3F3-58455CF36359}"/>
              </a:ext>
            </a:extLst>
          </p:cNvPr>
          <p:cNvSpPr txBox="1"/>
          <p:nvPr/>
        </p:nvSpPr>
        <p:spPr>
          <a:xfrm>
            <a:off x="6708325" y="3154746"/>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99" name="TextBox 31">
            <a:extLst>
              <a:ext uri="{FF2B5EF4-FFF2-40B4-BE49-F238E27FC236}">
                <a16:creationId xmlns:a16="http://schemas.microsoft.com/office/drawing/2014/main" id="{D2FD3A53-AE30-4CB4-95F8-E7D3606A250B}"/>
              </a:ext>
            </a:extLst>
          </p:cNvPr>
          <p:cNvSpPr txBox="1"/>
          <p:nvPr/>
        </p:nvSpPr>
        <p:spPr>
          <a:xfrm>
            <a:off x="7317067"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00" name="TextBox 32">
            <a:extLst>
              <a:ext uri="{FF2B5EF4-FFF2-40B4-BE49-F238E27FC236}">
                <a16:creationId xmlns:a16="http://schemas.microsoft.com/office/drawing/2014/main" id="{8A0F6AF8-A6E4-4FCC-97F0-AFD9AA8D9724}"/>
              </a:ext>
            </a:extLst>
          </p:cNvPr>
          <p:cNvSpPr txBox="1"/>
          <p:nvPr/>
        </p:nvSpPr>
        <p:spPr>
          <a:xfrm>
            <a:off x="8049388"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01" name="TextBox 33">
            <a:extLst>
              <a:ext uri="{FF2B5EF4-FFF2-40B4-BE49-F238E27FC236}">
                <a16:creationId xmlns:a16="http://schemas.microsoft.com/office/drawing/2014/main" id="{13D8D7A9-89EE-4E08-B0BB-75B7439892BF}"/>
              </a:ext>
            </a:extLst>
          </p:cNvPr>
          <p:cNvSpPr txBox="1"/>
          <p:nvPr/>
        </p:nvSpPr>
        <p:spPr>
          <a:xfrm>
            <a:off x="6859007" y="307323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p4</a:t>
            </a:r>
            <a:endParaRPr lang="zh-CN" altLang="en-US" sz="1050" b="1" dirty="0">
              <a:latin typeface="Times New Roman" pitchFamily="18" charset="0"/>
              <a:ea typeface="宋体" pitchFamily="2" charset="-122"/>
              <a:cs typeface="Times New Roman" pitchFamily="18" charset="0"/>
            </a:endParaRPr>
          </a:p>
        </p:txBody>
      </p:sp>
      <p:sp>
        <p:nvSpPr>
          <p:cNvPr id="102" name="TextBox 34">
            <a:extLst>
              <a:ext uri="{FF2B5EF4-FFF2-40B4-BE49-F238E27FC236}">
                <a16:creationId xmlns:a16="http://schemas.microsoft.com/office/drawing/2014/main" id="{A28BAA1C-7E2A-492E-AE5B-63D4C83CA024}"/>
              </a:ext>
            </a:extLst>
          </p:cNvPr>
          <p:cNvSpPr txBox="1"/>
          <p:nvPr/>
        </p:nvSpPr>
        <p:spPr>
          <a:xfrm>
            <a:off x="6992167"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03" name="TextBox 35">
            <a:extLst>
              <a:ext uri="{FF2B5EF4-FFF2-40B4-BE49-F238E27FC236}">
                <a16:creationId xmlns:a16="http://schemas.microsoft.com/office/drawing/2014/main" id="{2CD3FAA4-9C8A-4C2B-98F9-12F5A1E4BE2D}"/>
              </a:ext>
            </a:extLst>
          </p:cNvPr>
          <p:cNvSpPr txBox="1"/>
          <p:nvPr/>
        </p:nvSpPr>
        <p:spPr>
          <a:xfrm>
            <a:off x="7251583" y="315430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04" name="TextBox 36">
            <a:extLst>
              <a:ext uri="{FF2B5EF4-FFF2-40B4-BE49-F238E27FC236}">
                <a16:creationId xmlns:a16="http://schemas.microsoft.com/office/drawing/2014/main" id="{557202C2-5117-4A03-8F62-3DDC80C804BE}"/>
              </a:ext>
            </a:extLst>
          </p:cNvPr>
          <p:cNvSpPr txBox="1"/>
          <p:nvPr/>
        </p:nvSpPr>
        <p:spPr>
          <a:xfrm>
            <a:off x="8372872"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05" name="矩形 104">
            <a:extLst>
              <a:ext uri="{FF2B5EF4-FFF2-40B4-BE49-F238E27FC236}">
                <a16:creationId xmlns:a16="http://schemas.microsoft.com/office/drawing/2014/main" id="{52D0B5AE-4F1F-4B2E-89E7-4F433593F1B6}"/>
              </a:ext>
            </a:extLst>
          </p:cNvPr>
          <p:cNvSpPr/>
          <p:nvPr/>
        </p:nvSpPr>
        <p:spPr>
          <a:xfrm>
            <a:off x="5921626" y="5235426"/>
            <a:ext cx="155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⑤</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06" name="矩形 105">
            <a:extLst>
              <a:ext uri="{FF2B5EF4-FFF2-40B4-BE49-F238E27FC236}">
                <a16:creationId xmlns:a16="http://schemas.microsoft.com/office/drawing/2014/main" id="{03E629FA-5187-4596-8B94-BED3D72952B1}"/>
              </a:ext>
            </a:extLst>
          </p:cNvPr>
          <p:cNvSpPr/>
          <p:nvPr/>
        </p:nvSpPr>
        <p:spPr>
          <a:xfrm>
            <a:off x="6402065" y="4513714"/>
            <a:ext cx="42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④</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07" name="直接箭头连接符 106">
            <a:extLst>
              <a:ext uri="{FF2B5EF4-FFF2-40B4-BE49-F238E27FC236}">
                <a16:creationId xmlns:a16="http://schemas.microsoft.com/office/drawing/2014/main" id="{15279D95-F297-4827-8BAE-E830098B91E2}"/>
              </a:ext>
            </a:extLst>
          </p:cNvPr>
          <p:cNvCxnSpPr/>
          <p:nvPr/>
        </p:nvCxnSpPr>
        <p:spPr>
          <a:xfrm>
            <a:off x="5919605" y="5741958"/>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9374F4FE-3A01-4421-BD9B-0274DD3C4658}"/>
              </a:ext>
            </a:extLst>
          </p:cNvPr>
          <p:cNvCxnSpPr/>
          <p:nvPr/>
        </p:nvCxnSpPr>
        <p:spPr>
          <a:xfrm flipV="1">
            <a:off x="5919605" y="4094768"/>
            <a:ext cx="0" cy="164719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15F6A18A-7A5B-4EE1-A3A9-7C967159C299}"/>
              </a:ext>
            </a:extLst>
          </p:cNvPr>
          <p:cNvCxnSpPr/>
          <p:nvPr/>
        </p:nvCxnSpPr>
        <p:spPr>
          <a:xfrm>
            <a:off x="6657205"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A07D25A2-74CF-4522-A51E-1D84B05AFD86}"/>
              </a:ext>
            </a:extLst>
          </p:cNvPr>
          <p:cNvCxnSpPr/>
          <p:nvPr/>
        </p:nvCxnSpPr>
        <p:spPr>
          <a:xfrm>
            <a:off x="739136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CA1FB4F1-E1AA-4930-8BF1-1F41434C74E6}"/>
              </a:ext>
            </a:extLst>
          </p:cNvPr>
          <p:cNvCxnSpPr/>
          <p:nvPr/>
        </p:nvCxnSpPr>
        <p:spPr>
          <a:xfrm>
            <a:off x="810995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45">
            <a:extLst>
              <a:ext uri="{FF2B5EF4-FFF2-40B4-BE49-F238E27FC236}">
                <a16:creationId xmlns:a16="http://schemas.microsoft.com/office/drawing/2014/main" id="{652AF1F1-290F-4B17-A3BC-BAE2FC1F1746}"/>
              </a:ext>
            </a:extLst>
          </p:cNvPr>
          <p:cNvSpPr txBox="1"/>
          <p:nvPr/>
        </p:nvSpPr>
        <p:spPr>
          <a:xfrm>
            <a:off x="6589784" y="5835974"/>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113" name="矩形 112">
            <a:extLst>
              <a:ext uri="{FF2B5EF4-FFF2-40B4-BE49-F238E27FC236}">
                <a16:creationId xmlns:a16="http://schemas.microsoft.com/office/drawing/2014/main" id="{CA4D17A9-CE1C-4EFB-9E81-8E469044B0D9}"/>
              </a:ext>
            </a:extLst>
          </p:cNvPr>
          <p:cNvSpPr/>
          <p:nvPr/>
        </p:nvSpPr>
        <p:spPr>
          <a:xfrm>
            <a:off x="5249510" y="447366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114" name="矩形 113">
            <a:extLst>
              <a:ext uri="{FF2B5EF4-FFF2-40B4-BE49-F238E27FC236}">
                <a16:creationId xmlns:a16="http://schemas.microsoft.com/office/drawing/2014/main" id="{45D6E90A-712F-4165-88FA-8C86EDB2DD15}"/>
              </a:ext>
            </a:extLst>
          </p:cNvPr>
          <p:cNvSpPr/>
          <p:nvPr/>
        </p:nvSpPr>
        <p:spPr>
          <a:xfrm>
            <a:off x="5249510" y="483942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115" name="矩形 114">
            <a:extLst>
              <a:ext uri="{FF2B5EF4-FFF2-40B4-BE49-F238E27FC236}">
                <a16:creationId xmlns:a16="http://schemas.microsoft.com/office/drawing/2014/main" id="{CA25E509-4925-4EDB-BBC6-C8FA37CCDB26}"/>
              </a:ext>
            </a:extLst>
          </p:cNvPr>
          <p:cNvSpPr/>
          <p:nvPr/>
        </p:nvSpPr>
        <p:spPr>
          <a:xfrm>
            <a:off x="5249510" y="519375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116" name="TextBox 49">
            <a:extLst>
              <a:ext uri="{FF2B5EF4-FFF2-40B4-BE49-F238E27FC236}">
                <a16:creationId xmlns:a16="http://schemas.microsoft.com/office/drawing/2014/main" id="{9A5E3CEC-BDC4-4840-98AB-6618C91BCA6A}"/>
              </a:ext>
            </a:extLst>
          </p:cNvPr>
          <p:cNvSpPr txBox="1"/>
          <p:nvPr/>
        </p:nvSpPr>
        <p:spPr>
          <a:xfrm>
            <a:off x="5908121" y="5792040"/>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117" name="TextBox 50">
            <a:extLst>
              <a:ext uri="{FF2B5EF4-FFF2-40B4-BE49-F238E27FC236}">
                <a16:creationId xmlns:a16="http://schemas.microsoft.com/office/drawing/2014/main" id="{7B9203FB-C7DE-4242-AC36-47D0977B642B}"/>
              </a:ext>
            </a:extLst>
          </p:cNvPr>
          <p:cNvSpPr txBox="1"/>
          <p:nvPr/>
        </p:nvSpPr>
        <p:spPr>
          <a:xfrm>
            <a:off x="8257405" y="5806484"/>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118" name="矩形 117">
            <a:extLst>
              <a:ext uri="{FF2B5EF4-FFF2-40B4-BE49-F238E27FC236}">
                <a16:creationId xmlns:a16="http://schemas.microsoft.com/office/drawing/2014/main" id="{FC4B0C77-2A1D-4963-B611-2DE96890E36D}"/>
              </a:ext>
            </a:extLst>
          </p:cNvPr>
          <p:cNvSpPr/>
          <p:nvPr/>
        </p:nvSpPr>
        <p:spPr>
          <a:xfrm>
            <a:off x="6461241" y="4870748"/>
            <a:ext cx="36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③</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991F97A4-EA37-485F-866E-20AE3567EA0A}"/>
              </a:ext>
            </a:extLst>
          </p:cNvPr>
          <p:cNvSpPr/>
          <p:nvPr/>
        </p:nvSpPr>
        <p:spPr>
          <a:xfrm>
            <a:off x="5922280" y="4870748"/>
            <a:ext cx="54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①</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395ED2BB-5769-455D-A323-15E49715DB41}"/>
              </a:ext>
            </a:extLst>
          </p:cNvPr>
          <p:cNvSpPr/>
          <p:nvPr/>
        </p:nvSpPr>
        <p:spPr>
          <a:xfrm>
            <a:off x="6823366" y="4513714"/>
            <a:ext cx="83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⑥</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0431FDF4-C247-4E1A-9FF0-570F61D11109}"/>
              </a:ext>
            </a:extLst>
          </p:cNvPr>
          <p:cNvSpPr/>
          <p:nvPr/>
        </p:nvSpPr>
        <p:spPr>
          <a:xfrm>
            <a:off x="6821241" y="4868281"/>
            <a:ext cx="78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⑦</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66822EA6-892D-434A-8148-CC813DE82A7C}"/>
              </a:ext>
            </a:extLst>
          </p:cNvPr>
          <p:cNvSpPr/>
          <p:nvPr/>
        </p:nvSpPr>
        <p:spPr>
          <a:xfrm>
            <a:off x="5923265" y="4513714"/>
            <a:ext cx="47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②</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23" name="直接连接符 122">
            <a:extLst>
              <a:ext uri="{FF2B5EF4-FFF2-40B4-BE49-F238E27FC236}">
                <a16:creationId xmlns:a16="http://schemas.microsoft.com/office/drawing/2014/main" id="{B693C771-ABC1-4424-B017-9A3E574FC574}"/>
              </a:ext>
            </a:extLst>
          </p:cNvPr>
          <p:cNvCxnSpPr/>
          <p:nvPr/>
        </p:nvCxnSpPr>
        <p:spPr>
          <a:xfrm>
            <a:off x="6405249" y="4574345"/>
            <a:ext cx="0" cy="10223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F4F3D2AF-D6D0-43F3-9B01-A72E85788AB8}"/>
              </a:ext>
            </a:extLst>
          </p:cNvPr>
          <p:cNvCxnSpPr/>
          <p:nvPr/>
        </p:nvCxnSpPr>
        <p:spPr>
          <a:xfrm>
            <a:off x="6818738" y="4630754"/>
            <a:ext cx="0" cy="9783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6393D49-1F87-4617-BEF3-8A25C1270448}"/>
              </a:ext>
            </a:extLst>
          </p:cNvPr>
          <p:cNvCxnSpPr/>
          <p:nvPr/>
        </p:nvCxnSpPr>
        <p:spPr>
          <a:xfrm>
            <a:off x="7662801" y="4691328"/>
            <a:ext cx="0" cy="9554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99ACE06F-D906-4354-830A-7BDE509752ED}"/>
              </a:ext>
            </a:extLst>
          </p:cNvPr>
          <p:cNvCxnSpPr/>
          <p:nvPr/>
        </p:nvCxnSpPr>
        <p:spPr>
          <a:xfrm>
            <a:off x="6464279" y="4958281"/>
            <a:ext cx="0" cy="6384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A27873F3-F263-4B1C-8558-3068A6F86CDF}"/>
              </a:ext>
            </a:extLst>
          </p:cNvPr>
          <p:cNvCxnSpPr/>
          <p:nvPr/>
        </p:nvCxnSpPr>
        <p:spPr>
          <a:xfrm>
            <a:off x="7599486" y="4961795"/>
            <a:ext cx="0" cy="540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945ECD9B-9B6B-43AC-BC27-C4263FFA40B4}"/>
              </a:ext>
            </a:extLst>
          </p:cNvPr>
          <p:cNvCxnSpPr/>
          <p:nvPr/>
        </p:nvCxnSpPr>
        <p:spPr>
          <a:xfrm>
            <a:off x="7479719" y="5355659"/>
            <a:ext cx="0" cy="2670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TextBox 62">
            <a:extLst>
              <a:ext uri="{FF2B5EF4-FFF2-40B4-BE49-F238E27FC236}">
                <a16:creationId xmlns:a16="http://schemas.microsoft.com/office/drawing/2014/main" id="{D70D54B2-6E88-4056-B9F1-9B7396B54DDE}"/>
              </a:ext>
            </a:extLst>
          </p:cNvPr>
          <p:cNvSpPr txBox="1"/>
          <p:nvPr/>
        </p:nvSpPr>
        <p:spPr>
          <a:xfrm>
            <a:off x="6419845" y="558138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130" name="TextBox 63">
            <a:extLst>
              <a:ext uri="{FF2B5EF4-FFF2-40B4-BE49-F238E27FC236}">
                <a16:creationId xmlns:a16="http://schemas.microsoft.com/office/drawing/2014/main" id="{29D2C373-0BB4-4B80-823D-619171FC6321}"/>
              </a:ext>
            </a:extLst>
          </p:cNvPr>
          <p:cNvSpPr txBox="1"/>
          <p:nvPr/>
        </p:nvSpPr>
        <p:spPr>
          <a:xfrm>
            <a:off x="7614985" y="556598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131" name="TextBox 64">
            <a:extLst>
              <a:ext uri="{FF2B5EF4-FFF2-40B4-BE49-F238E27FC236}">
                <a16:creationId xmlns:a16="http://schemas.microsoft.com/office/drawing/2014/main" id="{85EECBB4-6E5A-4498-9365-B1512986FBA0}"/>
              </a:ext>
            </a:extLst>
          </p:cNvPr>
          <p:cNvSpPr txBox="1"/>
          <p:nvPr/>
        </p:nvSpPr>
        <p:spPr>
          <a:xfrm>
            <a:off x="6724436" y="5581381"/>
            <a:ext cx="214802"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p3-4</a:t>
            </a:r>
            <a:endParaRPr lang="zh-CN" altLang="en-US" sz="1050" b="1" dirty="0">
              <a:latin typeface="Times New Roman" pitchFamily="18" charset="0"/>
              <a:ea typeface="宋体" pitchFamily="2" charset="-122"/>
              <a:cs typeface="Times New Roman" pitchFamily="18" charset="0"/>
            </a:endParaRPr>
          </a:p>
        </p:txBody>
      </p:sp>
      <p:sp>
        <p:nvSpPr>
          <p:cNvPr id="132" name="TextBox 65">
            <a:extLst>
              <a:ext uri="{FF2B5EF4-FFF2-40B4-BE49-F238E27FC236}">
                <a16:creationId xmlns:a16="http://schemas.microsoft.com/office/drawing/2014/main" id="{E2690AD8-456E-4E74-9B23-62F210D276E7}"/>
              </a:ext>
            </a:extLst>
          </p:cNvPr>
          <p:cNvSpPr txBox="1"/>
          <p:nvPr/>
        </p:nvSpPr>
        <p:spPr>
          <a:xfrm>
            <a:off x="7282040" y="5835974"/>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33" name="TextBox 66">
            <a:extLst>
              <a:ext uri="{FF2B5EF4-FFF2-40B4-BE49-F238E27FC236}">
                <a16:creationId xmlns:a16="http://schemas.microsoft.com/office/drawing/2014/main" id="{246BB394-CF87-440C-A1DA-4FACBC778C6B}"/>
              </a:ext>
            </a:extLst>
          </p:cNvPr>
          <p:cNvSpPr txBox="1"/>
          <p:nvPr/>
        </p:nvSpPr>
        <p:spPr>
          <a:xfrm>
            <a:off x="8009010" y="5834152"/>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34" name="TextBox 67">
            <a:extLst>
              <a:ext uri="{FF2B5EF4-FFF2-40B4-BE49-F238E27FC236}">
                <a16:creationId xmlns:a16="http://schemas.microsoft.com/office/drawing/2014/main" id="{9F4E0930-9922-48AC-8580-B31A927134D6}"/>
              </a:ext>
            </a:extLst>
          </p:cNvPr>
          <p:cNvSpPr txBox="1"/>
          <p:nvPr/>
        </p:nvSpPr>
        <p:spPr>
          <a:xfrm>
            <a:off x="7530720" y="544575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35" name="TextBox 68">
            <a:extLst>
              <a:ext uri="{FF2B5EF4-FFF2-40B4-BE49-F238E27FC236}">
                <a16:creationId xmlns:a16="http://schemas.microsoft.com/office/drawing/2014/main" id="{EC8925A1-A9C9-498A-B1C9-ABD40A67DCCB}"/>
              </a:ext>
            </a:extLst>
          </p:cNvPr>
          <p:cNvSpPr txBox="1"/>
          <p:nvPr/>
        </p:nvSpPr>
        <p:spPr>
          <a:xfrm>
            <a:off x="6287660" y="557845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36" name="TextBox 69">
            <a:extLst>
              <a:ext uri="{FF2B5EF4-FFF2-40B4-BE49-F238E27FC236}">
                <a16:creationId xmlns:a16="http://schemas.microsoft.com/office/drawing/2014/main" id="{E481CA5E-D607-4CDA-99C0-697FCBD9EEE5}"/>
              </a:ext>
            </a:extLst>
          </p:cNvPr>
          <p:cNvSpPr txBox="1"/>
          <p:nvPr/>
        </p:nvSpPr>
        <p:spPr>
          <a:xfrm>
            <a:off x="7376346" y="556599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37" name="TextBox 70">
            <a:extLst>
              <a:ext uri="{FF2B5EF4-FFF2-40B4-BE49-F238E27FC236}">
                <a16:creationId xmlns:a16="http://schemas.microsoft.com/office/drawing/2014/main" id="{9934D7BA-C27B-42A3-BCFD-91FFB50BF930}"/>
              </a:ext>
            </a:extLst>
          </p:cNvPr>
          <p:cNvSpPr txBox="1"/>
          <p:nvPr/>
        </p:nvSpPr>
        <p:spPr>
          <a:xfrm>
            <a:off x="6101607" y="4066665"/>
            <a:ext cx="2020700" cy="161583"/>
          </a:xfrm>
          <a:prstGeom prst="rect">
            <a:avLst/>
          </a:prstGeom>
          <a:noFill/>
        </p:spPr>
        <p:txBody>
          <a:bodyPr wrap="square" lIns="0" tIns="0" rIns="0" bIns="0" rtlCol="0">
            <a:spAutoFit/>
          </a:bodyPr>
          <a:lstStyle/>
          <a:p>
            <a:r>
              <a:rPr lang="zh-CN" altLang="en-US" sz="1050" b="1" dirty="0">
                <a:latin typeface="宋体"/>
                <a:ea typeface="宋体"/>
              </a:rPr>
              <a:t>次序</a:t>
            </a:r>
            <a:r>
              <a:rPr lang="en-US" altLang="zh-CN" sz="1050" b="1" dirty="0">
                <a:latin typeface="宋体"/>
                <a:ea typeface="宋体"/>
              </a:rPr>
              <a:t>2</a:t>
            </a:r>
            <a:r>
              <a:rPr lang="zh-CN" altLang="en-US" sz="1050" b="1" dirty="0">
                <a:latin typeface="宋体"/>
                <a:ea typeface="宋体"/>
              </a:rPr>
              <a:t>：③ ① ⑤ ④ ⑦ ⑥ ②</a:t>
            </a:r>
            <a:endParaRPr lang="zh-CN" altLang="en-US" sz="1050" b="1" dirty="0"/>
          </a:p>
        </p:txBody>
      </p:sp>
    </p:spTree>
    <p:extLst>
      <p:ext uri="{BB962C8B-B14F-4D97-AF65-F5344CB8AC3E}">
        <p14:creationId xmlns:p14="http://schemas.microsoft.com/office/powerpoint/2010/main" val="3029583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FC71E-441F-4F51-890B-27CC8CFFCA29}"/>
              </a:ext>
            </a:extLst>
          </p:cNvPr>
          <p:cNvSpPr>
            <a:spLocks noGrp="1"/>
          </p:cNvSpPr>
          <p:nvPr>
            <p:ph type="title"/>
          </p:nvPr>
        </p:nvSpPr>
        <p:spPr/>
        <p:txBody>
          <a:bodyPr/>
          <a:lstStyle/>
          <a:p>
            <a:r>
              <a:rPr lang="zh-CN" altLang="en-US" dirty="0"/>
              <a:t>恢复次序</a:t>
            </a:r>
            <a:r>
              <a:rPr lang="en-US" altLang="zh-CN" dirty="0"/>
              <a:t>——</a:t>
            </a:r>
            <a:r>
              <a:rPr lang="zh-CN" altLang="en-US" dirty="0"/>
              <a:t>案例分析</a:t>
            </a:r>
          </a:p>
        </p:txBody>
      </p:sp>
      <p:pic>
        <p:nvPicPr>
          <p:cNvPr id="3" name="图片 2">
            <a:extLst>
              <a:ext uri="{FF2B5EF4-FFF2-40B4-BE49-F238E27FC236}">
                <a16:creationId xmlns:a16="http://schemas.microsoft.com/office/drawing/2014/main" id="{0C6CB478-0F53-45BB-8FDB-3E4E0D88E9E3}"/>
              </a:ext>
            </a:extLst>
          </p:cNvPr>
          <p:cNvPicPr>
            <a:picLocks noChangeAspect="1"/>
          </p:cNvPicPr>
          <p:nvPr/>
        </p:nvPicPr>
        <p:blipFill>
          <a:blip r:embed="rId2"/>
          <a:stretch>
            <a:fillRect/>
          </a:stretch>
        </p:blipFill>
        <p:spPr>
          <a:xfrm>
            <a:off x="628650" y="1400757"/>
            <a:ext cx="7279255" cy="5291787"/>
          </a:xfrm>
          <a:prstGeom prst="rect">
            <a:avLst/>
          </a:prstGeom>
        </p:spPr>
      </p:pic>
      <p:graphicFrame>
        <p:nvGraphicFramePr>
          <p:cNvPr id="4" name="表格 3">
            <a:extLst>
              <a:ext uri="{FF2B5EF4-FFF2-40B4-BE49-F238E27FC236}">
                <a16:creationId xmlns:a16="http://schemas.microsoft.com/office/drawing/2014/main" id="{E6CE1799-E6A6-42DD-A059-1154DD21E1CA}"/>
              </a:ext>
            </a:extLst>
          </p:cNvPr>
          <p:cNvGraphicFramePr>
            <a:graphicFrameLocks noGrp="1"/>
          </p:cNvGraphicFramePr>
          <p:nvPr>
            <p:extLst>
              <p:ext uri="{D42A27DB-BD31-4B8C-83A1-F6EECF244321}">
                <p14:modId xmlns:p14="http://schemas.microsoft.com/office/powerpoint/2010/main" val="2175091440"/>
              </p:ext>
            </p:extLst>
          </p:nvPr>
        </p:nvGraphicFramePr>
        <p:xfrm>
          <a:off x="6578508" y="3729650"/>
          <a:ext cx="1823037" cy="2225040"/>
        </p:xfrm>
        <a:graphic>
          <a:graphicData uri="http://schemas.openxmlformats.org/drawingml/2006/table">
            <a:tbl>
              <a:tblPr firstRow="1" bandRow="1">
                <a:tableStyleId>{5C22544A-7EE6-4342-B048-85BDC9FD1C3A}</a:tableStyleId>
              </a:tblPr>
              <a:tblGrid>
                <a:gridCol w="1115438">
                  <a:extLst>
                    <a:ext uri="{9D8B030D-6E8A-4147-A177-3AD203B41FA5}">
                      <a16:colId xmlns:a16="http://schemas.microsoft.com/office/drawing/2014/main" val="4183478318"/>
                    </a:ext>
                  </a:extLst>
                </a:gridCol>
                <a:gridCol w="707599">
                  <a:extLst>
                    <a:ext uri="{9D8B030D-6E8A-4147-A177-3AD203B41FA5}">
                      <a16:colId xmlns:a16="http://schemas.microsoft.com/office/drawing/2014/main" val="2595362714"/>
                    </a:ext>
                  </a:extLst>
                </a:gridCol>
              </a:tblGrid>
              <a:tr h="370840">
                <a:tc>
                  <a:txBody>
                    <a:bodyPr/>
                    <a:lstStyle/>
                    <a:p>
                      <a:r>
                        <a:rPr lang="zh-CN" altLang="en-US" sz="1600" dirty="0"/>
                        <a:t>项目</a:t>
                      </a:r>
                    </a:p>
                  </a:txBody>
                  <a:tcPr/>
                </a:tc>
                <a:tc>
                  <a:txBody>
                    <a:bodyPr/>
                    <a:lstStyle/>
                    <a:p>
                      <a:r>
                        <a:rPr lang="zh-CN" altLang="en-US" sz="1600" dirty="0"/>
                        <a:t>数目</a:t>
                      </a:r>
                    </a:p>
                  </a:txBody>
                  <a:tcPr/>
                </a:tc>
                <a:extLst>
                  <a:ext uri="{0D108BD9-81ED-4DB2-BD59-A6C34878D82A}">
                    <a16:rowId xmlns:a16="http://schemas.microsoft.com/office/drawing/2014/main" val="1514830614"/>
                  </a:ext>
                </a:extLst>
              </a:tr>
              <a:tr h="370840">
                <a:tc>
                  <a:txBody>
                    <a:bodyPr/>
                    <a:lstStyle/>
                    <a:p>
                      <a:r>
                        <a:rPr lang="zh-CN" altLang="en-US" sz="1600" dirty="0"/>
                        <a:t>节点</a:t>
                      </a:r>
                    </a:p>
                  </a:txBody>
                  <a:tcPr/>
                </a:tc>
                <a:tc>
                  <a:txBody>
                    <a:bodyPr/>
                    <a:lstStyle/>
                    <a:p>
                      <a:r>
                        <a:rPr lang="en-US" altLang="zh-CN" sz="1600" dirty="0"/>
                        <a:t>268</a:t>
                      </a:r>
                      <a:endParaRPr lang="zh-CN" altLang="en-US" sz="1600" dirty="0"/>
                    </a:p>
                  </a:txBody>
                  <a:tcPr/>
                </a:tc>
                <a:extLst>
                  <a:ext uri="{0D108BD9-81ED-4DB2-BD59-A6C34878D82A}">
                    <a16:rowId xmlns:a16="http://schemas.microsoft.com/office/drawing/2014/main" val="3670851274"/>
                  </a:ext>
                </a:extLst>
              </a:tr>
              <a:tr h="370840">
                <a:tc>
                  <a:txBody>
                    <a:bodyPr/>
                    <a:lstStyle/>
                    <a:p>
                      <a:r>
                        <a:rPr lang="zh-CN" altLang="en-US" sz="1600" dirty="0"/>
                        <a:t>水源</a:t>
                      </a:r>
                    </a:p>
                  </a:txBody>
                  <a:tcPr/>
                </a:tc>
                <a:tc>
                  <a:txBody>
                    <a:bodyPr/>
                    <a:lstStyle/>
                    <a:p>
                      <a:r>
                        <a:rPr lang="en-US" altLang="zh-CN" sz="1600" dirty="0"/>
                        <a:t>4</a:t>
                      </a:r>
                      <a:endParaRPr lang="zh-CN" altLang="en-US" sz="1600" dirty="0"/>
                    </a:p>
                  </a:txBody>
                  <a:tcPr/>
                </a:tc>
                <a:extLst>
                  <a:ext uri="{0D108BD9-81ED-4DB2-BD59-A6C34878D82A}">
                    <a16:rowId xmlns:a16="http://schemas.microsoft.com/office/drawing/2014/main" val="3925766182"/>
                  </a:ext>
                </a:extLst>
              </a:tr>
              <a:tr h="370840">
                <a:tc>
                  <a:txBody>
                    <a:bodyPr/>
                    <a:lstStyle/>
                    <a:p>
                      <a:r>
                        <a:rPr lang="zh-CN" altLang="en-US" sz="1600" dirty="0"/>
                        <a:t>管道</a:t>
                      </a:r>
                    </a:p>
                  </a:txBody>
                  <a:tcPr/>
                </a:tc>
                <a:tc>
                  <a:txBody>
                    <a:bodyPr/>
                    <a:lstStyle/>
                    <a:p>
                      <a:r>
                        <a:rPr lang="en-US" altLang="zh-CN" sz="1600" dirty="0"/>
                        <a:t>317</a:t>
                      </a:r>
                      <a:endParaRPr lang="zh-CN" altLang="en-US" sz="1600" dirty="0"/>
                    </a:p>
                  </a:txBody>
                  <a:tcPr/>
                </a:tc>
                <a:extLst>
                  <a:ext uri="{0D108BD9-81ED-4DB2-BD59-A6C34878D82A}">
                    <a16:rowId xmlns:a16="http://schemas.microsoft.com/office/drawing/2014/main" val="4033439071"/>
                  </a:ext>
                </a:extLst>
              </a:tr>
              <a:tr h="370840">
                <a:tc>
                  <a:txBody>
                    <a:bodyPr/>
                    <a:lstStyle/>
                    <a:p>
                      <a:r>
                        <a:rPr lang="zh-CN" altLang="en-US" sz="1600" dirty="0"/>
                        <a:t>断开破坏</a:t>
                      </a:r>
                    </a:p>
                  </a:txBody>
                  <a:tcPr/>
                </a:tc>
                <a:tc>
                  <a:txBody>
                    <a:bodyPr/>
                    <a:lstStyle/>
                    <a:p>
                      <a:r>
                        <a:rPr lang="en-US" altLang="zh-CN" sz="1600" dirty="0"/>
                        <a:t>15</a:t>
                      </a:r>
                    </a:p>
                  </a:txBody>
                  <a:tcPr/>
                </a:tc>
                <a:extLst>
                  <a:ext uri="{0D108BD9-81ED-4DB2-BD59-A6C34878D82A}">
                    <a16:rowId xmlns:a16="http://schemas.microsoft.com/office/drawing/2014/main" val="492867289"/>
                  </a:ext>
                </a:extLst>
              </a:tr>
              <a:tr h="370840">
                <a:tc>
                  <a:txBody>
                    <a:bodyPr/>
                    <a:lstStyle/>
                    <a:p>
                      <a:r>
                        <a:rPr lang="zh-CN" altLang="en-US" sz="1600" dirty="0"/>
                        <a:t>渗漏破坏</a:t>
                      </a:r>
                    </a:p>
                  </a:txBody>
                  <a:tcPr/>
                </a:tc>
                <a:tc>
                  <a:txBody>
                    <a:bodyPr/>
                    <a:lstStyle/>
                    <a:p>
                      <a:r>
                        <a:rPr lang="en-US" altLang="zh-CN" sz="1600" dirty="0"/>
                        <a:t>15</a:t>
                      </a:r>
                    </a:p>
                  </a:txBody>
                  <a:tcPr/>
                </a:tc>
                <a:extLst>
                  <a:ext uri="{0D108BD9-81ED-4DB2-BD59-A6C34878D82A}">
                    <a16:rowId xmlns:a16="http://schemas.microsoft.com/office/drawing/2014/main" val="901682391"/>
                  </a:ext>
                </a:extLst>
              </a:tr>
            </a:tbl>
          </a:graphicData>
        </a:graphic>
      </p:graphicFrame>
    </p:spTree>
    <p:extLst>
      <p:ext uri="{BB962C8B-B14F-4D97-AF65-F5344CB8AC3E}">
        <p14:creationId xmlns:p14="http://schemas.microsoft.com/office/powerpoint/2010/main" val="991118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sp>
        <p:nvSpPr>
          <p:cNvPr id="11" name="文本框 10"/>
          <p:cNvSpPr txBox="1"/>
          <p:nvPr/>
        </p:nvSpPr>
        <p:spPr>
          <a:xfrm>
            <a:off x="649904" y="1987498"/>
            <a:ext cx="6448881" cy="1200329"/>
          </a:xfrm>
          <a:prstGeom prst="rect">
            <a:avLst/>
          </a:prstGeom>
          <a:noFill/>
        </p:spPr>
        <p:txBody>
          <a:bodyPr wrap="none" rtlCol="0">
            <a:spAutoFit/>
          </a:bodyPr>
          <a:lstStyle/>
          <a:p>
            <a:r>
              <a:rPr lang="zh-CN" altLang="en-US" dirty="0"/>
              <a:t>为了验证</a:t>
            </a:r>
            <a:endParaRPr lang="en-US" altLang="zh-CN" dirty="0"/>
          </a:p>
          <a:p>
            <a:pPr marL="342900" indent="-342900">
              <a:buFont typeface="+mj-lt"/>
              <a:buAutoNum type="arabicPeriod"/>
            </a:pPr>
            <a:r>
              <a:rPr lang="zh-CN" altLang="en-US" dirty="0"/>
              <a:t>系统稳定性，相同的修复次序会产生相同的供水管网韧性</a:t>
            </a:r>
            <a:endParaRPr lang="en-US" altLang="zh-CN" dirty="0"/>
          </a:p>
          <a:p>
            <a:pPr marL="342900" indent="-342900">
              <a:buFont typeface="+mj-lt"/>
              <a:buAutoNum type="arabicPeriod"/>
            </a:pPr>
            <a:r>
              <a:rPr lang="zh-CN" altLang="en-US" dirty="0"/>
              <a:t>泄露管道优先修复，比断开管道优先修复韧性恢复更快。</a:t>
            </a:r>
            <a:endParaRPr lang="en-US" altLang="zh-CN" dirty="0"/>
          </a:p>
          <a:p>
            <a:pPr marL="342900" indent="-342900">
              <a:buFont typeface="+mj-lt"/>
              <a:buAutoNum type="arabicPeriod"/>
            </a:pPr>
            <a:r>
              <a:rPr lang="zh-CN" altLang="en-US" dirty="0"/>
              <a:t>隔离次序对韧性有一定的影响</a:t>
            </a:r>
          </a:p>
        </p:txBody>
      </p:sp>
      <p:sp>
        <p:nvSpPr>
          <p:cNvPr id="13" name="文本框 12"/>
          <p:cNvSpPr txBox="1"/>
          <p:nvPr/>
        </p:nvSpPr>
        <p:spPr>
          <a:xfrm>
            <a:off x="649903" y="3484636"/>
            <a:ext cx="2723823" cy="369332"/>
          </a:xfrm>
          <a:prstGeom prst="rect">
            <a:avLst/>
          </a:prstGeom>
          <a:noFill/>
        </p:spPr>
        <p:txBody>
          <a:bodyPr wrap="none" rtlCol="0">
            <a:spAutoFit/>
          </a:bodyPr>
          <a:lstStyle/>
          <a:p>
            <a:r>
              <a:rPr lang="zh-CN" altLang="en-US" dirty="0"/>
              <a:t>构建了三个管道恢复次序</a:t>
            </a:r>
            <a:endParaRPr lang="en-US" altLang="zh-CN" dirty="0"/>
          </a:p>
        </p:txBody>
      </p:sp>
      <p:grpSp>
        <p:nvGrpSpPr>
          <p:cNvPr id="21" name="组合 20"/>
          <p:cNvGrpSpPr/>
          <p:nvPr/>
        </p:nvGrpSpPr>
        <p:grpSpPr>
          <a:xfrm>
            <a:off x="628650" y="4237559"/>
            <a:ext cx="7976365" cy="276630"/>
            <a:chOff x="604437" y="3861523"/>
            <a:chExt cx="7976365" cy="276630"/>
          </a:xfrm>
        </p:grpSpPr>
        <p:sp>
          <p:nvSpPr>
            <p:cNvPr id="14" name="矩形 13"/>
            <p:cNvSpPr/>
            <p:nvPr/>
          </p:nvSpPr>
          <p:spPr>
            <a:xfrm>
              <a:off x="1881698" y="3876754"/>
              <a:ext cx="1719424" cy="23909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1</a:t>
              </a:r>
              <a:endParaRPr lang="zh-CN" altLang="en-US" dirty="0">
                <a:solidFill>
                  <a:sysClr val="windowText" lastClr="000000"/>
                </a:solidFill>
              </a:endParaRPr>
            </a:p>
          </p:txBody>
        </p:sp>
        <p:sp>
          <p:nvSpPr>
            <p:cNvPr id="15" name="矩形 14"/>
            <p:cNvSpPr/>
            <p:nvPr/>
          </p:nvSpPr>
          <p:spPr>
            <a:xfrm>
              <a:off x="3933430" y="3876753"/>
              <a:ext cx="2195317" cy="239099"/>
            </a:xfrm>
            <a:prstGeom prst="rect">
              <a:avLst/>
            </a:prstGeom>
            <a:solidFill>
              <a:schemeClr val="accent6">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16" name="矩形 15"/>
            <p:cNvSpPr/>
            <p:nvPr/>
          </p:nvSpPr>
          <p:spPr>
            <a:xfrm>
              <a:off x="6439725" y="3861523"/>
              <a:ext cx="214107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17" name="加号 16"/>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8" name="加号 17"/>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9" name="矩形 1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2</a:t>
              </a:r>
              <a:endParaRPr lang="zh-CN" altLang="en-US" dirty="0">
                <a:solidFill>
                  <a:sysClr val="windowText" lastClr="000000"/>
                </a:solidFill>
              </a:endParaRPr>
            </a:p>
          </p:txBody>
        </p:sp>
        <p:sp>
          <p:nvSpPr>
            <p:cNvPr id="20" name="等号 1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23" name="组合 22"/>
          <p:cNvGrpSpPr/>
          <p:nvPr/>
        </p:nvGrpSpPr>
        <p:grpSpPr>
          <a:xfrm>
            <a:off x="649903" y="3808193"/>
            <a:ext cx="7976365" cy="276630"/>
            <a:chOff x="604437" y="3861523"/>
            <a:chExt cx="7976365" cy="276630"/>
          </a:xfrm>
        </p:grpSpPr>
        <p:sp>
          <p:nvSpPr>
            <p:cNvPr id="24" name="矩形 23"/>
            <p:cNvSpPr/>
            <p:nvPr/>
          </p:nvSpPr>
          <p:spPr>
            <a:xfrm>
              <a:off x="1881698" y="3876754"/>
              <a:ext cx="1719424" cy="23909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1</a:t>
              </a:r>
              <a:endParaRPr lang="zh-CN" altLang="en-US" dirty="0">
                <a:solidFill>
                  <a:sysClr val="windowText" lastClr="000000"/>
                </a:solidFill>
              </a:endParaRPr>
            </a:p>
          </p:txBody>
        </p:sp>
        <p:sp>
          <p:nvSpPr>
            <p:cNvPr id="25" name="矩形 24"/>
            <p:cNvSpPr/>
            <p:nvPr/>
          </p:nvSpPr>
          <p:spPr>
            <a:xfrm>
              <a:off x="3933430" y="3887881"/>
              <a:ext cx="219531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26" name="矩形 25"/>
            <p:cNvSpPr/>
            <p:nvPr/>
          </p:nvSpPr>
          <p:spPr>
            <a:xfrm>
              <a:off x="6439725" y="3861523"/>
              <a:ext cx="2141077" cy="239099"/>
            </a:xfrm>
            <a:prstGeom prst="rect">
              <a:avLst/>
            </a:prstGeom>
            <a:solidFill>
              <a:schemeClr val="accent6">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27" name="加号 26"/>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8" name="加号 27"/>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9" name="矩形 2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1</a:t>
              </a:r>
              <a:endParaRPr lang="zh-CN" altLang="en-US" dirty="0">
                <a:solidFill>
                  <a:sysClr val="windowText" lastClr="000000"/>
                </a:solidFill>
              </a:endParaRPr>
            </a:p>
          </p:txBody>
        </p:sp>
        <p:sp>
          <p:nvSpPr>
            <p:cNvPr id="30" name="等号 2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31" name="组合 30"/>
          <p:cNvGrpSpPr/>
          <p:nvPr/>
        </p:nvGrpSpPr>
        <p:grpSpPr>
          <a:xfrm>
            <a:off x="628650" y="4705144"/>
            <a:ext cx="7976365" cy="276630"/>
            <a:chOff x="604437" y="3861523"/>
            <a:chExt cx="7976365" cy="276630"/>
          </a:xfrm>
        </p:grpSpPr>
        <p:sp>
          <p:nvSpPr>
            <p:cNvPr id="32" name="矩形 31"/>
            <p:cNvSpPr/>
            <p:nvPr/>
          </p:nvSpPr>
          <p:spPr>
            <a:xfrm>
              <a:off x="1881698" y="3876754"/>
              <a:ext cx="1719424" cy="239099"/>
            </a:xfrm>
            <a:prstGeom prst="rect">
              <a:avLst/>
            </a:prstGeom>
            <a:solidFill>
              <a:schemeClr val="accent3">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2</a:t>
              </a:r>
              <a:endParaRPr lang="zh-CN" altLang="en-US" dirty="0">
                <a:solidFill>
                  <a:sysClr val="windowText" lastClr="000000"/>
                </a:solidFill>
              </a:endParaRPr>
            </a:p>
          </p:txBody>
        </p:sp>
        <p:sp>
          <p:nvSpPr>
            <p:cNvPr id="33" name="矩形 32"/>
            <p:cNvSpPr/>
            <p:nvPr/>
          </p:nvSpPr>
          <p:spPr>
            <a:xfrm>
              <a:off x="3933430" y="3876753"/>
              <a:ext cx="2195317" cy="239099"/>
            </a:xfrm>
            <a:prstGeom prst="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34" name="矩形 33"/>
            <p:cNvSpPr/>
            <p:nvPr/>
          </p:nvSpPr>
          <p:spPr>
            <a:xfrm>
              <a:off x="6439725" y="3861523"/>
              <a:ext cx="214107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35" name="加号 34"/>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6" name="加号 35"/>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7" name="矩形 36"/>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3</a:t>
              </a:r>
              <a:endParaRPr lang="zh-CN" altLang="en-US" dirty="0">
                <a:solidFill>
                  <a:sysClr val="windowText" lastClr="000000"/>
                </a:solidFill>
              </a:endParaRPr>
            </a:p>
          </p:txBody>
        </p:sp>
        <p:sp>
          <p:nvSpPr>
            <p:cNvPr id="38" name="等号 37"/>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spTree>
    <p:extLst>
      <p:ext uri="{BB962C8B-B14F-4D97-AF65-F5344CB8AC3E}">
        <p14:creationId xmlns:p14="http://schemas.microsoft.com/office/powerpoint/2010/main" val="2253324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graphicFrame>
        <p:nvGraphicFramePr>
          <p:cNvPr id="4" name="图表 3"/>
          <p:cNvGraphicFramePr>
            <a:graphicFrameLocks/>
          </p:cNvGraphicFramePr>
          <p:nvPr>
            <p:extLst/>
          </p:nvPr>
        </p:nvGraphicFramePr>
        <p:xfrm>
          <a:off x="502356" y="15155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nvPr>
        </p:nvGraphicFramePr>
        <p:xfrm>
          <a:off x="4052710" y="266594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19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sp>
        <p:nvSpPr>
          <p:cNvPr id="11" name="文本框 10"/>
          <p:cNvSpPr txBox="1"/>
          <p:nvPr/>
        </p:nvSpPr>
        <p:spPr>
          <a:xfrm>
            <a:off x="649904" y="1482194"/>
            <a:ext cx="5032147" cy="369332"/>
          </a:xfrm>
          <a:prstGeom prst="rect">
            <a:avLst/>
          </a:prstGeom>
          <a:noFill/>
        </p:spPr>
        <p:txBody>
          <a:bodyPr wrap="none" rtlCol="0">
            <a:spAutoFit/>
          </a:bodyPr>
          <a:lstStyle/>
          <a:p>
            <a:r>
              <a:rPr lang="zh-CN" altLang="en-US" dirty="0"/>
              <a:t>为了研究管道直径、水力重要对修复次序的影响</a:t>
            </a:r>
            <a:endParaRPr lang="en-US" altLang="zh-CN" dirty="0"/>
          </a:p>
        </p:txBody>
      </p:sp>
      <p:grpSp>
        <p:nvGrpSpPr>
          <p:cNvPr id="21" name="组合 20"/>
          <p:cNvGrpSpPr/>
          <p:nvPr/>
        </p:nvGrpSpPr>
        <p:grpSpPr>
          <a:xfrm>
            <a:off x="653547" y="2136813"/>
            <a:ext cx="7665034" cy="291860"/>
            <a:chOff x="604437" y="3861523"/>
            <a:chExt cx="7665034" cy="291860"/>
          </a:xfrm>
        </p:grpSpPr>
        <p:sp>
          <p:nvSpPr>
            <p:cNvPr id="14" name="矩形 13"/>
            <p:cNvSpPr/>
            <p:nvPr/>
          </p:nvSpPr>
          <p:spPr>
            <a:xfrm>
              <a:off x="1881697" y="3876754"/>
              <a:ext cx="2760682" cy="27662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管道按照直径大小隔离</a:t>
              </a:r>
            </a:p>
          </p:txBody>
        </p:sp>
        <p:sp>
          <p:nvSpPr>
            <p:cNvPr id="16" name="矩形 15"/>
            <p:cNvSpPr/>
            <p:nvPr/>
          </p:nvSpPr>
          <p:spPr>
            <a:xfrm>
              <a:off x="5184723" y="3861523"/>
              <a:ext cx="3084748" cy="276630"/>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管道按照直径大小修复</a:t>
              </a:r>
            </a:p>
          </p:txBody>
        </p:sp>
        <p:sp>
          <p:nvSpPr>
            <p:cNvPr id="17" name="加号 16"/>
            <p:cNvSpPr/>
            <p:nvPr/>
          </p:nvSpPr>
          <p:spPr>
            <a:xfrm>
              <a:off x="4799213" y="3883939"/>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9" name="矩形 1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4</a:t>
              </a:r>
              <a:endParaRPr lang="zh-CN" altLang="en-US" dirty="0">
                <a:solidFill>
                  <a:sysClr val="windowText" lastClr="000000"/>
                </a:solidFill>
              </a:endParaRPr>
            </a:p>
          </p:txBody>
        </p:sp>
        <p:sp>
          <p:nvSpPr>
            <p:cNvPr id="20" name="等号 1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22" name="组合 21"/>
          <p:cNvGrpSpPr/>
          <p:nvPr/>
        </p:nvGrpSpPr>
        <p:grpSpPr>
          <a:xfrm>
            <a:off x="649904" y="2732441"/>
            <a:ext cx="7686288" cy="307669"/>
            <a:chOff x="604437" y="3869195"/>
            <a:chExt cx="7686288" cy="307669"/>
          </a:xfrm>
        </p:grpSpPr>
        <p:sp>
          <p:nvSpPr>
            <p:cNvPr id="31" name="矩形 30"/>
            <p:cNvSpPr/>
            <p:nvPr/>
          </p:nvSpPr>
          <p:spPr>
            <a:xfrm>
              <a:off x="1881697" y="3876754"/>
              <a:ext cx="2764325" cy="30010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管道按照重要度大小隔离</a:t>
              </a:r>
            </a:p>
          </p:txBody>
        </p:sp>
        <p:sp>
          <p:nvSpPr>
            <p:cNvPr id="32" name="矩形 31"/>
            <p:cNvSpPr/>
            <p:nvPr/>
          </p:nvSpPr>
          <p:spPr>
            <a:xfrm>
              <a:off x="5205977" y="3869196"/>
              <a:ext cx="3084748" cy="307668"/>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管道按照重要度大小修复</a:t>
              </a:r>
            </a:p>
          </p:txBody>
        </p:sp>
        <p:sp>
          <p:nvSpPr>
            <p:cNvPr id="33" name="加号 32"/>
            <p:cNvSpPr/>
            <p:nvPr/>
          </p:nvSpPr>
          <p:spPr>
            <a:xfrm>
              <a:off x="4808918" y="3922649"/>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4" name="矩形 33"/>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5</a:t>
              </a:r>
              <a:endParaRPr lang="zh-CN" altLang="en-US" dirty="0">
                <a:solidFill>
                  <a:sysClr val="windowText" lastClr="000000"/>
                </a:solidFill>
              </a:endParaRPr>
            </a:p>
          </p:txBody>
        </p:sp>
        <p:sp>
          <p:nvSpPr>
            <p:cNvPr id="35" name="等号 34"/>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aphicFrame>
        <p:nvGraphicFramePr>
          <p:cNvPr id="36" name="图表 35"/>
          <p:cNvGraphicFramePr>
            <a:graphicFrameLocks/>
          </p:cNvGraphicFramePr>
          <p:nvPr>
            <p:extLst/>
          </p:nvPr>
        </p:nvGraphicFramePr>
        <p:xfrm>
          <a:off x="545071" y="337385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图表 37"/>
          <p:cNvGraphicFramePr>
            <a:graphicFrameLocks noChangeAspect="1"/>
          </p:cNvGraphicFramePr>
          <p:nvPr>
            <p:extLst/>
          </p:nvPr>
        </p:nvGraphicFramePr>
        <p:xfrm>
          <a:off x="5404607" y="3456451"/>
          <a:ext cx="2743200" cy="1645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a:graphicFrameLocks/>
          </p:cNvGraphicFramePr>
          <p:nvPr>
            <p:extLst/>
          </p:nvPr>
        </p:nvGraphicFramePr>
        <p:xfrm>
          <a:off x="4917846" y="5234429"/>
          <a:ext cx="1735617" cy="13167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图表 39"/>
          <p:cNvGraphicFramePr>
            <a:graphicFrameLocks/>
          </p:cNvGraphicFramePr>
          <p:nvPr>
            <p:extLst/>
          </p:nvPr>
        </p:nvGraphicFramePr>
        <p:xfrm>
          <a:off x="6653464" y="5234429"/>
          <a:ext cx="1494344" cy="1255965"/>
        </p:xfrm>
        <a:graphic>
          <a:graphicData uri="http://schemas.openxmlformats.org/drawingml/2006/chart">
            <c:chart xmlns:c="http://schemas.openxmlformats.org/drawingml/2006/chart" xmlns:r="http://schemas.openxmlformats.org/officeDocument/2006/relationships" r:id="rId5"/>
          </a:graphicData>
        </a:graphic>
      </p:graphicFrame>
      <p:sp>
        <p:nvSpPr>
          <p:cNvPr id="3" name="文本框 2"/>
          <p:cNvSpPr txBox="1"/>
          <p:nvPr/>
        </p:nvSpPr>
        <p:spPr>
          <a:xfrm>
            <a:off x="7113909" y="5846179"/>
            <a:ext cx="396262" cy="184666"/>
          </a:xfrm>
          <a:prstGeom prst="rect">
            <a:avLst/>
          </a:prstGeom>
          <a:noFill/>
        </p:spPr>
        <p:txBody>
          <a:bodyPr wrap="none" rtlCol="0">
            <a:spAutoFit/>
          </a:bodyPr>
          <a:lstStyle/>
          <a:p>
            <a:r>
              <a:rPr lang="en-US" altLang="zh-CN" sz="600" dirty="0"/>
              <a:t>0.0066</a:t>
            </a:r>
            <a:endParaRPr lang="zh-CN" altLang="en-US" sz="600" dirty="0"/>
          </a:p>
        </p:txBody>
      </p:sp>
      <p:sp>
        <p:nvSpPr>
          <p:cNvPr id="23" name="文本框 22"/>
          <p:cNvSpPr txBox="1"/>
          <p:nvPr/>
        </p:nvSpPr>
        <p:spPr>
          <a:xfrm>
            <a:off x="7510171" y="5595386"/>
            <a:ext cx="396262" cy="184666"/>
          </a:xfrm>
          <a:prstGeom prst="rect">
            <a:avLst/>
          </a:prstGeom>
          <a:noFill/>
        </p:spPr>
        <p:txBody>
          <a:bodyPr wrap="none" rtlCol="0">
            <a:spAutoFit/>
          </a:bodyPr>
          <a:lstStyle/>
          <a:p>
            <a:r>
              <a:rPr lang="en-US" altLang="zh-CN" sz="600" dirty="0"/>
              <a:t>0.0167</a:t>
            </a:r>
            <a:endParaRPr lang="zh-CN" altLang="en-US" sz="600" dirty="0"/>
          </a:p>
        </p:txBody>
      </p:sp>
      <p:sp>
        <p:nvSpPr>
          <p:cNvPr id="4" name="文本框 3"/>
          <p:cNvSpPr txBox="1"/>
          <p:nvPr/>
        </p:nvSpPr>
        <p:spPr>
          <a:xfrm>
            <a:off x="5347294" y="5661513"/>
            <a:ext cx="396262" cy="184666"/>
          </a:xfrm>
          <a:prstGeom prst="rect">
            <a:avLst/>
          </a:prstGeom>
          <a:noFill/>
        </p:spPr>
        <p:txBody>
          <a:bodyPr wrap="none" rtlCol="0">
            <a:spAutoFit/>
          </a:bodyPr>
          <a:lstStyle/>
          <a:p>
            <a:r>
              <a:rPr lang="en-US" altLang="zh-CN" sz="600" dirty="0"/>
              <a:t>0.6414</a:t>
            </a:r>
            <a:endParaRPr lang="zh-CN" altLang="en-US" sz="600" dirty="0"/>
          </a:p>
        </p:txBody>
      </p:sp>
      <p:sp>
        <p:nvSpPr>
          <p:cNvPr id="5" name="文本框 4"/>
          <p:cNvSpPr txBox="1"/>
          <p:nvPr/>
        </p:nvSpPr>
        <p:spPr>
          <a:xfrm>
            <a:off x="5973779" y="5611983"/>
            <a:ext cx="396262" cy="184666"/>
          </a:xfrm>
          <a:prstGeom prst="rect">
            <a:avLst/>
          </a:prstGeom>
          <a:noFill/>
        </p:spPr>
        <p:txBody>
          <a:bodyPr wrap="none" rtlCol="0">
            <a:spAutoFit/>
          </a:bodyPr>
          <a:lstStyle/>
          <a:p>
            <a:r>
              <a:rPr lang="en-US" altLang="zh-CN" sz="600" dirty="0"/>
              <a:t>0.8284</a:t>
            </a:r>
            <a:endParaRPr lang="zh-CN" altLang="en-US" sz="600" dirty="0"/>
          </a:p>
        </p:txBody>
      </p:sp>
    </p:spTree>
    <p:extLst>
      <p:ext uri="{BB962C8B-B14F-4D97-AF65-F5344CB8AC3E}">
        <p14:creationId xmlns:p14="http://schemas.microsoft.com/office/powerpoint/2010/main" val="15482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63B12-3A59-4D4A-A0B2-220C0B982137}"/>
              </a:ext>
            </a:extLst>
          </p:cNvPr>
          <p:cNvSpPr>
            <a:spLocks noGrp="1"/>
          </p:cNvSpPr>
          <p:nvPr>
            <p:ph type="title"/>
          </p:nvPr>
        </p:nvSpPr>
        <p:spPr/>
        <p:txBody>
          <a:bodyPr/>
          <a:lstStyle/>
          <a:p>
            <a:r>
              <a:rPr lang="zh-CN" altLang="en-US" dirty="0"/>
              <a:t>修复次序优化方法</a:t>
            </a:r>
          </a:p>
        </p:txBody>
      </p:sp>
      <p:sp>
        <p:nvSpPr>
          <p:cNvPr id="3" name="圆角矩形 25">
            <a:extLst>
              <a:ext uri="{FF2B5EF4-FFF2-40B4-BE49-F238E27FC236}">
                <a16:creationId xmlns:a16="http://schemas.microsoft.com/office/drawing/2014/main" id="{23978A9F-6665-48B0-971B-E5982F8D84C1}"/>
              </a:ext>
            </a:extLst>
          </p:cNvPr>
          <p:cNvSpPr/>
          <p:nvPr/>
        </p:nvSpPr>
        <p:spPr>
          <a:xfrm>
            <a:off x="5197826" y="1887178"/>
            <a:ext cx="2623931" cy="4182940"/>
          </a:xfrm>
          <a:prstGeom prst="roundRect">
            <a:avLst/>
          </a:prstGeom>
          <a:solidFill>
            <a:srgbClr val="F2F2F2">
              <a:alpha val="69804"/>
            </a:srgb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0215571-BF52-41AE-8563-6322C71FAF3F}"/>
              </a:ext>
            </a:extLst>
          </p:cNvPr>
          <p:cNvSpPr/>
          <p:nvPr/>
        </p:nvSpPr>
        <p:spPr>
          <a:xfrm>
            <a:off x="1559114" y="3374194"/>
            <a:ext cx="2961499" cy="457200"/>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
        <p:nvSpPr>
          <p:cNvPr id="5" name="圆角矩形 1">
            <a:extLst>
              <a:ext uri="{FF2B5EF4-FFF2-40B4-BE49-F238E27FC236}">
                <a16:creationId xmlns:a16="http://schemas.microsoft.com/office/drawing/2014/main" id="{C83C4569-6C1C-4EAA-9504-D39469544020}"/>
              </a:ext>
            </a:extLst>
          </p:cNvPr>
          <p:cNvSpPr/>
          <p:nvPr/>
        </p:nvSpPr>
        <p:spPr>
          <a:xfrm>
            <a:off x="1498783" y="1599146"/>
            <a:ext cx="949706" cy="3419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宋体" panose="02010600030101010101" pitchFamily="2" charset="-122"/>
                <a:ea typeface="宋体" panose="02010600030101010101" pitchFamily="2" charset="-122"/>
                <a:cs typeface="Arial" panose="020B0604020202020204" pitchFamily="34" charset="0"/>
              </a:rPr>
              <a:t>主程序</a:t>
            </a:r>
          </a:p>
        </p:txBody>
      </p:sp>
      <p:sp>
        <p:nvSpPr>
          <p:cNvPr id="6" name="圆角矩形 2">
            <a:extLst>
              <a:ext uri="{FF2B5EF4-FFF2-40B4-BE49-F238E27FC236}">
                <a16:creationId xmlns:a16="http://schemas.microsoft.com/office/drawing/2014/main" id="{E2A985D6-0CDF-4955-860F-71154700C941}"/>
              </a:ext>
            </a:extLst>
          </p:cNvPr>
          <p:cNvSpPr/>
          <p:nvPr/>
        </p:nvSpPr>
        <p:spPr>
          <a:xfrm>
            <a:off x="2703826" y="1599146"/>
            <a:ext cx="672075" cy="28803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开始</a:t>
            </a:r>
          </a:p>
        </p:txBody>
      </p:sp>
      <p:sp>
        <p:nvSpPr>
          <p:cNvPr id="7" name="流程图: 数据 6">
            <a:extLst>
              <a:ext uri="{FF2B5EF4-FFF2-40B4-BE49-F238E27FC236}">
                <a16:creationId xmlns:a16="http://schemas.microsoft.com/office/drawing/2014/main" id="{57C1968F-6807-4E2F-8872-4BB2710F34DE}"/>
              </a:ext>
            </a:extLst>
          </p:cNvPr>
          <p:cNvSpPr/>
          <p:nvPr/>
        </p:nvSpPr>
        <p:spPr>
          <a:xfrm>
            <a:off x="1647709" y="2103202"/>
            <a:ext cx="2784309" cy="504056"/>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输入：</a:t>
            </a: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1.</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供水管网物理状态</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      2.</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灾后可用恢复资源</a:t>
            </a:r>
          </a:p>
        </p:txBody>
      </p:sp>
      <p:sp>
        <p:nvSpPr>
          <p:cNvPr id="8" name="矩形 7">
            <a:extLst>
              <a:ext uri="{FF2B5EF4-FFF2-40B4-BE49-F238E27FC236}">
                <a16:creationId xmlns:a16="http://schemas.microsoft.com/office/drawing/2014/main" id="{0084E2BE-C2C4-4FDF-B769-54BBBD9FA18E}"/>
              </a:ext>
            </a:extLst>
          </p:cNvPr>
          <p:cNvSpPr/>
          <p:nvPr/>
        </p:nvSpPr>
        <p:spPr>
          <a:xfrm>
            <a:off x="1647709" y="2823282"/>
            <a:ext cx="2784309"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确定管道修复事件及其所需时间</a:t>
            </a:r>
          </a:p>
        </p:txBody>
      </p:sp>
      <p:sp>
        <p:nvSpPr>
          <p:cNvPr id="9" name="矩形 8">
            <a:extLst>
              <a:ext uri="{FF2B5EF4-FFF2-40B4-BE49-F238E27FC236}">
                <a16:creationId xmlns:a16="http://schemas.microsoft.com/office/drawing/2014/main" id="{E3DB7B93-1F07-4C92-9A5F-C89BF9E1FA37}"/>
              </a:ext>
            </a:extLst>
          </p:cNvPr>
          <p:cNvSpPr/>
          <p:nvPr/>
        </p:nvSpPr>
        <p:spPr>
          <a:xfrm>
            <a:off x="1647708" y="3378241"/>
            <a:ext cx="1260000" cy="439851"/>
          </a:xfrm>
          <a:prstGeom prst="rect">
            <a:avLst/>
          </a:prstGeom>
          <a:solidFill>
            <a:schemeClr val="accent1">
              <a:lumMod val="60000"/>
              <a:lumOff val="40000"/>
              <a:alpha val="63137"/>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管道隔离事件与</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恢复资源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指派优化</a:t>
            </a:r>
          </a:p>
        </p:txBody>
      </p:sp>
      <p:sp>
        <p:nvSpPr>
          <p:cNvPr id="10" name="矩形 9">
            <a:extLst>
              <a:ext uri="{FF2B5EF4-FFF2-40B4-BE49-F238E27FC236}">
                <a16:creationId xmlns:a16="http://schemas.microsoft.com/office/drawing/2014/main" id="{541D5EEB-74A0-41AE-8B1A-60260E292F08}"/>
              </a:ext>
            </a:extLst>
          </p:cNvPr>
          <p:cNvSpPr/>
          <p:nvPr/>
        </p:nvSpPr>
        <p:spPr>
          <a:xfrm>
            <a:off x="1647709" y="4047418"/>
            <a:ext cx="2784309"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管道修复事件与维修队伍 时空安排 方案</a:t>
            </a:r>
          </a:p>
        </p:txBody>
      </p:sp>
      <p:sp>
        <p:nvSpPr>
          <p:cNvPr id="11" name="矩形 10">
            <a:extLst>
              <a:ext uri="{FF2B5EF4-FFF2-40B4-BE49-F238E27FC236}">
                <a16:creationId xmlns:a16="http://schemas.microsoft.com/office/drawing/2014/main" id="{B660FCC9-C3DB-4AF3-B006-349C7C47B877}"/>
              </a:ext>
            </a:extLst>
          </p:cNvPr>
          <p:cNvSpPr/>
          <p:nvPr/>
        </p:nvSpPr>
        <p:spPr>
          <a:xfrm>
            <a:off x="3039863" y="3393641"/>
            <a:ext cx="1401355" cy="401873"/>
          </a:xfrm>
          <a:prstGeom prst="rect">
            <a:avLst/>
          </a:prstGeom>
          <a:solidFill>
            <a:schemeClr val="accent1">
              <a:lumMod val="60000"/>
              <a:lumOff val="40000"/>
              <a:alpha val="63137"/>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管道维修、替换事件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与恢复资源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指派优化</a:t>
            </a:r>
          </a:p>
        </p:txBody>
      </p:sp>
      <p:sp>
        <p:nvSpPr>
          <p:cNvPr id="12" name="矩形 11">
            <a:extLst>
              <a:ext uri="{FF2B5EF4-FFF2-40B4-BE49-F238E27FC236}">
                <a16:creationId xmlns:a16="http://schemas.microsoft.com/office/drawing/2014/main" id="{E7097AB7-CAB1-4AFB-86F6-D88183D9B85E}"/>
              </a:ext>
            </a:extLst>
          </p:cNvPr>
          <p:cNvSpPr/>
          <p:nvPr/>
        </p:nvSpPr>
        <p:spPr>
          <a:xfrm>
            <a:off x="1647709" y="4623482"/>
            <a:ext cx="2784309" cy="360040"/>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延时水力模型</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模拟恢复过程的功能变化</a:t>
            </a:r>
          </a:p>
        </p:txBody>
      </p:sp>
      <p:sp>
        <p:nvSpPr>
          <p:cNvPr id="13" name="流程图: 数据 12">
            <a:extLst>
              <a:ext uri="{FF2B5EF4-FFF2-40B4-BE49-F238E27FC236}">
                <a16:creationId xmlns:a16="http://schemas.microsoft.com/office/drawing/2014/main" id="{F180B99A-9A11-45B8-B02D-C6B037E0C5B3}"/>
              </a:ext>
            </a:extLst>
          </p:cNvPr>
          <p:cNvSpPr/>
          <p:nvPr/>
        </p:nvSpPr>
        <p:spPr>
          <a:xfrm>
            <a:off x="1647709" y="5199546"/>
            <a:ext cx="2784309" cy="504056"/>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输出：</a:t>
            </a: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1.</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供水管网灾后韧性</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     2.</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恢复工作指派方案</a:t>
            </a:r>
          </a:p>
        </p:txBody>
      </p:sp>
      <p:sp>
        <p:nvSpPr>
          <p:cNvPr id="14" name="圆角矩形 12">
            <a:extLst>
              <a:ext uri="{FF2B5EF4-FFF2-40B4-BE49-F238E27FC236}">
                <a16:creationId xmlns:a16="http://schemas.microsoft.com/office/drawing/2014/main" id="{F4B431DB-46F6-4327-A9B5-39A5B0667E07}"/>
              </a:ext>
            </a:extLst>
          </p:cNvPr>
          <p:cNvSpPr/>
          <p:nvPr/>
        </p:nvSpPr>
        <p:spPr>
          <a:xfrm>
            <a:off x="2703826" y="5919626"/>
            <a:ext cx="672075" cy="28803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结束</a:t>
            </a:r>
          </a:p>
        </p:txBody>
      </p:sp>
      <p:cxnSp>
        <p:nvCxnSpPr>
          <p:cNvPr id="15" name="直接箭头连接符 14">
            <a:extLst>
              <a:ext uri="{FF2B5EF4-FFF2-40B4-BE49-F238E27FC236}">
                <a16:creationId xmlns:a16="http://schemas.microsoft.com/office/drawing/2014/main" id="{549B6947-0365-43B3-9378-84895DD558E7}"/>
              </a:ext>
            </a:extLst>
          </p:cNvPr>
          <p:cNvCxnSpPr>
            <a:stCxn id="6" idx="2"/>
            <a:endCxn id="7" idx="1"/>
          </p:cNvCxnSpPr>
          <p:nvPr/>
        </p:nvCxnSpPr>
        <p:spPr>
          <a:xfrm>
            <a:off x="3039863" y="188717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11D4435-4F95-4FAD-B041-164F8450EF23}"/>
              </a:ext>
            </a:extLst>
          </p:cNvPr>
          <p:cNvCxnSpPr>
            <a:stCxn id="7" idx="4"/>
            <a:endCxn id="8" idx="0"/>
          </p:cNvCxnSpPr>
          <p:nvPr/>
        </p:nvCxnSpPr>
        <p:spPr>
          <a:xfrm>
            <a:off x="3039863" y="260725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1216C9E-560F-445A-B937-DAAD4030ABC8}"/>
              </a:ext>
            </a:extLst>
          </p:cNvPr>
          <p:cNvCxnSpPr>
            <a:stCxn id="8" idx="2"/>
            <a:endCxn id="4" idx="0"/>
          </p:cNvCxnSpPr>
          <p:nvPr/>
        </p:nvCxnSpPr>
        <p:spPr>
          <a:xfrm>
            <a:off x="3039863" y="3183322"/>
            <a:ext cx="0" cy="1908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F3E5E2-3126-4005-8DD8-981E7EC5C729}"/>
              </a:ext>
            </a:extLst>
          </p:cNvPr>
          <p:cNvCxnSpPr>
            <a:stCxn id="4" idx="2"/>
            <a:endCxn id="10" idx="0"/>
          </p:cNvCxnSpPr>
          <p:nvPr/>
        </p:nvCxnSpPr>
        <p:spPr>
          <a:xfrm>
            <a:off x="3039863" y="3831394"/>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8A42E4D-67A9-45CE-8BB9-F64028265525}"/>
              </a:ext>
            </a:extLst>
          </p:cNvPr>
          <p:cNvCxnSpPr>
            <a:stCxn id="10" idx="2"/>
            <a:endCxn id="12" idx="0"/>
          </p:cNvCxnSpPr>
          <p:nvPr/>
        </p:nvCxnSpPr>
        <p:spPr>
          <a:xfrm>
            <a:off x="3039863" y="440745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2DE2A89-78B7-444A-8A0B-584CB4A1A478}"/>
              </a:ext>
            </a:extLst>
          </p:cNvPr>
          <p:cNvCxnSpPr>
            <a:stCxn id="12" idx="2"/>
            <a:endCxn id="13" idx="1"/>
          </p:cNvCxnSpPr>
          <p:nvPr/>
        </p:nvCxnSpPr>
        <p:spPr>
          <a:xfrm>
            <a:off x="3039863" y="498352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560BF24-97F5-4327-8AEB-4EC723F0EF4F}"/>
              </a:ext>
            </a:extLst>
          </p:cNvPr>
          <p:cNvCxnSpPr>
            <a:stCxn id="13" idx="4"/>
            <a:endCxn id="14" idx="0"/>
          </p:cNvCxnSpPr>
          <p:nvPr/>
        </p:nvCxnSpPr>
        <p:spPr>
          <a:xfrm>
            <a:off x="3039863" y="57036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6291AC45-83B6-4398-B6EE-EB4A154BB009}"/>
              </a:ext>
            </a:extLst>
          </p:cNvPr>
          <p:cNvSpPr/>
          <p:nvPr/>
        </p:nvSpPr>
        <p:spPr>
          <a:xfrm>
            <a:off x="1334738" y="1520531"/>
            <a:ext cx="3403601" cy="4770804"/>
          </a:xfrm>
          <a:prstGeom prst="rect">
            <a:avLst/>
          </a:prstGeom>
          <a:noFill/>
          <a:ln w="2222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59320AC-6A06-47D9-90A5-5CDA3AF2E3C7}"/>
              </a:ext>
            </a:extLst>
          </p:cNvPr>
          <p:cNvSpPr/>
          <p:nvPr/>
        </p:nvSpPr>
        <p:spPr>
          <a:xfrm>
            <a:off x="5367462" y="2334769"/>
            <a:ext cx="1863725" cy="42298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随机生成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初始种群</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恢复事件与资源指派方案</a:t>
            </a:r>
          </a:p>
        </p:txBody>
      </p:sp>
      <p:sp>
        <p:nvSpPr>
          <p:cNvPr id="24" name="矩形 23">
            <a:extLst>
              <a:ext uri="{FF2B5EF4-FFF2-40B4-BE49-F238E27FC236}">
                <a16:creationId xmlns:a16="http://schemas.microsoft.com/office/drawing/2014/main" id="{FCD2314B-C3F7-476F-882D-13E49D12AA80}"/>
              </a:ext>
            </a:extLst>
          </p:cNvPr>
          <p:cNvSpPr/>
          <p:nvPr/>
        </p:nvSpPr>
        <p:spPr>
          <a:xfrm>
            <a:off x="5367467" y="2956074"/>
            <a:ext cx="1863725" cy="4680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种群个体</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的管道修复事件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与维修队伍 时空安排 方案</a:t>
            </a:r>
          </a:p>
        </p:txBody>
      </p:sp>
      <p:sp>
        <p:nvSpPr>
          <p:cNvPr id="25" name="圆角矩形 30">
            <a:extLst>
              <a:ext uri="{FF2B5EF4-FFF2-40B4-BE49-F238E27FC236}">
                <a16:creationId xmlns:a16="http://schemas.microsoft.com/office/drawing/2014/main" id="{1E51798C-C5CD-424B-A161-CEB7F91B77D7}"/>
              </a:ext>
            </a:extLst>
          </p:cNvPr>
          <p:cNvSpPr/>
          <p:nvPr/>
        </p:nvSpPr>
        <p:spPr>
          <a:xfrm>
            <a:off x="5400662" y="2106319"/>
            <a:ext cx="1797324" cy="1582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宋体" panose="02010600030101010101" pitchFamily="2" charset="-122"/>
                <a:ea typeface="宋体" panose="02010600030101010101" pitchFamily="2" charset="-122"/>
                <a:cs typeface="Arial" panose="020B0604020202020204" pitchFamily="34" charset="0"/>
              </a:rPr>
              <a:t>遗传算法求解优化模型</a:t>
            </a:r>
          </a:p>
        </p:txBody>
      </p:sp>
      <p:sp>
        <p:nvSpPr>
          <p:cNvPr id="26" name="矩形 25">
            <a:extLst>
              <a:ext uri="{FF2B5EF4-FFF2-40B4-BE49-F238E27FC236}">
                <a16:creationId xmlns:a16="http://schemas.microsoft.com/office/drawing/2014/main" id="{47402A69-CD61-433F-B709-7A6CD9612B38}"/>
              </a:ext>
            </a:extLst>
          </p:cNvPr>
          <p:cNvSpPr/>
          <p:nvPr/>
        </p:nvSpPr>
        <p:spPr>
          <a:xfrm>
            <a:off x="5367466" y="3608491"/>
            <a:ext cx="1863725" cy="401016"/>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延时水力模型</a:t>
            </a:r>
            <a:endParaRPr lang="en-US" altLang="zh-CN" sz="105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计算恢复过程功能状态</a:t>
            </a:r>
          </a:p>
        </p:txBody>
      </p:sp>
      <p:sp>
        <p:nvSpPr>
          <p:cNvPr id="27" name="矩形 26">
            <a:extLst>
              <a:ext uri="{FF2B5EF4-FFF2-40B4-BE49-F238E27FC236}">
                <a16:creationId xmlns:a16="http://schemas.microsoft.com/office/drawing/2014/main" id="{83ABF8B8-E9F7-437B-8731-E7EBC85326DB}"/>
              </a:ext>
            </a:extLst>
          </p:cNvPr>
          <p:cNvSpPr/>
          <p:nvPr/>
        </p:nvSpPr>
        <p:spPr>
          <a:xfrm>
            <a:off x="5367463" y="4247964"/>
            <a:ext cx="1863725"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计算个体适应度</a:t>
            </a:r>
          </a:p>
        </p:txBody>
      </p:sp>
      <p:sp>
        <p:nvSpPr>
          <p:cNvPr id="28" name="流程图: 决策 27">
            <a:extLst>
              <a:ext uri="{FF2B5EF4-FFF2-40B4-BE49-F238E27FC236}">
                <a16:creationId xmlns:a16="http://schemas.microsoft.com/office/drawing/2014/main" id="{A538D4BE-40DE-471B-9884-1045B2F30F15}"/>
              </a:ext>
            </a:extLst>
          </p:cNvPr>
          <p:cNvSpPr/>
          <p:nvPr/>
        </p:nvSpPr>
        <p:spPr>
          <a:xfrm>
            <a:off x="5521449" y="4824003"/>
            <a:ext cx="1555749" cy="44079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优化终止</a:t>
            </a:r>
          </a:p>
        </p:txBody>
      </p:sp>
      <p:sp>
        <p:nvSpPr>
          <p:cNvPr id="29" name="矩形 28">
            <a:extLst>
              <a:ext uri="{FF2B5EF4-FFF2-40B4-BE49-F238E27FC236}">
                <a16:creationId xmlns:a16="http://schemas.microsoft.com/office/drawing/2014/main" id="{B4072506-4523-4962-971B-0AE9C5CEA17B}"/>
              </a:ext>
            </a:extLst>
          </p:cNvPr>
          <p:cNvSpPr/>
          <p:nvPr/>
        </p:nvSpPr>
        <p:spPr>
          <a:xfrm>
            <a:off x="5367467" y="5493250"/>
            <a:ext cx="1863726" cy="4155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输出：</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最优管道修复事件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与维修队伍指派方案</a:t>
            </a:r>
          </a:p>
        </p:txBody>
      </p:sp>
      <p:sp>
        <p:nvSpPr>
          <p:cNvPr id="30" name="矩形 29">
            <a:extLst>
              <a:ext uri="{FF2B5EF4-FFF2-40B4-BE49-F238E27FC236}">
                <a16:creationId xmlns:a16="http://schemas.microsoft.com/office/drawing/2014/main" id="{95F13E8E-6AA3-40F2-8772-D1CC15C232DA}"/>
              </a:ext>
            </a:extLst>
          </p:cNvPr>
          <p:cNvSpPr/>
          <p:nvPr/>
        </p:nvSpPr>
        <p:spPr>
          <a:xfrm>
            <a:off x="6345047" y="5211448"/>
            <a:ext cx="361950" cy="277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是</a:t>
            </a:r>
          </a:p>
        </p:txBody>
      </p:sp>
      <p:sp>
        <p:nvSpPr>
          <p:cNvPr id="31" name="矩形 30">
            <a:extLst>
              <a:ext uri="{FF2B5EF4-FFF2-40B4-BE49-F238E27FC236}">
                <a16:creationId xmlns:a16="http://schemas.microsoft.com/office/drawing/2014/main" id="{F5743132-5FE6-4105-B5AC-181F2E26705A}"/>
              </a:ext>
            </a:extLst>
          </p:cNvPr>
          <p:cNvSpPr/>
          <p:nvPr/>
        </p:nvSpPr>
        <p:spPr>
          <a:xfrm>
            <a:off x="7043556" y="4793425"/>
            <a:ext cx="361950" cy="277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否</a:t>
            </a:r>
          </a:p>
        </p:txBody>
      </p:sp>
      <p:sp>
        <p:nvSpPr>
          <p:cNvPr id="32" name="矩形 31">
            <a:extLst>
              <a:ext uri="{FF2B5EF4-FFF2-40B4-BE49-F238E27FC236}">
                <a16:creationId xmlns:a16="http://schemas.microsoft.com/office/drawing/2014/main" id="{6061FBC2-C268-4E7F-9544-25589ABA7B7C}"/>
              </a:ext>
            </a:extLst>
          </p:cNvPr>
          <p:cNvSpPr/>
          <p:nvPr/>
        </p:nvSpPr>
        <p:spPr>
          <a:xfrm>
            <a:off x="7333400" y="3195312"/>
            <a:ext cx="311059" cy="176163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选择、变异、交叉操作</a:t>
            </a:r>
          </a:p>
        </p:txBody>
      </p:sp>
      <p:cxnSp>
        <p:nvCxnSpPr>
          <p:cNvPr id="33" name="肘形连接符 49">
            <a:extLst>
              <a:ext uri="{FF2B5EF4-FFF2-40B4-BE49-F238E27FC236}">
                <a16:creationId xmlns:a16="http://schemas.microsoft.com/office/drawing/2014/main" id="{92DDAFA3-EF39-4337-8E82-22F8838B4E22}"/>
              </a:ext>
            </a:extLst>
          </p:cNvPr>
          <p:cNvCxnSpPr>
            <a:cxnSpLocks/>
            <a:stCxn id="28" idx="3"/>
            <a:endCxn id="24" idx="3"/>
          </p:cNvCxnSpPr>
          <p:nvPr/>
        </p:nvCxnSpPr>
        <p:spPr>
          <a:xfrm flipV="1">
            <a:off x="7077198" y="3190100"/>
            <a:ext cx="153994" cy="1854302"/>
          </a:xfrm>
          <a:prstGeom prst="bentConnector3">
            <a:avLst>
              <a:gd name="adj1" fmla="val 344219"/>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A2A0513-DD36-4B62-87DE-2194F59BA6E8}"/>
              </a:ext>
            </a:extLst>
          </p:cNvPr>
          <p:cNvCxnSpPr>
            <a:stCxn id="23" idx="2"/>
            <a:endCxn id="24" idx="0"/>
          </p:cNvCxnSpPr>
          <p:nvPr/>
        </p:nvCxnSpPr>
        <p:spPr>
          <a:xfrm>
            <a:off x="6299325" y="2757750"/>
            <a:ext cx="5" cy="1983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5399B72-76CC-4E37-89AA-CEDB967BABFB}"/>
              </a:ext>
            </a:extLst>
          </p:cNvPr>
          <p:cNvCxnSpPr>
            <a:cxnSpLocks/>
            <a:stCxn id="24" idx="2"/>
            <a:endCxn id="26" idx="0"/>
          </p:cNvCxnSpPr>
          <p:nvPr/>
        </p:nvCxnSpPr>
        <p:spPr>
          <a:xfrm flipH="1">
            <a:off x="6299329" y="3424126"/>
            <a:ext cx="1" cy="1843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E37C34E-A4AD-4730-B2E1-8268B2B78328}"/>
              </a:ext>
            </a:extLst>
          </p:cNvPr>
          <p:cNvCxnSpPr>
            <a:cxnSpLocks/>
            <a:stCxn id="26" idx="2"/>
            <a:endCxn id="27" idx="0"/>
          </p:cNvCxnSpPr>
          <p:nvPr/>
        </p:nvCxnSpPr>
        <p:spPr>
          <a:xfrm flipH="1">
            <a:off x="6299326" y="4009507"/>
            <a:ext cx="3" cy="23845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981131-7C96-426D-8913-9B11509F7DC3}"/>
              </a:ext>
            </a:extLst>
          </p:cNvPr>
          <p:cNvCxnSpPr>
            <a:stCxn id="27" idx="2"/>
            <a:endCxn id="28" idx="0"/>
          </p:cNvCxnSpPr>
          <p:nvPr/>
        </p:nvCxnSpPr>
        <p:spPr>
          <a:xfrm flipH="1">
            <a:off x="6299324" y="4608004"/>
            <a:ext cx="2" cy="21599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203728E-B984-493D-895C-E696F009F6C4}"/>
              </a:ext>
            </a:extLst>
          </p:cNvPr>
          <p:cNvCxnSpPr>
            <a:cxnSpLocks/>
            <a:stCxn id="28" idx="2"/>
            <a:endCxn id="29" idx="0"/>
          </p:cNvCxnSpPr>
          <p:nvPr/>
        </p:nvCxnSpPr>
        <p:spPr>
          <a:xfrm>
            <a:off x="6299324" y="5264800"/>
            <a:ext cx="6" cy="2284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左右箭头 103">
            <a:extLst>
              <a:ext uri="{FF2B5EF4-FFF2-40B4-BE49-F238E27FC236}">
                <a16:creationId xmlns:a16="http://schemas.microsoft.com/office/drawing/2014/main" id="{A9B40E68-7A65-449A-B259-4FC0E2CEEEC4}"/>
              </a:ext>
            </a:extLst>
          </p:cNvPr>
          <p:cNvSpPr/>
          <p:nvPr/>
        </p:nvSpPr>
        <p:spPr>
          <a:xfrm>
            <a:off x="4520613" y="3526844"/>
            <a:ext cx="677213" cy="151810"/>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118176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5969AB-2E88-48BD-A478-3AF5FA226CFA}"/>
              </a:ext>
            </a:extLst>
          </p:cNvPr>
          <p:cNvSpPr txBox="1">
            <a:spLocks noChangeArrowheads="1"/>
          </p:cNvSpPr>
          <p:nvPr/>
        </p:nvSpPr>
        <p:spPr bwMode="auto">
          <a:xfrm>
            <a:off x="793432" y="2638506"/>
            <a:ext cx="7557135" cy="202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4000" b="1" dirty="0">
                <a:solidFill>
                  <a:schemeClr val="accent1">
                    <a:lumMod val="50000"/>
                  </a:schemeClr>
                </a:solidFill>
                <a:cs typeface="Times New Roman" panose="02020603050405020304" pitchFamily="18" charset="0"/>
              </a:rPr>
              <a:t>THE END</a:t>
            </a:r>
          </a:p>
          <a:p>
            <a:pPr algn="ctr" eaLnBrk="1" hangingPunct="1">
              <a:lnSpc>
                <a:spcPct val="250000"/>
              </a:lnSpc>
            </a:pPr>
            <a:r>
              <a:rPr lang="en-US" altLang="zh-CN" sz="4000" b="1" dirty="0">
                <a:solidFill>
                  <a:schemeClr val="accent1">
                    <a:lumMod val="50000"/>
                  </a:schemeClr>
                </a:solidFill>
                <a:cs typeface="Times New Roman" panose="02020603050405020304" pitchFamily="18" charset="0"/>
              </a:rPr>
              <a:t>THANK YOU VERY MUCH</a:t>
            </a:r>
            <a:endParaRPr lang="zh-CN" altLang="en-US" sz="4000" b="1"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241685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一、研究进展</a:t>
            </a:r>
          </a:p>
        </p:txBody>
      </p:sp>
      <p:pic>
        <p:nvPicPr>
          <p:cNvPr id="4" name="图片 3">
            <a:extLst>
              <a:ext uri="{FF2B5EF4-FFF2-40B4-BE49-F238E27FC236}">
                <a16:creationId xmlns:a16="http://schemas.microsoft.com/office/drawing/2014/main" id="{DC72EC38-69AE-42A5-9290-068D1E90082E}"/>
              </a:ext>
            </a:extLst>
          </p:cNvPr>
          <p:cNvPicPr>
            <a:picLocks noChangeAspect="1"/>
          </p:cNvPicPr>
          <p:nvPr/>
        </p:nvPicPr>
        <p:blipFill rotWithShape="1">
          <a:blip r:embed="rId3"/>
          <a:srcRect r="49887" b="17736"/>
          <a:stretch/>
        </p:blipFill>
        <p:spPr>
          <a:xfrm>
            <a:off x="4008306" y="1854818"/>
            <a:ext cx="4791402" cy="3148363"/>
          </a:xfrm>
          <a:prstGeom prst="rect">
            <a:avLst/>
          </a:prstGeom>
        </p:spPr>
      </p:pic>
      <p:sp>
        <p:nvSpPr>
          <p:cNvPr id="6" name="矩形 5">
            <a:extLst>
              <a:ext uri="{FF2B5EF4-FFF2-40B4-BE49-F238E27FC236}">
                <a16:creationId xmlns:a16="http://schemas.microsoft.com/office/drawing/2014/main" id="{B0C46A85-7720-4BC4-8635-32796B357D09}"/>
              </a:ext>
            </a:extLst>
          </p:cNvPr>
          <p:cNvSpPr/>
          <p:nvPr/>
        </p:nvSpPr>
        <p:spPr>
          <a:xfrm>
            <a:off x="4303908" y="5019292"/>
            <a:ext cx="4495800" cy="181396"/>
          </a:xfrm>
          <a:prstGeom prst="rect">
            <a:avLst/>
          </a:prstGeom>
        </p:spPr>
        <p:txBody>
          <a:bodyPr wrap="square" lIns="0" tIns="0" rIns="0" bIns="0">
            <a:spAutoFit/>
          </a:bodyPr>
          <a:lstStyle/>
          <a:p>
            <a:pPr indent="267970" algn="ctr">
              <a:lnSpc>
                <a:spcPct val="125000"/>
              </a:lnSpc>
              <a:spcAft>
                <a:spcPts val="0"/>
              </a:spcAft>
              <a:tabLst>
                <a:tab pos="3094355" algn="ctr"/>
                <a:tab pos="5136515" algn="l"/>
              </a:tabLst>
            </a:pPr>
            <a:r>
              <a:rPr lang="zh-CN" altLang="zh-CN" sz="1050" b="1" kern="100" dirty="0">
                <a:latin typeface="Times New Roman" panose="02020603050405020304" pitchFamily="18" charset="0"/>
                <a:ea typeface="宋体" panose="02010600030101010101" pitchFamily="2" charset="-122"/>
              </a:rPr>
              <a:t>东日本</a:t>
            </a:r>
            <a:r>
              <a:rPr lang="en-US" altLang="zh-CN" sz="1050" b="1" kern="100" dirty="0">
                <a:latin typeface="Times New Roman" panose="02020603050405020304" pitchFamily="18" charset="0"/>
                <a:ea typeface="宋体" panose="02010600030101010101" pitchFamily="2" charset="-122"/>
              </a:rPr>
              <a:t>311 M9.0</a:t>
            </a:r>
            <a:r>
              <a:rPr lang="zh-CN" altLang="zh-CN" sz="1050" b="1" kern="100" dirty="0">
                <a:latin typeface="Times New Roman" panose="02020603050405020304" pitchFamily="18" charset="0"/>
                <a:ea typeface="宋体" panose="02010600030101010101" pitchFamily="2" charset="-122"/>
              </a:rPr>
              <a:t>级地震</a:t>
            </a:r>
            <a:r>
              <a:rPr lang="zh-CN" altLang="en-US" sz="1050" b="1" kern="100" dirty="0">
                <a:latin typeface="Times New Roman" panose="02020603050405020304" pitchFamily="18" charset="0"/>
                <a:ea typeface="宋体" panose="02010600030101010101" pitchFamily="2" charset="-122"/>
              </a:rPr>
              <a:t>供水系统</a:t>
            </a:r>
            <a:r>
              <a:rPr lang="zh-CN" altLang="zh-CN" sz="1050" b="1" kern="100" dirty="0">
                <a:latin typeface="Times New Roman" panose="02020603050405020304" pitchFamily="18" charset="0"/>
                <a:ea typeface="宋体" panose="02010600030101010101" pitchFamily="2" charset="-122"/>
              </a:rPr>
              <a:t>震后服务能力恢复曲线</a:t>
            </a:r>
            <a:endParaRPr lang="zh-CN" altLang="zh-CN" sz="1200" kern="100" dirty="0">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36703942-DC6F-4DCD-8BD5-386D89421384}"/>
              </a:ext>
            </a:extLst>
          </p:cNvPr>
          <p:cNvSpPr txBox="1"/>
          <p:nvPr/>
        </p:nvSpPr>
        <p:spPr>
          <a:xfrm>
            <a:off x="476436" y="1706800"/>
            <a:ext cx="3531870"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供水管网作为供水系统的重要组成，对保障人民的生活和生产用水安全起着重要作用。</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传统的供水管网抗震功能研究仅关注地震发生瞬时的系统状态，一般分为供水管网</a:t>
            </a:r>
            <a:r>
              <a:rPr lang="zh-CN" altLang="en-US" dirty="0">
                <a:solidFill>
                  <a:srgbClr val="0000FF"/>
                </a:solidFill>
              </a:rPr>
              <a:t>连通可靠性</a:t>
            </a:r>
            <a:r>
              <a:rPr lang="zh-CN" altLang="en-US" dirty="0"/>
              <a:t>分析和</a:t>
            </a:r>
            <a:r>
              <a:rPr lang="zh-CN" altLang="en-US" dirty="0">
                <a:solidFill>
                  <a:srgbClr val="0000FF"/>
                </a:solidFill>
              </a:rPr>
              <a:t>功能可靠性</a:t>
            </a:r>
            <a:r>
              <a:rPr lang="zh-CN" altLang="en-US" dirty="0"/>
              <a:t>分析。</a:t>
            </a:r>
            <a:endParaRPr lang="en-US" altLang="zh-CN" dirty="0"/>
          </a:p>
          <a:p>
            <a:pPr marL="285750" indent="-285750">
              <a:buFont typeface="Arial" panose="020B0604020202020204" pitchFamily="34" charset="0"/>
              <a:buChar char="•"/>
            </a:pPr>
            <a:endParaRPr lang="en-US" altLang="zh-CN" dirty="0">
              <a:solidFill>
                <a:srgbClr val="FF0000"/>
              </a:solidFill>
            </a:endParaRPr>
          </a:p>
          <a:p>
            <a:pPr marL="285750" indent="-285750">
              <a:buFont typeface="Arial" panose="020B0604020202020204" pitchFamily="34" charset="0"/>
              <a:buChar char="•"/>
            </a:pPr>
            <a:r>
              <a:rPr lang="zh-CN" altLang="en-US" dirty="0"/>
              <a:t>供水管网</a:t>
            </a:r>
            <a:r>
              <a:rPr lang="zh-CN" altLang="en-US" dirty="0">
                <a:solidFill>
                  <a:srgbClr val="0000FF"/>
                </a:solidFill>
              </a:rPr>
              <a:t>韧性</a:t>
            </a:r>
            <a:r>
              <a:rPr lang="zh-CN" altLang="en-US" dirty="0"/>
              <a:t>为系统</a:t>
            </a:r>
            <a:r>
              <a:rPr lang="zh-CN" altLang="en-US" dirty="0">
                <a:solidFill>
                  <a:srgbClr val="0000FF"/>
                </a:solidFill>
              </a:rPr>
              <a:t>抵抗</a:t>
            </a:r>
            <a:r>
              <a:rPr lang="zh-CN" altLang="en-US" dirty="0"/>
              <a:t>、</a:t>
            </a:r>
            <a:r>
              <a:rPr lang="zh-CN" altLang="en-US" dirty="0">
                <a:solidFill>
                  <a:srgbClr val="0000FF"/>
                </a:solidFill>
              </a:rPr>
              <a:t>吸收</a:t>
            </a:r>
            <a:r>
              <a:rPr lang="zh-CN" altLang="en-US" dirty="0"/>
              <a:t>因地震产生的功能下降，并快速</a:t>
            </a:r>
            <a:r>
              <a:rPr lang="zh-CN" altLang="en-US" dirty="0">
                <a:solidFill>
                  <a:srgbClr val="FF0000"/>
                </a:solidFill>
              </a:rPr>
              <a:t>恢复</a:t>
            </a:r>
            <a:r>
              <a:rPr lang="zh-CN" altLang="en-US" dirty="0"/>
              <a:t>至正常或预期状态的能力。</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36613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5B0F64-0CC1-4276-BDCA-911C9D51794A}"/>
              </a:ext>
            </a:extLst>
          </p:cNvPr>
          <p:cNvPicPr>
            <a:picLocks noChangeAspect="1"/>
          </p:cNvPicPr>
          <p:nvPr/>
        </p:nvPicPr>
        <p:blipFill>
          <a:blip r:embed="rId3"/>
          <a:stretch>
            <a:fillRect/>
          </a:stretch>
        </p:blipFill>
        <p:spPr>
          <a:xfrm>
            <a:off x="2575352" y="1690689"/>
            <a:ext cx="6372225" cy="3114675"/>
          </a:xfrm>
          <a:prstGeom prst="rect">
            <a:avLst/>
          </a:prstGeom>
        </p:spPr>
      </p:pic>
      <p:sp>
        <p:nvSpPr>
          <p:cNvPr id="2" name="标题 1">
            <a:extLst>
              <a:ext uri="{FF2B5EF4-FFF2-40B4-BE49-F238E27FC236}">
                <a16:creationId xmlns:a16="http://schemas.microsoft.com/office/drawing/2014/main" id="{2EE1BC76-A74C-4D10-AAD0-85A045D1D9E9}"/>
              </a:ext>
            </a:extLst>
          </p:cNvPr>
          <p:cNvSpPr>
            <a:spLocks noGrp="1"/>
          </p:cNvSpPr>
          <p:nvPr>
            <p:ph type="title"/>
          </p:nvPr>
        </p:nvSpPr>
        <p:spPr/>
        <p:txBody>
          <a:bodyPr/>
          <a:lstStyle/>
          <a:p>
            <a:r>
              <a:rPr lang="zh-CN" altLang="en-US" dirty="0"/>
              <a:t>连通可靠性</a:t>
            </a:r>
          </a:p>
        </p:txBody>
      </p:sp>
      <p:sp>
        <p:nvSpPr>
          <p:cNvPr id="3" name="文本框 2">
            <a:extLst>
              <a:ext uri="{FF2B5EF4-FFF2-40B4-BE49-F238E27FC236}">
                <a16:creationId xmlns:a16="http://schemas.microsoft.com/office/drawing/2014/main" id="{53D78943-19DF-460B-998E-36AF6F75E170}"/>
              </a:ext>
            </a:extLst>
          </p:cNvPr>
          <p:cNvSpPr txBox="1"/>
          <p:nvPr/>
        </p:nvSpPr>
        <p:spPr>
          <a:xfrm>
            <a:off x="476436" y="1706800"/>
            <a:ext cx="2649623"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供水管网抗震连通可靠性侧重研究管网中水源与用户节点的连通可能性。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连通可靠性模型建立在关系结构抗震可靠度分析的基础上。将实际管网抽象为图论中的网络，采用数学方法求解。</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主要有两类分析方法：</a:t>
            </a:r>
            <a:r>
              <a:rPr lang="zh-CN" altLang="en-US" dirty="0">
                <a:solidFill>
                  <a:srgbClr val="128EB4"/>
                </a:solidFill>
              </a:rPr>
              <a:t>概率解析方法</a:t>
            </a:r>
            <a:r>
              <a:rPr lang="zh-CN" altLang="en-US" dirty="0"/>
              <a:t>与</a:t>
            </a:r>
            <a:r>
              <a:rPr lang="zh-CN" altLang="en-US" dirty="0">
                <a:solidFill>
                  <a:srgbClr val="128EB4"/>
                </a:solidFill>
              </a:rPr>
              <a:t>模拟近似方法</a:t>
            </a:r>
            <a:r>
              <a:rPr lang="zh-CN" altLang="en-US" dirty="0"/>
              <a:t>。</a:t>
            </a:r>
            <a:endParaRPr lang="en-US" altLang="zh-CN" dirty="0"/>
          </a:p>
          <a:p>
            <a:pPr marL="285750" indent="-285750">
              <a:buFont typeface="Arial" panose="020B0604020202020204" pitchFamily="34" charset="0"/>
              <a:buChar char="•"/>
            </a:pPr>
            <a:endParaRPr lang="en-US" altLang="zh-CN" dirty="0"/>
          </a:p>
        </p:txBody>
      </p:sp>
      <p:sp>
        <p:nvSpPr>
          <p:cNvPr id="6" name="文本框 5">
            <a:extLst>
              <a:ext uri="{FF2B5EF4-FFF2-40B4-BE49-F238E27FC236}">
                <a16:creationId xmlns:a16="http://schemas.microsoft.com/office/drawing/2014/main" id="{8BC62888-6A53-42B2-A302-06BA28B642BC}"/>
              </a:ext>
            </a:extLst>
          </p:cNvPr>
          <p:cNvSpPr txBox="1"/>
          <p:nvPr/>
        </p:nvSpPr>
        <p:spPr>
          <a:xfrm>
            <a:off x="3225653" y="5056574"/>
            <a:ext cx="507162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根汇点数量，管网抗震连通可靠性问题分为：</a:t>
            </a:r>
            <a:r>
              <a:rPr lang="zh-CN" altLang="en-US" dirty="0">
                <a:solidFill>
                  <a:srgbClr val="128EB4"/>
                </a:solidFill>
              </a:rPr>
              <a:t>两端</a:t>
            </a:r>
            <a:r>
              <a:rPr lang="zh-CN" altLang="en-US" dirty="0"/>
              <a:t>连通可靠性、</a:t>
            </a:r>
            <a:r>
              <a:rPr lang="en-US" altLang="zh-CN" dirty="0">
                <a:solidFill>
                  <a:srgbClr val="128EB4"/>
                </a:solidFill>
              </a:rPr>
              <a:t>K</a:t>
            </a:r>
            <a:r>
              <a:rPr lang="zh-CN" altLang="en-US" dirty="0">
                <a:solidFill>
                  <a:srgbClr val="128EB4"/>
                </a:solidFill>
              </a:rPr>
              <a:t>端</a:t>
            </a:r>
            <a:r>
              <a:rPr lang="zh-CN" altLang="en-US" dirty="0"/>
              <a:t>连通可靠性和</a:t>
            </a:r>
            <a:r>
              <a:rPr lang="zh-CN" altLang="en-US" dirty="0">
                <a:solidFill>
                  <a:srgbClr val="128EB4"/>
                </a:solidFill>
              </a:rPr>
              <a:t>全端</a:t>
            </a:r>
            <a:r>
              <a:rPr lang="zh-CN" altLang="en-US" dirty="0"/>
              <a:t>连通可靠性。</a:t>
            </a:r>
            <a:endParaRPr lang="en-US" altLang="zh-CN" dirty="0"/>
          </a:p>
        </p:txBody>
      </p:sp>
    </p:spTree>
    <p:extLst>
      <p:ext uri="{BB962C8B-B14F-4D97-AF65-F5344CB8AC3E}">
        <p14:creationId xmlns:p14="http://schemas.microsoft.com/office/powerpoint/2010/main" val="223968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9833-B4D9-4876-88AD-6561AB719467}"/>
              </a:ext>
            </a:extLst>
          </p:cNvPr>
          <p:cNvSpPr>
            <a:spLocks noGrp="1"/>
          </p:cNvSpPr>
          <p:nvPr>
            <p:ph type="title"/>
          </p:nvPr>
        </p:nvSpPr>
        <p:spPr/>
        <p:txBody>
          <a:bodyPr/>
          <a:lstStyle/>
          <a:p>
            <a:r>
              <a:rPr lang="zh-CN" altLang="en-US" dirty="0"/>
              <a:t>功能可靠性</a:t>
            </a:r>
          </a:p>
        </p:txBody>
      </p:sp>
      <p:sp>
        <p:nvSpPr>
          <p:cNvPr id="3" name="文本框 2">
            <a:extLst>
              <a:ext uri="{FF2B5EF4-FFF2-40B4-BE49-F238E27FC236}">
                <a16:creationId xmlns:a16="http://schemas.microsoft.com/office/drawing/2014/main" id="{09351FBB-2910-428A-B56C-C0D432BEF145}"/>
              </a:ext>
            </a:extLst>
          </p:cNvPr>
          <p:cNvSpPr txBox="1"/>
          <p:nvPr/>
        </p:nvSpPr>
        <p:spPr>
          <a:xfrm>
            <a:off x="476436" y="1706800"/>
            <a:ext cx="803891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供水管网抗震功能可靠性侧重研究管网震后用户节点需水量供应能力。一般认为供水管网抗震功能可靠性更能反映管网</a:t>
            </a:r>
            <a:r>
              <a:rPr lang="zh-CN" altLang="en-US" dirty="0">
                <a:solidFill>
                  <a:srgbClr val="128EB4"/>
                </a:solidFill>
              </a:rPr>
              <a:t>震后供水能力</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抗震功能可靠性模型主要采用</a:t>
            </a:r>
            <a:r>
              <a:rPr lang="zh-CN" altLang="en-US" dirty="0">
                <a:solidFill>
                  <a:srgbClr val="128EB4"/>
                </a:solidFill>
              </a:rPr>
              <a:t>供水管网流分析方法</a:t>
            </a:r>
            <a:r>
              <a:rPr lang="zh-CN" altLang="en-US" dirty="0"/>
              <a:t>，将震后管段的</a:t>
            </a:r>
            <a:r>
              <a:rPr lang="zh-CN" altLang="en-US" dirty="0">
                <a:solidFill>
                  <a:srgbClr val="128EB4"/>
                </a:solidFill>
              </a:rPr>
              <a:t>破坏状态</a:t>
            </a:r>
            <a:r>
              <a:rPr lang="zh-CN" altLang="en-US" dirty="0"/>
              <a:t>转化为</a:t>
            </a:r>
            <a:r>
              <a:rPr lang="zh-CN" altLang="en-US" dirty="0">
                <a:solidFill>
                  <a:srgbClr val="128EB4"/>
                </a:solidFill>
              </a:rPr>
              <a:t>渗漏模型</a:t>
            </a:r>
            <a:r>
              <a:rPr lang="zh-CN" altLang="en-US" dirty="0"/>
              <a:t>，通过</a:t>
            </a:r>
            <a:r>
              <a:rPr lang="zh-CN" altLang="en-US" dirty="0">
                <a:solidFill>
                  <a:srgbClr val="128EB4"/>
                </a:solidFill>
              </a:rPr>
              <a:t>水力计算</a:t>
            </a:r>
            <a:r>
              <a:rPr lang="zh-CN" altLang="en-US" dirty="0"/>
              <a:t>得到供水管网用户节点满足供水需求的概率，主要采用</a:t>
            </a:r>
            <a:r>
              <a:rPr lang="en-US" altLang="zh-CN" dirty="0">
                <a:solidFill>
                  <a:srgbClr val="128EB4"/>
                </a:solidFill>
              </a:rPr>
              <a:t>Monte Carlo</a:t>
            </a:r>
            <a:r>
              <a:rPr lang="zh-CN" altLang="en-US" dirty="0">
                <a:solidFill>
                  <a:srgbClr val="128EB4"/>
                </a:solidFill>
              </a:rPr>
              <a:t>随机抽样方法</a:t>
            </a:r>
            <a:r>
              <a:rPr lang="zh-CN" altLang="en-US" dirty="0"/>
              <a:t>和</a:t>
            </a:r>
            <a:r>
              <a:rPr lang="zh-CN" altLang="en-US" dirty="0">
                <a:solidFill>
                  <a:srgbClr val="128EB4"/>
                </a:solidFill>
              </a:rPr>
              <a:t>一次二阶矩方法</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供水管网流分析模型目前主要采用美国环境保护署公布的开源管网水力计算引擎</a:t>
            </a:r>
            <a:r>
              <a:rPr lang="en-US" altLang="zh-CN" dirty="0">
                <a:solidFill>
                  <a:srgbClr val="128EB4"/>
                </a:solidFill>
              </a:rPr>
              <a:t>EPANET</a:t>
            </a:r>
            <a:r>
              <a:rPr lang="zh-CN" altLang="en-US" dirty="0"/>
              <a:t>。目前常用的商业软件（鸿业市政管线、</a:t>
            </a:r>
            <a:r>
              <a:rPr lang="en-US" altLang="zh-CN" dirty="0" err="1"/>
              <a:t>WaterGEMS</a:t>
            </a:r>
            <a:r>
              <a:rPr lang="zh-CN" altLang="en-US" dirty="0"/>
              <a:t>等）均采用</a:t>
            </a:r>
            <a:r>
              <a:rPr lang="en-US" altLang="zh-CN" dirty="0"/>
              <a:t>EPANET</a:t>
            </a:r>
            <a:r>
              <a:rPr lang="zh-CN" altLang="en-US" dirty="0"/>
              <a:t>作为水力计算内核。</a:t>
            </a:r>
            <a:endParaRPr lang="en-US" altLang="zh-CN" dirty="0"/>
          </a:p>
          <a:p>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5607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74FE8-7EBD-4EDD-B3AF-A7C25B778FA2}"/>
              </a:ext>
            </a:extLst>
          </p:cNvPr>
          <p:cNvSpPr>
            <a:spLocks noGrp="1"/>
          </p:cNvSpPr>
          <p:nvPr>
            <p:ph type="title"/>
          </p:nvPr>
        </p:nvSpPr>
        <p:spPr/>
        <p:txBody>
          <a:bodyPr/>
          <a:lstStyle/>
          <a:p>
            <a:r>
              <a:rPr lang="en-US" altLang="zh-CN" dirty="0"/>
              <a:t>EPANET</a:t>
            </a:r>
            <a:endParaRPr lang="zh-CN" altLang="en-US" dirty="0"/>
          </a:p>
        </p:txBody>
      </p:sp>
      <p:sp>
        <p:nvSpPr>
          <p:cNvPr id="4" name="文本框 3">
            <a:extLst>
              <a:ext uri="{FF2B5EF4-FFF2-40B4-BE49-F238E27FC236}">
                <a16:creationId xmlns:a16="http://schemas.microsoft.com/office/drawing/2014/main" id="{66209543-3859-4375-AB15-F13994C4A887}"/>
              </a:ext>
            </a:extLst>
          </p:cNvPr>
          <p:cNvSpPr txBox="1"/>
          <p:nvPr/>
        </p:nvSpPr>
        <p:spPr>
          <a:xfrm>
            <a:off x="476436" y="1706800"/>
            <a:ext cx="390599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EPANET</a:t>
            </a:r>
            <a:r>
              <a:rPr lang="zh-CN" altLang="en-US" dirty="0"/>
              <a:t>是由</a:t>
            </a:r>
            <a:r>
              <a:rPr lang="en-US" altLang="zh-CN" dirty="0"/>
              <a:t>Lew Rossman </a:t>
            </a:r>
            <a:r>
              <a:rPr lang="zh-CN" altLang="en-US" dirty="0"/>
              <a:t>建立的开源软件，在</a:t>
            </a:r>
            <a:r>
              <a:rPr lang="en-US" altLang="zh-CN" dirty="0"/>
              <a:t>2000</a:t>
            </a:r>
            <a:r>
              <a:rPr lang="zh-CN" altLang="en-US" dirty="0"/>
              <a:t>年发布</a:t>
            </a:r>
            <a:r>
              <a:rPr lang="en-US" altLang="zh-CN" dirty="0"/>
              <a:t>2.0</a:t>
            </a:r>
            <a:r>
              <a:rPr lang="zh-CN" altLang="en-US" dirty="0"/>
              <a:t>版本。</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EPANET</a:t>
            </a:r>
            <a:r>
              <a:rPr lang="zh-CN" altLang="en-US" dirty="0"/>
              <a:t>可以进行延时水力分析，计算具体时间段内管网的流量、压力、水质等问题。</a:t>
            </a:r>
            <a:endParaRPr lang="en-US" altLang="zh-CN" dirty="0"/>
          </a:p>
          <a:p>
            <a:pPr marL="285750" indent="-285750">
              <a:buFont typeface="Arial" panose="020B0604020202020204" pitchFamily="34" charset="0"/>
              <a:buChar char="•"/>
            </a:pPr>
            <a:endParaRPr lang="en-US" altLang="zh-CN" dirty="0"/>
          </a:p>
        </p:txBody>
      </p:sp>
      <p:pic>
        <p:nvPicPr>
          <p:cNvPr id="5" name="Picture 13">
            <a:extLst>
              <a:ext uri="{FF2B5EF4-FFF2-40B4-BE49-F238E27FC236}">
                <a16:creationId xmlns:a16="http://schemas.microsoft.com/office/drawing/2014/main" id="{96A84280-F35D-432B-9771-9B5FA59A7F30}"/>
              </a:ext>
            </a:extLst>
          </p:cNvPr>
          <p:cNvPicPr>
            <a:picLocks noChangeAspect="1"/>
          </p:cNvPicPr>
          <p:nvPr/>
        </p:nvPicPr>
        <p:blipFill rotWithShape="1">
          <a:blip r:embed="rId3"/>
          <a:srcRect l="1" r="1662"/>
          <a:stretch/>
        </p:blipFill>
        <p:spPr>
          <a:xfrm>
            <a:off x="4572000" y="1652150"/>
            <a:ext cx="4366709" cy="4171950"/>
          </a:xfrm>
          <a:prstGeom prst="rect">
            <a:avLst/>
          </a:prstGeom>
          <a:ln>
            <a:noFill/>
          </a:ln>
          <a:effectLst>
            <a:outerShdw blurRad="190500" algn="tl" rotWithShape="0">
              <a:srgbClr val="000000">
                <a:alpha val="70000"/>
              </a:srgbClr>
            </a:outerShdw>
          </a:effectLst>
        </p:spPr>
      </p:pic>
      <p:pic>
        <p:nvPicPr>
          <p:cNvPr id="6" name="Picture 4">
            <a:extLst>
              <a:ext uri="{FF2B5EF4-FFF2-40B4-BE49-F238E27FC236}">
                <a16:creationId xmlns:a16="http://schemas.microsoft.com/office/drawing/2014/main" id="{E5B6C6CD-15F8-45CD-B4DA-B194DD138C80}"/>
              </a:ext>
            </a:extLst>
          </p:cNvPr>
          <p:cNvPicPr>
            <a:picLocks noChangeAspect="1"/>
          </p:cNvPicPr>
          <p:nvPr/>
        </p:nvPicPr>
        <p:blipFill rotWithShape="1">
          <a:blip r:embed="rId4"/>
          <a:srcRect l="4085" r="5773"/>
          <a:stretch/>
        </p:blipFill>
        <p:spPr>
          <a:xfrm>
            <a:off x="582706" y="3429000"/>
            <a:ext cx="3611880" cy="26717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3253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3CCAD8-BCC6-410A-9C1B-F839C52FD52D}"/>
              </a:ext>
            </a:extLst>
          </p:cNvPr>
          <p:cNvPicPr>
            <a:picLocks noChangeAspect="1"/>
          </p:cNvPicPr>
          <p:nvPr/>
        </p:nvPicPr>
        <p:blipFill rotWithShape="1">
          <a:blip r:embed="rId3"/>
          <a:srcRect l="4748" t="1571" r="1595" b="4891"/>
          <a:stretch/>
        </p:blipFill>
        <p:spPr>
          <a:xfrm>
            <a:off x="5239729" y="2383383"/>
            <a:ext cx="3015240" cy="3688976"/>
          </a:xfrm>
          <a:prstGeom prst="rect">
            <a:avLst/>
          </a:prstGeom>
        </p:spPr>
      </p:pic>
      <p:sp>
        <p:nvSpPr>
          <p:cNvPr id="2" name="标题 1">
            <a:extLst>
              <a:ext uri="{FF2B5EF4-FFF2-40B4-BE49-F238E27FC236}">
                <a16:creationId xmlns:a16="http://schemas.microsoft.com/office/drawing/2014/main" id="{76A3AF1C-06E9-4C07-B6E5-B149B5F7A376}"/>
              </a:ext>
            </a:extLst>
          </p:cNvPr>
          <p:cNvSpPr>
            <a:spLocks noGrp="1"/>
          </p:cNvSpPr>
          <p:nvPr>
            <p:ph type="title"/>
          </p:nvPr>
        </p:nvSpPr>
        <p:spPr/>
        <p:txBody>
          <a:bodyPr/>
          <a:lstStyle/>
          <a:p>
            <a:r>
              <a:rPr lang="en-US" altLang="zh-CN" dirty="0"/>
              <a:t>GIRAFFE</a:t>
            </a:r>
            <a:endParaRPr lang="zh-CN" altLang="en-US" dirty="0"/>
          </a:p>
        </p:txBody>
      </p:sp>
      <p:sp>
        <p:nvSpPr>
          <p:cNvPr id="3" name="文本框 2">
            <a:extLst>
              <a:ext uri="{FF2B5EF4-FFF2-40B4-BE49-F238E27FC236}">
                <a16:creationId xmlns:a16="http://schemas.microsoft.com/office/drawing/2014/main" id="{C90250EC-7C1F-495A-A4F0-C836528CBEFD}"/>
              </a:ext>
            </a:extLst>
          </p:cNvPr>
          <p:cNvSpPr txBox="1"/>
          <p:nvPr/>
        </p:nvSpPr>
        <p:spPr>
          <a:xfrm>
            <a:off x="476436" y="1706800"/>
            <a:ext cx="8038914"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GIRAFFE(</a:t>
            </a:r>
            <a:r>
              <a:rPr lang="en-US" altLang="zh-CN" dirty="0">
                <a:solidFill>
                  <a:srgbClr val="128EB4"/>
                </a:solidFill>
              </a:rPr>
              <a:t>G</a:t>
            </a:r>
            <a:r>
              <a:rPr lang="en-US" altLang="zh-CN" dirty="0"/>
              <a:t>raphical </a:t>
            </a:r>
            <a:r>
              <a:rPr lang="en-US" altLang="zh-CN" dirty="0">
                <a:solidFill>
                  <a:srgbClr val="128EB4"/>
                </a:solidFill>
              </a:rPr>
              <a:t>I</a:t>
            </a:r>
            <a:r>
              <a:rPr lang="en-US" altLang="zh-CN" dirty="0"/>
              <a:t>terative </a:t>
            </a:r>
            <a:r>
              <a:rPr lang="en-US" altLang="zh-CN" dirty="0">
                <a:solidFill>
                  <a:srgbClr val="128EB4"/>
                </a:solidFill>
              </a:rPr>
              <a:t>R</a:t>
            </a:r>
            <a:r>
              <a:rPr lang="en-US" altLang="zh-CN" dirty="0"/>
              <a:t>esponse </a:t>
            </a:r>
            <a:r>
              <a:rPr lang="en-US" altLang="zh-CN" dirty="0">
                <a:solidFill>
                  <a:srgbClr val="128EB4"/>
                </a:solidFill>
              </a:rPr>
              <a:t>A</a:t>
            </a:r>
            <a:r>
              <a:rPr lang="en-US" altLang="zh-CN" dirty="0"/>
              <a:t>nalysis for </a:t>
            </a:r>
            <a:r>
              <a:rPr lang="en-US" altLang="zh-CN" dirty="0">
                <a:solidFill>
                  <a:srgbClr val="128EB4"/>
                </a:solidFill>
              </a:rPr>
              <a:t>F</a:t>
            </a:r>
            <a:r>
              <a:rPr lang="en-US" altLang="zh-CN" dirty="0"/>
              <a:t>low </a:t>
            </a:r>
            <a:r>
              <a:rPr lang="en-US" altLang="zh-CN" dirty="0">
                <a:solidFill>
                  <a:srgbClr val="128EB4"/>
                </a:solidFill>
              </a:rPr>
              <a:t>F</a:t>
            </a:r>
            <a:r>
              <a:rPr lang="en-US" altLang="zh-CN" dirty="0"/>
              <a:t>ollowing </a:t>
            </a:r>
            <a:r>
              <a:rPr lang="en-US" altLang="zh-CN" dirty="0">
                <a:solidFill>
                  <a:srgbClr val="128EB4"/>
                </a:solidFill>
              </a:rPr>
              <a:t>E</a:t>
            </a:r>
            <a:r>
              <a:rPr lang="en-US" altLang="zh-CN" dirty="0"/>
              <a:t>arthquakes)</a:t>
            </a:r>
            <a:r>
              <a:rPr lang="zh-CN" altLang="en-US" dirty="0"/>
              <a:t>是康奈尔大学采用</a:t>
            </a:r>
            <a:r>
              <a:rPr lang="en-US" altLang="zh-CN" dirty="0"/>
              <a:t>Monte Carlo</a:t>
            </a:r>
            <a:r>
              <a:rPr lang="zh-CN" altLang="en-US" dirty="0"/>
              <a:t>随机抽样方法评估供水管网震后功能可靠性的仿真软件。</a:t>
            </a:r>
            <a:endParaRPr lang="en-US" altLang="zh-CN" dirty="0"/>
          </a:p>
        </p:txBody>
      </p:sp>
      <p:sp>
        <p:nvSpPr>
          <p:cNvPr id="5" name="文本框 4">
            <a:extLst>
              <a:ext uri="{FF2B5EF4-FFF2-40B4-BE49-F238E27FC236}">
                <a16:creationId xmlns:a16="http://schemas.microsoft.com/office/drawing/2014/main" id="{022C6101-E0A0-40DB-AD63-BC0ABED09216}"/>
              </a:ext>
            </a:extLst>
          </p:cNvPr>
          <p:cNvSpPr txBox="1"/>
          <p:nvPr/>
        </p:nvSpPr>
        <p:spPr>
          <a:xfrm>
            <a:off x="476436" y="2845048"/>
            <a:ext cx="4502912"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GIRAFFE </a:t>
            </a:r>
            <a:r>
              <a:rPr lang="zh-CN" altLang="en-US" dirty="0"/>
              <a:t>计算过程：</a:t>
            </a:r>
            <a:endParaRPr lang="en-US" altLang="zh-CN" dirty="0"/>
          </a:p>
          <a:p>
            <a:pPr marL="742950" lvl="1" indent="-285750">
              <a:buFont typeface="Arial" panose="020B0604020202020204" pitchFamily="34" charset="0"/>
              <a:buChar char="•"/>
            </a:pPr>
            <a:r>
              <a:rPr lang="en-US" altLang="zh-CN" dirty="0">
                <a:solidFill>
                  <a:srgbClr val="128EB4"/>
                </a:solidFill>
              </a:rPr>
              <a:t>Step 1  </a:t>
            </a:r>
            <a:r>
              <a:rPr lang="zh-CN" altLang="en-US" dirty="0"/>
              <a:t>采用</a:t>
            </a:r>
            <a:r>
              <a:rPr lang="en-US" altLang="zh-CN" dirty="0"/>
              <a:t>Monte Carlo</a:t>
            </a:r>
            <a:r>
              <a:rPr lang="zh-CN" altLang="en-US" dirty="0"/>
              <a:t>抽样方法随机产生管网的破坏工况；</a:t>
            </a:r>
            <a:endParaRPr lang="en-US" altLang="zh-CN" dirty="0"/>
          </a:p>
          <a:p>
            <a:pPr marL="742950" lvl="1" indent="-285750">
              <a:buFont typeface="Arial" panose="020B0604020202020204" pitchFamily="34" charset="0"/>
              <a:buChar char="•"/>
            </a:pPr>
            <a:r>
              <a:rPr lang="en-US" altLang="zh-CN" dirty="0">
                <a:solidFill>
                  <a:srgbClr val="128EB4"/>
                </a:solidFill>
              </a:rPr>
              <a:t>Step</a:t>
            </a:r>
            <a:r>
              <a:rPr lang="zh-CN" altLang="en-US" dirty="0">
                <a:solidFill>
                  <a:srgbClr val="128EB4"/>
                </a:solidFill>
              </a:rPr>
              <a:t> </a:t>
            </a:r>
            <a:r>
              <a:rPr lang="en-US" altLang="zh-CN" dirty="0">
                <a:solidFill>
                  <a:srgbClr val="128EB4"/>
                </a:solidFill>
              </a:rPr>
              <a:t>2 </a:t>
            </a:r>
            <a:r>
              <a:rPr lang="zh-CN" altLang="en-US" dirty="0"/>
              <a:t>采用</a:t>
            </a:r>
            <a:r>
              <a:rPr lang="en-US" altLang="zh-CN" dirty="0"/>
              <a:t>EPANET</a:t>
            </a:r>
            <a:r>
              <a:rPr lang="zh-CN" altLang="en-US" dirty="0"/>
              <a:t>水力分析引擎作为计算核心；</a:t>
            </a:r>
            <a:endParaRPr lang="en-US" altLang="zh-CN" dirty="0"/>
          </a:p>
          <a:p>
            <a:pPr marL="742950" lvl="1" indent="-285750">
              <a:buFont typeface="Arial" panose="020B0604020202020204" pitchFamily="34" charset="0"/>
              <a:buChar char="•"/>
            </a:pPr>
            <a:r>
              <a:rPr lang="en-US" altLang="zh-CN" dirty="0">
                <a:solidFill>
                  <a:srgbClr val="128EB4"/>
                </a:solidFill>
              </a:rPr>
              <a:t>Step</a:t>
            </a:r>
            <a:r>
              <a:rPr lang="zh-CN" altLang="en-US" dirty="0">
                <a:solidFill>
                  <a:srgbClr val="128EB4"/>
                </a:solidFill>
              </a:rPr>
              <a:t> </a:t>
            </a:r>
            <a:r>
              <a:rPr lang="en-US" altLang="zh-CN" dirty="0">
                <a:solidFill>
                  <a:srgbClr val="128EB4"/>
                </a:solidFill>
              </a:rPr>
              <a:t>3 </a:t>
            </a:r>
            <a:r>
              <a:rPr lang="zh-CN" altLang="en-US" dirty="0"/>
              <a:t>检查用户节点的水压，将压力小于</a:t>
            </a:r>
            <a:r>
              <a:rPr lang="en-US" altLang="zh-CN" dirty="0"/>
              <a:t>0</a:t>
            </a:r>
            <a:r>
              <a:rPr lang="zh-CN" altLang="en-US" dirty="0"/>
              <a:t>的节点从管网中删除；</a:t>
            </a:r>
            <a:endParaRPr lang="en-US" altLang="zh-CN" dirty="0"/>
          </a:p>
          <a:p>
            <a:pPr marL="742950" lvl="1" indent="-285750">
              <a:buFont typeface="Arial" panose="020B0604020202020204" pitchFamily="34" charset="0"/>
              <a:buChar char="•"/>
            </a:pPr>
            <a:r>
              <a:rPr lang="en-US" altLang="zh-CN" dirty="0">
                <a:solidFill>
                  <a:srgbClr val="128EB4"/>
                </a:solidFill>
              </a:rPr>
              <a:t>Step 4  </a:t>
            </a:r>
            <a:r>
              <a:rPr lang="zh-CN" altLang="en-US" dirty="0"/>
              <a:t>检查管网连通性，并重复</a:t>
            </a:r>
            <a:r>
              <a:rPr lang="en-US" altLang="zh-CN" dirty="0"/>
              <a:t>Step 2</a:t>
            </a:r>
            <a:r>
              <a:rPr lang="zh-CN" altLang="en-US" dirty="0"/>
              <a:t>直到满足收敛条件。</a:t>
            </a:r>
            <a:endParaRPr lang="en-US" altLang="zh-CN" dirty="0"/>
          </a:p>
          <a:p>
            <a:pPr marL="742950" lvl="1" indent="-285750">
              <a:buFont typeface="Arial" panose="020B0604020202020204" pitchFamily="34" charset="0"/>
              <a:buChar char="•"/>
            </a:pPr>
            <a:r>
              <a:rPr lang="en-US" altLang="zh-CN" dirty="0">
                <a:solidFill>
                  <a:srgbClr val="128EB4"/>
                </a:solidFill>
              </a:rPr>
              <a:t>Step 5  </a:t>
            </a:r>
            <a:r>
              <a:rPr lang="zh-CN" altLang="en-US" dirty="0"/>
              <a:t>计算节点在全部抽样中的平均供水量。</a:t>
            </a:r>
            <a:endParaRPr lang="en-US" altLang="zh-CN" dirty="0"/>
          </a:p>
        </p:txBody>
      </p:sp>
    </p:spTree>
    <p:extLst>
      <p:ext uri="{BB962C8B-B14F-4D97-AF65-F5344CB8AC3E}">
        <p14:creationId xmlns:p14="http://schemas.microsoft.com/office/powerpoint/2010/main" val="110202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F7F0B-EE0E-460C-B2BF-6D00FB91C9F9}"/>
              </a:ext>
            </a:extLst>
          </p:cNvPr>
          <p:cNvSpPr>
            <a:spLocks noGrp="1"/>
          </p:cNvSpPr>
          <p:nvPr>
            <p:ph type="title"/>
          </p:nvPr>
        </p:nvSpPr>
        <p:spPr/>
        <p:txBody>
          <a:bodyPr/>
          <a:lstStyle/>
          <a:p>
            <a:r>
              <a:rPr lang="en-US" altLang="zh-CN" dirty="0"/>
              <a:t>GIRAFFE</a:t>
            </a:r>
            <a:endParaRPr lang="zh-CN" altLang="en-US" dirty="0"/>
          </a:p>
        </p:txBody>
      </p:sp>
      <p:sp>
        <p:nvSpPr>
          <p:cNvPr id="4" name="Content Placeholder 2">
            <a:extLst>
              <a:ext uri="{FF2B5EF4-FFF2-40B4-BE49-F238E27FC236}">
                <a16:creationId xmlns:a16="http://schemas.microsoft.com/office/drawing/2014/main" id="{4FFA6520-7EA9-4CE1-8727-A3FFA44AF0E6}"/>
              </a:ext>
            </a:extLst>
          </p:cNvPr>
          <p:cNvSpPr txBox="1"/>
          <p:nvPr/>
        </p:nvSpPr>
        <p:spPr>
          <a:xfrm>
            <a:off x="431800" y="2019300"/>
            <a:ext cx="3886200" cy="1861324"/>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altLang="zh-CN" dirty="0"/>
              <a:t>GIRAFFE</a:t>
            </a:r>
            <a:r>
              <a:rPr lang="zh-CN" altLang="en-US" dirty="0"/>
              <a:t>在生成管网破坏工况时，将管道破坏分为两种：</a:t>
            </a:r>
            <a:endParaRPr lang="en-US" altLang="zh-CN" dirty="0"/>
          </a:p>
          <a:p>
            <a:pPr marL="685800" lvl="1" indent="-228600">
              <a:lnSpc>
                <a:spcPct val="90000"/>
              </a:lnSpc>
              <a:spcBef>
                <a:spcPts val="1000"/>
              </a:spcBef>
              <a:buFont typeface="Arial" panose="020B0604020202020204" pitchFamily="34" charset="0"/>
              <a:buChar char="•"/>
              <a:defRPr/>
            </a:pPr>
            <a:r>
              <a:rPr lang="zh-CN" altLang="en-US" dirty="0"/>
              <a:t>断开：管道丧失</a:t>
            </a:r>
            <a:r>
              <a:rPr lang="zh-CN" altLang="en-US" dirty="0">
                <a:solidFill>
                  <a:srgbClr val="128EB4"/>
                </a:solidFill>
              </a:rPr>
              <a:t>全部</a:t>
            </a:r>
            <a:r>
              <a:rPr lang="zh-CN" altLang="en-US" dirty="0"/>
              <a:t>输水能力；</a:t>
            </a:r>
            <a:endParaRPr lang="en-US" altLang="zh-CN" dirty="0"/>
          </a:p>
          <a:p>
            <a:pPr marL="685800" lvl="1" indent="-228600">
              <a:lnSpc>
                <a:spcPct val="90000"/>
              </a:lnSpc>
              <a:spcBef>
                <a:spcPts val="1000"/>
              </a:spcBef>
              <a:buFont typeface="Arial" panose="020B0604020202020204" pitchFamily="34" charset="0"/>
              <a:buChar char="•"/>
              <a:defRPr/>
            </a:pPr>
            <a:r>
              <a:rPr lang="zh-CN" altLang="en-US" dirty="0"/>
              <a:t>泄漏：管道丧失</a:t>
            </a:r>
            <a:r>
              <a:rPr lang="zh-CN" altLang="en-US" dirty="0">
                <a:solidFill>
                  <a:srgbClr val="128EB4"/>
                </a:solidFill>
              </a:rPr>
              <a:t>部分</a:t>
            </a:r>
            <a:r>
              <a:rPr lang="zh-CN" altLang="en-US" dirty="0"/>
              <a:t>输水能力；并且将泄漏类型分为</a:t>
            </a:r>
            <a:r>
              <a:rPr lang="en-US" altLang="zh-CN" dirty="0"/>
              <a:t>5</a:t>
            </a:r>
            <a:r>
              <a:rPr lang="zh-CN" altLang="en-US" dirty="0"/>
              <a:t>种。</a:t>
            </a:r>
            <a:endParaRPr lang="en-US" altLang="zh-CN" dirty="0"/>
          </a:p>
          <a:p>
            <a:pPr marL="685800" lvl="1" indent="-228600">
              <a:lnSpc>
                <a:spcPct val="90000"/>
              </a:lnSpc>
              <a:spcBef>
                <a:spcPts val="1000"/>
              </a:spcBef>
              <a:buFont typeface="Arial" panose="020B0604020202020204" pitchFamily="34" charset="0"/>
              <a:buChar char="•"/>
              <a:defRPr/>
            </a:pPr>
            <a:endParaRPr lang="en-GB" altLang="zh-CN" dirty="0"/>
          </a:p>
        </p:txBody>
      </p:sp>
      <p:sp>
        <p:nvSpPr>
          <p:cNvPr id="5" name="Rectangle 26">
            <a:extLst>
              <a:ext uri="{FF2B5EF4-FFF2-40B4-BE49-F238E27FC236}">
                <a16:creationId xmlns:a16="http://schemas.microsoft.com/office/drawing/2014/main" id="{247E8CF6-29E4-4688-A61F-41D00876710F}"/>
              </a:ext>
            </a:extLst>
          </p:cNvPr>
          <p:cNvSpPr>
            <a:spLocks noChangeArrowheads="1"/>
          </p:cNvSpPr>
          <p:nvPr/>
        </p:nvSpPr>
        <p:spPr bwMode="auto">
          <a:xfrm>
            <a:off x="4572000" y="20192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25">
            <a:extLst>
              <a:ext uri="{FF2B5EF4-FFF2-40B4-BE49-F238E27FC236}">
                <a16:creationId xmlns:a16="http://schemas.microsoft.com/office/drawing/2014/main" id="{FF8886AB-288C-4E4F-A3ED-9C0DA5E4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687" y="1930619"/>
            <a:ext cx="2792413" cy="27860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图片 118">
            <a:extLst>
              <a:ext uri="{FF2B5EF4-FFF2-40B4-BE49-F238E27FC236}">
                <a16:creationId xmlns:a16="http://schemas.microsoft.com/office/drawing/2014/main" id="{24A8EABA-46E7-4951-A44B-126467C304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692" y="5025952"/>
            <a:ext cx="1075788" cy="5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20">
            <a:extLst>
              <a:ext uri="{FF2B5EF4-FFF2-40B4-BE49-F238E27FC236}">
                <a16:creationId xmlns:a16="http://schemas.microsoft.com/office/drawing/2014/main" id="{1BC707BB-5946-4F75-BE51-0FE2CEAF82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428" y="5025952"/>
            <a:ext cx="992050" cy="50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22">
            <a:extLst>
              <a:ext uri="{FF2B5EF4-FFF2-40B4-BE49-F238E27FC236}">
                <a16:creationId xmlns:a16="http://schemas.microsoft.com/office/drawing/2014/main" id="{99AD0A9D-FE0D-4DC8-BF39-A95EFD3597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8354" y="4956612"/>
            <a:ext cx="1277931" cy="57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119">
            <a:extLst>
              <a:ext uri="{FF2B5EF4-FFF2-40B4-BE49-F238E27FC236}">
                <a16:creationId xmlns:a16="http://schemas.microsoft.com/office/drawing/2014/main" id="{AFC5278E-FBF2-46CA-80DD-27F7002C11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1089" y="4946744"/>
            <a:ext cx="1218195" cy="59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121">
            <a:extLst>
              <a:ext uri="{FF2B5EF4-FFF2-40B4-BE49-F238E27FC236}">
                <a16:creationId xmlns:a16="http://schemas.microsoft.com/office/drawing/2014/main" id="{79DA0186-8B9B-41A1-B541-0DCD34CA19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2991" y="5087122"/>
            <a:ext cx="10001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9AE08483-FA47-47AB-9529-6F98AAA8CBBE}"/>
              </a:ext>
            </a:extLst>
          </p:cNvPr>
          <p:cNvSpPr txBox="1"/>
          <p:nvPr/>
        </p:nvSpPr>
        <p:spPr>
          <a:xfrm>
            <a:off x="1059921" y="5687122"/>
            <a:ext cx="923330" cy="276999"/>
          </a:xfrm>
          <a:prstGeom prst="rect">
            <a:avLst/>
          </a:prstGeom>
          <a:noFill/>
        </p:spPr>
        <p:txBody>
          <a:bodyPr wrap="none" lIns="0" tIns="0" rIns="0" bIns="0" rtlCol="0">
            <a:spAutoFit/>
          </a:bodyPr>
          <a:lstStyle/>
          <a:p>
            <a:pPr algn="l"/>
            <a:r>
              <a:rPr lang="zh-CN" altLang="en-US" dirty="0"/>
              <a:t>环向松动</a:t>
            </a:r>
          </a:p>
        </p:txBody>
      </p:sp>
      <p:sp>
        <p:nvSpPr>
          <p:cNvPr id="8" name="文本框 7">
            <a:extLst>
              <a:ext uri="{FF2B5EF4-FFF2-40B4-BE49-F238E27FC236}">
                <a16:creationId xmlns:a16="http://schemas.microsoft.com/office/drawing/2014/main" id="{11E9BFF7-BE73-4C39-A55B-A1E203923D84}"/>
              </a:ext>
            </a:extLst>
          </p:cNvPr>
          <p:cNvSpPr txBox="1"/>
          <p:nvPr/>
        </p:nvSpPr>
        <p:spPr>
          <a:xfrm>
            <a:off x="2532788" y="5702958"/>
            <a:ext cx="923330" cy="276999"/>
          </a:xfrm>
          <a:prstGeom prst="rect">
            <a:avLst/>
          </a:prstGeom>
          <a:noFill/>
        </p:spPr>
        <p:txBody>
          <a:bodyPr wrap="none" lIns="0" tIns="0" rIns="0" bIns="0" rtlCol="0">
            <a:spAutoFit/>
          </a:bodyPr>
          <a:lstStyle/>
          <a:p>
            <a:pPr algn="l"/>
            <a:r>
              <a:rPr lang="zh-CN" altLang="en-US" dirty="0"/>
              <a:t>横向裂缝</a:t>
            </a:r>
          </a:p>
        </p:txBody>
      </p:sp>
      <p:sp>
        <p:nvSpPr>
          <p:cNvPr id="9" name="文本框 8">
            <a:extLst>
              <a:ext uri="{FF2B5EF4-FFF2-40B4-BE49-F238E27FC236}">
                <a16:creationId xmlns:a16="http://schemas.microsoft.com/office/drawing/2014/main" id="{FEC33228-C39F-42FB-BAB5-D8D68F1C9FE2}"/>
              </a:ext>
            </a:extLst>
          </p:cNvPr>
          <p:cNvSpPr txBox="1"/>
          <p:nvPr/>
        </p:nvSpPr>
        <p:spPr>
          <a:xfrm>
            <a:off x="4005655" y="5702957"/>
            <a:ext cx="923330" cy="276999"/>
          </a:xfrm>
          <a:prstGeom prst="rect">
            <a:avLst/>
          </a:prstGeom>
          <a:noFill/>
        </p:spPr>
        <p:txBody>
          <a:bodyPr wrap="none" lIns="0" tIns="0" rIns="0" bIns="0" rtlCol="0">
            <a:spAutoFit/>
          </a:bodyPr>
          <a:lstStyle/>
          <a:p>
            <a:pPr algn="l"/>
            <a:r>
              <a:rPr lang="zh-CN" altLang="en-US" dirty="0"/>
              <a:t>纵向裂缝</a:t>
            </a:r>
          </a:p>
        </p:txBody>
      </p:sp>
      <p:sp>
        <p:nvSpPr>
          <p:cNvPr id="10" name="文本框 9">
            <a:extLst>
              <a:ext uri="{FF2B5EF4-FFF2-40B4-BE49-F238E27FC236}">
                <a16:creationId xmlns:a16="http://schemas.microsoft.com/office/drawing/2014/main" id="{4F2C1560-D883-4877-8E7B-DC8BFFE4C133}"/>
              </a:ext>
            </a:extLst>
          </p:cNvPr>
          <p:cNvSpPr txBox="1"/>
          <p:nvPr/>
        </p:nvSpPr>
        <p:spPr>
          <a:xfrm>
            <a:off x="5478522" y="5712327"/>
            <a:ext cx="923330" cy="276999"/>
          </a:xfrm>
          <a:prstGeom prst="rect">
            <a:avLst/>
          </a:prstGeom>
          <a:noFill/>
        </p:spPr>
        <p:txBody>
          <a:bodyPr wrap="none" lIns="0" tIns="0" rIns="0" bIns="0" rtlCol="0">
            <a:spAutoFit/>
          </a:bodyPr>
          <a:lstStyle/>
          <a:p>
            <a:pPr algn="l"/>
            <a:r>
              <a:rPr lang="zh-CN" altLang="en-US" dirty="0"/>
              <a:t>管壁破损</a:t>
            </a:r>
          </a:p>
        </p:txBody>
      </p:sp>
      <p:sp>
        <p:nvSpPr>
          <p:cNvPr id="11" name="文本框 10">
            <a:extLst>
              <a:ext uri="{FF2B5EF4-FFF2-40B4-BE49-F238E27FC236}">
                <a16:creationId xmlns:a16="http://schemas.microsoft.com/office/drawing/2014/main" id="{686CE9D9-BBFB-4584-B57C-857393CA4172}"/>
              </a:ext>
            </a:extLst>
          </p:cNvPr>
          <p:cNvSpPr txBox="1"/>
          <p:nvPr/>
        </p:nvSpPr>
        <p:spPr>
          <a:xfrm>
            <a:off x="6951389" y="5704924"/>
            <a:ext cx="923330" cy="276999"/>
          </a:xfrm>
          <a:prstGeom prst="rect">
            <a:avLst/>
          </a:prstGeom>
          <a:noFill/>
        </p:spPr>
        <p:txBody>
          <a:bodyPr wrap="none" lIns="0" tIns="0" rIns="0" bIns="0" rtlCol="0">
            <a:spAutoFit/>
          </a:bodyPr>
          <a:lstStyle/>
          <a:p>
            <a:pPr algn="l"/>
            <a:r>
              <a:rPr lang="zh-CN" altLang="en-US" dirty="0"/>
              <a:t>管壁撕裂</a:t>
            </a:r>
          </a:p>
        </p:txBody>
      </p:sp>
    </p:spTree>
    <p:extLst>
      <p:ext uri="{BB962C8B-B14F-4D97-AF65-F5344CB8AC3E}">
        <p14:creationId xmlns:p14="http://schemas.microsoft.com/office/powerpoint/2010/main" val="20811101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lumMod val="7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50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6758</TotalTime>
  <Words>3611</Words>
  <Application>Microsoft Office PowerPoint</Application>
  <PresentationFormat>全屏显示(4:3)</PresentationFormat>
  <Paragraphs>594</Paragraphs>
  <Slides>39</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3" baseType="lpstr">
      <vt:lpstr>等线</vt:lpstr>
      <vt:lpstr>等线 Light</vt:lpstr>
      <vt:lpstr>楷体</vt:lpstr>
      <vt:lpstr>隶书</vt:lpstr>
      <vt:lpstr>宋体</vt:lpstr>
      <vt:lpstr>微软雅黑</vt:lpstr>
      <vt:lpstr>Arial</vt:lpstr>
      <vt:lpstr>Calibri</vt:lpstr>
      <vt:lpstr>Calibri Light</vt:lpstr>
      <vt:lpstr>Times New Roman</vt:lpstr>
      <vt:lpstr>Office 主题​​</vt:lpstr>
      <vt:lpstr>Graph</vt:lpstr>
      <vt:lpstr>Equation.DSMT4</vt:lpstr>
      <vt:lpstr>Equation</vt:lpstr>
      <vt:lpstr>供水网络韧性研究</vt:lpstr>
      <vt:lpstr>PowerPoint 演示文稿</vt:lpstr>
      <vt:lpstr>PowerPoint 演示文稿</vt:lpstr>
      <vt:lpstr>一、研究进展</vt:lpstr>
      <vt:lpstr>连通可靠性</vt:lpstr>
      <vt:lpstr>功能可靠性</vt:lpstr>
      <vt:lpstr>EPANET</vt:lpstr>
      <vt:lpstr>GIRAFFE</vt:lpstr>
      <vt:lpstr>GIRAFFE</vt:lpstr>
      <vt:lpstr>一次二阶矩方法</vt:lpstr>
      <vt:lpstr>供水管网地震韧性</vt:lpstr>
      <vt:lpstr>韧性指标</vt:lpstr>
      <vt:lpstr>震后恢复活动模型</vt:lpstr>
      <vt:lpstr>PowerPoint 演示文稿</vt:lpstr>
      <vt:lpstr>二、存在主要问题</vt:lpstr>
      <vt:lpstr>需水量驱动水力分析模型</vt:lpstr>
      <vt:lpstr>管段渗漏模型</vt:lpstr>
      <vt:lpstr>修复活动与管网水力状态关系</vt:lpstr>
      <vt:lpstr>PowerPoint 演示文稿</vt:lpstr>
      <vt:lpstr>三、研究成果</vt:lpstr>
      <vt:lpstr>管网震后功能分析模型</vt:lpstr>
      <vt:lpstr>管网震后功能分析模型-案例分析</vt:lpstr>
      <vt:lpstr>管网震后功能分析模型-案例分析</vt:lpstr>
      <vt:lpstr>管段渗漏模型比较</vt:lpstr>
      <vt:lpstr>管段渗漏模型改进</vt:lpstr>
      <vt:lpstr>点式渗漏模型</vt:lpstr>
      <vt:lpstr>EPANET中能量损失分方法</vt:lpstr>
      <vt:lpstr>管段渗漏模型比较-案例分析</vt:lpstr>
      <vt:lpstr>评价指标</vt:lpstr>
      <vt:lpstr>评价指标</vt:lpstr>
      <vt:lpstr>震后恢复模型</vt:lpstr>
      <vt:lpstr>震后恢复模型</vt:lpstr>
      <vt:lpstr>修复次序对韧性的影响</vt:lpstr>
      <vt:lpstr>恢复次序——案例分析</vt:lpstr>
      <vt:lpstr> 案例分析</vt:lpstr>
      <vt:lpstr> 案例分析</vt:lpstr>
      <vt:lpstr> 案例分析</vt:lpstr>
      <vt:lpstr>修复次序优化方法</vt:lpstr>
      <vt:lpstr>PowerPoint 演示文稿</vt:lpstr>
    </vt:vector>
  </TitlesOfParts>
  <Company>Beijing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Post-earthquake Serviceability Assessment of Water Distribution Networks based on Pressure Dependent Demand Model</dc:title>
  <dc:creator>韩 朝</dc:creator>
  <cp:lastModifiedBy>dell</cp:lastModifiedBy>
  <cp:revision>372</cp:revision>
  <cp:lastPrinted>2019-06-05T06:59:15Z</cp:lastPrinted>
  <dcterms:created xsi:type="dcterms:W3CDTF">2018-05-24T12:51:00Z</dcterms:created>
  <dcterms:modified xsi:type="dcterms:W3CDTF">2019-06-05T07:00:50Z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