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61" r:id="rId3"/>
    <p:sldId id="281" r:id="rId4"/>
    <p:sldId id="282" r:id="rId5"/>
    <p:sldId id="288" r:id="rId6"/>
    <p:sldId id="289" r:id="rId7"/>
    <p:sldId id="291" r:id="rId8"/>
    <p:sldId id="294" r:id="rId9"/>
    <p:sldId id="293" r:id="rId10"/>
    <p:sldId id="292" r:id="rId11"/>
    <p:sldId id="302" r:id="rId12"/>
    <p:sldId id="298" r:id="rId13"/>
    <p:sldId id="299" r:id="rId14"/>
    <p:sldId id="300" r:id="rId15"/>
    <p:sldId id="296" r:id="rId16"/>
    <p:sldId id="265" r:id="rId17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900" y="78"/>
      </p:cViewPr>
      <p:guideLst>
        <p:guide orient="horz" pos="2183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2A869BF-AD36-4466-B76B-910EFF1BE29F}" type="datetimeFigureOut">
              <a:rPr lang="zh-CN" altLang="en-US" smtClean="0"/>
              <a:pPr/>
              <a:t>2019/4/14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CB2E168-6E40-4667-BD19-7B0143F698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79539D-F18F-4733-9D80-CA0E8EE3DE38}" type="slidenum">
              <a:rPr lang="el-GR" smtClean="0"/>
              <a:pPr>
                <a:defRPr/>
              </a:pPr>
              <a:t>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1476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771646"/>
          </a:xfrm>
        </p:spPr>
        <p:txBody>
          <a:bodyPr anchor="ctr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7" y="1752600"/>
            <a:ext cx="8264747" cy="80540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sz="half" idx="13"/>
          </p:nvPr>
        </p:nvSpPr>
        <p:spPr>
          <a:xfrm>
            <a:off x="566737" y="2910069"/>
            <a:ext cx="8253172" cy="80540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5B7B6-F8F9-46E3-A2A5-7A2F6564D9C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01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AE74-49BD-441D-9445-FF6D086278DC}" type="datetimeFigureOut">
              <a:rPr lang="zh-CN" altLang="en-US" smtClean="0"/>
              <a:pPr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8.e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642938" y="2781300"/>
            <a:ext cx="7786687" cy="32400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zh-CN" altLang="en-US" b="1" dirty="0"/>
              <a:t>韩朝</a:t>
            </a:r>
            <a:br>
              <a:rPr lang="el-GR" sz="1600" dirty="0"/>
            </a:br>
            <a:endParaRPr lang="el-GR" sz="1600" i="1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zh-CN" sz="1600" i="1" dirty="0"/>
              <a:t>Sept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i="1" dirty="0"/>
              <a:t>2</a:t>
            </a:r>
            <a:r>
              <a:rPr lang="en-US" altLang="zh-CN" sz="1600" i="1" dirty="0"/>
              <a:t>1</a:t>
            </a:r>
            <a:r>
              <a:rPr lang="en-US" sz="1600" i="1" dirty="0">
                <a:solidFill>
                  <a:schemeClr val="tx1"/>
                </a:solidFill>
              </a:rPr>
              <a:t>, 2018</a:t>
            </a:r>
          </a:p>
          <a:p>
            <a:pPr eaLnBrk="1" hangingPunct="1">
              <a:defRPr/>
            </a:pPr>
            <a:endParaRPr lang="el-GR" sz="1600" i="1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7225" y="1129030"/>
            <a:ext cx="7969885" cy="1528445"/>
          </a:xfrm>
        </p:spPr>
        <p:txBody>
          <a:bodyPr>
            <a:noAutofit/>
          </a:bodyPr>
          <a:lstStyle/>
          <a:p>
            <a:pPr>
              <a:defRPr/>
            </a:pPr>
            <a:r>
              <a:rPr kumimoji="1" lang="zh-CN" altLang="en-US" sz="3200" b="1" dirty="0"/>
              <a:t>基于性态的城市供水系统震后应急功能保障与韧性提升方法研究</a:t>
            </a:r>
            <a:endParaRPr lang="el-GR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02</a:t>
            </a:r>
            <a:r>
              <a:rPr lang="en-US" b="1" dirty="0"/>
              <a:t> </a:t>
            </a:r>
            <a:r>
              <a:rPr lang="zh-CN" altLang="en-US" b="1" dirty="0"/>
              <a:t>研究内容</a:t>
            </a:r>
            <a:r>
              <a:rPr lang="en-US" altLang="zh-CN" b="1" dirty="0"/>
              <a:t>——</a:t>
            </a:r>
            <a:r>
              <a:rPr lang="zh-CN" altLang="en-US" sz="3600" b="1" dirty="0"/>
              <a:t>供水管网延时模拟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68400" y="1690689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单时刻模拟</a:t>
            </a:r>
            <a:r>
              <a:rPr lang="zh-CN" altLang="en-US" dirty="0"/>
              <a:t>与延时模拟的破坏模型区别：</a:t>
            </a:r>
          </a:p>
        </p:txBody>
      </p:sp>
      <p:pic>
        <p:nvPicPr>
          <p:cNvPr id="7" name="Picture 12" descr="图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01" y="2375172"/>
            <a:ext cx="2069899" cy="10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106805" y="371371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问题：在延时模拟中无法关闭管道</a:t>
            </a:r>
          </a:p>
        </p:txBody>
      </p:sp>
      <p:sp>
        <p:nvSpPr>
          <p:cNvPr id="132" name="Line 124"/>
          <p:cNvSpPr>
            <a:spLocks noChangeShapeType="1"/>
          </p:cNvSpPr>
          <p:nvPr/>
        </p:nvSpPr>
        <p:spPr bwMode="auto">
          <a:xfrm flipV="1">
            <a:off x="6880226" y="3039544"/>
            <a:ext cx="809625" cy="3175"/>
          </a:xfrm>
          <a:prstGeom prst="line">
            <a:avLst/>
          </a:prstGeom>
          <a:noFill/>
          <a:ln w="57150" cap="flat">
            <a:solidFill>
              <a:srgbClr val="808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" name="Line 125"/>
          <p:cNvSpPr>
            <a:spLocks noChangeShapeType="1"/>
          </p:cNvSpPr>
          <p:nvPr/>
        </p:nvSpPr>
        <p:spPr bwMode="auto">
          <a:xfrm>
            <a:off x="5729288" y="3045894"/>
            <a:ext cx="815975" cy="0"/>
          </a:xfrm>
          <a:prstGeom prst="line">
            <a:avLst/>
          </a:prstGeom>
          <a:noFill/>
          <a:ln w="57150" cap="flat">
            <a:solidFill>
              <a:srgbClr val="808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Oval 126"/>
          <p:cNvSpPr>
            <a:spLocks noChangeArrowheads="1"/>
          </p:cNvSpPr>
          <p:nvPr/>
        </p:nvSpPr>
        <p:spPr bwMode="auto">
          <a:xfrm>
            <a:off x="5851526" y="2975281"/>
            <a:ext cx="114300" cy="1127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Oval 127"/>
          <p:cNvSpPr>
            <a:spLocks noChangeArrowheads="1"/>
          </p:cNvSpPr>
          <p:nvPr/>
        </p:nvSpPr>
        <p:spPr bwMode="auto">
          <a:xfrm>
            <a:off x="5849938" y="2980806"/>
            <a:ext cx="114300" cy="112713"/>
          </a:xfrm>
          <a:prstGeom prst="ellipse">
            <a:avLst/>
          </a:prstGeom>
          <a:noFill/>
          <a:ln w="47625" cap="flat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Oval 128"/>
          <p:cNvSpPr>
            <a:spLocks noChangeArrowheads="1"/>
          </p:cNvSpPr>
          <p:nvPr/>
        </p:nvSpPr>
        <p:spPr bwMode="auto">
          <a:xfrm>
            <a:off x="7649369" y="2973694"/>
            <a:ext cx="114300" cy="1143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Oval 129"/>
          <p:cNvSpPr>
            <a:spLocks noChangeArrowheads="1"/>
          </p:cNvSpPr>
          <p:nvPr/>
        </p:nvSpPr>
        <p:spPr bwMode="auto">
          <a:xfrm>
            <a:off x="7643019" y="2975769"/>
            <a:ext cx="114300" cy="114300"/>
          </a:xfrm>
          <a:prstGeom prst="ellipse">
            <a:avLst/>
          </a:prstGeom>
          <a:noFill/>
          <a:ln w="476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Rectangle 130"/>
          <p:cNvSpPr>
            <a:spLocks noChangeArrowheads="1"/>
          </p:cNvSpPr>
          <p:nvPr/>
        </p:nvSpPr>
        <p:spPr bwMode="auto">
          <a:xfrm>
            <a:off x="7729539" y="2845869"/>
            <a:ext cx="9366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1"/>
          <p:cNvSpPr>
            <a:spLocks noChangeArrowheads="1"/>
          </p:cNvSpPr>
          <p:nvPr/>
        </p:nvSpPr>
        <p:spPr bwMode="auto">
          <a:xfrm>
            <a:off x="5645944" y="2815188"/>
            <a:ext cx="9207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Freeform 132"/>
          <p:cNvSpPr>
            <a:spLocks noEditPoints="1"/>
          </p:cNvSpPr>
          <p:nvPr/>
        </p:nvSpPr>
        <p:spPr bwMode="auto">
          <a:xfrm>
            <a:off x="5991226" y="2943500"/>
            <a:ext cx="539750" cy="77788"/>
          </a:xfrm>
          <a:custGeom>
            <a:avLst/>
            <a:gdLst>
              <a:gd name="T0" fmla="*/ 0 w 1890"/>
              <a:gd name="T1" fmla="*/ 119 h 271"/>
              <a:gd name="T2" fmla="*/ 134 w 1890"/>
              <a:gd name="T3" fmla="*/ 119 h 271"/>
              <a:gd name="T4" fmla="*/ 134 w 1890"/>
              <a:gd name="T5" fmla="*/ 152 h 271"/>
              <a:gd name="T6" fmla="*/ 0 w 1890"/>
              <a:gd name="T7" fmla="*/ 152 h 271"/>
              <a:gd name="T8" fmla="*/ 0 w 1890"/>
              <a:gd name="T9" fmla="*/ 119 h 271"/>
              <a:gd name="T10" fmla="*/ 234 w 1890"/>
              <a:gd name="T11" fmla="*/ 119 h 271"/>
              <a:gd name="T12" fmla="*/ 367 w 1890"/>
              <a:gd name="T13" fmla="*/ 119 h 271"/>
              <a:gd name="T14" fmla="*/ 367 w 1890"/>
              <a:gd name="T15" fmla="*/ 152 h 271"/>
              <a:gd name="T16" fmla="*/ 234 w 1890"/>
              <a:gd name="T17" fmla="*/ 152 h 271"/>
              <a:gd name="T18" fmla="*/ 234 w 1890"/>
              <a:gd name="T19" fmla="*/ 119 h 271"/>
              <a:gd name="T20" fmla="*/ 467 w 1890"/>
              <a:gd name="T21" fmla="*/ 119 h 271"/>
              <a:gd name="T22" fmla="*/ 600 w 1890"/>
              <a:gd name="T23" fmla="*/ 119 h 271"/>
              <a:gd name="T24" fmla="*/ 600 w 1890"/>
              <a:gd name="T25" fmla="*/ 152 h 271"/>
              <a:gd name="T26" fmla="*/ 467 w 1890"/>
              <a:gd name="T27" fmla="*/ 152 h 271"/>
              <a:gd name="T28" fmla="*/ 467 w 1890"/>
              <a:gd name="T29" fmla="*/ 119 h 271"/>
              <a:gd name="T30" fmla="*/ 700 w 1890"/>
              <a:gd name="T31" fmla="*/ 119 h 271"/>
              <a:gd name="T32" fmla="*/ 834 w 1890"/>
              <a:gd name="T33" fmla="*/ 119 h 271"/>
              <a:gd name="T34" fmla="*/ 834 w 1890"/>
              <a:gd name="T35" fmla="*/ 152 h 271"/>
              <a:gd name="T36" fmla="*/ 700 w 1890"/>
              <a:gd name="T37" fmla="*/ 152 h 271"/>
              <a:gd name="T38" fmla="*/ 700 w 1890"/>
              <a:gd name="T39" fmla="*/ 119 h 271"/>
              <a:gd name="T40" fmla="*/ 934 w 1890"/>
              <a:gd name="T41" fmla="*/ 119 h 271"/>
              <a:gd name="T42" fmla="*/ 1067 w 1890"/>
              <a:gd name="T43" fmla="*/ 119 h 271"/>
              <a:gd name="T44" fmla="*/ 1067 w 1890"/>
              <a:gd name="T45" fmla="*/ 152 h 271"/>
              <a:gd name="T46" fmla="*/ 934 w 1890"/>
              <a:gd name="T47" fmla="*/ 152 h 271"/>
              <a:gd name="T48" fmla="*/ 934 w 1890"/>
              <a:gd name="T49" fmla="*/ 119 h 271"/>
              <a:gd name="T50" fmla="*/ 1167 w 1890"/>
              <a:gd name="T51" fmla="*/ 119 h 271"/>
              <a:gd name="T52" fmla="*/ 1300 w 1890"/>
              <a:gd name="T53" fmla="*/ 119 h 271"/>
              <a:gd name="T54" fmla="*/ 1300 w 1890"/>
              <a:gd name="T55" fmla="*/ 152 h 271"/>
              <a:gd name="T56" fmla="*/ 1167 w 1890"/>
              <a:gd name="T57" fmla="*/ 152 h 271"/>
              <a:gd name="T58" fmla="*/ 1167 w 1890"/>
              <a:gd name="T59" fmla="*/ 119 h 271"/>
              <a:gd name="T60" fmla="*/ 1400 w 1890"/>
              <a:gd name="T61" fmla="*/ 119 h 271"/>
              <a:gd name="T62" fmla="*/ 1534 w 1890"/>
              <a:gd name="T63" fmla="*/ 119 h 271"/>
              <a:gd name="T64" fmla="*/ 1534 w 1890"/>
              <a:gd name="T65" fmla="*/ 152 h 271"/>
              <a:gd name="T66" fmla="*/ 1400 w 1890"/>
              <a:gd name="T67" fmla="*/ 152 h 271"/>
              <a:gd name="T68" fmla="*/ 1400 w 1890"/>
              <a:gd name="T69" fmla="*/ 119 h 271"/>
              <a:gd name="T70" fmla="*/ 1634 w 1890"/>
              <a:gd name="T71" fmla="*/ 119 h 271"/>
              <a:gd name="T72" fmla="*/ 1767 w 1890"/>
              <a:gd name="T73" fmla="*/ 119 h 271"/>
              <a:gd name="T74" fmla="*/ 1767 w 1890"/>
              <a:gd name="T75" fmla="*/ 152 h 271"/>
              <a:gd name="T76" fmla="*/ 1634 w 1890"/>
              <a:gd name="T77" fmla="*/ 152 h 271"/>
              <a:gd name="T78" fmla="*/ 1634 w 1890"/>
              <a:gd name="T79" fmla="*/ 119 h 271"/>
              <a:gd name="T80" fmla="*/ 1666 w 1890"/>
              <a:gd name="T81" fmla="*/ 4 h 271"/>
              <a:gd name="T82" fmla="*/ 1890 w 1890"/>
              <a:gd name="T83" fmla="*/ 135 h 271"/>
              <a:gd name="T84" fmla="*/ 1666 w 1890"/>
              <a:gd name="T85" fmla="*/ 267 h 271"/>
              <a:gd name="T86" fmla="*/ 1643 w 1890"/>
              <a:gd name="T87" fmla="*/ 261 h 271"/>
              <a:gd name="T88" fmla="*/ 1649 w 1890"/>
              <a:gd name="T89" fmla="*/ 238 h 271"/>
              <a:gd name="T90" fmla="*/ 1849 w 1890"/>
              <a:gd name="T91" fmla="*/ 121 h 271"/>
              <a:gd name="T92" fmla="*/ 1849 w 1890"/>
              <a:gd name="T93" fmla="*/ 150 h 271"/>
              <a:gd name="T94" fmla="*/ 1649 w 1890"/>
              <a:gd name="T95" fmla="*/ 33 h 271"/>
              <a:gd name="T96" fmla="*/ 1643 w 1890"/>
              <a:gd name="T97" fmla="*/ 10 h 271"/>
              <a:gd name="T98" fmla="*/ 1666 w 1890"/>
              <a:gd name="T99" fmla="*/ 4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90" h="271">
                <a:moveTo>
                  <a:pt x="0" y="119"/>
                </a:moveTo>
                <a:lnTo>
                  <a:pt x="134" y="119"/>
                </a:lnTo>
                <a:lnTo>
                  <a:pt x="134" y="152"/>
                </a:lnTo>
                <a:lnTo>
                  <a:pt x="0" y="152"/>
                </a:lnTo>
                <a:lnTo>
                  <a:pt x="0" y="119"/>
                </a:lnTo>
                <a:close/>
                <a:moveTo>
                  <a:pt x="234" y="119"/>
                </a:moveTo>
                <a:lnTo>
                  <a:pt x="367" y="119"/>
                </a:lnTo>
                <a:lnTo>
                  <a:pt x="367" y="152"/>
                </a:lnTo>
                <a:lnTo>
                  <a:pt x="234" y="152"/>
                </a:lnTo>
                <a:lnTo>
                  <a:pt x="234" y="119"/>
                </a:lnTo>
                <a:close/>
                <a:moveTo>
                  <a:pt x="467" y="119"/>
                </a:moveTo>
                <a:lnTo>
                  <a:pt x="600" y="119"/>
                </a:lnTo>
                <a:lnTo>
                  <a:pt x="600" y="152"/>
                </a:lnTo>
                <a:lnTo>
                  <a:pt x="467" y="152"/>
                </a:lnTo>
                <a:lnTo>
                  <a:pt x="467" y="119"/>
                </a:lnTo>
                <a:close/>
                <a:moveTo>
                  <a:pt x="700" y="119"/>
                </a:moveTo>
                <a:lnTo>
                  <a:pt x="834" y="119"/>
                </a:lnTo>
                <a:lnTo>
                  <a:pt x="834" y="152"/>
                </a:lnTo>
                <a:lnTo>
                  <a:pt x="700" y="152"/>
                </a:lnTo>
                <a:lnTo>
                  <a:pt x="700" y="119"/>
                </a:lnTo>
                <a:close/>
                <a:moveTo>
                  <a:pt x="934" y="119"/>
                </a:moveTo>
                <a:lnTo>
                  <a:pt x="1067" y="119"/>
                </a:lnTo>
                <a:lnTo>
                  <a:pt x="1067" y="152"/>
                </a:lnTo>
                <a:lnTo>
                  <a:pt x="934" y="152"/>
                </a:lnTo>
                <a:lnTo>
                  <a:pt x="934" y="119"/>
                </a:lnTo>
                <a:close/>
                <a:moveTo>
                  <a:pt x="1167" y="119"/>
                </a:moveTo>
                <a:lnTo>
                  <a:pt x="1300" y="119"/>
                </a:lnTo>
                <a:lnTo>
                  <a:pt x="1300" y="152"/>
                </a:lnTo>
                <a:lnTo>
                  <a:pt x="1167" y="152"/>
                </a:lnTo>
                <a:lnTo>
                  <a:pt x="1167" y="119"/>
                </a:lnTo>
                <a:close/>
                <a:moveTo>
                  <a:pt x="1400" y="119"/>
                </a:moveTo>
                <a:lnTo>
                  <a:pt x="1534" y="119"/>
                </a:lnTo>
                <a:lnTo>
                  <a:pt x="1534" y="152"/>
                </a:lnTo>
                <a:lnTo>
                  <a:pt x="1400" y="152"/>
                </a:lnTo>
                <a:lnTo>
                  <a:pt x="1400" y="119"/>
                </a:lnTo>
                <a:close/>
                <a:moveTo>
                  <a:pt x="1634" y="119"/>
                </a:moveTo>
                <a:lnTo>
                  <a:pt x="1767" y="119"/>
                </a:lnTo>
                <a:lnTo>
                  <a:pt x="1767" y="152"/>
                </a:lnTo>
                <a:lnTo>
                  <a:pt x="1634" y="152"/>
                </a:lnTo>
                <a:lnTo>
                  <a:pt x="1634" y="119"/>
                </a:lnTo>
                <a:close/>
                <a:moveTo>
                  <a:pt x="1666" y="4"/>
                </a:moveTo>
                <a:lnTo>
                  <a:pt x="1890" y="135"/>
                </a:lnTo>
                <a:lnTo>
                  <a:pt x="1666" y="267"/>
                </a:lnTo>
                <a:cubicBezTo>
                  <a:pt x="1658" y="271"/>
                  <a:pt x="1647" y="268"/>
                  <a:pt x="1643" y="261"/>
                </a:cubicBezTo>
                <a:cubicBezTo>
                  <a:pt x="1638" y="253"/>
                  <a:pt x="1641" y="242"/>
                  <a:pt x="1649" y="238"/>
                </a:cubicBezTo>
                <a:lnTo>
                  <a:pt x="1849" y="121"/>
                </a:lnTo>
                <a:lnTo>
                  <a:pt x="1849" y="150"/>
                </a:lnTo>
                <a:lnTo>
                  <a:pt x="1649" y="33"/>
                </a:lnTo>
                <a:cubicBezTo>
                  <a:pt x="1641" y="29"/>
                  <a:pt x="1638" y="18"/>
                  <a:pt x="1643" y="10"/>
                </a:cubicBezTo>
                <a:cubicBezTo>
                  <a:pt x="1647" y="2"/>
                  <a:pt x="1658" y="0"/>
                  <a:pt x="1666" y="4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Rectangle 133"/>
          <p:cNvSpPr>
            <a:spLocks noChangeArrowheads="1"/>
          </p:cNvSpPr>
          <p:nvPr/>
        </p:nvSpPr>
        <p:spPr bwMode="auto">
          <a:xfrm>
            <a:off x="6265863" y="2845869"/>
            <a:ext cx="952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tangle 134"/>
          <p:cNvSpPr>
            <a:spLocks noChangeArrowheads="1"/>
          </p:cNvSpPr>
          <p:nvPr/>
        </p:nvSpPr>
        <p:spPr bwMode="auto">
          <a:xfrm>
            <a:off x="6316663" y="2880794"/>
            <a:ext cx="85725" cy="6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Line 135"/>
          <p:cNvSpPr>
            <a:spLocks noChangeShapeType="1"/>
          </p:cNvSpPr>
          <p:nvPr/>
        </p:nvSpPr>
        <p:spPr bwMode="auto">
          <a:xfrm>
            <a:off x="6540501" y="3050656"/>
            <a:ext cx="0" cy="215900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" name="Rectangle 142"/>
          <p:cNvSpPr>
            <a:spLocks noChangeArrowheads="1"/>
          </p:cNvSpPr>
          <p:nvPr/>
        </p:nvSpPr>
        <p:spPr bwMode="auto">
          <a:xfrm>
            <a:off x="7874001" y="2845869"/>
            <a:ext cx="952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Rectangle 143"/>
          <p:cNvSpPr>
            <a:spLocks noChangeArrowheads="1"/>
          </p:cNvSpPr>
          <p:nvPr/>
        </p:nvSpPr>
        <p:spPr bwMode="auto">
          <a:xfrm>
            <a:off x="7926389" y="2880794"/>
            <a:ext cx="60325" cy="6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Rectangle 144"/>
          <p:cNvSpPr>
            <a:spLocks noChangeArrowheads="1"/>
          </p:cNvSpPr>
          <p:nvPr/>
        </p:nvSpPr>
        <p:spPr bwMode="auto">
          <a:xfrm>
            <a:off x="5885342" y="2782645"/>
            <a:ext cx="952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145"/>
          <p:cNvSpPr>
            <a:spLocks noChangeArrowheads="1"/>
          </p:cNvSpPr>
          <p:nvPr/>
        </p:nvSpPr>
        <p:spPr bwMode="auto">
          <a:xfrm>
            <a:off x="5932967" y="2810426"/>
            <a:ext cx="60325" cy="6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ctangle 146"/>
          <p:cNvSpPr>
            <a:spLocks noChangeArrowheads="1"/>
          </p:cNvSpPr>
          <p:nvPr/>
        </p:nvSpPr>
        <p:spPr bwMode="auto">
          <a:xfrm>
            <a:off x="7185026" y="2845869"/>
            <a:ext cx="952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147"/>
          <p:cNvSpPr>
            <a:spLocks noChangeArrowheads="1"/>
          </p:cNvSpPr>
          <p:nvPr/>
        </p:nvSpPr>
        <p:spPr bwMode="auto">
          <a:xfrm>
            <a:off x="7235826" y="2880794"/>
            <a:ext cx="85725" cy="6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Freeform 148"/>
          <p:cNvSpPr>
            <a:spLocks noEditPoints="1"/>
          </p:cNvSpPr>
          <p:nvPr/>
        </p:nvSpPr>
        <p:spPr bwMode="auto">
          <a:xfrm>
            <a:off x="6870701" y="2936356"/>
            <a:ext cx="514350" cy="76200"/>
          </a:xfrm>
          <a:custGeom>
            <a:avLst/>
            <a:gdLst>
              <a:gd name="T0" fmla="*/ 33 w 1800"/>
              <a:gd name="T1" fmla="*/ 153 h 271"/>
              <a:gd name="T2" fmla="*/ 167 w 1800"/>
              <a:gd name="T3" fmla="*/ 153 h 271"/>
              <a:gd name="T4" fmla="*/ 167 w 1800"/>
              <a:gd name="T5" fmla="*/ 119 h 271"/>
              <a:gd name="T6" fmla="*/ 33 w 1800"/>
              <a:gd name="T7" fmla="*/ 119 h 271"/>
              <a:gd name="T8" fmla="*/ 33 w 1800"/>
              <a:gd name="T9" fmla="*/ 153 h 271"/>
              <a:gd name="T10" fmla="*/ 267 w 1800"/>
              <a:gd name="T11" fmla="*/ 152 h 271"/>
              <a:gd name="T12" fmla="*/ 400 w 1800"/>
              <a:gd name="T13" fmla="*/ 152 h 271"/>
              <a:gd name="T14" fmla="*/ 400 w 1800"/>
              <a:gd name="T15" fmla="*/ 119 h 271"/>
              <a:gd name="T16" fmla="*/ 267 w 1800"/>
              <a:gd name="T17" fmla="*/ 119 h 271"/>
              <a:gd name="T18" fmla="*/ 267 w 1800"/>
              <a:gd name="T19" fmla="*/ 152 h 271"/>
              <a:gd name="T20" fmla="*/ 500 w 1800"/>
              <a:gd name="T21" fmla="*/ 152 h 271"/>
              <a:gd name="T22" fmla="*/ 633 w 1800"/>
              <a:gd name="T23" fmla="*/ 152 h 271"/>
              <a:gd name="T24" fmla="*/ 633 w 1800"/>
              <a:gd name="T25" fmla="*/ 118 h 271"/>
              <a:gd name="T26" fmla="*/ 500 w 1800"/>
              <a:gd name="T27" fmla="*/ 119 h 271"/>
              <a:gd name="T28" fmla="*/ 500 w 1800"/>
              <a:gd name="T29" fmla="*/ 152 h 271"/>
              <a:gd name="T30" fmla="*/ 733 w 1800"/>
              <a:gd name="T31" fmla="*/ 151 h 271"/>
              <a:gd name="T32" fmla="*/ 867 w 1800"/>
              <a:gd name="T33" fmla="*/ 151 h 271"/>
              <a:gd name="T34" fmla="*/ 867 w 1800"/>
              <a:gd name="T35" fmla="*/ 118 h 271"/>
              <a:gd name="T36" fmla="*/ 733 w 1800"/>
              <a:gd name="T37" fmla="*/ 118 h 271"/>
              <a:gd name="T38" fmla="*/ 733 w 1800"/>
              <a:gd name="T39" fmla="*/ 151 h 271"/>
              <a:gd name="T40" fmla="*/ 967 w 1800"/>
              <a:gd name="T41" fmla="*/ 151 h 271"/>
              <a:gd name="T42" fmla="*/ 1100 w 1800"/>
              <a:gd name="T43" fmla="*/ 151 h 271"/>
              <a:gd name="T44" fmla="*/ 1100 w 1800"/>
              <a:gd name="T45" fmla="*/ 117 h 271"/>
              <a:gd name="T46" fmla="*/ 967 w 1800"/>
              <a:gd name="T47" fmla="*/ 118 h 271"/>
              <a:gd name="T48" fmla="*/ 967 w 1800"/>
              <a:gd name="T49" fmla="*/ 151 h 271"/>
              <a:gd name="T50" fmla="*/ 1200 w 1800"/>
              <a:gd name="T51" fmla="*/ 151 h 271"/>
              <a:gd name="T52" fmla="*/ 1333 w 1800"/>
              <a:gd name="T53" fmla="*/ 150 h 271"/>
              <a:gd name="T54" fmla="*/ 1333 w 1800"/>
              <a:gd name="T55" fmla="*/ 117 h 271"/>
              <a:gd name="T56" fmla="*/ 1200 w 1800"/>
              <a:gd name="T57" fmla="*/ 117 h 271"/>
              <a:gd name="T58" fmla="*/ 1200 w 1800"/>
              <a:gd name="T59" fmla="*/ 151 h 271"/>
              <a:gd name="T60" fmla="*/ 1433 w 1800"/>
              <a:gd name="T61" fmla="*/ 150 h 271"/>
              <a:gd name="T62" fmla="*/ 1567 w 1800"/>
              <a:gd name="T63" fmla="*/ 150 h 271"/>
              <a:gd name="T64" fmla="*/ 1567 w 1800"/>
              <a:gd name="T65" fmla="*/ 116 h 271"/>
              <a:gd name="T66" fmla="*/ 1433 w 1800"/>
              <a:gd name="T67" fmla="*/ 117 h 271"/>
              <a:gd name="T68" fmla="*/ 1433 w 1800"/>
              <a:gd name="T69" fmla="*/ 150 h 271"/>
              <a:gd name="T70" fmla="*/ 1667 w 1800"/>
              <a:gd name="T71" fmla="*/ 150 h 271"/>
              <a:gd name="T72" fmla="*/ 1800 w 1800"/>
              <a:gd name="T73" fmla="*/ 149 h 271"/>
              <a:gd name="T74" fmla="*/ 1800 w 1800"/>
              <a:gd name="T75" fmla="*/ 116 h 271"/>
              <a:gd name="T76" fmla="*/ 1667 w 1800"/>
              <a:gd name="T77" fmla="*/ 116 h 271"/>
              <a:gd name="T78" fmla="*/ 1667 w 1800"/>
              <a:gd name="T79" fmla="*/ 150 h 271"/>
              <a:gd name="T80" fmla="*/ 225 w 1800"/>
              <a:gd name="T81" fmla="*/ 5 h 271"/>
              <a:gd name="T82" fmla="*/ 0 w 1800"/>
              <a:gd name="T83" fmla="*/ 136 h 271"/>
              <a:gd name="T84" fmla="*/ 225 w 1800"/>
              <a:gd name="T85" fmla="*/ 267 h 271"/>
              <a:gd name="T86" fmla="*/ 225 w 1800"/>
              <a:gd name="T87" fmla="*/ 267 h 271"/>
              <a:gd name="T88" fmla="*/ 248 w 1800"/>
              <a:gd name="T89" fmla="*/ 261 h 271"/>
              <a:gd name="T90" fmla="*/ 242 w 1800"/>
              <a:gd name="T91" fmla="*/ 238 h 271"/>
              <a:gd name="T92" fmla="*/ 42 w 1800"/>
              <a:gd name="T93" fmla="*/ 122 h 271"/>
              <a:gd name="T94" fmla="*/ 42 w 1800"/>
              <a:gd name="T95" fmla="*/ 151 h 271"/>
              <a:gd name="T96" fmla="*/ 242 w 1800"/>
              <a:gd name="T97" fmla="*/ 33 h 271"/>
              <a:gd name="T98" fmla="*/ 248 w 1800"/>
              <a:gd name="T99" fmla="*/ 11 h 271"/>
              <a:gd name="T100" fmla="*/ 225 w 1800"/>
              <a:gd name="T101" fmla="*/ 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00" h="271">
                <a:moveTo>
                  <a:pt x="33" y="153"/>
                </a:moveTo>
                <a:lnTo>
                  <a:pt x="167" y="153"/>
                </a:lnTo>
                <a:lnTo>
                  <a:pt x="167" y="119"/>
                </a:lnTo>
                <a:lnTo>
                  <a:pt x="33" y="119"/>
                </a:lnTo>
                <a:lnTo>
                  <a:pt x="33" y="153"/>
                </a:lnTo>
                <a:close/>
                <a:moveTo>
                  <a:pt x="267" y="152"/>
                </a:moveTo>
                <a:lnTo>
                  <a:pt x="400" y="152"/>
                </a:lnTo>
                <a:lnTo>
                  <a:pt x="400" y="119"/>
                </a:lnTo>
                <a:lnTo>
                  <a:pt x="267" y="119"/>
                </a:lnTo>
                <a:lnTo>
                  <a:pt x="267" y="152"/>
                </a:lnTo>
                <a:close/>
                <a:moveTo>
                  <a:pt x="500" y="152"/>
                </a:moveTo>
                <a:lnTo>
                  <a:pt x="633" y="152"/>
                </a:lnTo>
                <a:lnTo>
                  <a:pt x="633" y="118"/>
                </a:lnTo>
                <a:lnTo>
                  <a:pt x="500" y="119"/>
                </a:lnTo>
                <a:lnTo>
                  <a:pt x="500" y="152"/>
                </a:lnTo>
                <a:close/>
                <a:moveTo>
                  <a:pt x="733" y="151"/>
                </a:moveTo>
                <a:lnTo>
                  <a:pt x="867" y="151"/>
                </a:lnTo>
                <a:lnTo>
                  <a:pt x="867" y="118"/>
                </a:lnTo>
                <a:lnTo>
                  <a:pt x="733" y="118"/>
                </a:lnTo>
                <a:lnTo>
                  <a:pt x="733" y="151"/>
                </a:lnTo>
                <a:close/>
                <a:moveTo>
                  <a:pt x="967" y="151"/>
                </a:moveTo>
                <a:lnTo>
                  <a:pt x="1100" y="151"/>
                </a:lnTo>
                <a:lnTo>
                  <a:pt x="1100" y="117"/>
                </a:lnTo>
                <a:lnTo>
                  <a:pt x="967" y="118"/>
                </a:lnTo>
                <a:lnTo>
                  <a:pt x="967" y="151"/>
                </a:lnTo>
                <a:close/>
                <a:moveTo>
                  <a:pt x="1200" y="151"/>
                </a:moveTo>
                <a:lnTo>
                  <a:pt x="1333" y="150"/>
                </a:lnTo>
                <a:lnTo>
                  <a:pt x="1333" y="117"/>
                </a:lnTo>
                <a:lnTo>
                  <a:pt x="1200" y="117"/>
                </a:lnTo>
                <a:lnTo>
                  <a:pt x="1200" y="151"/>
                </a:lnTo>
                <a:close/>
                <a:moveTo>
                  <a:pt x="1433" y="150"/>
                </a:moveTo>
                <a:lnTo>
                  <a:pt x="1567" y="150"/>
                </a:lnTo>
                <a:lnTo>
                  <a:pt x="1567" y="116"/>
                </a:lnTo>
                <a:lnTo>
                  <a:pt x="1433" y="117"/>
                </a:lnTo>
                <a:lnTo>
                  <a:pt x="1433" y="150"/>
                </a:lnTo>
                <a:close/>
                <a:moveTo>
                  <a:pt x="1667" y="150"/>
                </a:moveTo>
                <a:lnTo>
                  <a:pt x="1800" y="149"/>
                </a:lnTo>
                <a:lnTo>
                  <a:pt x="1800" y="116"/>
                </a:lnTo>
                <a:lnTo>
                  <a:pt x="1667" y="116"/>
                </a:lnTo>
                <a:lnTo>
                  <a:pt x="1667" y="150"/>
                </a:lnTo>
                <a:close/>
                <a:moveTo>
                  <a:pt x="225" y="5"/>
                </a:moveTo>
                <a:lnTo>
                  <a:pt x="0" y="136"/>
                </a:lnTo>
                <a:lnTo>
                  <a:pt x="225" y="267"/>
                </a:lnTo>
                <a:lnTo>
                  <a:pt x="225" y="267"/>
                </a:lnTo>
                <a:cubicBezTo>
                  <a:pt x="233" y="271"/>
                  <a:pt x="243" y="269"/>
                  <a:pt x="248" y="261"/>
                </a:cubicBezTo>
                <a:cubicBezTo>
                  <a:pt x="253" y="253"/>
                  <a:pt x="250" y="243"/>
                  <a:pt x="242" y="238"/>
                </a:cubicBezTo>
                <a:lnTo>
                  <a:pt x="42" y="122"/>
                </a:lnTo>
                <a:lnTo>
                  <a:pt x="42" y="151"/>
                </a:lnTo>
                <a:lnTo>
                  <a:pt x="242" y="33"/>
                </a:lnTo>
                <a:cubicBezTo>
                  <a:pt x="250" y="29"/>
                  <a:pt x="252" y="19"/>
                  <a:pt x="248" y="11"/>
                </a:cubicBezTo>
                <a:cubicBezTo>
                  <a:pt x="243" y="3"/>
                  <a:pt x="233" y="0"/>
                  <a:pt x="225" y="5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" name="Freeform 149"/>
          <p:cNvSpPr>
            <a:spLocks/>
          </p:cNvSpPr>
          <p:nvPr/>
        </p:nvSpPr>
        <p:spPr bwMode="auto">
          <a:xfrm>
            <a:off x="7481888" y="3142731"/>
            <a:ext cx="38100" cy="38100"/>
          </a:xfrm>
          <a:custGeom>
            <a:avLst/>
            <a:gdLst>
              <a:gd name="T0" fmla="*/ 0 w 24"/>
              <a:gd name="T1" fmla="*/ 0 h 24"/>
              <a:gd name="T2" fmla="*/ 24 w 24"/>
              <a:gd name="T3" fmla="*/ 12 h 24"/>
              <a:gd name="T4" fmla="*/ 0 w 24"/>
              <a:gd name="T5" fmla="*/ 24 h 24"/>
              <a:gd name="T6" fmla="*/ 0 w 24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4">
                <a:moveTo>
                  <a:pt x="0" y="0"/>
                </a:moveTo>
                <a:lnTo>
                  <a:pt x="24" y="12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" name="Freeform 150"/>
          <p:cNvSpPr>
            <a:spLocks/>
          </p:cNvSpPr>
          <p:nvPr/>
        </p:nvSpPr>
        <p:spPr bwMode="auto">
          <a:xfrm>
            <a:off x="6878638" y="3142731"/>
            <a:ext cx="38100" cy="38100"/>
          </a:xfrm>
          <a:custGeom>
            <a:avLst/>
            <a:gdLst>
              <a:gd name="T0" fmla="*/ 24 w 24"/>
              <a:gd name="T1" fmla="*/ 0 h 24"/>
              <a:gd name="T2" fmla="*/ 0 w 24"/>
              <a:gd name="T3" fmla="*/ 12 h 24"/>
              <a:gd name="T4" fmla="*/ 24 w 24"/>
              <a:gd name="T5" fmla="*/ 24 h 24"/>
              <a:gd name="T6" fmla="*/ 24 w 24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4">
                <a:moveTo>
                  <a:pt x="24" y="0"/>
                </a:moveTo>
                <a:lnTo>
                  <a:pt x="0" y="12"/>
                </a:lnTo>
                <a:lnTo>
                  <a:pt x="24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9" name="Freeform 151"/>
          <p:cNvSpPr>
            <a:spLocks/>
          </p:cNvSpPr>
          <p:nvPr/>
        </p:nvSpPr>
        <p:spPr bwMode="auto">
          <a:xfrm>
            <a:off x="6502401" y="3142731"/>
            <a:ext cx="38100" cy="38100"/>
          </a:xfrm>
          <a:custGeom>
            <a:avLst/>
            <a:gdLst>
              <a:gd name="T0" fmla="*/ 0 w 24"/>
              <a:gd name="T1" fmla="*/ 0 h 24"/>
              <a:gd name="T2" fmla="*/ 24 w 24"/>
              <a:gd name="T3" fmla="*/ 12 h 24"/>
              <a:gd name="T4" fmla="*/ 0 w 24"/>
              <a:gd name="T5" fmla="*/ 24 h 24"/>
              <a:gd name="T6" fmla="*/ 0 w 24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4">
                <a:moveTo>
                  <a:pt x="0" y="0"/>
                </a:moveTo>
                <a:lnTo>
                  <a:pt x="24" y="12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0" name="Freeform 152"/>
          <p:cNvSpPr>
            <a:spLocks/>
          </p:cNvSpPr>
          <p:nvPr/>
        </p:nvSpPr>
        <p:spPr bwMode="auto">
          <a:xfrm>
            <a:off x="5899151" y="3142731"/>
            <a:ext cx="38100" cy="38100"/>
          </a:xfrm>
          <a:custGeom>
            <a:avLst/>
            <a:gdLst>
              <a:gd name="T0" fmla="*/ 24 w 24"/>
              <a:gd name="T1" fmla="*/ 0 h 24"/>
              <a:gd name="T2" fmla="*/ 0 w 24"/>
              <a:gd name="T3" fmla="*/ 12 h 24"/>
              <a:gd name="T4" fmla="*/ 24 w 24"/>
              <a:gd name="T5" fmla="*/ 24 h 24"/>
              <a:gd name="T6" fmla="*/ 24 w 24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4">
                <a:moveTo>
                  <a:pt x="24" y="0"/>
                </a:moveTo>
                <a:lnTo>
                  <a:pt x="0" y="12"/>
                </a:lnTo>
                <a:lnTo>
                  <a:pt x="24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1" name="Freeform 153"/>
          <p:cNvSpPr>
            <a:spLocks noEditPoints="1"/>
          </p:cNvSpPr>
          <p:nvPr/>
        </p:nvSpPr>
        <p:spPr bwMode="auto">
          <a:xfrm>
            <a:off x="5694999" y="2831643"/>
            <a:ext cx="138113" cy="138113"/>
          </a:xfrm>
          <a:custGeom>
            <a:avLst/>
            <a:gdLst>
              <a:gd name="T0" fmla="*/ 23 w 484"/>
              <a:gd name="T1" fmla="*/ 485 h 485"/>
              <a:gd name="T2" fmla="*/ 474 w 484"/>
              <a:gd name="T3" fmla="*/ 34 h 485"/>
              <a:gd name="T4" fmla="*/ 450 w 484"/>
              <a:gd name="T5" fmla="*/ 11 h 485"/>
              <a:gd name="T6" fmla="*/ 0 w 484"/>
              <a:gd name="T7" fmla="*/ 461 h 485"/>
              <a:gd name="T8" fmla="*/ 23 w 484"/>
              <a:gd name="T9" fmla="*/ 485 h 485"/>
              <a:gd name="T10" fmla="*/ 443 w 484"/>
              <a:gd name="T11" fmla="*/ 180 h 485"/>
              <a:gd name="T12" fmla="*/ 484 w 484"/>
              <a:gd name="T13" fmla="*/ 0 h 485"/>
              <a:gd name="T14" fmla="*/ 305 w 484"/>
              <a:gd name="T15" fmla="*/ 42 h 485"/>
              <a:gd name="T16" fmla="*/ 292 w 484"/>
              <a:gd name="T17" fmla="*/ 62 h 485"/>
              <a:gd name="T18" fmla="*/ 312 w 484"/>
              <a:gd name="T19" fmla="*/ 74 h 485"/>
              <a:gd name="T20" fmla="*/ 465 w 484"/>
              <a:gd name="T21" fmla="*/ 39 h 485"/>
              <a:gd name="T22" fmla="*/ 446 w 484"/>
              <a:gd name="T23" fmla="*/ 19 h 485"/>
              <a:gd name="T24" fmla="*/ 410 w 484"/>
              <a:gd name="T25" fmla="*/ 172 h 485"/>
              <a:gd name="T26" fmla="*/ 423 w 484"/>
              <a:gd name="T27" fmla="*/ 192 h 485"/>
              <a:gd name="T28" fmla="*/ 443 w 484"/>
              <a:gd name="T29" fmla="*/ 18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4" h="485">
                <a:moveTo>
                  <a:pt x="23" y="485"/>
                </a:moveTo>
                <a:lnTo>
                  <a:pt x="474" y="34"/>
                </a:lnTo>
                <a:lnTo>
                  <a:pt x="450" y="11"/>
                </a:lnTo>
                <a:lnTo>
                  <a:pt x="0" y="461"/>
                </a:lnTo>
                <a:lnTo>
                  <a:pt x="23" y="485"/>
                </a:lnTo>
                <a:close/>
                <a:moveTo>
                  <a:pt x="443" y="180"/>
                </a:moveTo>
                <a:lnTo>
                  <a:pt x="484" y="0"/>
                </a:lnTo>
                <a:lnTo>
                  <a:pt x="305" y="42"/>
                </a:lnTo>
                <a:cubicBezTo>
                  <a:pt x="296" y="44"/>
                  <a:pt x="290" y="53"/>
                  <a:pt x="292" y="62"/>
                </a:cubicBezTo>
                <a:cubicBezTo>
                  <a:pt x="294" y="71"/>
                  <a:pt x="303" y="76"/>
                  <a:pt x="312" y="74"/>
                </a:cubicBezTo>
                <a:lnTo>
                  <a:pt x="465" y="39"/>
                </a:lnTo>
                <a:lnTo>
                  <a:pt x="446" y="19"/>
                </a:lnTo>
                <a:lnTo>
                  <a:pt x="410" y="172"/>
                </a:lnTo>
                <a:cubicBezTo>
                  <a:pt x="408" y="181"/>
                  <a:pt x="414" y="190"/>
                  <a:pt x="423" y="192"/>
                </a:cubicBezTo>
                <a:cubicBezTo>
                  <a:pt x="432" y="194"/>
                  <a:pt x="441" y="189"/>
                  <a:pt x="443" y="180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2" name="Freeform 154"/>
          <p:cNvSpPr>
            <a:spLocks noEditPoints="1"/>
          </p:cNvSpPr>
          <p:nvPr/>
        </p:nvSpPr>
        <p:spPr bwMode="auto">
          <a:xfrm>
            <a:off x="7735888" y="2833962"/>
            <a:ext cx="138113" cy="138113"/>
          </a:xfrm>
          <a:custGeom>
            <a:avLst/>
            <a:gdLst>
              <a:gd name="T0" fmla="*/ 23 w 484"/>
              <a:gd name="T1" fmla="*/ 485 h 485"/>
              <a:gd name="T2" fmla="*/ 474 w 484"/>
              <a:gd name="T3" fmla="*/ 34 h 485"/>
              <a:gd name="T4" fmla="*/ 450 w 484"/>
              <a:gd name="T5" fmla="*/ 11 h 485"/>
              <a:gd name="T6" fmla="*/ 0 w 484"/>
              <a:gd name="T7" fmla="*/ 461 h 485"/>
              <a:gd name="T8" fmla="*/ 23 w 484"/>
              <a:gd name="T9" fmla="*/ 485 h 485"/>
              <a:gd name="T10" fmla="*/ 443 w 484"/>
              <a:gd name="T11" fmla="*/ 180 h 485"/>
              <a:gd name="T12" fmla="*/ 484 w 484"/>
              <a:gd name="T13" fmla="*/ 0 h 485"/>
              <a:gd name="T14" fmla="*/ 305 w 484"/>
              <a:gd name="T15" fmla="*/ 42 h 485"/>
              <a:gd name="T16" fmla="*/ 292 w 484"/>
              <a:gd name="T17" fmla="*/ 62 h 485"/>
              <a:gd name="T18" fmla="*/ 312 w 484"/>
              <a:gd name="T19" fmla="*/ 74 h 485"/>
              <a:gd name="T20" fmla="*/ 465 w 484"/>
              <a:gd name="T21" fmla="*/ 39 h 485"/>
              <a:gd name="T22" fmla="*/ 446 w 484"/>
              <a:gd name="T23" fmla="*/ 19 h 485"/>
              <a:gd name="T24" fmla="*/ 410 w 484"/>
              <a:gd name="T25" fmla="*/ 172 h 485"/>
              <a:gd name="T26" fmla="*/ 423 w 484"/>
              <a:gd name="T27" fmla="*/ 192 h 485"/>
              <a:gd name="T28" fmla="*/ 443 w 484"/>
              <a:gd name="T29" fmla="*/ 18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4" h="485">
                <a:moveTo>
                  <a:pt x="23" y="485"/>
                </a:moveTo>
                <a:lnTo>
                  <a:pt x="474" y="34"/>
                </a:lnTo>
                <a:lnTo>
                  <a:pt x="450" y="11"/>
                </a:lnTo>
                <a:lnTo>
                  <a:pt x="0" y="461"/>
                </a:lnTo>
                <a:lnTo>
                  <a:pt x="23" y="485"/>
                </a:lnTo>
                <a:close/>
                <a:moveTo>
                  <a:pt x="443" y="180"/>
                </a:moveTo>
                <a:lnTo>
                  <a:pt x="484" y="0"/>
                </a:lnTo>
                <a:lnTo>
                  <a:pt x="305" y="42"/>
                </a:lnTo>
                <a:cubicBezTo>
                  <a:pt x="296" y="44"/>
                  <a:pt x="290" y="53"/>
                  <a:pt x="292" y="62"/>
                </a:cubicBezTo>
                <a:cubicBezTo>
                  <a:pt x="294" y="71"/>
                  <a:pt x="303" y="76"/>
                  <a:pt x="312" y="74"/>
                </a:cubicBezTo>
                <a:lnTo>
                  <a:pt x="465" y="39"/>
                </a:lnTo>
                <a:lnTo>
                  <a:pt x="446" y="19"/>
                </a:lnTo>
                <a:lnTo>
                  <a:pt x="410" y="172"/>
                </a:lnTo>
                <a:cubicBezTo>
                  <a:pt x="408" y="181"/>
                  <a:pt x="414" y="190"/>
                  <a:pt x="423" y="192"/>
                </a:cubicBezTo>
                <a:cubicBezTo>
                  <a:pt x="432" y="194"/>
                  <a:pt x="441" y="189"/>
                  <a:pt x="443" y="180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" name="Line 155"/>
          <p:cNvSpPr>
            <a:spLocks noChangeShapeType="1"/>
          </p:cNvSpPr>
          <p:nvPr/>
        </p:nvSpPr>
        <p:spPr bwMode="auto">
          <a:xfrm>
            <a:off x="5897563" y="3050656"/>
            <a:ext cx="0" cy="215900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" name="Line 156"/>
          <p:cNvSpPr>
            <a:spLocks noChangeShapeType="1"/>
          </p:cNvSpPr>
          <p:nvPr/>
        </p:nvSpPr>
        <p:spPr bwMode="auto">
          <a:xfrm>
            <a:off x="6880226" y="3060181"/>
            <a:ext cx="0" cy="215900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5" name="Line 157"/>
          <p:cNvSpPr>
            <a:spLocks noChangeShapeType="1"/>
          </p:cNvSpPr>
          <p:nvPr/>
        </p:nvSpPr>
        <p:spPr bwMode="auto">
          <a:xfrm>
            <a:off x="7519988" y="3066531"/>
            <a:ext cx="0" cy="217488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Line 158"/>
          <p:cNvSpPr>
            <a:spLocks noChangeShapeType="1"/>
          </p:cNvSpPr>
          <p:nvPr/>
        </p:nvSpPr>
        <p:spPr bwMode="auto">
          <a:xfrm>
            <a:off x="5897563" y="3161781"/>
            <a:ext cx="609600" cy="0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7" name="Line 159"/>
          <p:cNvSpPr>
            <a:spLocks noChangeShapeType="1"/>
          </p:cNvSpPr>
          <p:nvPr/>
        </p:nvSpPr>
        <p:spPr bwMode="auto">
          <a:xfrm>
            <a:off x="6886576" y="3161781"/>
            <a:ext cx="633413" cy="0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8" name="Freeform 160"/>
          <p:cNvSpPr>
            <a:spLocks noEditPoints="1"/>
          </p:cNvSpPr>
          <p:nvPr/>
        </p:nvSpPr>
        <p:spPr bwMode="auto">
          <a:xfrm>
            <a:off x="6756401" y="2974456"/>
            <a:ext cx="134938" cy="117475"/>
          </a:xfrm>
          <a:custGeom>
            <a:avLst/>
            <a:gdLst>
              <a:gd name="T0" fmla="*/ 0 w 85"/>
              <a:gd name="T1" fmla="*/ 0 h 74"/>
              <a:gd name="T2" fmla="*/ 85 w 85"/>
              <a:gd name="T3" fmla="*/ 0 h 74"/>
              <a:gd name="T4" fmla="*/ 85 w 85"/>
              <a:gd name="T5" fmla="*/ 74 h 74"/>
              <a:gd name="T6" fmla="*/ 0 w 85"/>
              <a:gd name="T7" fmla="*/ 74 h 74"/>
              <a:gd name="T8" fmla="*/ 0 w 85"/>
              <a:gd name="T9" fmla="*/ 0 h 74"/>
              <a:gd name="T10" fmla="*/ 9 w 85"/>
              <a:gd name="T11" fmla="*/ 9 h 74"/>
              <a:gd name="T12" fmla="*/ 9 w 85"/>
              <a:gd name="T13" fmla="*/ 64 h 74"/>
              <a:gd name="T14" fmla="*/ 75 w 85"/>
              <a:gd name="T15" fmla="*/ 64 h 74"/>
              <a:gd name="T16" fmla="*/ 75 w 85"/>
              <a:gd name="T17" fmla="*/ 9 h 74"/>
              <a:gd name="T18" fmla="*/ 9 w 85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" h="74">
                <a:moveTo>
                  <a:pt x="0" y="0"/>
                </a:moveTo>
                <a:lnTo>
                  <a:pt x="85" y="0"/>
                </a:lnTo>
                <a:lnTo>
                  <a:pt x="85" y="74"/>
                </a:lnTo>
                <a:lnTo>
                  <a:pt x="0" y="74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9" y="64"/>
                </a:lnTo>
                <a:lnTo>
                  <a:pt x="75" y="64"/>
                </a:lnTo>
                <a:lnTo>
                  <a:pt x="75" y="9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9" name="Freeform 161"/>
          <p:cNvSpPr>
            <a:spLocks noEditPoints="1"/>
          </p:cNvSpPr>
          <p:nvPr/>
        </p:nvSpPr>
        <p:spPr bwMode="auto">
          <a:xfrm>
            <a:off x="6756401" y="2974456"/>
            <a:ext cx="134938" cy="117475"/>
          </a:xfrm>
          <a:custGeom>
            <a:avLst/>
            <a:gdLst>
              <a:gd name="T0" fmla="*/ 0 w 85"/>
              <a:gd name="T1" fmla="*/ 0 h 74"/>
              <a:gd name="T2" fmla="*/ 85 w 85"/>
              <a:gd name="T3" fmla="*/ 0 h 74"/>
              <a:gd name="T4" fmla="*/ 85 w 85"/>
              <a:gd name="T5" fmla="*/ 74 h 74"/>
              <a:gd name="T6" fmla="*/ 0 w 85"/>
              <a:gd name="T7" fmla="*/ 74 h 74"/>
              <a:gd name="T8" fmla="*/ 0 w 85"/>
              <a:gd name="T9" fmla="*/ 0 h 74"/>
              <a:gd name="T10" fmla="*/ 9 w 85"/>
              <a:gd name="T11" fmla="*/ 9 h 74"/>
              <a:gd name="T12" fmla="*/ 9 w 85"/>
              <a:gd name="T13" fmla="*/ 64 h 74"/>
              <a:gd name="T14" fmla="*/ 75 w 85"/>
              <a:gd name="T15" fmla="*/ 64 h 74"/>
              <a:gd name="T16" fmla="*/ 75 w 85"/>
              <a:gd name="T17" fmla="*/ 9 h 74"/>
              <a:gd name="T18" fmla="*/ 9 w 85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" h="74">
                <a:moveTo>
                  <a:pt x="0" y="0"/>
                </a:moveTo>
                <a:lnTo>
                  <a:pt x="85" y="0"/>
                </a:lnTo>
                <a:lnTo>
                  <a:pt x="85" y="74"/>
                </a:lnTo>
                <a:lnTo>
                  <a:pt x="0" y="74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9" y="64"/>
                </a:lnTo>
                <a:lnTo>
                  <a:pt x="75" y="64"/>
                </a:lnTo>
                <a:lnTo>
                  <a:pt x="75" y="9"/>
                </a:lnTo>
                <a:lnTo>
                  <a:pt x="9" y="9"/>
                </a:lnTo>
                <a:close/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62"/>
          <p:cNvSpPr>
            <a:spLocks noEditPoints="1"/>
          </p:cNvSpPr>
          <p:nvPr/>
        </p:nvSpPr>
        <p:spPr bwMode="auto">
          <a:xfrm>
            <a:off x="6530976" y="2977631"/>
            <a:ext cx="133350" cy="117475"/>
          </a:xfrm>
          <a:custGeom>
            <a:avLst/>
            <a:gdLst>
              <a:gd name="T0" fmla="*/ 0 w 84"/>
              <a:gd name="T1" fmla="*/ 0 h 74"/>
              <a:gd name="T2" fmla="*/ 84 w 84"/>
              <a:gd name="T3" fmla="*/ 0 h 74"/>
              <a:gd name="T4" fmla="*/ 84 w 84"/>
              <a:gd name="T5" fmla="*/ 74 h 74"/>
              <a:gd name="T6" fmla="*/ 0 w 84"/>
              <a:gd name="T7" fmla="*/ 74 h 74"/>
              <a:gd name="T8" fmla="*/ 0 w 84"/>
              <a:gd name="T9" fmla="*/ 0 h 74"/>
              <a:gd name="T10" fmla="*/ 9 w 84"/>
              <a:gd name="T11" fmla="*/ 9 h 74"/>
              <a:gd name="T12" fmla="*/ 9 w 84"/>
              <a:gd name="T13" fmla="*/ 65 h 74"/>
              <a:gd name="T14" fmla="*/ 75 w 84"/>
              <a:gd name="T15" fmla="*/ 65 h 74"/>
              <a:gd name="T16" fmla="*/ 75 w 84"/>
              <a:gd name="T17" fmla="*/ 9 h 74"/>
              <a:gd name="T18" fmla="*/ 9 w 84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74">
                <a:moveTo>
                  <a:pt x="0" y="0"/>
                </a:moveTo>
                <a:lnTo>
                  <a:pt x="84" y="0"/>
                </a:lnTo>
                <a:lnTo>
                  <a:pt x="84" y="74"/>
                </a:lnTo>
                <a:lnTo>
                  <a:pt x="0" y="74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9" y="65"/>
                </a:lnTo>
                <a:lnTo>
                  <a:pt x="75" y="65"/>
                </a:lnTo>
                <a:lnTo>
                  <a:pt x="75" y="9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1" name="Freeform 163"/>
          <p:cNvSpPr>
            <a:spLocks noEditPoints="1"/>
          </p:cNvSpPr>
          <p:nvPr/>
        </p:nvSpPr>
        <p:spPr bwMode="auto">
          <a:xfrm>
            <a:off x="6530976" y="2977631"/>
            <a:ext cx="133350" cy="117475"/>
          </a:xfrm>
          <a:custGeom>
            <a:avLst/>
            <a:gdLst>
              <a:gd name="T0" fmla="*/ 0 w 84"/>
              <a:gd name="T1" fmla="*/ 0 h 74"/>
              <a:gd name="T2" fmla="*/ 84 w 84"/>
              <a:gd name="T3" fmla="*/ 0 h 74"/>
              <a:gd name="T4" fmla="*/ 84 w 84"/>
              <a:gd name="T5" fmla="*/ 74 h 74"/>
              <a:gd name="T6" fmla="*/ 0 w 84"/>
              <a:gd name="T7" fmla="*/ 74 h 74"/>
              <a:gd name="T8" fmla="*/ 0 w 84"/>
              <a:gd name="T9" fmla="*/ 0 h 74"/>
              <a:gd name="T10" fmla="*/ 9 w 84"/>
              <a:gd name="T11" fmla="*/ 9 h 74"/>
              <a:gd name="T12" fmla="*/ 9 w 84"/>
              <a:gd name="T13" fmla="*/ 65 h 74"/>
              <a:gd name="T14" fmla="*/ 75 w 84"/>
              <a:gd name="T15" fmla="*/ 65 h 74"/>
              <a:gd name="T16" fmla="*/ 75 w 84"/>
              <a:gd name="T17" fmla="*/ 9 h 74"/>
              <a:gd name="T18" fmla="*/ 9 w 84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74">
                <a:moveTo>
                  <a:pt x="0" y="0"/>
                </a:moveTo>
                <a:lnTo>
                  <a:pt x="84" y="0"/>
                </a:lnTo>
                <a:lnTo>
                  <a:pt x="84" y="74"/>
                </a:lnTo>
                <a:lnTo>
                  <a:pt x="0" y="74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9" y="65"/>
                </a:lnTo>
                <a:lnTo>
                  <a:pt x="75" y="65"/>
                </a:lnTo>
                <a:lnTo>
                  <a:pt x="75" y="9"/>
                </a:lnTo>
                <a:lnTo>
                  <a:pt x="9" y="9"/>
                </a:lnTo>
                <a:close/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Oval 164"/>
          <p:cNvSpPr>
            <a:spLocks noChangeArrowheads="1"/>
          </p:cNvSpPr>
          <p:nvPr/>
        </p:nvSpPr>
        <p:spPr bwMode="auto">
          <a:xfrm>
            <a:off x="6216651" y="2977631"/>
            <a:ext cx="114300" cy="1143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3" name="Oval 165"/>
          <p:cNvSpPr>
            <a:spLocks noChangeArrowheads="1"/>
          </p:cNvSpPr>
          <p:nvPr/>
        </p:nvSpPr>
        <p:spPr bwMode="auto">
          <a:xfrm>
            <a:off x="6216651" y="2977631"/>
            <a:ext cx="114300" cy="114300"/>
          </a:xfrm>
          <a:prstGeom prst="ellips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" name="Line 166"/>
          <p:cNvSpPr>
            <a:spLocks noChangeShapeType="1"/>
          </p:cNvSpPr>
          <p:nvPr/>
        </p:nvSpPr>
        <p:spPr bwMode="auto">
          <a:xfrm>
            <a:off x="6232526" y="2993506"/>
            <a:ext cx="96838" cy="41275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Line 167"/>
          <p:cNvSpPr>
            <a:spLocks noChangeShapeType="1"/>
          </p:cNvSpPr>
          <p:nvPr/>
        </p:nvSpPr>
        <p:spPr bwMode="auto">
          <a:xfrm flipV="1">
            <a:off x="6232526" y="3034781"/>
            <a:ext cx="96838" cy="39688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Oval 168"/>
          <p:cNvSpPr>
            <a:spLocks noChangeArrowheads="1"/>
          </p:cNvSpPr>
          <p:nvPr/>
        </p:nvSpPr>
        <p:spPr bwMode="auto">
          <a:xfrm>
            <a:off x="7137401" y="2982394"/>
            <a:ext cx="114300" cy="1143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7" name="Oval 169"/>
          <p:cNvSpPr>
            <a:spLocks noChangeArrowheads="1"/>
          </p:cNvSpPr>
          <p:nvPr/>
        </p:nvSpPr>
        <p:spPr bwMode="auto">
          <a:xfrm>
            <a:off x="7137401" y="2982394"/>
            <a:ext cx="114300" cy="114300"/>
          </a:xfrm>
          <a:prstGeom prst="ellips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8" name="Line 170"/>
          <p:cNvSpPr>
            <a:spLocks noChangeShapeType="1"/>
          </p:cNvSpPr>
          <p:nvPr/>
        </p:nvSpPr>
        <p:spPr bwMode="auto">
          <a:xfrm>
            <a:off x="7137401" y="3039544"/>
            <a:ext cx="96838" cy="41275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9" name="Line 171"/>
          <p:cNvSpPr>
            <a:spLocks noChangeShapeType="1"/>
          </p:cNvSpPr>
          <p:nvPr/>
        </p:nvSpPr>
        <p:spPr bwMode="auto">
          <a:xfrm flipV="1">
            <a:off x="7137401" y="2999856"/>
            <a:ext cx="96838" cy="39688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" name="右箭头 186"/>
          <p:cNvSpPr/>
          <p:nvPr/>
        </p:nvSpPr>
        <p:spPr>
          <a:xfrm>
            <a:off x="4085278" y="2964137"/>
            <a:ext cx="1291744" cy="130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Oval 126"/>
          <p:cNvSpPr>
            <a:spLocks noChangeArrowheads="1"/>
          </p:cNvSpPr>
          <p:nvPr/>
        </p:nvSpPr>
        <p:spPr bwMode="auto">
          <a:xfrm>
            <a:off x="5639595" y="2975281"/>
            <a:ext cx="114300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Oval 127"/>
          <p:cNvSpPr>
            <a:spLocks noChangeArrowheads="1"/>
          </p:cNvSpPr>
          <p:nvPr/>
        </p:nvSpPr>
        <p:spPr bwMode="auto">
          <a:xfrm>
            <a:off x="5638007" y="2980806"/>
            <a:ext cx="114300" cy="112713"/>
          </a:xfrm>
          <a:prstGeom prst="ellipse">
            <a:avLst/>
          </a:prstGeom>
          <a:noFill/>
          <a:ln w="476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Oval 126"/>
          <p:cNvSpPr>
            <a:spLocks noChangeArrowheads="1"/>
          </p:cNvSpPr>
          <p:nvPr/>
        </p:nvSpPr>
        <p:spPr bwMode="auto">
          <a:xfrm>
            <a:off x="7461251" y="2978424"/>
            <a:ext cx="114300" cy="1127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2" name="Oval 127"/>
          <p:cNvSpPr>
            <a:spLocks noChangeArrowheads="1"/>
          </p:cNvSpPr>
          <p:nvPr/>
        </p:nvSpPr>
        <p:spPr bwMode="auto">
          <a:xfrm>
            <a:off x="7459663" y="2983949"/>
            <a:ext cx="114300" cy="112713"/>
          </a:xfrm>
          <a:prstGeom prst="ellipse">
            <a:avLst/>
          </a:prstGeom>
          <a:noFill/>
          <a:ln w="47625" cap="flat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0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02</a:t>
            </a:r>
            <a:r>
              <a:rPr lang="en-US" b="1" dirty="0"/>
              <a:t> </a:t>
            </a:r>
            <a:r>
              <a:rPr lang="zh-CN" altLang="en-US" b="1" dirty="0"/>
              <a:t>研究内容</a:t>
            </a:r>
            <a:r>
              <a:rPr lang="en-US" altLang="zh-CN" b="1" dirty="0"/>
              <a:t>——</a:t>
            </a:r>
            <a:r>
              <a:rPr lang="zh-CN" altLang="en-US" sz="3600" b="1" dirty="0"/>
              <a:t>供水管网韧性分析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54780" y="38176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15840" y="35509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712824" y="2247902"/>
            <a:ext cx="7546104" cy="281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472794" y="2928529"/>
            <a:ext cx="107862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供水管网运行</a:t>
            </a:r>
          </a:p>
        </p:txBody>
      </p:sp>
      <p:sp>
        <p:nvSpPr>
          <p:cNvPr id="18" name="矩形 17"/>
          <p:cNvSpPr/>
          <p:nvPr/>
        </p:nvSpPr>
        <p:spPr>
          <a:xfrm>
            <a:off x="2082519" y="2928529"/>
            <a:ext cx="107862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地震作用</a:t>
            </a:r>
          </a:p>
        </p:txBody>
      </p:sp>
      <p:sp>
        <p:nvSpPr>
          <p:cNvPr id="19" name="矩形 18"/>
          <p:cNvSpPr/>
          <p:nvPr/>
        </p:nvSpPr>
        <p:spPr>
          <a:xfrm>
            <a:off x="3701769" y="2928529"/>
            <a:ext cx="107862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反应时间</a:t>
            </a:r>
          </a:p>
        </p:txBody>
      </p:sp>
      <p:sp>
        <p:nvSpPr>
          <p:cNvPr id="20" name="矩形 19"/>
          <p:cNvSpPr/>
          <p:nvPr/>
        </p:nvSpPr>
        <p:spPr>
          <a:xfrm>
            <a:off x="5321019" y="2928529"/>
            <a:ext cx="107862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检查时间</a:t>
            </a:r>
          </a:p>
        </p:txBody>
      </p:sp>
      <p:sp>
        <p:nvSpPr>
          <p:cNvPr id="21" name="矩形 20"/>
          <p:cNvSpPr/>
          <p:nvPr/>
        </p:nvSpPr>
        <p:spPr>
          <a:xfrm>
            <a:off x="6940269" y="2916079"/>
            <a:ext cx="107862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修复时间</a:t>
            </a: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012109" y="2466212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631163" y="2388529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274383" y="2388529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5865156" y="2388529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7491280" y="2388529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218923" y="2039779"/>
            <a:ext cx="600075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修复完成</a:t>
            </a:r>
          </a:p>
        </p:txBody>
      </p:sp>
    </p:spTree>
    <p:extLst>
      <p:ext uri="{BB962C8B-B14F-4D97-AF65-F5344CB8AC3E}">
        <p14:creationId xmlns:p14="http://schemas.microsoft.com/office/powerpoint/2010/main" val="21704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02</a:t>
            </a:r>
            <a:r>
              <a:rPr lang="en-US" b="1" dirty="0"/>
              <a:t> </a:t>
            </a:r>
            <a:r>
              <a:rPr lang="zh-CN" altLang="en-US" b="1" dirty="0"/>
              <a:t>研究内容</a:t>
            </a:r>
            <a:r>
              <a:rPr lang="en-US" altLang="zh-CN" b="1" dirty="0"/>
              <a:t>——</a:t>
            </a:r>
            <a:r>
              <a:rPr lang="zh-CN" altLang="en-US" sz="3600" b="1" dirty="0"/>
              <a:t>供水管网韧性分析</a:t>
            </a:r>
          </a:p>
        </p:txBody>
      </p:sp>
      <p:sp>
        <p:nvSpPr>
          <p:cNvPr id="53" name="矩形 52"/>
          <p:cNvSpPr/>
          <p:nvPr/>
        </p:nvSpPr>
        <p:spPr>
          <a:xfrm>
            <a:off x="1060259" y="1734829"/>
            <a:ext cx="1201500" cy="66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供水管网震后韧性分析</a:t>
            </a:r>
            <a:endParaRPr kumimoji="1" lang="zh-CN" altLang="en-US" sz="2100" dirty="0"/>
          </a:p>
        </p:txBody>
      </p:sp>
      <p:sp>
        <p:nvSpPr>
          <p:cNvPr id="54" name="矩形 53"/>
          <p:cNvSpPr/>
          <p:nvPr/>
        </p:nvSpPr>
        <p:spPr>
          <a:xfrm>
            <a:off x="816617" y="2752019"/>
            <a:ext cx="405000" cy="234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韧性计算方法</a:t>
            </a:r>
          </a:p>
        </p:txBody>
      </p:sp>
      <p:sp>
        <p:nvSpPr>
          <p:cNvPr id="55" name="矩形 54"/>
          <p:cNvSpPr/>
          <p:nvPr/>
        </p:nvSpPr>
        <p:spPr>
          <a:xfrm>
            <a:off x="1458509" y="2752019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供水管网震后恢复模型</a:t>
            </a:r>
          </a:p>
        </p:txBody>
      </p:sp>
      <p:sp>
        <p:nvSpPr>
          <p:cNvPr id="56" name="矩形 55"/>
          <p:cNvSpPr/>
          <p:nvPr/>
        </p:nvSpPr>
        <p:spPr>
          <a:xfrm>
            <a:off x="2100401" y="2752019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供水管网震后恢复优化</a:t>
            </a:r>
          </a:p>
        </p:txBody>
      </p:sp>
      <p:cxnSp>
        <p:nvCxnSpPr>
          <p:cNvPr id="57" name="肘形连接符 56"/>
          <p:cNvCxnSpPr>
            <a:stCxn id="53" idx="2"/>
            <a:endCxn id="54" idx="0"/>
          </p:cNvCxnSpPr>
          <p:nvPr/>
        </p:nvCxnSpPr>
        <p:spPr>
          <a:xfrm rot="5400000">
            <a:off x="1162218" y="2253228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3" idx="2"/>
            <a:endCxn id="56" idx="0"/>
          </p:cNvCxnSpPr>
          <p:nvPr/>
        </p:nvCxnSpPr>
        <p:spPr>
          <a:xfrm rot="16200000" flipH="1">
            <a:off x="1804110" y="2253228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3" idx="2"/>
            <a:endCxn id="55" idx="0"/>
          </p:cNvCxnSpPr>
          <p:nvPr/>
        </p:nvCxnSpPr>
        <p:spPr>
          <a:xfrm>
            <a:off x="1661009" y="2396329"/>
            <a:ext cx="0" cy="35569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20834" y="1548789"/>
            <a:ext cx="1901664" cy="3833447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88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036" y="1548789"/>
            <a:ext cx="5079206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54780" y="38176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15840" y="35509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189873"/>
              </p:ext>
            </p:extLst>
          </p:nvPr>
        </p:nvGraphicFramePr>
        <p:xfrm>
          <a:off x="3954780" y="4274820"/>
          <a:ext cx="2476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4" imgW="1651000" imgH="381000" progId="Equation.DSMT4">
                  <p:embed/>
                </p:oleObj>
              </mc:Choice>
              <mc:Fallback>
                <p:oleObj name="Equation" r:id="rId4" imgW="1651000" imgH="3810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780" y="4274820"/>
                        <a:ext cx="2476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30955" y="5029176"/>
            <a:ext cx="5198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Functionality</a:t>
            </a:r>
            <a:r>
              <a:rPr lang="en-US" altLang="zh-CN" dirty="0"/>
              <a:t> </a:t>
            </a:r>
            <a:r>
              <a:rPr lang="zh-CN" altLang="en-US" dirty="0"/>
              <a:t>中可以选择不同指标，常用的指标有：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管网供水满足率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管网管道长度比例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供水节点数目比例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重要节点供水满足率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12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02</a:t>
            </a:r>
            <a:r>
              <a:rPr lang="en-US" b="1" dirty="0"/>
              <a:t> </a:t>
            </a:r>
            <a:r>
              <a:rPr lang="zh-CN" altLang="en-US" b="1" dirty="0"/>
              <a:t>研究内容</a:t>
            </a:r>
            <a:r>
              <a:rPr lang="en-US" altLang="zh-CN" b="1" dirty="0"/>
              <a:t>——</a:t>
            </a:r>
            <a:r>
              <a:rPr lang="zh-CN" altLang="en-US" sz="3600" b="1" dirty="0"/>
              <a:t>供水管网韧性分析</a:t>
            </a:r>
          </a:p>
        </p:txBody>
      </p:sp>
      <p:sp>
        <p:nvSpPr>
          <p:cNvPr id="53" name="矩形 52"/>
          <p:cNvSpPr/>
          <p:nvPr/>
        </p:nvSpPr>
        <p:spPr>
          <a:xfrm>
            <a:off x="1060259" y="1734829"/>
            <a:ext cx="1201500" cy="66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供水管网震后韧性分析</a:t>
            </a:r>
            <a:endParaRPr kumimoji="1" lang="zh-CN" altLang="en-US" sz="2100" dirty="0"/>
          </a:p>
        </p:txBody>
      </p:sp>
      <p:sp>
        <p:nvSpPr>
          <p:cNvPr id="54" name="矩形 53"/>
          <p:cNvSpPr/>
          <p:nvPr/>
        </p:nvSpPr>
        <p:spPr>
          <a:xfrm>
            <a:off x="816617" y="2752019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韧性计算方法</a:t>
            </a:r>
          </a:p>
        </p:txBody>
      </p:sp>
      <p:sp>
        <p:nvSpPr>
          <p:cNvPr id="55" name="矩形 54"/>
          <p:cNvSpPr/>
          <p:nvPr/>
        </p:nvSpPr>
        <p:spPr>
          <a:xfrm>
            <a:off x="1458509" y="2752019"/>
            <a:ext cx="405000" cy="234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供水管网震后恢复模型</a:t>
            </a:r>
          </a:p>
        </p:txBody>
      </p:sp>
      <p:sp>
        <p:nvSpPr>
          <p:cNvPr id="56" name="矩形 55"/>
          <p:cNvSpPr/>
          <p:nvPr/>
        </p:nvSpPr>
        <p:spPr>
          <a:xfrm>
            <a:off x="2100401" y="2752019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供水管网震后恢复优化</a:t>
            </a:r>
          </a:p>
        </p:txBody>
      </p:sp>
      <p:cxnSp>
        <p:nvCxnSpPr>
          <p:cNvPr id="57" name="肘形连接符 56"/>
          <p:cNvCxnSpPr>
            <a:stCxn id="53" idx="2"/>
            <a:endCxn id="54" idx="0"/>
          </p:cNvCxnSpPr>
          <p:nvPr/>
        </p:nvCxnSpPr>
        <p:spPr>
          <a:xfrm rot="5400000">
            <a:off x="1162218" y="2253228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3" idx="2"/>
            <a:endCxn id="56" idx="0"/>
          </p:cNvCxnSpPr>
          <p:nvPr/>
        </p:nvCxnSpPr>
        <p:spPr>
          <a:xfrm rot="16200000" flipH="1">
            <a:off x="1804110" y="2253228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3" idx="2"/>
            <a:endCxn id="55" idx="0"/>
          </p:cNvCxnSpPr>
          <p:nvPr/>
        </p:nvCxnSpPr>
        <p:spPr>
          <a:xfrm>
            <a:off x="1661009" y="2396329"/>
            <a:ext cx="0" cy="35569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20834" y="1548789"/>
            <a:ext cx="1901664" cy="3833447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88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15840" y="35509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14681" y="1517958"/>
            <a:ext cx="5162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供水管网震后恢复过程模型</a:t>
            </a:r>
            <a:r>
              <a:rPr lang="en-US" altLang="zh-CN" dirty="0"/>
              <a:t>——</a:t>
            </a:r>
            <a:r>
              <a:rPr lang="zh-CN" altLang="en-US" dirty="0"/>
              <a:t>离散事件模型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413992" y="3674200"/>
            <a:ext cx="228976" cy="129779"/>
            <a:chOff x="3956259" y="1653380"/>
            <a:chExt cx="305301" cy="173038"/>
          </a:xfrm>
        </p:grpSpPr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4180560" y="1689893"/>
              <a:ext cx="81000" cy="80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 flipV="1">
              <a:off x="3956259" y="1734340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任意多边形 19"/>
            <p:cNvSpPr/>
            <p:nvPr/>
          </p:nvSpPr>
          <p:spPr>
            <a:xfrm>
              <a:off x="4010084" y="1653380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020583" y="1737518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2" name="椭圆 21"/>
          <p:cNvSpPr>
            <a:spLocks noChangeAspect="1"/>
          </p:cNvSpPr>
          <p:nvPr/>
        </p:nvSpPr>
        <p:spPr>
          <a:xfrm>
            <a:off x="5461672" y="2875658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433097" y="3152532"/>
            <a:ext cx="1967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536734" y="4301263"/>
            <a:ext cx="31406" cy="97155"/>
            <a:chOff x="4909232" y="1471877"/>
            <a:chExt cx="183468" cy="567571"/>
          </a:xfrm>
        </p:grpSpPr>
        <p:sp>
          <p:nvSpPr>
            <p:cNvPr id="25" name="等腰三角形 24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6" name="等腰三角形 25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27" name="直接连接符 26"/>
            <p:cNvCxnSpPr>
              <a:stCxn id="26" idx="0"/>
              <a:endCxn id="25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椭圆 27"/>
          <p:cNvSpPr>
            <a:spLocks noChangeAspect="1"/>
          </p:cNvSpPr>
          <p:nvPr/>
        </p:nvSpPr>
        <p:spPr>
          <a:xfrm>
            <a:off x="3863978" y="3767078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4405159" y="3772079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3863978" y="4298751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4405159" y="4298751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4943168" y="3772079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4944754" y="4298751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3859692" y="4841141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4405159" y="4841141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4943168" y="4846142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直接连接符 36"/>
          <p:cNvCxnSpPr>
            <a:stCxn id="28" idx="6"/>
            <a:endCxn id="29" idx="2"/>
          </p:cNvCxnSpPr>
          <p:nvPr/>
        </p:nvCxnSpPr>
        <p:spPr>
          <a:xfrm>
            <a:off x="3955104" y="3812619"/>
            <a:ext cx="450056" cy="50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6"/>
            <a:endCxn id="32" idx="2"/>
          </p:cNvCxnSpPr>
          <p:nvPr/>
        </p:nvCxnSpPr>
        <p:spPr>
          <a:xfrm>
            <a:off x="4496285" y="3817620"/>
            <a:ext cx="4468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2" idx="4"/>
            <a:endCxn id="33" idx="0"/>
          </p:cNvCxnSpPr>
          <p:nvPr/>
        </p:nvCxnSpPr>
        <p:spPr>
          <a:xfrm>
            <a:off x="4988731" y="3863161"/>
            <a:ext cx="1586" cy="4355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4"/>
            <a:endCxn id="36" idx="0"/>
          </p:cNvCxnSpPr>
          <p:nvPr/>
        </p:nvCxnSpPr>
        <p:spPr>
          <a:xfrm flipH="1">
            <a:off x="4988731" y="4389834"/>
            <a:ext cx="1586" cy="4563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2"/>
            <a:endCxn id="31" idx="6"/>
          </p:cNvCxnSpPr>
          <p:nvPr/>
        </p:nvCxnSpPr>
        <p:spPr>
          <a:xfrm flipH="1">
            <a:off x="4496284" y="4344293"/>
            <a:ext cx="4484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4"/>
            <a:endCxn id="31" idx="0"/>
          </p:cNvCxnSpPr>
          <p:nvPr/>
        </p:nvCxnSpPr>
        <p:spPr>
          <a:xfrm>
            <a:off x="4450722" y="3863161"/>
            <a:ext cx="0" cy="4355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8" idx="4"/>
            <a:endCxn id="30" idx="0"/>
          </p:cNvCxnSpPr>
          <p:nvPr/>
        </p:nvCxnSpPr>
        <p:spPr>
          <a:xfrm>
            <a:off x="3909541" y="3858160"/>
            <a:ext cx="0" cy="440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0" idx="6"/>
            <a:endCxn id="31" idx="2"/>
          </p:cNvCxnSpPr>
          <p:nvPr/>
        </p:nvCxnSpPr>
        <p:spPr>
          <a:xfrm>
            <a:off x="3955104" y="4344293"/>
            <a:ext cx="450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0" idx="4"/>
            <a:endCxn id="34" idx="0"/>
          </p:cNvCxnSpPr>
          <p:nvPr/>
        </p:nvCxnSpPr>
        <p:spPr>
          <a:xfrm flipH="1">
            <a:off x="3905255" y="4389834"/>
            <a:ext cx="4286" cy="451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4" idx="6"/>
            <a:endCxn id="35" idx="2"/>
          </p:cNvCxnSpPr>
          <p:nvPr/>
        </p:nvCxnSpPr>
        <p:spPr>
          <a:xfrm>
            <a:off x="3950817" y="4886682"/>
            <a:ext cx="4543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1" idx="4"/>
            <a:endCxn id="35" idx="0"/>
          </p:cNvCxnSpPr>
          <p:nvPr/>
        </p:nvCxnSpPr>
        <p:spPr>
          <a:xfrm>
            <a:off x="4450722" y="4389834"/>
            <a:ext cx="0" cy="451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5" idx="6"/>
            <a:endCxn id="36" idx="2"/>
          </p:cNvCxnSpPr>
          <p:nvPr/>
        </p:nvCxnSpPr>
        <p:spPr>
          <a:xfrm>
            <a:off x="4496285" y="4886682"/>
            <a:ext cx="446884" cy="50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3266680" y="4787821"/>
            <a:ext cx="194786" cy="180975"/>
            <a:chOff x="6090285" y="4146550"/>
            <a:chExt cx="259715" cy="2413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6090285" y="4146550"/>
              <a:ext cx="0" cy="241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092666" y="4379914"/>
              <a:ext cx="24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6350000" y="4146550"/>
              <a:ext cx="0" cy="241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6095047" y="4241800"/>
              <a:ext cx="24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等腰三角形 61"/>
            <p:cNvSpPr/>
            <p:nvPr/>
          </p:nvSpPr>
          <p:spPr>
            <a:xfrm rot="10800000">
              <a:off x="6174025" y="4171078"/>
              <a:ext cx="84296" cy="46195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6186488" y="4267200"/>
              <a:ext cx="6707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6169262" y="4302919"/>
              <a:ext cx="1053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直接连接符 64"/>
          <p:cNvCxnSpPr>
            <a:stCxn id="34" idx="2"/>
          </p:cNvCxnSpPr>
          <p:nvPr/>
        </p:nvCxnSpPr>
        <p:spPr>
          <a:xfrm flipH="1">
            <a:off x="3461466" y="4886682"/>
            <a:ext cx="398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4792786" y="4553644"/>
            <a:ext cx="228976" cy="129779"/>
            <a:chOff x="3956259" y="1653380"/>
            <a:chExt cx="305301" cy="173038"/>
          </a:xfrm>
        </p:grpSpPr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4180560" y="1689893"/>
              <a:ext cx="81000" cy="80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 flipH="1" flipV="1">
              <a:off x="3956259" y="1734340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任意多边形 68"/>
            <p:cNvSpPr/>
            <p:nvPr/>
          </p:nvSpPr>
          <p:spPr>
            <a:xfrm>
              <a:off x="4010084" y="1653380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4020583" y="1737518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792746" y="4016067"/>
            <a:ext cx="228976" cy="129779"/>
            <a:chOff x="3956259" y="1653380"/>
            <a:chExt cx="305301" cy="173038"/>
          </a:xfrm>
        </p:grpSpPr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4180560" y="1689893"/>
              <a:ext cx="81000" cy="80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 flipH="1" flipV="1">
              <a:off x="3956259" y="1734340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任意多边形 73"/>
            <p:cNvSpPr/>
            <p:nvPr/>
          </p:nvSpPr>
          <p:spPr>
            <a:xfrm>
              <a:off x="4010084" y="1653380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4020583" y="1737518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097775" y="4155495"/>
            <a:ext cx="129779" cy="236659"/>
            <a:chOff x="5541385" y="3415764"/>
            <a:chExt cx="173038" cy="315545"/>
          </a:xfrm>
        </p:grpSpPr>
        <p:sp>
          <p:nvSpPr>
            <p:cNvPr id="77" name="乘号 76"/>
            <p:cNvSpPr>
              <a:spLocks noChangeAspect="1"/>
            </p:cNvSpPr>
            <p:nvPr/>
          </p:nvSpPr>
          <p:spPr>
            <a:xfrm>
              <a:off x="5562819" y="3593673"/>
              <a:ext cx="138108" cy="137636"/>
            </a:xfrm>
            <a:prstGeom prst="mathMultiply">
              <a:avLst/>
            </a:prstGeom>
            <a:solidFill>
              <a:srgbClr val="FF0000"/>
            </a:solidFill>
            <a:ln w="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78" name="直接箭头连接符 77"/>
            <p:cNvCxnSpPr/>
            <p:nvPr/>
          </p:nvCxnSpPr>
          <p:spPr>
            <a:xfrm rot="5400000" flipH="1" flipV="1">
              <a:off x="5522412" y="3526813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任意多边形 78"/>
            <p:cNvSpPr/>
            <p:nvPr/>
          </p:nvSpPr>
          <p:spPr>
            <a:xfrm rot="5400000">
              <a:off x="5593773" y="3517214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0" name="任意多边形 79"/>
            <p:cNvSpPr/>
            <p:nvPr/>
          </p:nvSpPr>
          <p:spPr>
            <a:xfrm rot="5400000">
              <a:off x="5508047" y="3513425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81" name="组合 80"/>
          <p:cNvGrpSpPr>
            <a:grpSpLocks noChangeAspect="1"/>
          </p:cNvGrpSpPr>
          <p:nvPr/>
        </p:nvGrpSpPr>
        <p:grpSpPr>
          <a:xfrm>
            <a:off x="4353291" y="4292471"/>
            <a:ext cx="31406" cy="97155"/>
            <a:chOff x="4909232" y="1471877"/>
            <a:chExt cx="183468" cy="567571"/>
          </a:xfrm>
        </p:grpSpPr>
        <p:sp>
          <p:nvSpPr>
            <p:cNvPr id="82" name="等腰三角形 81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83" name="等腰三角形 82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84" name="直接连接符 83"/>
            <p:cNvCxnSpPr>
              <a:stCxn id="83" idx="0"/>
              <a:endCxn id="82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>
            <a:grpSpLocks noChangeAspect="1"/>
          </p:cNvGrpSpPr>
          <p:nvPr/>
        </p:nvGrpSpPr>
        <p:grpSpPr>
          <a:xfrm>
            <a:off x="3976188" y="4290665"/>
            <a:ext cx="31406" cy="97155"/>
            <a:chOff x="4909232" y="1471877"/>
            <a:chExt cx="183468" cy="567571"/>
          </a:xfrm>
        </p:grpSpPr>
        <p:sp>
          <p:nvSpPr>
            <p:cNvPr id="86" name="等腰三角形 85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87" name="等腰三角形 86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88" name="直接连接符 87"/>
            <p:cNvCxnSpPr>
              <a:stCxn id="87" idx="0"/>
              <a:endCxn id="86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>
            <a:grpSpLocks noChangeAspect="1"/>
          </p:cNvGrpSpPr>
          <p:nvPr/>
        </p:nvGrpSpPr>
        <p:grpSpPr>
          <a:xfrm>
            <a:off x="3980676" y="3762851"/>
            <a:ext cx="31406" cy="97155"/>
            <a:chOff x="4909232" y="1471877"/>
            <a:chExt cx="183468" cy="567571"/>
          </a:xfrm>
        </p:grpSpPr>
        <p:sp>
          <p:nvSpPr>
            <p:cNvPr id="90" name="等腰三角形 89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91" name="等腰三角形 90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92" name="直接连接符 91"/>
            <p:cNvCxnSpPr>
              <a:stCxn id="91" idx="0"/>
              <a:endCxn id="90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>
            <a:grpSpLocks noChangeAspect="1"/>
          </p:cNvGrpSpPr>
          <p:nvPr/>
        </p:nvGrpSpPr>
        <p:grpSpPr>
          <a:xfrm>
            <a:off x="4854938" y="3767663"/>
            <a:ext cx="31406" cy="97155"/>
            <a:chOff x="4909232" y="1471877"/>
            <a:chExt cx="183468" cy="567571"/>
          </a:xfrm>
        </p:grpSpPr>
        <p:sp>
          <p:nvSpPr>
            <p:cNvPr id="94" name="等腰三角形 93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95" name="等腰三角形 94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96" name="直接连接符 95"/>
            <p:cNvCxnSpPr>
              <a:stCxn id="95" idx="0"/>
              <a:endCxn id="94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>
            <a:grpSpLocks noChangeAspect="1"/>
          </p:cNvGrpSpPr>
          <p:nvPr/>
        </p:nvGrpSpPr>
        <p:grpSpPr>
          <a:xfrm>
            <a:off x="3510281" y="4828581"/>
            <a:ext cx="31406" cy="97155"/>
            <a:chOff x="4909232" y="1471877"/>
            <a:chExt cx="183468" cy="567571"/>
          </a:xfrm>
        </p:grpSpPr>
        <p:sp>
          <p:nvSpPr>
            <p:cNvPr id="98" name="等腰三角形 97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99" name="等腰三角形 98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100" name="直接连接符 99"/>
            <p:cNvCxnSpPr>
              <a:stCxn id="99" idx="0"/>
              <a:endCxn id="98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>
            <a:grpSpLocks noChangeAspect="1"/>
          </p:cNvGrpSpPr>
          <p:nvPr/>
        </p:nvGrpSpPr>
        <p:grpSpPr>
          <a:xfrm>
            <a:off x="4883990" y="4304327"/>
            <a:ext cx="31406" cy="97155"/>
            <a:chOff x="4909232" y="1471877"/>
            <a:chExt cx="183468" cy="567571"/>
          </a:xfrm>
        </p:grpSpPr>
        <p:sp>
          <p:nvSpPr>
            <p:cNvPr id="102" name="等腰三角形 101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03" name="等腰三角形 102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104" name="直接连接符 103"/>
            <p:cNvCxnSpPr>
              <a:stCxn id="103" idx="0"/>
              <a:endCxn id="102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>
            <a:grpSpLocks noChangeAspect="1"/>
          </p:cNvGrpSpPr>
          <p:nvPr/>
        </p:nvGrpSpPr>
        <p:grpSpPr>
          <a:xfrm>
            <a:off x="4875084" y="4841546"/>
            <a:ext cx="31406" cy="97155"/>
            <a:chOff x="4909232" y="1471877"/>
            <a:chExt cx="183468" cy="567571"/>
          </a:xfrm>
        </p:grpSpPr>
        <p:sp>
          <p:nvSpPr>
            <p:cNvPr id="106" name="等腰三角形 105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07" name="等腰三角形 106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108" name="直接连接符 107"/>
            <p:cNvCxnSpPr>
              <a:stCxn id="107" idx="0"/>
              <a:endCxn id="106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3264390" y="2403219"/>
            <a:ext cx="1769200" cy="1201718"/>
            <a:chOff x="8100592" y="1209106"/>
            <a:chExt cx="2358933" cy="1602291"/>
          </a:xfrm>
        </p:grpSpPr>
        <p:grpSp>
          <p:nvGrpSpPr>
            <p:cNvPr id="110" name="组合 109"/>
            <p:cNvGrpSpPr/>
            <p:nvPr/>
          </p:nvGrpSpPr>
          <p:grpSpPr>
            <a:xfrm>
              <a:off x="8100592" y="1209106"/>
              <a:ext cx="2358933" cy="1602291"/>
              <a:chOff x="5238852" y="1942862"/>
              <a:chExt cx="2358933" cy="1602291"/>
            </a:xfrm>
          </p:grpSpPr>
          <p:sp>
            <p:nvSpPr>
              <p:cNvPr id="139" name="椭圆 138"/>
              <p:cNvSpPr>
                <a:spLocks noChangeAspect="1"/>
              </p:cNvSpPr>
              <p:nvPr/>
            </p:nvSpPr>
            <p:spPr>
              <a:xfrm>
                <a:off x="6035250" y="1942862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椭圆 139"/>
              <p:cNvSpPr>
                <a:spLocks noChangeAspect="1"/>
              </p:cNvSpPr>
              <p:nvPr/>
            </p:nvSpPr>
            <p:spPr>
              <a:xfrm>
                <a:off x="6756825" y="194953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椭圆 140"/>
              <p:cNvSpPr>
                <a:spLocks noChangeAspect="1"/>
              </p:cNvSpPr>
              <p:nvPr/>
            </p:nvSpPr>
            <p:spPr>
              <a:xfrm>
                <a:off x="6035250" y="265176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椭圆 141"/>
              <p:cNvSpPr>
                <a:spLocks noChangeAspect="1"/>
              </p:cNvSpPr>
              <p:nvPr/>
            </p:nvSpPr>
            <p:spPr>
              <a:xfrm>
                <a:off x="6756825" y="265176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椭圆 142"/>
              <p:cNvSpPr>
                <a:spLocks noChangeAspect="1"/>
              </p:cNvSpPr>
              <p:nvPr/>
            </p:nvSpPr>
            <p:spPr>
              <a:xfrm>
                <a:off x="7474170" y="194953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椭圆 143"/>
              <p:cNvSpPr>
                <a:spLocks noChangeAspect="1"/>
              </p:cNvSpPr>
              <p:nvPr/>
            </p:nvSpPr>
            <p:spPr>
              <a:xfrm>
                <a:off x="7476285" y="265176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椭圆 144"/>
              <p:cNvSpPr>
                <a:spLocks noChangeAspect="1"/>
              </p:cNvSpPr>
              <p:nvPr/>
            </p:nvSpPr>
            <p:spPr>
              <a:xfrm>
                <a:off x="6029535" y="3374946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椭圆 145"/>
              <p:cNvSpPr>
                <a:spLocks noChangeAspect="1"/>
              </p:cNvSpPr>
              <p:nvPr/>
            </p:nvSpPr>
            <p:spPr>
              <a:xfrm>
                <a:off x="6756825" y="3374946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椭圆 146"/>
              <p:cNvSpPr>
                <a:spLocks noChangeAspect="1"/>
              </p:cNvSpPr>
              <p:nvPr/>
            </p:nvSpPr>
            <p:spPr>
              <a:xfrm>
                <a:off x="7474170" y="3381614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直接连接符 147"/>
              <p:cNvCxnSpPr>
                <a:stCxn id="139" idx="6"/>
                <a:endCxn id="140" idx="2"/>
              </p:cNvCxnSpPr>
              <p:nvPr/>
            </p:nvCxnSpPr>
            <p:spPr>
              <a:xfrm>
                <a:off x="6156750" y="2003584"/>
                <a:ext cx="600075" cy="66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>
                <a:stCxn id="140" idx="6"/>
                <a:endCxn id="143" idx="2"/>
              </p:cNvCxnSpPr>
              <p:nvPr/>
            </p:nvCxnSpPr>
            <p:spPr>
              <a:xfrm>
                <a:off x="6878325" y="2010252"/>
                <a:ext cx="5958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>
                <a:stCxn id="143" idx="4"/>
                <a:endCxn id="144" idx="0"/>
              </p:cNvCxnSpPr>
              <p:nvPr/>
            </p:nvCxnSpPr>
            <p:spPr>
              <a:xfrm>
                <a:off x="7534920" y="2070974"/>
                <a:ext cx="2115" cy="58078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>
                <a:stCxn id="144" idx="4"/>
                <a:endCxn id="147" idx="0"/>
              </p:cNvCxnSpPr>
              <p:nvPr/>
            </p:nvCxnSpPr>
            <p:spPr>
              <a:xfrm flipH="1">
                <a:off x="7534920" y="2773204"/>
                <a:ext cx="2115" cy="608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>
                <a:stCxn id="144" idx="2"/>
                <a:endCxn id="142" idx="6"/>
              </p:cNvCxnSpPr>
              <p:nvPr/>
            </p:nvCxnSpPr>
            <p:spPr>
              <a:xfrm flipH="1">
                <a:off x="6878325" y="2712482"/>
                <a:ext cx="5979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>
                <a:stCxn id="140" idx="4"/>
                <a:endCxn id="142" idx="0"/>
              </p:cNvCxnSpPr>
              <p:nvPr/>
            </p:nvCxnSpPr>
            <p:spPr>
              <a:xfrm>
                <a:off x="6817575" y="2070974"/>
                <a:ext cx="0" cy="58078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>
                <a:stCxn id="139" idx="4"/>
                <a:endCxn id="141" idx="0"/>
              </p:cNvCxnSpPr>
              <p:nvPr/>
            </p:nvCxnSpPr>
            <p:spPr>
              <a:xfrm>
                <a:off x="6096000" y="2064306"/>
                <a:ext cx="0" cy="5874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>
                <a:stCxn id="141" idx="6"/>
                <a:endCxn id="142" idx="2"/>
              </p:cNvCxnSpPr>
              <p:nvPr/>
            </p:nvCxnSpPr>
            <p:spPr>
              <a:xfrm>
                <a:off x="6156750" y="2712482"/>
                <a:ext cx="6000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>
                <a:stCxn id="141" idx="4"/>
                <a:endCxn id="145" idx="0"/>
              </p:cNvCxnSpPr>
              <p:nvPr/>
            </p:nvCxnSpPr>
            <p:spPr>
              <a:xfrm flipH="1">
                <a:off x="6090285" y="2773204"/>
                <a:ext cx="5715" cy="6017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>
                <a:stCxn id="145" idx="6"/>
                <a:endCxn id="146" idx="2"/>
              </p:cNvCxnSpPr>
              <p:nvPr/>
            </p:nvCxnSpPr>
            <p:spPr>
              <a:xfrm>
                <a:off x="6151035" y="3435668"/>
                <a:ext cx="605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>
                <a:stCxn id="142" idx="4"/>
                <a:endCxn id="146" idx="0"/>
              </p:cNvCxnSpPr>
              <p:nvPr/>
            </p:nvCxnSpPr>
            <p:spPr>
              <a:xfrm>
                <a:off x="6817575" y="2773204"/>
                <a:ext cx="0" cy="6017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>
                <a:stCxn id="146" idx="6"/>
                <a:endCxn id="147" idx="2"/>
              </p:cNvCxnSpPr>
              <p:nvPr/>
            </p:nvCxnSpPr>
            <p:spPr>
              <a:xfrm>
                <a:off x="6878325" y="3435668"/>
                <a:ext cx="595845" cy="66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组合 159"/>
              <p:cNvGrpSpPr/>
              <p:nvPr/>
            </p:nvGrpSpPr>
            <p:grpSpPr>
              <a:xfrm>
                <a:off x="5238852" y="3303853"/>
                <a:ext cx="259715" cy="241300"/>
                <a:chOff x="6090285" y="4146550"/>
                <a:chExt cx="259715" cy="241300"/>
              </a:xfrm>
            </p:grpSpPr>
            <p:cxnSp>
              <p:nvCxnSpPr>
                <p:cNvPr id="162" name="直接连接符 161"/>
                <p:cNvCxnSpPr/>
                <p:nvPr/>
              </p:nvCxnSpPr>
              <p:spPr>
                <a:xfrm>
                  <a:off x="6090285" y="4146550"/>
                  <a:ext cx="0" cy="2413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6092666" y="4379914"/>
                  <a:ext cx="24701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连接符 163"/>
                <p:cNvCxnSpPr/>
                <p:nvPr/>
              </p:nvCxnSpPr>
              <p:spPr>
                <a:xfrm flipV="1">
                  <a:off x="6350000" y="4146550"/>
                  <a:ext cx="0" cy="2413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接连接符 164"/>
                <p:cNvCxnSpPr/>
                <p:nvPr/>
              </p:nvCxnSpPr>
              <p:spPr>
                <a:xfrm>
                  <a:off x="6095047" y="4241800"/>
                  <a:ext cx="24701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等腰三角形 165"/>
                <p:cNvSpPr/>
                <p:nvPr/>
              </p:nvSpPr>
              <p:spPr>
                <a:xfrm rot="10800000">
                  <a:off x="6174025" y="4171078"/>
                  <a:ext cx="84296" cy="46195"/>
                </a:xfrm>
                <a:prstGeom prst="triangl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67" name="直接连接符 166"/>
                <p:cNvCxnSpPr/>
                <p:nvPr/>
              </p:nvCxnSpPr>
              <p:spPr>
                <a:xfrm>
                  <a:off x="6186488" y="4267200"/>
                  <a:ext cx="670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/>
                <p:cNvCxnSpPr/>
                <p:nvPr/>
              </p:nvCxnSpPr>
              <p:spPr>
                <a:xfrm>
                  <a:off x="6169262" y="4302919"/>
                  <a:ext cx="10533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1" name="直接连接符 160"/>
              <p:cNvCxnSpPr>
                <a:stCxn id="145" idx="2"/>
              </p:cNvCxnSpPr>
              <p:nvPr/>
            </p:nvCxnSpPr>
            <p:spPr>
              <a:xfrm flipH="1">
                <a:off x="5498567" y="3435668"/>
                <a:ext cx="53096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组合 110"/>
            <p:cNvGrpSpPr>
              <a:grpSpLocks noChangeAspect="1"/>
            </p:cNvGrpSpPr>
            <p:nvPr/>
          </p:nvGrpSpPr>
          <p:grpSpPr>
            <a:xfrm>
              <a:off x="9564779" y="1924623"/>
              <a:ext cx="41874" cy="129540"/>
              <a:chOff x="4909232" y="1471877"/>
              <a:chExt cx="183468" cy="567571"/>
            </a:xfrm>
          </p:grpSpPr>
          <p:sp>
            <p:nvSpPr>
              <p:cNvPr id="136" name="等腰三角形 135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37" name="等腰三角形 136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38" name="直接连接符 137"/>
              <p:cNvCxnSpPr>
                <a:stCxn id="137" idx="0"/>
                <a:endCxn id="136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组合 111"/>
            <p:cNvGrpSpPr>
              <a:grpSpLocks noChangeAspect="1"/>
            </p:cNvGrpSpPr>
            <p:nvPr/>
          </p:nvGrpSpPr>
          <p:grpSpPr>
            <a:xfrm>
              <a:off x="9061975" y="1922215"/>
              <a:ext cx="41874" cy="129540"/>
              <a:chOff x="4909232" y="1471877"/>
              <a:chExt cx="183468" cy="567571"/>
            </a:xfrm>
          </p:grpSpPr>
          <p:sp>
            <p:nvSpPr>
              <p:cNvPr id="133" name="等腰三角形 132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34" name="等腰三角形 133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35" name="直接连接符 134"/>
              <p:cNvCxnSpPr>
                <a:stCxn id="134" idx="0"/>
                <a:endCxn id="133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组合 112"/>
            <p:cNvGrpSpPr>
              <a:grpSpLocks noChangeAspect="1"/>
            </p:cNvGrpSpPr>
            <p:nvPr/>
          </p:nvGrpSpPr>
          <p:grpSpPr>
            <a:xfrm>
              <a:off x="9067959" y="1218463"/>
              <a:ext cx="41874" cy="129540"/>
              <a:chOff x="4909232" y="1471877"/>
              <a:chExt cx="183468" cy="567571"/>
            </a:xfrm>
          </p:grpSpPr>
          <p:sp>
            <p:nvSpPr>
              <p:cNvPr id="130" name="等腰三角形 129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31" name="等腰三角形 130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32" name="直接连接符 131"/>
              <p:cNvCxnSpPr>
                <a:stCxn id="131" idx="0"/>
                <a:endCxn id="130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合 113"/>
            <p:cNvGrpSpPr>
              <a:grpSpLocks noChangeAspect="1"/>
            </p:cNvGrpSpPr>
            <p:nvPr/>
          </p:nvGrpSpPr>
          <p:grpSpPr>
            <a:xfrm>
              <a:off x="10233641" y="1224879"/>
              <a:ext cx="41874" cy="129540"/>
              <a:chOff x="4909232" y="1471877"/>
              <a:chExt cx="183468" cy="567571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8" name="等腰三角形 127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29" name="直接连接符 128"/>
              <p:cNvCxnSpPr>
                <a:stCxn id="128" idx="0"/>
                <a:endCxn id="127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组合 114"/>
            <p:cNvGrpSpPr>
              <a:grpSpLocks noChangeAspect="1"/>
            </p:cNvGrpSpPr>
            <p:nvPr/>
          </p:nvGrpSpPr>
          <p:grpSpPr>
            <a:xfrm>
              <a:off x="8440765" y="2639436"/>
              <a:ext cx="41874" cy="129540"/>
              <a:chOff x="4909232" y="1471877"/>
              <a:chExt cx="183468" cy="567571"/>
            </a:xfrm>
          </p:grpSpPr>
          <p:sp>
            <p:nvSpPr>
              <p:cNvPr id="124" name="等腰三角形 123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5" name="等腰三角形 124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26" name="直接连接符 125"/>
              <p:cNvCxnSpPr>
                <a:stCxn id="125" idx="0"/>
                <a:endCxn id="124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组合 115"/>
            <p:cNvGrpSpPr>
              <a:grpSpLocks noChangeAspect="1"/>
            </p:cNvGrpSpPr>
            <p:nvPr/>
          </p:nvGrpSpPr>
          <p:grpSpPr>
            <a:xfrm>
              <a:off x="10272377" y="1927731"/>
              <a:ext cx="41874" cy="129540"/>
              <a:chOff x="4909232" y="1471877"/>
              <a:chExt cx="183468" cy="567571"/>
            </a:xfrm>
          </p:grpSpPr>
          <p:sp>
            <p:nvSpPr>
              <p:cNvPr id="121" name="等腰三角形 120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2" name="等腰三角形 121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23" name="直接连接符 122"/>
              <p:cNvCxnSpPr>
                <a:stCxn id="122" idx="0"/>
                <a:endCxn id="121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组合 116"/>
            <p:cNvGrpSpPr>
              <a:grpSpLocks noChangeAspect="1"/>
            </p:cNvGrpSpPr>
            <p:nvPr/>
          </p:nvGrpSpPr>
          <p:grpSpPr>
            <a:xfrm>
              <a:off x="10260503" y="2650373"/>
              <a:ext cx="41874" cy="129540"/>
              <a:chOff x="4909232" y="1471877"/>
              <a:chExt cx="183468" cy="567571"/>
            </a:xfrm>
          </p:grpSpPr>
          <p:sp>
            <p:nvSpPr>
              <p:cNvPr id="118" name="等腰三角形 117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9" name="等腰三角形 118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20" name="直接连接符 119"/>
              <p:cNvCxnSpPr>
                <a:stCxn id="119" idx="0"/>
                <a:endCxn id="118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9" name="文本框 168"/>
          <p:cNvSpPr txBox="1"/>
          <p:nvPr/>
        </p:nvSpPr>
        <p:spPr>
          <a:xfrm>
            <a:off x="3553622" y="3328336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4023491" y="2799228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P7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4573923" y="2815105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P8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文本框 171"/>
          <p:cNvSpPr txBox="1"/>
          <p:nvPr/>
        </p:nvSpPr>
        <p:spPr>
          <a:xfrm rot="5400000">
            <a:off x="3642176" y="3151352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 rot="5400000">
            <a:off x="4199687" y="3179756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 rot="5400000">
            <a:off x="4705736" y="3177058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P6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3998677" y="2260801"/>
            <a:ext cx="37382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P12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4563670" y="2258589"/>
            <a:ext cx="37382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P13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文本框 176"/>
          <p:cNvSpPr txBox="1"/>
          <p:nvPr/>
        </p:nvSpPr>
        <p:spPr>
          <a:xfrm rot="5400000">
            <a:off x="3642176" y="2575582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P9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 rot="5400000">
            <a:off x="4170032" y="2603986"/>
            <a:ext cx="37382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P10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文本框 178"/>
          <p:cNvSpPr txBox="1"/>
          <p:nvPr/>
        </p:nvSpPr>
        <p:spPr>
          <a:xfrm rot="5400000">
            <a:off x="4676081" y="2601289"/>
            <a:ext cx="37382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P11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5347677" y="2458814"/>
            <a:ext cx="1186388" cy="246309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181" name="文本框 180"/>
          <p:cNvSpPr txBox="1"/>
          <p:nvPr/>
        </p:nvSpPr>
        <p:spPr>
          <a:xfrm>
            <a:off x="5394015" y="2523417"/>
            <a:ext cx="5396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2" name="直接连接符 181"/>
          <p:cNvCxnSpPr/>
          <p:nvPr/>
        </p:nvCxnSpPr>
        <p:spPr>
          <a:xfrm>
            <a:off x="5394014" y="2717097"/>
            <a:ext cx="6246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/>
          <p:cNvSpPr txBox="1"/>
          <p:nvPr/>
        </p:nvSpPr>
        <p:spPr>
          <a:xfrm>
            <a:off x="5608226" y="2815105"/>
            <a:ext cx="675185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User node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5608226" y="3040792"/>
            <a:ext cx="39786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Pipe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5434065" y="3328336"/>
            <a:ext cx="194786" cy="180975"/>
            <a:chOff x="6090285" y="4146550"/>
            <a:chExt cx="259715" cy="241300"/>
          </a:xfrm>
        </p:grpSpPr>
        <p:cxnSp>
          <p:nvCxnSpPr>
            <p:cNvPr id="186" name="直接连接符 185"/>
            <p:cNvCxnSpPr/>
            <p:nvPr/>
          </p:nvCxnSpPr>
          <p:spPr>
            <a:xfrm>
              <a:off x="6090285" y="4146550"/>
              <a:ext cx="0" cy="241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6092666" y="4379914"/>
              <a:ext cx="24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V="1">
              <a:off x="6350000" y="4146550"/>
              <a:ext cx="0" cy="241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6095047" y="4241800"/>
              <a:ext cx="24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等腰三角形 189"/>
            <p:cNvSpPr/>
            <p:nvPr/>
          </p:nvSpPr>
          <p:spPr>
            <a:xfrm rot="10800000">
              <a:off x="6174025" y="4171078"/>
              <a:ext cx="84296" cy="46195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1" name="直接连接符 190"/>
            <p:cNvCxnSpPr/>
            <p:nvPr/>
          </p:nvCxnSpPr>
          <p:spPr>
            <a:xfrm>
              <a:off x="6186488" y="4267200"/>
              <a:ext cx="6707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6169262" y="4302919"/>
              <a:ext cx="1053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文本框 192"/>
          <p:cNvSpPr txBox="1"/>
          <p:nvPr/>
        </p:nvSpPr>
        <p:spPr>
          <a:xfrm>
            <a:off x="5617373" y="3642524"/>
            <a:ext cx="62228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Pipe leak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4" name="组合 193"/>
          <p:cNvGrpSpPr/>
          <p:nvPr/>
        </p:nvGrpSpPr>
        <p:grpSpPr>
          <a:xfrm rot="16200000">
            <a:off x="5472444" y="3920956"/>
            <a:ext cx="129779" cy="236659"/>
            <a:chOff x="5541385" y="3415764"/>
            <a:chExt cx="173038" cy="315545"/>
          </a:xfrm>
        </p:grpSpPr>
        <p:sp>
          <p:nvSpPr>
            <p:cNvPr id="195" name="乘号 194"/>
            <p:cNvSpPr>
              <a:spLocks noChangeAspect="1"/>
            </p:cNvSpPr>
            <p:nvPr/>
          </p:nvSpPr>
          <p:spPr>
            <a:xfrm>
              <a:off x="5562819" y="3593673"/>
              <a:ext cx="138108" cy="137636"/>
            </a:xfrm>
            <a:prstGeom prst="mathMultiply">
              <a:avLst/>
            </a:prstGeom>
            <a:solidFill>
              <a:srgbClr val="FF0000"/>
            </a:solidFill>
            <a:ln w="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196" name="直接箭头连接符 195"/>
            <p:cNvCxnSpPr/>
            <p:nvPr/>
          </p:nvCxnSpPr>
          <p:spPr>
            <a:xfrm rot="5400000" flipH="1" flipV="1">
              <a:off x="5522412" y="3526813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任意多边形 196"/>
            <p:cNvSpPr/>
            <p:nvPr/>
          </p:nvSpPr>
          <p:spPr>
            <a:xfrm rot="5400000">
              <a:off x="5593773" y="3517214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8" name="任意多边形 197"/>
            <p:cNvSpPr/>
            <p:nvPr/>
          </p:nvSpPr>
          <p:spPr>
            <a:xfrm rot="5400000">
              <a:off x="5508047" y="3513425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99" name="文本框 198"/>
          <p:cNvSpPr txBox="1"/>
          <p:nvPr/>
        </p:nvSpPr>
        <p:spPr>
          <a:xfrm>
            <a:off x="5612094" y="3344807"/>
            <a:ext cx="63991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Reservoir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5612094" y="3940241"/>
            <a:ext cx="69281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Pipe break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5622897" y="4241140"/>
            <a:ext cx="85792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Isolation valve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4017203" y="3348469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4567635" y="3364346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3270800" y="2507392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3273218" y="3892435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4031"/>
              </p:ext>
            </p:extLst>
          </p:nvPr>
        </p:nvGraphicFramePr>
        <p:xfrm>
          <a:off x="6830050" y="2411725"/>
          <a:ext cx="1999625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0928">
                  <a:extLst>
                    <a:ext uri="{9D8B030D-6E8A-4147-A177-3AD203B41FA5}">
                      <a16:colId xmlns:a16="http://schemas.microsoft.com/office/drawing/2014/main" val="633477411"/>
                    </a:ext>
                  </a:extLst>
                </a:gridCol>
                <a:gridCol w="1528697">
                  <a:extLst>
                    <a:ext uri="{9D8B030D-6E8A-4147-A177-3AD203B41FA5}">
                      <a16:colId xmlns:a16="http://schemas.microsoft.com/office/drawing/2014/main" val="4072947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实体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管道</a:t>
                      </a:r>
                      <a:endParaRPr lang="en-US" altLang="zh-CN" sz="11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i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维修队伍</a:t>
                      </a:r>
                      <a:endParaRPr lang="zh-CN" sz="1200" i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97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事件</a:t>
                      </a:r>
                      <a:r>
                        <a:rPr lang="en-US" sz="1100" kern="100" dirty="0">
                          <a:effectLst/>
                        </a:rPr>
                        <a:t> 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隔离</a:t>
                      </a:r>
                      <a:endParaRPr lang="zh-CN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修复</a:t>
                      </a:r>
                      <a:endParaRPr lang="en-US" altLang="zh-CN" sz="11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替换</a:t>
                      </a:r>
                      <a:endParaRPr lang="en-US" altLang="zh-CN" sz="1100" kern="1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998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变量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管道状态</a:t>
                      </a:r>
                      <a:endParaRPr lang="en-US" altLang="zh-CN" sz="11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队伍状态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52562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85730"/>
              </p:ext>
            </p:extLst>
          </p:nvPr>
        </p:nvGraphicFramePr>
        <p:xfrm>
          <a:off x="2698436" y="5265623"/>
          <a:ext cx="3835629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543">
                  <a:extLst>
                    <a:ext uri="{9D8B030D-6E8A-4147-A177-3AD203B41FA5}">
                      <a16:colId xmlns:a16="http://schemas.microsoft.com/office/drawing/2014/main" val="3836546809"/>
                    </a:ext>
                  </a:extLst>
                </a:gridCol>
                <a:gridCol w="1278543">
                  <a:extLst>
                    <a:ext uri="{9D8B030D-6E8A-4147-A177-3AD203B41FA5}">
                      <a16:colId xmlns:a16="http://schemas.microsoft.com/office/drawing/2014/main" val="300181178"/>
                    </a:ext>
                  </a:extLst>
                </a:gridCol>
                <a:gridCol w="1278543">
                  <a:extLst>
                    <a:ext uri="{9D8B030D-6E8A-4147-A177-3AD203B41FA5}">
                      <a16:colId xmlns:a16="http://schemas.microsoft.com/office/drawing/2014/main" val="2552850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事件编号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事件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持续时间</a:t>
                      </a:r>
                      <a:r>
                        <a:rPr lang="en-US" sz="1100" kern="100" dirty="0">
                          <a:effectLst/>
                        </a:rPr>
                        <a:t> (</a:t>
                      </a:r>
                      <a:r>
                        <a:rPr lang="en-US" sz="1100" kern="100" dirty="0" err="1">
                          <a:effectLst/>
                        </a:rPr>
                        <a:t>mins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0484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隔离</a:t>
                      </a:r>
                      <a:r>
                        <a:rPr lang="en-US" sz="1100" kern="100" dirty="0">
                          <a:effectLst/>
                        </a:rPr>
                        <a:t> P7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30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9330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替换</a:t>
                      </a:r>
                      <a:r>
                        <a:rPr lang="en-US" sz="1100" kern="100" dirty="0">
                          <a:effectLst/>
                        </a:rPr>
                        <a:t> P7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45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153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修复</a:t>
                      </a:r>
                      <a:r>
                        <a:rPr lang="en-US" sz="1100" kern="100" dirty="0">
                          <a:effectLst/>
                        </a:rPr>
                        <a:t> P6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45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3213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修复</a:t>
                      </a:r>
                      <a:r>
                        <a:rPr lang="en-US" sz="1100" kern="100" dirty="0">
                          <a:effectLst/>
                        </a:rPr>
                        <a:t> P11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30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699867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89532"/>
              </p:ext>
            </p:extLst>
          </p:nvPr>
        </p:nvGraphicFramePr>
        <p:xfrm>
          <a:off x="6764912" y="5308446"/>
          <a:ext cx="2129900" cy="502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0892">
                  <a:extLst>
                    <a:ext uri="{9D8B030D-6E8A-4147-A177-3AD203B41FA5}">
                      <a16:colId xmlns:a16="http://schemas.microsoft.com/office/drawing/2014/main" val="704586696"/>
                    </a:ext>
                  </a:extLst>
                </a:gridCol>
                <a:gridCol w="909008">
                  <a:extLst>
                    <a:ext uri="{9D8B030D-6E8A-4147-A177-3AD203B41FA5}">
                      <a16:colId xmlns:a16="http://schemas.microsoft.com/office/drawing/2014/main" val="2752888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队伍</a:t>
                      </a:r>
                      <a:r>
                        <a:rPr lang="en-US" sz="1100" kern="100" dirty="0">
                          <a:effectLst/>
                        </a:rPr>
                        <a:t> 01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队伍</a:t>
                      </a:r>
                      <a:r>
                        <a:rPr lang="en-US" sz="1100" kern="100" dirty="0">
                          <a:effectLst/>
                        </a:rPr>
                        <a:t> 02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481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隔离</a:t>
                      </a:r>
                      <a:r>
                        <a:rPr lang="en-US" sz="1100" kern="100" dirty="0">
                          <a:effectLst/>
                        </a:rPr>
                        <a:t> P7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修复</a:t>
                      </a:r>
                      <a:r>
                        <a:rPr lang="en-US" sz="1100" kern="100" dirty="0">
                          <a:effectLst/>
                        </a:rPr>
                        <a:t> P6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2304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替换</a:t>
                      </a:r>
                      <a:r>
                        <a:rPr lang="en-US" sz="1100" kern="100" dirty="0">
                          <a:effectLst/>
                        </a:rPr>
                        <a:t> P7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修复 </a:t>
                      </a:r>
                      <a:r>
                        <a:rPr lang="en-US" sz="1100" kern="100" dirty="0">
                          <a:effectLst/>
                        </a:rPr>
                        <a:t>P11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1874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082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02</a:t>
            </a:r>
            <a:r>
              <a:rPr lang="en-US" b="1" dirty="0"/>
              <a:t> </a:t>
            </a:r>
            <a:r>
              <a:rPr lang="zh-CN" altLang="en-US" b="1" dirty="0"/>
              <a:t>研究内容</a:t>
            </a:r>
            <a:r>
              <a:rPr lang="en-US" altLang="zh-CN" b="1" dirty="0"/>
              <a:t>——</a:t>
            </a:r>
            <a:r>
              <a:rPr lang="zh-CN" altLang="en-US" sz="3600" b="1" dirty="0"/>
              <a:t>供水管网韧性分析</a:t>
            </a:r>
          </a:p>
        </p:txBody>
      </p:sp>
      <p:sp>
        <p:nvSpPr>
          <p:cNvPr id="53" name="矩形 52"/>
          <p:cNvSpPr/>
          <p:nvPr/>
        </p:nvSpPr>
        <p:spPr>
          <a:xfrm>
            <a:off x="1060259" y="1734829"/>
            <a:ext cx="1201500" cy="66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供水管网震后韧性分析</a:t>
            </a:r>
            <a:endParaRPr kumimoji="1" lang="zh-CN" altLang="en-US" sz="2100" dirty="0"/>
          </a:p>
        </p:txBody>
      </p:sp>
      <p:sp>
        <p:nvSpPr>
          <p:cNvPr id="54" name="矩形 53"/>
          <p:cNvSpPr/>
          <p:nvPr/>
        </p:nvSpPr>
        <p:spPr>
          <a:xfrm>
            <a:off x="816617" y="2752019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韧性计算方法</a:t>
            </a:r>
          </a:p>
        </p:txBody>
      </p:sp>
      <p:sp>
        <p:nvSpPr>
          <p:cNvPr id="55" name="矩形 54"/>
          <p:cNvSpPr/>
          <p:nvPr/>
        </p:nvSpPr>
        <p:spPr>
          <a:xfrm>
            <a:off x="1458509" y="2752019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供水管网震后恢复模型</a:t>
            </a:r>
          </a:p>
        </p:txBody>
      </p:sp>
      <p:sp>
        <p:nvSpPr>
          <p:cNvPr id="56" name="矩形 55"/>
          <p:cNvSpPr/>
          <p:nvPr/>
        </p:nvSpPr>
        <p:spPr>
          <a:xfrm>
            <a:off x="2100401" y="2752019"/>
            <a:ext cx="405000" cy="234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供水管网震后恢复优化</a:t>
            </a:r>
          </a:p>
        </p:txBody>
      </p:sp>
      <p:cxnSp>
        <p:nvCxnSpPr>
          <p:cNvPr id="57" name="肘形连接符 56"/>
          <p:cNvCxnSpPr>
            <a:stCxn id="53" idx="2"/>
            <a:endCxn id="54" idx="0"/>
          </p:cNvCxnSpPr>
          <p:nvPr/>
        </p:nvCxnSpPr>
        <p:spPr>
          <a:xfrm rot="5400000">
            <a:off x="1162218" y="2253228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3" idx="2"/>
            <a:endCxn id="56" idx="0"/>
          </p:cNvCxnSpPr>
          <p:nvPr/>
        </p:nvCxnSpPr>
        <p:spPr>
          <a:xfrm rot="16200000" flipH="1">
            <a:off x="1804110" y="2253228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3" idx="2"/>
            <a:endCxn id="55" idx="0"/>
          </p:cNvCxnSpPr>
          <p:nvPr/>
        </p:nvCxnSpPr>
        <p:spPr>
          <a:xfrm>
            <a:off x="1661009" y="2396329"/>
            <a:ext cx="0" cy="35569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20834" y="1548789"/>
            <a:ext cx="1901664" cy="3833447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88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15840" y="35509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14681" y="1517958"/>
            <a:ext cx="5162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供水管网震后恢复优化模型</a:t>
            </a:r>
            <a:r>
              <a:rPr lang="en-US" altLang="zh-CN" dirty="0"/>
              <a:t>——</a:t>
            </a:r>
            <a:r>
              <a:rPr lang="zh-CN" altLang="en-US" dirty="0"/>
              <a:t>遗传算法（精英保留策略）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38450" y="2219325"/>
            <a:ext cx="316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优化目标：</a:t>
            </a:r>
            <a:r>
              <a:rPr lang="zh-CN" altLang="en-US" dirty="0">
                <a:solidFill>
                  <a:srgbClr val="FF0000"/>
                </a:solidFill>
              </a:rPr>
              <a:t>供水管网韧性最大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优化变量：管道修复次序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440152"/>
              </p:ext>
            </p:extLst>
          </p:nvPr>
        </p:nvGraphicFramePr>
        <p:xfrm>
          <a:off x="2742293" y="3550920"/>
          <a:ext cx="3452813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Graph" r:id="rId3" imgW="3452040" imgH="2539440" progId="Origin50.Graph">
                  <p:embed/>
                </p:oleObj>
              </mc:Choice>
              <mc:Fallback>
                <p:oleObj name="Graph" r:id="rId3" imgW="3452040" imgH="253944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2293" y="3550920"/>
                        <a:ext cx="3452813" cy="2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859390" y="309618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优化次序与随机次序进行比较</a:t>
            </a:r>
          </a:p>
        </p:txBody>
      </p:sp>
    </p:spTree>
    <p:extLst>
      <p:ext uri="{BB962C8B-B14F-4D97-AF65-F5344CB8AC3E}">
        <p14:creationId xmlns:p14="http://schemas.microsoft.com/office/powerpoint/2010/main" val="4153765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03</a:t>
            </a:r>
            <a:r>
              <a:rPr lang="en-US" b="1" dirty="0"/>
              <a:t> </a:t>
            </a:r>
            <a:r>
              <a:rPr lang="zh-CN" altLang="en-US" b="1" dirty="0"/>
              <a:t>存在问题</a:t>
            </a:r>
            <a:endParaRPr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22020" y="1920240"/>
            <a:ext cx="80249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优化计算效率，现在优化一次需要时间太长，</a:t>
            </a:r>
            <a:r>
              <a:rPr lang="en-US" altLang="zh-CN" dirty="0"/>
              <a:t>(</a:t>
            </a:r>
            <a:r>
              <a:rPr lang="zh-CN" altLang="en-US" dirty="0"/>
              <a:t>大概</a:t>
            </a:r>
            <a:r>
              <a:rPr lang="en-US" altLang="zh-CN" dirty="0"/>
              <a:t>6~8</a:t>
            </a:r>
            <a:r>
              <a:rPr lang="zh-CN" altLang="en-US" dirty="0"/>
              <a:t>小时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采用什么指标表征管网震后性能？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确定优化目标，震后供水管网什么性能是最重要的？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确定合理修复次序的原则？（是否分阶段，不同阶段以不同目标进行修复）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确定供水管网震后性态水平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如何将震后的性态水平与韧性相关联</a:t>
            </a:r>
          </a:p>
        </p:txBody>
      </p:sp>
    </p:spTree>
    <p:extLst>
      <p:ext uri="{BB962C8B-B14F-4D97-AF65-F5344CB8AC3E}">
        <p14:creationId xmlns:p14="http://schemas.microsoft.com/office/powerpoint/2010/main" val="376131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405" y="1609090"/>
            <a:ext cx="7557135" cy="35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50000"/>
              </a:lnSpc>
            </a:pPr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THE END</a:t>
            </a:r>
          </a:p>
          <a:p>
            <a:pPr algn="ctr" eaLnBrk="1" hangingPunct="1">
              <a:lnSpc>
                <a:spcPct val="250000"/>
              </a:lnSpc>
            </a:pPr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THANK YOU VERY MUCH</a:t>
            </a:r>
            <a:endParaRPr lang="zh-CN" altLang="en-US" sz="4000" b="1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CONTENTS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130637" cy="2757663"/>
          </a:xfrm>
        </p:spPr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研究框架及完成情况</a:t>
            </a:r>
            <a:endParaRPr lang="en-US" altLang="zh-CN" dirty="0"/>
          </a:p>
          <a:p>
            <a:r>
              <a:rPr lang="en-US" altLang="zh-CN" dirty="0"/>
              <a:t>02 </a:t>
            </a:r>
            <a:r>
              <a:rPr lang="zh-CN" altLang="en-US" dirty="0"/>
              <a:t>研究内容</a:t>
            </a:r>
            <a:endParaRPr lang="en-US" altLang="zh-CN" dirty="0"/>
          </a:p>
          <a:p>
            <a:r>
              <a:rPr lang="en-US" altLang="zh-CN" dirty="0"/>
              <a:t>03 </a:t>
            </a:r>
            <a:r>
              <a:rPr lang="zh-CN" altLang="en-US" dirty="0"/>
              <a:t>存在问题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898009" y="1817246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管网延时模拟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01</a:t>
            </a:r>
            <a:r>
              <a:rPr lang="en-US" b="1" dirty="0"/>
              <a:t> </a:t>
            </a:r>
            <a:r>
              <a:rPr lang="zh-CN" altLang="en-US" b="1" dirty="0"/>
              <a:t>研究框架</a:t>
            </a:r>
          </a:p>
        </p:txBody>
      </p:sp>
      <p:sp>
        <p:nvSpPr>
          <p:cNvPr id="4" name="矩形 3"/>
          <p:cNvSpPr/>
          <p:nvPr/>
        </p:nvSpPr>
        <p:spPr>
          <a:xfrm>
            <a:off x="1153118" y="1812999"/>
            <a:ext cx="1201500" cy="66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>
                <a:solidFill>
                  <a:schemeClr val="tx1"/>
                </a:solidFill>
              </a:rPr>
              <a:t>供水管网震后分析系统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3841559" y="1801666"/>
            <a:ext cx="1201500" cy="66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供水管网震后韧性分析</a:t>
            </a:r>
            <a:endParaRPr kumimoji="1" lang="zh-CN" altLang="en-US" sz="2100" dirty="0"/>
          </a:p>
        </p:txBody>
      </p:sp>
      <p:sp>
        <p:nvSpPr>
          <p:cNvPr id="6" name="右箭头 5"/>
          <p:cNvSpPr/>
          <p:nvPr/>
        </p:nvSpPr>
        <p:spPr>
          <a:xfrm>
            <a:off x="2768672" y="2035346"/>
            <a:ext cx="720141" cy="152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947845" y="2807078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建立地震破坏管网信息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1547758" y="2805207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调用程序计算水力平差</a:t>
            </a:r>
          </a:p>
        </p:txBody>
      </p:sp>
      <p:sp>
        <p:nvSpPr>
          <p:cNvPr id="9" name="矩形 8"/>
          <p:cNvSpPr/>
          <p:nvPr/>
        </p:nvSpPr>
        <p:spPr>
          <a:xfrm>
            <a:off x="2132808" y="2805207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输出计算结果</a:t>
            </a:r>
          </a:p>
        </p:txBody>
      </p:sp>
      <p:cxnSp>
        <p:nvCxnSpPr>
          <p:cNvPr id="10" name="肘形连接符 9"/>
          <p:cNvCxnSpPr>
            <a:stCxn id="4" idx="2"/>
            <a:endCxn id="7" idx="0"/>
          </p:cNvCxnSpPr>
          <p:nvPr/>
        </p:nvCxnSpPr>
        <p:spPr>
          <a:xfrm rot="5400000">
            <a:off x="1285854" y="2339064"/>
            <a:ext cx="332507" cy="60352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9" idx="0"/>
          </p:cNvCxnSpPr>
          <p:nvPr/>
        </p:nvCxnSpPr>
        <p:spPr>
          <a:xfrm rot="16200000" flipH="1">
            <a:off x="1879270" y="2349169"/>
            <a:ext cx="330636" cy="581441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8" idx="0"/>
          </p:cNvCxnSpPr>
          <p:nvPr/>
        </p:nvCxnSpPr>
        <p:spPr>
          <a:xfrm flipH="1">
            <a:off x="1750258" y="2474571"/>
            <a:ext cx="3610" cy="33063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5459117" y="2056216"/>
            <a:ext cx="720141" cy="152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6538793" y="1815965"/>
            <a:ext cx="1201500" cy="66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供水管网震后韧性提升方法</a:t>
            </a:r>
            <a:endParaRPr kumimoji="1" lang="zh-CN" altLang="en-US" sz="2100" dirty="0"/>
          </a:p>
        </p:txBody>
      </p:sp>
      <p:sp>
        <p:nvSpPr>
          <p:cNvPr id="15" name="矩形 14"/>
          <p:cNvSpPr/>
          <p:nvPr/>
        </p:nvSpPr>
        <p:spPr>
          <a:xfrm>
            <a:off x="3597917" y="2818856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韧性计算方法</a:t>
            </a:r>
          </a:p>
        </p:txBody>
      </p:sp>
      <p:sp>
        <p:nvSpPr>
          <p:cNvPr id="16" name="矩形 15"/>
          <p:cNvSpPr/>
          <p:nvPr/>
        </p:nvSpPr>
        <p:spPr>
          <a:xfrm>
            <a:off x="4239809" y="2818856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供水管网震后恢复模型</a:t>
            </a:r>
          </a:p>
        </p:txBody>
      </p:sp>
      <p:sp>
        <p:nvSpPr>
          <p:cNvPr id="17" name="矩形 16"/>
          <p:cNvSpPr/>
          <p:nvPr/>
        </p:nvSpPr>
        <p:spPr>
          <a:xfrm>
            <a:off x="4881701" y="2818856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供水管网震后恢复优化</a:t>
            </a:r>
          </a:p>
        </p:txBody>
      </p:sp>
      <p:cxnSp>
        <p:nvCxnSpPr>
          <p:cNvPr id="18" name="肘形连接符 17"/>
          <p:cNvCxnSpPr>
            <a:stCxn id="5" idx="2"/>
            <a:endCxn id="15" idx="0"/>
          </p:cNvCxnSpPr>
          <p:nvPr/>
        </p:nvCxnSpPr>
        <p:spPr>
          <a:xfrm rot="5400000">
            <a:off x="3943518" y="2320065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2"/>
            <a:endCxn id="17" idx="0"/>
          </p:cNvCxnSpPr>
          <p:nvPr/>
        </p:nvCxnSpPr>
        <p:spPr>
          <a:xfrm rot="16200000" flipH="1">
            <a:off x="4585410" y="2320065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6" idx="0"/>
          </p:cNvCxnSpPr>
          <p:nvPr/>
        </p:nvCxnSpPr>
        <p:spPr>
          <a:xfrm>
            <a:off x="4442309" y="2463166"/>
            <a:ext cx="0" cy="35569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336293" y="2805207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优化管网拓扑结构</a:t>
            </a:r>
          </a:p>
        </p:txBody>
      </p:sp>
      <p:sp>
        <p:nvSpPr>
          <p:cNvPr id="22" name="矩形 21"/>
          <p:cNvSpPr/>
          <p:nvPr/>
        </p:nvSpPr>
        <p:spPr>
          <a:xfrm>
            <a:off x="6937043" y="2804597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调整管网阀门布局</a:t>
            </a:r>
          </a:p>
        </p:txBody>
      </p:sp>
      <p:sp>
        <p:nvSpPr>
          <p:cNvPr id="23" name="矩形 22"/>
          <p:cNvSpPr/>
          <p:nvPr/>
        </p:nvSpPr>
        <p:spPr>
          <a:xfrm>
            <a:off x="7537793" y="2804597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调整泵站运行功率</a:t>
            </a:r>
          </a:p>
        </p:txBody>
      </p:sp>
      <p:cxnSp>
        <p:nvCxnSpPr>
          <p:cNvPr id="24" name="直接箭头连接符 23"/>
          <p:cNvCxnSpPr>
            <a:stCxn id="14" idx="2"/>
            <a:endCxn id="22" idx="0"/>
          </p:cNvCxnSpPr>
          <p:nvPr/>
        </p:nvCxnSpPr>
        <p:spPr>
          <a:xfrm>
            <a:off x="7139543" y="2477466"/>
            <a:ext cx="0" cy="32713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4" idx="2"/>
            <a:endCxn id="21" idx="0"/>
          </p:cNvCxnSpPr>
          <p:nvPr/>
        </p:nvCxnSpPr>
        <p:spPr>
          <a:xfrm rot="5400000">
            <a:off x="6675298" y="2340961"/>
            <a:ext cx="327742" cy="600750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4" idx="2"/>
            <a:endCxn id="23" idx="0"/>
          </p:cNvCxnSpPr>
          <p:nvPr/>
        </p:nvCxnSpPr>
        <p:spPr>
          <a:xfrm rot="16200000" flipH="1">
            <a:off x="7276354" y="2340656"/>
            <a:ext cx="327131" cy="600750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89261" y="1615404"/>
            <a:ext cx="1746749" cy="3833447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88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10615" y="1283832"/>
            <a:ext cx="704039" cy="34099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50" dirty="0">
                <a:solidFill>
                  <a:srgbClr val="FF0000"/>
                </a:solidFill>
              </a:rPr>
              <a:t>已完成</a:t>
            </a:r>
          </a:p>
        </p:txBody>
      </p:sp>
      <p:sp>
        <p:nvSpPr>
          <p:cNvPr id="29" name="矩形 28"/>
          <p:cNvSpPr/>
          <p:nvPr/>
        </p:nvSpPr>
        <p:spPr>
          <a:xfrm>
            <a:off x="3502134" y="1615626"/>
            <a:ext cx="1901664" cy="3833447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88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90289" y="1289707"/>
            <a:ext cx="704039" cy="34099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50" dirty="0">
                <a:solidFill>
                  <a:srgbClr val="FF0000"/>
                </a:solidFill>
              </a:rPr>
              <a:t>已完成</a:t>
            </a:r>
          </a:p>
        </p:txBody>
      </p:sp>
      <p:sp>
        <p:nvSpPr>
          <p:cNvPr id="31" name="矩形 30"/>
          <p:cNvSpPr/>
          <p:nvPr/>
        </p:nvSpPr>
        <p:spPr>
          <a:xfrm>
            <a:off x="6188712" y="1615626"/>
            <a:ext cx="1901664" cy="3833447"/>
          </a:xfrm>
          <a:prstGeom prst="rect">
            <a:avLst/>
          </a:prstGeom>
          <a:noFill/>
          <a:ln w="6350">
            <a:solidFill>
              <a:schemeClr val="accent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88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37484" y="1287885"/>
            <a:ext cx="1050288" cy="340991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50" dirty="0">
                <a:solidFill>
                  <a:schemeClr val="accent1">
                    <a:lumMod val="75000"/>
                  </a:schemeClr>
                </a:solidFill>
              </a:rPr>
              <a:t>下一步目标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02</a:t>
            </a:r>
            <a:r>
              <a:rPr lang="en-US" b="1" dirty="0"/>
              <a:t> </a:t>
            </a:r>
            <a:r>
              <a:rPr lang="zh-CN" altLang="en-US" b="1" dirty="0"/>
              <a:t>研究内容</a:t>
            </a:r>
            <a:r>
              <a:rPr lang="en-US" altLang="zh-CN" b="1" dirty="0"/>
              <a:t>——</a:t>
            </a:r>
            <a:r>
              <a:rPr lang="zh-CN" altLang="en-US" sz="3600" b="1" dirty="0"/>
              <a:t>管网震后分析系统</a:t>
            </a:r>
          </a:p>
        </p:txBody>
      </p:sp>
      <p:sp>
        <p:nvSpPr>
          <p:cNvPr id="4" name="矩形 3"/>
          <p:cNvSpPr/>
          <p:nvPr/>
        </p:nvSpPr>
        <p:spPr>
          <a:xfrm>
            <a:off x="1153118" y="1812999"/>
            <a:ext cx="1201500" cy="66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>
                <a:solidFill>
                  <a:schemeClr val="tx1"/>
                </a:solidFill>
              </a:rPr>
              <a:t>供水管网后分析系统</a:t>
            </a:r>
          </a:p>
        </p:txBody>
      </p:sp>
      <p:sp>
        <p:nvSpPr>
          <p:cNvPr id="7" name="矩形 6"/>
          <p:cNvSpPr/>
          <p:nvPr/>
        </p:nvSpPr>
        <p:spPr>
          <a:xfrm>
            <a:off x="947845" y="2807078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建立地震破坏管网信息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1547758" y="2805207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调用程序计算水力平差</a:t>
            </a:r>
          </a:p>
        </p:txBody>
      </p:sp>
      <p:sp>
        <p:nvSpPr>
          <p:cNvPr id="9" name="矩形 8"/>
          <p:cNvSpPr/>
          <p:nvPr/>
        </p:nvSpPr>
        <p:spPr>
          <a:xfrm>
            <a:off x="2132808" y="2805207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输出计算结果</a:t>
            </a:r>
          </a:p>
        </p:txBody>
      </p:sp>
      <p:cxnSp>
        <p:nvCxnSpPr>
          <p:cNvPr id="10" name="肘形连接符 9"/>
          <p:cNvCxnSpPr>
            <a:stCxn id="4" idx="2"/>
            <a:endCxn id="7" idx="0"/>
          </p:cNvCxnSpPr>
          <p:nvPr/>
        </p:nvCxnSpPr>
        <p:spPr>
          <a:xfrm rot="5400000">
            <a:off x="1285854" y="2339064"/>
            <a:ext cx="332507" cy="60352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9" idx="0"/>
          </p:cNvCxnSpPr>
          <p:nvPr/>
        </p:nvCxnSpPr>
        <p:spPr>
          <a:xfrm rot="16200000" flipH="1">
            <a:off x="1879270" y="2349169"/>
            <a:ext cx="330636" cy="581441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8" idx="0"/>
          </p:cNvCxnSpPr>
          <p:nvPr/>
        </p:nvCxnSpPr>
        <p:spPr>
          <a:xfrm flipH="1">
            <a:off x="1750258" y="2474571"/>
            <a:ext cx="3610" cy="33063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74021" y="1615404"/>
            <a:ext cx="1746749" cy="3833447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88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10615" y="1283832"/>
            <a:ext cx="704039" cy="34099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50" dirty="0">
                <a:solidFill>
                  <a:srgbClr val="FF0000"/>
                </a:solidFill>
              </a:rPr>
              <a:t>已完成</a:t>
            </a:r>
          </a:p>
        </p:txBody>
      </p:sp>
      <p:pic>
        <p:nvPicPr>
          <p:cNvPr id="34" name="Picture 2" descr="图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20" y="1690689"/>
            <a:ext cx="2177338" cy="322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 descr="图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628" y="1812999"/>
            <a:ext cx="2727672" cy="107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肘形连接符 35"/>
          <p:cNvCxnSpPr>
            <a:endCxn id="35" idx="1"/>
          </p:cNvCxnSpPr>
          <p:nvPr/>
        </p:nvCxnSpPr>
        <p:spPr>
          <a:xfrm flipV="1">
            <a:off x="4754880" y="2349598"/>
            <a:ext cx="1252748" cy="508598"/>
          </a:xfrm>
          <a:prstGeom prst="bentConnector3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6410222" y="3050746"/>
                <a:ext cx="1906804" cy="331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zh-CN" altLang="en-US" sz="1350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m:rPr>
                              <m:sty m:val="p"/>
                            </m:rPr>
                            <a:rPr lang="zh-CN" altLang="en-US" sz="135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zh-CN" altLang="en-US" sz="135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zh-CN" alt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𝑅𝑅</m:t>
                          </m:r>
                          <m:r>
                            <a:rPr lang="zh-CN" altLang="en-US" sz="135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13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22" y="3050746"/>
                <a:ext cx="1906804" cy="331629"/>
              </a:xfrm>
              <a:prstGeom prst="rect">
                <a:avLst/>
              </a:prstGeom>
              <a:blipFill>
                <a:blip r:embed="rId4"/>
                <a:stretch>
                  <a:fillRect t="-134545" r="-25962" b="-2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410222" y="3572418"/>
                <a:ext cx="1670457" cy="481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3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135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35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350" i="1">
                              <a:latin typeface="Cambria Math" panose="02040503050406030204" pitchFamily="18" charset="0"/>
                            </a:rPr>
                            <m:t>𝑅𝑅</m:t>
                          </m:r>
                        </m:den>
                      </m:f>
                      <m:r>
                        <a:rPr lang="zh-CN" altLang="en-US" sz="135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zh-CN" alt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35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22" y="3572418"/>
                <a:ext cx="1670457" cy="481286"/>
              </a:xfrm>
              <a:prstGeom prst="rect">
                <a:avLst/>
              </a:prstGeom>
              <a:blipFill>
                <a:blip r:embed="rId5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11" descr="图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677" y="4577883"/>
            <a:ext cx="2025323" cy="103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2" descr="图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709" y="4549882"/>
            <a:ext cx="2069899" cy="10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肘形连接符 42"/>
          <p:cNvCxnSpPr>
            <a:endCxn id="40" idx="0"/>
          </p:cNvCxnSpPr>
          <p:nvPr/>
        </p:nvCxnSpPr>
        <p:spPr>
          <a:xfrm rot="16200000" flipH="1">
            <a:off x="4639108" y="3332331"/>
            <a:ext cx="1333322" cy="1101779"/>
          </a:xfrm>
          <a:prstGeom prst="bentConnector3">
            <a:avLst>
              <a:gd name="adj1" fmla="val -292"/>
            </a:avLst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738747" y="4549882"/>
            <a:ext cx="4405253" cy="1062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1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02</a:t>
            </a:r>
            <a:r>
              <a:rPr lang="en-US" b="1" dirty="0"/>
              <a:t> </a:t>
            </a:r>
            <a:r>
              <a:rPr lang="zh-CN" altLang="en-US" b="1" dirty="0"/>
              <a:t>研究内容</a:t>
            </a:r>
            <a:r>
              <a:rPr lang="en-US" altLang="zh-CN" b="1" dirty="0"/>
              <a:t>——</a:t>
            </a:r>
            <a:r>
              <a:rPr lang="zh-CN" altLang="en-US" sz="3600" b="1" dirty="0"/>
              <a:t>管网震后分析系统</a:t>
            </a:r>
          </a:p>
        </p:txBody>
      </p:sp>
      <p:pic>
        <p:nvPicPr>
          <p:cNvPr id="21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1" t="13902" r="18011" b="60423"/>
          <a:stretch>
            <a:fillRect/>
          </a:stretch>
        </p:blipFill>
        <p:spPr bwMode="auto">
          <a:xfrm>
            <a:off x="628650" y="1455384"/>
            <a:ext cx="3829078" cy="220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100962"/>
              </p:ext>
            </p:extLst>
          </p:nvPr>
        </p:nvGraphicFramePr>
        <p:xfrm>
          <a:off x="4832190" y="1683307"/>
          <a:ext cx="2945664" cy="181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Graph" r:id="rId4" imgW="3682080" imgH="2265512" progId="Origin50.Graph">
                  <p:embed/>
                </p:oleObj>
              </mc:Choice>
              <mc:Fallback>
                <p:oleObj name="Graph" r:id="rId4" imgW="3682080" imgH="2265512" progId="Origin50.Graph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190" y="1683307"/>
                        <a:ext cx="2945664" cy="18124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3" descr="TU5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11656" r="2988" b="12024"/>
          <a:stretch>
            <a:fillRect/>
          </a:stretch>
        </p:blipFill>
        <p:spPr bwMode="auto">
          <a:xfrm>
            <a:off x="656168" y="4062413"/>
            <a:ext cx="3801560" cy="2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ChangeAspect="1" noChangeArrowheads="1"/>
          </p:cNvSpPr>
          <p:nvPr/>
        </p:nvSpPr>
        <p:spPr bwMode="auto">
          <a:xfrm>
            <a:off x="5067300" y="4305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293195"/>
              </p:ext>
            </p:extLst>
          </p:nvPr>
        </p:nvGraphicFramePr>
        <p:xfrm>
          <a:off x="4832190" y="4210049"/>
          <a:ext cx="3483594" cy="2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Graph" r:id="rId7" imgW="3903120" imgH="2473625" progId="Origin50.Graph">
                  <p:embed/>
                </p:oleObj>
              </mc:Choice>
              <mc:Fallback>
                <p:oleObj name="Graph" r:id="rId7" imgW="3903120" imgH="2473625" progId="Origin50.Grap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190" y="4210049"/>
                        <a:ext cx="3483594" cy="2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49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02</a:t>
            </a:r>
            <a:r>
              <a:rPr lang="en-US" b="1" dirty="0"/>
              <a:t> </a:t>
            </a:r>
            <a:r>
              <a:rPr lang="zh-CN" altLang="en-US" b="1" dirty="0"/>
              <a:t>研究内容</a:t>
            </a:r>
            <a:r>
              <a:rPr lang="en-US" altLang="zh-CN" b="1" dirty="0"/>
              <a:t>——</a:t>
            </a:r>
            <a:r>
              <a:rPr lang="zh-CN" altLang="en-US" sz="3600" b="1" dirty="0"/>
              <a:t>供水管网延时模拟</a:t>
            </a:r>
          </a:p>
        </p:txBody>
      </p:sp>
      <p:pic>
        <p:nvPicPr>
          <p:cNvPr id="21" name="图片 2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99" y="2684488"/>
            <a:ext cx="4691717" cy="25101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4875" y="1690689"/>
            <a:ext cx="7610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韧性分析基础</a:t>
            </a:r>
            <a:r>
              <a:rPr lang="zh-CN" altLang="en-US" dirty="0"/>
              <a:t>：在供水管网震后分析系统中，采用</a:t>
            </a:r>
            <a:r>
              <a:rPr lang="zh-CN" altLang="en-US" dirty="0">
                <a:solidFill>
                  <a:srgbClr val="FF0000"/>
                </a:solidFill>
              </a:rPr>
              <a:t>单时刻</a:t>
            </a:r>
            <a:r>
              <a:rPr lang="zh-CN" altLang="en-US" dirty="0"/>
              <a:t>水力分析方法。但是在管网震后韧性分析中，需要考虑地震后</a:t>
            </a:r>
            <a:r>
              <a:rPr lang="zh-CN" altLang="en-US" dirty="0">
                <a:solidFill>
                  <a:srgbClr val="FF0000"/>
                </a:solidFill>
              </a:rPr>
              <a:t>一段时间</a:t>
            </a:r>
            <a:r>
              <a:rPr lang="zh-CN" altLang="en-US" dirty="0"/>
              <a:t>内供水管网的总体性能，需要进行</a:t>
            </a:r>
            <a:r>
              <a:rPr lang="zh-CN" altLang="en-US" dirty="0">
                <a:solidFill>
                  <a:srgbClr val="FF0000"/>
                </a:solidFill>
              </a:rPr>
              <a:t>延时模拟</a:t>
            </a:r>
            <a:r>
              <a:rPr lang="zh-CN" altLang="en-US" dirty="0"/>
              <a:t>分析。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58096"/>
              </p:ext>
            </p:extLst>
          </p:nvPr>
        </p:nvGraphicFramePr>
        <p:xfrm>
          <a:off x="5377816" y="2682599"/>
          <a:ext cx="3341517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839">
                  <a:extLst>
                    <a:ext uri="{9D8B030D-6E8A-4147-A177-3AD203B41FA5}">
                      <a16:colId xmlns:a16="http://schemas.microsoft.com/office/drawing/2014/main" val="2640125876"/>
                    </a:ext>
                  </a:extLst>
                </a:gridCol>
                <a:gridCol w="1113839">
                  <a:extLst>
                    <a:ext uri="{9D8B030D-6E8A-4147-A177-3AD203B41FA5}">
                      <a16:colId xmlns:a16="http://schemas.microsoft.com/office/drawing/2014/main" val="1907342554"/>
                    </a:ext>
                  </a:extLst>
                </a:gridCol>
                <a:gridCol w="1113839">
                  <a:extLst>
                    <a:ext uri="{9D8B030D-6E8A-4147-A177-3AD203B41FA5}">
                      <a16:colId xmlns:a16="http://schemas.microsoft.com/office/drawing/2014/main" val="147630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单点模拟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延时模拟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2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单一时刻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一段时间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86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是否考虑蓄水池作用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8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是否考虑节点需水量变化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3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是否考虑水泵影响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3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09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07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02</a:t>
            </a:r>
            <a:r>
              <a:rPr lang="en-US" b="1" dirty="0"/>
              <a:t> </a:t>
            </a:r>
            <a:r>
              <a:rPr lang="zh-CN" altLang="en-US" b="1" dirty="0"/>
              <a:t>研究内容</a:t>
            </a:r>
            <a:r>
              <a:rPr lang="en-US" altLang="zh-CN" b="1" dirty="0"/>
              <a:t>——</a:t>
            </a:r>
            <a:r>
              <a:rPr lang="zh-CN" altLang="en-US" sz="3600" b="1" dirty="0"/>
              <a:t>供水管网延时模拟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68400" y="1690689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单时刻模拟</a:t>
            </a:r>
            <a:r>
              <a:rPr lang="zh-CN" altLang="en-US" dirty="0"/>
              <a:t>与延时模拟的破坏模型区别：</a:t>
            </a:r>
          </a:p>
        </p:txBody>
      </p:sp>
      <p:pic>
        <p:nvPicPr>
          <p:cNvPr id="6" name="Picture 11" descr="图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97" y="2260759"/>
            <a:ext cx="2025323" cy="103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343025" y="3543300"/>
            <a:ext cx="655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问题：在延时模拟中出现负流量，该问题在文献</a:t>
            </a:r>
            <a:r>
              <a:rPr lang="en-US" altLang="zh-CN" dirty="0">
                <a:solidFill>
                  <a:srgbClr val="FF0000"/>
                </a:solidFill>
              </a:rPr>
              <a:t>[1]</a:t>
            </a:r>
            <a:r>
              <a:rPr lang="zh-CN" altLang="en-US" dirty="0">
                <a:solidFill>
                  <a:srgbClr val="FF0000"/>
                </a:solidFill>
              </a:rPr>
              <a:t>中同时说明</a:t>
            </a: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5788025" y="2257425"/>
            <a:ext cx="2024063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Line 44"/>
          <p:cNvSpPr>
            <a:spLocks noChangeShapeType="1"/>
          </p:cNvSpPr>
          <p:nvPr/>
        </p:nvSpPr>
        <p:spPr bwMode="auto">
          <a:xfrm>
            <a:off x="7098983" y="2975535"/>
            <a:ext cx="0" cy="215900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Line 45"/>
          <p:cNvSpPr>
            <a:spLocks noChangeShapeType="1"/>
          </p:cNvSpPr>
          <p:nvPr/>
        </p:nvSpPr>
        <p:spPr bwMode="auto">
          <a:xfrm>
            <a:off x="6119495" y="2988235"/>
            <a:ext cx="1893888" cy="0"/>
          </a:xfrm>
          <a:prstGeom prst="line">
            <a:avLst/>
          </a:prstGeom>
          <a:noFill/>
          <a:ln w="57150" cap="flat">
            <a:solidFill>
              <a:srgbClr val="76717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Oval 46"/>
          <p:cNvSpPr>
            <a:spLocks noChangeArrowheads="1"/>
          </p:cNvSpPr>
          <p:nvPr/>
        </p:nvSpPr>
        <p:spPr bwMode="auto">
          <a:xfrm>
            <a:off x="6206808" y="2942197"/>
            <a:ext cx="114300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Oval 47"/>
          <p:cNvSpPr>
            <a:spLocks noChangeArrowheads="1"/>
          </p:cNvSpPr>
          <p:nvPr/>
        </p:nvSpPr>
        <p:spPr bwMode="auto">
          <a:xfrm>
            <a:off x="6206808" y="2942197"/>
            <a:ext cx="114300" cy="112713"/>
          </a:xfrm>
          <a:prstGeom prst="ellipse">
            <a:avLst/>
          </a:prstGeom>
          <a:noFill/>
          <a:ln w="492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7868920" y="2810435"/>
            <a:ext cx="92075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49"/>
          <p:cNvSpPr>
            <a:spLocks noChangeArrowheads="1"/>
          </p:cNvSpPr>
          <p:nvPr/>
        </p:nvSpPr>
        <p:spPr bwMode="auto">
          <a:xfrm>
            <a:off x="6241733" y="2810435"/>
            <a:ext cx="92075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0"/>
          <p:cNvSpPr>
            <a:spLocks noChangeArrowheads="1"/>
          </p:cNvSpPr>
          <p:nvPr/>
        </p:nvSpPr>
        <p:spPr bwMode="auto">
          <a:xfrm>
            <a:off x="6387783" y="2808847"/>
            <a:ext cx="95250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6438583" y="2843772"/>
            <a:ext cx="603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2"/>
          <p:cNvSpPr>
            <a:spLocks noChangeArrowheads="1"/>
          </p:cNvSpPr>
          <p:nvPr/>
        </p:nvSpPr>
        <p:spPr bwMode="auto">
          <a:xfrm>
            <a:off x="7972108" y="2810435"/>
            <a:ext cx="95250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3"/>
          <p:cNvSpPr>
            <a:spLocks noChangeArrowheads="1"/>
          </p:cNvSpPr>
          <p:nvPr/>
        </p:nvSpPr>
        <p:spPr bwMode="auto">
          <a:xfrm>
            <a:off x="8022908" y="2845360"/>
            <a:ext cx="60325" cy="6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4"/>
          <p:cNvSpPr>
            <a:spLocks noChangeArrowheads="1"/>
          </p:cNvSpPr>
          <p:nvPr/>
        </p:nvSpPr>
        <p:spPr bwMode="auto">
          <a:xfrm>
            <a:off x="6651308" y="3127935"/>
            <a:ext cx="128588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?L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5"/>
          <p:cNvSpPr>
            <a:spLocks noChangeArrowheads="1"/>
          </p:cNvSpPr>
          <p:nvPr/>
        </p:nvSpPr>
        <p:spPr bwMode="auto">
          <a:xfrm>
            <a:off x="7364095" y="3127935"/>
            <a:ext cx="1047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56"/>
          <p:cNvSpPr>
            <a:spLocks noChangeArrowheads="1"/>
          </p:cNvSpPr>
          <p:nvPr/>
        </p:nvSpPr>
        <p:spPr bwMode="auto">
          <a:xfrm>
            <a:off x="7422833" y="3127935"/>
            <a:ext cx="6191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57"/>
          <p:cNvSpPr>
            <a:spLocks noChangeArrowheads="1"/>
          </p:cNvSpPr>
          <p:nvPr/>
        </p:nvSpPr>
        <p:spPr bwMode="auto">
          <a:xfrm>
            <a:off x="7445058" y="3127935"/>
            <a:ext cx="80963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58"/>
          <p:cNvSpPr>
            <a:spLocks noChangeArrowheads="1"/>
          </p:cNvSpPr>
          <p:nvPr/>
        </p:nvSpPr>
        <p:spPr bwMode="auto">
          <a:xfrm>
            <a:off x="7481570" y="3127935"/>
            <a:ext cx="6032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59"/>
          <p:cNvSpPr>
            <a:spLocks noChangeArrowheads="1"/>
          </p:cNvSpPr>
          <p:nvPr/>
        </p:nvSpPr>
        <p:spPr bwMode="auto">
          <a:xfrm>
            <a:off x="7502208" y="3127935"/>
            <a:ext cx="82550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0"/>
          <p:cNvSpPr>
            <a:spLocks noChangeArrowheads="1"/>
          </p:cNvSpPr>
          <p:nvPr/>
        </p:nvSpPr>
        <p:spPr bwMode="auto">
          <a:xfrm>
            <a:off x="7165658" y="2808847"/>
            <a:ext cx="95250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1"/>
          <p:cNvSpPr>
            <a:spLocks noChangeArrowheads="1"/>
          </p:cNvSpPr>
          <p:nvPr/>
        </p:nvSpPr>
        <p:spPr bwMode="auto">
          <a:xfrm>
            <a:off x="7218045" y="2843772"/>
            <a:ext cx="55563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Oval 62"/>
          <p:cNvSpPr>
            <a:spLocks noChangeArrowheads="1"/>
          </p:cNvSpPr>
          <p:nvPr/>
        </p:nvSpPr>
        <p:spPr bwMode="auto">
          <a:xfrm>
            <a:off x="7814945" y="2942197"/>
            <a:ext cx="114300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Oval 63"/>
          <p:cNvSpPr>
            <a:spLocks noChangeArrowheads="1"/>
          </p:cNvSpPr>
          <p:nvPr/>
        </p:nvSpPr>
        <p:spPr bwMode="auto">
          <a:xfrm>
            <a:off x="7814945" y="2942197"/>
            <a:ext cx="114300" cy="112713"/>
          </a:xfrm>
          <a:prstGeom prst="ellipse">
            <a:avLst/>
          </a:prstGeom>
          <a:noFill/>
          <a:ln w="492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Line 65"/>
          <p:cNvSpPr>
            <a:spLocks noChangeShapeType="1"/>
          </p:cNvSpPr>
          <p:nvPr/>
        </p:nvSpPr>
        <p:spPr bwMode="auto">
          <a:xfrm>
            <a:off x="6254433" y="2988235"/>
            <a:ext cx="0" cy="217488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Line 66"/>
          <p:cNvSpPr>
            <a:spLocks noChangeShapeType="1"/>
          </p:cNvSpPr>
          <p:nvPr/>
        </p:nvSpPr>
        <p:spPr bwMode="auto">
          <a:xfrm>
            <a:off x="7872095" y="2988235"/>
            <a:ext cx="0" cy="217488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Line 67"/>
          <p:cNvSpPr>
            <a:spLocks noChangeShapeType="1"/>
          </p:cNvSpPr>
          <p:nvPr/>
        </p:nvSpPr>
        <p:spPr bwMode="auto">
          <a:xfrm>
            <a:off x="6254433" y="3123172"/>
            <a:ext cx="1617663" cy="0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68"/>
          <p:cNvSpPr>
            <a:spLocks/>
          </p:cNvSpPr>
          <p:nvPr/>
        </p:nvSpPr>
        <p:spPr bwMode="auto">
          <a:xfrm>
            <a:off x="7059295" y="3104122"/>
            <a:ext cx="38100" cy="38100"/>
          </a:xfrm>
          <a:custGeom>
            <a:avLst/>
            <a:gdLst>
              <a:gd name="T0" fmla="*/ 0 w 24"/>
              <a:gd name="T1" fmla="*/ 0 h 24"/>
              <a:gd name="T2" fmla="*/ 24 w 24"/>
              <a:gd name="T3" fmla="*/ 12 h 24"/>
              <a:gd name="T4" fmla="*/ 0 w 24"/>
              <a:gd name="T5" fmla="*/ 24 h 24"/>
              <a:gd name="T6" fmla="*/ 0 w 24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4">
                <a:moveTo>
                  <a:pt x="0" y="0"/>
                </a:moveTo>
                <a:lnTo>
                  <a:pt x="24" y="12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69"/>
          <p:cNvSpPr>
            <a:spLocks noEditPoints="1"/>
          </p:cNvSpPr>
          <p:nvPr/>
        </p:nvSpPr>
        <p:spPr bwMode="auto">
          <a:xfrm>
            <a:off x="6254433" y="3104122"/>
            <a:ext cx="39688" cy="38100"/>
          </a:xfrm>
          <a:custGeom>
            <a:avLst/>
            <a:gdLst>
              <a:gd name="T0" fmla="*/ 25 w 25"/>
              <a:gd name="T1" fmla="*/ 9 h 24"/>
              <a:gd name="T2" fmla="*/ 18 w 25"/>
              <a:gd name="T3" fmla="*/ 9 h 24"/>
              <a:gd name="T4" fmla="*/ 18 w 25"/>
              <a:gd name="T5" fmla="*/ 15 h 24"/>
              <a:gd name="T6" fmla="*/ 25 w 25"/>
              <a:gd name="T7" fmla="*/ 15 h 24"/>
              <a:gd name="T8" fmla="*/ 25 w 25"/>
              <a:gd name="T9" fmla="*/ 9 h 24"/>
              <a:gd name="T10" fmla="*/ 24 w 25"/>
              <a:gd name="T11" fmla="*/ 0 h 24"/>
              <a:gd name="T12" fmla="*/ 0 w 25"/>
              <a:gd name="T13" fmla="*/ 12 h 24"/>
              <a:gd name="T14" fmla="*/ 24 w 25"/>
              <a:gd name="T15" fmla="*/ 24 h 24"/>
              <a:gd name="T16" fmla="*/ 24 w 25"/>
              <a:gd name="T1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24">
                <a:moveTo>
                  <a:pt x="25" y="9"/>
                </a:moveTo>
                <a:lnTo>
                  <a:pt x="18" y="9"/>
                </a:lnTo>
                <a:lnTo>
                  <a:pt x="18" y="15"/>
                </a:lnTo>
                <a:lnTo>
                  <a:pt x="25" y="15"/>
                </a:lnTo>
                <a:lnTo>
                  <a:pt x="25" y="9"/>
                </a:lnTo>
                <a:close/>
                <a:moveTo>
                  <a:pt x="24" y="0"/>
                </a:moveTo>
                <a:lnTo>
                  <a:pt x="0" y="12"/>
                </a:lnTo>
                <a:lnTo>
                  <a:pt x="24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70"/>
          <p:cNvSpPr>
            <a:spLocks/>
          </p:cNvSpPr>
          <p:nvPr/>
        </p:nvSpPr>
        <p:spPr bwMode="auto">
          <a:xfrm>
            <a:off x="7837170" y="3104122"/>
            <a:ext cx="38100" cy="38100"/>
          </a:xfrm>
          <a:custGeom>
            <a:avLst/>
            <a:gdLst>
              <a:gd name="T0" fmla="*/ 0 w 24"/>
              <a:gd name="T1" fmla="*/ 0 h 24"/>
              <a:gd name="T2" fmla="*/ 24 w 24"/>
              <a:gd name="T3" fmla="*/ 12 h 24"/>
              <a:gd name="T4" fmla="*/ 0 w 24"/>
              <a:gd name="T5" fmla="*/ 24 h 24"/>
              <a:gd name="T6" fmla="*/ 0 w 24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4">
                <a:moveTo>
                  <a:pt x="0" y="0"/>
                </a:moveTo>
                <a:lnTo>
                  <a:pt x="24" y="12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71"/>
          <p:cNvSpPr>
            <a:spLocks noEditPoints="1"/>
          </p:cNvSpPr>
          <p:nvPr/>
        </p:nvSpPr>
        <p:spPr bwMode="auto">
          <a:xfrm>
            <a:off x="7098983" y="3104122"/>
            <a:ext cx="38100" cy="38100"/>
          </a:xfrm>
          <a:custGeom>
            <a:avLst/>
            <a:gdLst>
              <a:gd name="T0" fmla="*/ 24 w 24"/>
              <a:gd name="T1" fmla="*/ 9 h 24"/>
              <a:gd name="T2" fmla="*/ 18 w 24"/>
              <a:gd name="T3" fmla="*/ 9 h 24"/>
              <a:gd name="T4" fmla="*/ 18 w 24"/>
              <a:gd name="T5" fmla="*/ 15 h 24"/>
              <a:gd name="T6" fmla="*/ 24 w 24"/>
              <a:gd name="T7" fmla="*/ 15 h 24"/>
              <a:gd name="T8" fmla="*/ 24 w 24"/>
              <a:gd name="T9" fmla="*/ 9 h 24"/>
              <a:gd name="T10" fmla="*/ 24 w 24"/>
              <a:gd name="T11" fmla="*/ 0 h 24"/>
              <a:gd name="T12" fmla="*/ 0 w 24"/>
              <a:gd name="T13" fmla="*/ 12 h 24"/>
              <a:gd name="T14" fmla="*/ 24 w 24"/>
              <a:gd name="T15" fmla="*/ 24 h 24"/>
              <a:gd name="T16" fmla="*/ 24 w 24"/>
              <a:gd name="T1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4">
                <a:moveTo>
                  <a:pt x="24" y="9"/>
                </a:moveTo>
                <a:lnTo>
                  <a:pt x="18" y="9"/>
                </a:lnTo>
                <a:lnTo>
                  <a:pt x="18" y="15"/>
                </a:lnTo>
                <a:lnTo>
                  <a:pt x="24" y="15"/>
                </a:lnTo>
                <a:lnTo>
                  <a:pt x="24" y="9"/>
                </a:lnTo>
                <a:close/>
                <a:moveTo>
                  <a:pt x="24" y="0"/>
                </a:moveTo>
                <a:lnTo>
                  <a:pt x="0" y="12"/>
                </a:lnTo>
                <a:lnTo>
                  <a:pt x="24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72"/>
          <p:cNvSpPr>
            <a:spLocks noEditPoints="1"/>
          </p:cNvSpPr>
          <p:nvPr/>
        </p:nvSpPr>
        <p:spPr bwMode="auto">
          <a:xfrm>
            <a:off x="7845108" y="2853297"/>
            <a:ext cx="138113" cy="138113"/>
          </a:xfrm>
          <a:custGeom>
            <a:avLst/>
            <a:gdLst>
              <a:gd name="T0" fmla="*/ 47 w 968"/>
              <a:gd name="T1" fmla="*/ 969 h 969"/>
              <a:gd name="T2" fmla="*/ 948 w 968"/>
              <a:gd name="T3" fmla="*/ 68 h 969"/>
              <a:gd name="T4" fmla="*/ 900 w 968"/>
              <a:gd name="T5" fmla="*/ 21 h 969"/>
              <a:gd name="T6" fmla="*/ 0 w 968"/>
              <a:gd name="T7" fmla="*/ 922 h 969"/>
              <a:gd name="T8" fmla="*/ 47 w 968"/>
              <a:gd name="T9" fmla="*/ 969 h 969"/>
              <a:gd name="T10" fmla="*/ 886 w 968"/>
              <a:gd name="T11" fmla="*/ 359 h 969"/>
              <a:gd name="T12" fmla="*/ 968 w 968"/>
              <a:gd name="T13" fmla="*/ 0 h 969"/>
              <a:gd name="T14" fmla="*/ 610 w 968"/>
              <a:gd name="T15" fmla="*/ 83 h 969"/>
              <a:gd name="T16" fmla="*/ 585 w 968"/>
              <a:gd name="T17" fmla="*/ 123 h 969"/>
              <a:gd name="T18" fmla="*/ 625 w 968"/>
              <a:gd name="T19" fmla="*/ 148 h 969"/>
              <a:gd name="T20" fmla="*/ 932 w 968"/>
              <a:gd name="T21" fmla="*/ 77 h 969"/>
              <a:gd name="T22" fmla="*/ 892 w 968"/>
              <a:gd name="T23" fmla="*/ 37 h 969"/>
              <a:gd name="T24" fmla="*/ 821 w 968"/>
              <a:gd name="T25" fmla="*/ 344 h 969"/>
              <a:gd name="T26" fmla="*/ 846 w 968"/>
              <a:gd name="T27" fmla="*/ 384 h 969"/>
              <a:gd name="T28" fmla="*/ 886 w 968"/>
              <a:gd name="T29" fmla="*/ 359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68" h="969">
                <a:moveTo>
                  <a:pt x="47" y="969"/>
                </a:moveTo>
                <a:lnTo>
                  <a:pt x="948" y="68"/>
                </a:lnTo>
                <a:lnTo>
                  <a:pt x="900" y="21"/>
                </a:lnTo>
                <a:lnTo>
                  <a:pt x="0" y="922"/>
                </a:lnTo>
                <a:lnTo>
                  <a:pt x="47" y="969"/>
                </a:lnTo>
                <a:close/>
                <a:moveTo>
                  <a:pt x="886" y="359"/>
                </a:moveTo>
                <a:lnTo>
                  <a:pt x="968" y="0"/>
                </a:lnTo>
                <a:lnTo>
                  <a:pt x="610" y="83"/>
                </a:lnTo>
                <a:cubicBezTo>
                  <a:pt x="592" y="87"/>
                  <a:pt x="581" y="105"/>
                  <a:pt x="585" y="123"/>
                </a:cubicBezTo>
                <a:cubicBezTo>
                  <a:pt x="589" y="141"/>
                  <a:pt x="607" y="152"/>
                  <a:pt x="625" y="148"/>
                </a:cubicBezTo>
                <a:lnTo>
                  <a:pt x="932" y="77"/>
                </a:lnTo>
                <a:lnTo>
                  <a:pt x="892" y="37"/>
                </a:lnTo>
                <a:lnTo>
                  <a:pt x="821" y="344"/>
                </a:lnTo>
                <a:cubicBezTo>
                  <a:pt x="817" y="362"/>
                  <a:pt x="828" y="380"/>
                  <a:pt x="846" y="384"/>
                </a:cubicBezTo>
                <a:cubicBezTo>
                  <a:pt x="864" y="388"/>
                  <a:pt x="882" y="377"/>
                  <a:pt x="886" y="359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73"/>
          <p:cNvSpPr>
            <a:spLocks noEditPoints="1"/>
          </p:cNvSpPr>
          <p:nvPr/>
        </p:nvSpPr>
        <p:spPr bwMode="auto">
          <a:xfrm>
            <a:off x="6251258" y="2853297"/>
            <a:ext cx="138113" cy="138113"/>
          </a:xfrm>
          <a:custGeom>
            <a:avLst/>
            <a:gdLst>
              <a:gd name="T0" fmla="*/ 95 w 1938"/>
              <a:gd name="T1" fmla="*/ 1937 h 1937"/>
              <a:gd name="T2" fmla="*/ 1896 w 1938"/>
              <a:gd name="T3" fmla="*/ 136 h 1937"/>
              <a:gd name="T4" fmla="*/ 1801 w 1938"/>
              <a:gd name="T5" fmla="*/ 42 h 1937"/>
              <a:gd name="T6" fmla="*/ 0 w 1938"/>
              <a:gd name="T7" fmla="*/ 1843 h 1937"/>
              <a:gd name="T8" fmla="*/ 95 w 1938"/>
              <a:gd name="T9" fmla="*/ 1937 h 1937"/>
              <a:gd name="T10" fmla="*/ 1772 w 1938"/>
              <a:gd name="T11" fmla="*/ 717 h 1937"/>
              <a:gd name="T12" fmla="*/ 1938 w 1938"/>
              <a:gd name="T13" fmla="*/ 0 h 1937"/>
              <a:gd name="T14" fmla="*/ 1221 w 1938"/>
              <a:gd name="T15" fmla="*/ 166 h 1937"/>
              <a:gd name="T16" fmla="*/ 1171 w 1938"/>
              <a:gd name="T17" fmla="*/ 246 h 1937"/>
              <a:gd name="T18" fmla="*/ 1251 w 1938"/>
              <a:gd name="T19" fmla="*/ 295 h 1937"/>
              <a:gd name="T20" fmla="*/ 1864 w 1938"/>
              <a:gd name="T21" fmla="*/ 154 h 1937"/>
              <a:gd name="T22" fmla="*/ 1784 w 1938"/>
              <a:gd name="T23" fmla="*/ 74 h 1937"/>
              <a:gd name="T24" fmla="*/ 1642 w 1938"/>
              <a:gd name="T25" fmla="*/ 687 h 1937"/>
              <a:gd name="T26" fmla="*/ 1692 w 1938"/>
              <a:gd name="T27" fmla="*/ 767 h 1937"/>
              <a:gd name="T28" fmla="*/ 1772 w 1938"/>
              <a:gd name="T29" fmla="*/ 717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38" h="1937">
                <a:moveTo>
                  <a:pt x="95" y="1937"/>
                </a:moveTo>
                <a:lnTo>
                  <a:pt x="1896" y="136"/>
                </a:lnTo>
                <a:lnTo>
                  <a:pt x="1801" y="42"/>
                </a:lnTo>
                <a:lnTo>
                  <a:pt x="0" y="1843"/>
                </a:lnTo>
                <a:lnTo>
                  <a:pt x="95" y="1937"/>
                </a:lnTo>
                <a:close/>
                <a:moveTo>
                  <a:pt x="1772" y="717"/>
                </a:moveTo>
                <a:lnTo>
                  <a:pt x="1938" y="0"/>
                </a:lnTo>
                <a:lnTo>
                  <a:pt x="1221" y="166"/>
                </a:lnTo>
                <a:cubicBezTo>
                  <a:pt x="1185" y="174"/>
                  <a:pt x="1163" y="210"/>
                  <a:pt x="1171" y="246"/>
                </a:cubicBezTo>
                <a:cubicBezTo>
                  <a:pt x="1179" y="281"/>
                  <a:pt x="1215" y="304"/>
                  <a:pt x="1251" y="295"/>
                </a:cubicBezTo>
                <a:lnTo>
                  <a:pt x="1864" y="154"/>
                </a:lnTo>
                <a:lnTo>
                  <a:pt x="1784" y="74"/>
                </a:lnTo>
                <a:lnTo>
                  <a:pt x="1642" y="687"/>
                </a:lnTo>
                <a:cubicBezTo>
                  <a:pt x="1634" y="723"/>
                  <a:pt x="1656" y="759"/>
                  <a:pt x="1692" y="767"/>
                </a:cubicBezTo>
                <a:cubicBezTo>
                  <a:pt x="1728" y="775"/>
                  <a:pt x="1764" y="753"/>
                  <a:pt x="1772" y="717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Line 45"/>
          <p:cNvSpPr>
            <a:spLocks noChangeShapeType="1"/>
          </p:cNvSpPr>
          <p:nvPr/>
        </p:nvSpPr>
        <p:spPr bwMode="auto">
          <a:xfrm>
            <a:off x="7097395" y="2760757"/>
            <a:ext cx="1588" cy="239152"/>
          </a:xfrm>
          <a:prstGeom prst="line">
            <a:avLst/>
          </a:prstGeom>
          <a:noFill/>
          <a:ln w="57150" cap="flat">
            <a:solidFill>
              <a:srgbClr val="76717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0" name="Freeform 163"/>
          <p:cNvSpPr>
            <a:spLocks noEditPoints="1"/>
          </p:cNvSpPr>
          <p:nvPr/>
        </p:nvSpPr>
        <p:spPr bwMode="auto">
          <a:xfrm>
            <a:off x="7027546" y="2661305"/>
            <a:ext cx="133350" cy="117475"/>
          </a:xfrm>
          <a:custGeom>
            <a:avLst/>
            <a:gdLst>
              <a:gd name="T0" fmla="*/ 0 w 84"/>
              <a:gd name="T1" fmla="*/ 0 h 74"/>
              <a:gd name="T2" fmla="*/ 84 w 84"/>
              <a:gd name="T3" fmla="*/ 0 h 74"/>
              <a:gd name="T4" fmla="*/ 84 w 84"/>
              <a:gd name="T5" fmla="*/ 74 h 74"/>
              <a:gd name="T6" fmla="*/ 0 w 84"/>
              <a:gd name="T7" fmla="*/ 74 h 74"/>
              <a:gd name="T8" fmla="*/ 0 w 84"/>
              <a:gd name="T9" fmla="*/ 0 h 74"/>
              <a:gd name="T10" fmla="*/ 9 w 84"/>
              <a:gd name="T11" fmla="*/ 9 h 74"/>
              <a:gd name="T12" fmla="*/ 9 w 84"/>
              <a:gd name="T13" fmla="*/ 65 h 74"/>
              <a:gd name="T14" fmla="*/ 75 w 84"/>
              <a:gd name="T15" fmla="*/ 65 h 74"/>
              <a:gd name="T16" fmla="*/ 75 w 84"/>
              <a:gd name="T17" fmla="*/ 9 h 74"/>
              <a:gd name="T18" fmla="*/ 9 w 84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74">
                <a:moveTo>
                  <a:pt x="0" y="0"/>
                </a:moveTo>
                <a:lnTo>
                  <a:pt x="84" y="0"/>
                </a:lnTo>
                <a:lnTo>
                  <a:pt x="84" y="74"/>
                </a:lnTo>
                <a:lnTo>
                  <a:pt x="0" y="74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9" y="65"/>
                </a:lnTo>
                <a:lnTo>
                  <a:pt x="75" y="65"/>
                </a:lnTo>
                <a:lnTo>
                  <a:pt x="75" y="9"/>
                </a:lnTo>
                <a:lnTo>
                  <a:pt x="9" y="9"/>
                </a:lnTo>
                <a:close/>
              </a:path>
            </a:pathLst>
          </a:custGeom>
          <a:solidFill>
            <a:schemeClr val="tx1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4" name="组合 183"/>
          <p:cNvGrpSpPr/>
          <p:nvPr/>
        </p:nvGrpSpPr>
        <p:grpSpPr>
          <a:xfrm rot="16200000">
            <a:off x="7038658" y="2829284"/>
            <a:ext cx="114300" cy="114300"/>
            <a:chOff x="6681787" y="3777690"/>
            <a:chExt cx="114300" cy="114300"/>
          </a:xfrm>
          <a:solidFill>
            <a:schemeClr val="bg1"/>
          </a:solidFill>
        </p:grpSpPr>
        <p:sp>
          <p:nvSpPr>
            <p:cNvPr id="181" name="Oval 165"/>
            <p:cNvSpPr>
              <a:spLocks noChangeArrowheads="1"/>
            </p:cNvSpPr>
            <p:nvPr/>
          </p:nvSpPr>
          <p:spPr bwMode="auto">
            <a:xfrm rot="21415200">
              <a:off x="6681787" y="3777690"/>
              <a:ext cx="114300" cy="114300"/>
            </a:xfrm>
            <a:prstGeom prst="ellipse">
              <a:avLst/>
            </a:prstGeom>
            <a:grp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Line 166"/>
            <p:cNvSpPr>
              <a:spLocks noChangeShapeType="1"/>
            </p:cNvSpPr>
            <p:nvPr/>
          </p:nvSpPr>
          <p:spPr bwMode="auto">
            <a:xfrm rot="21415200">
              <a:off x="6697662" y="3793565"/>
              <a:ext cx="96838" cy="41275"/>
            </a:xfrm>
            <a:prstGeom prst="line">
              <a:avLst/>
            </a:prstGeom>
            <a:grp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Line 167"/>
            <p:cNvSpPr>
              <a:spLocks noChangeShapeType="1"/>
            </p:cNvSpPr>
            <p:nvPr/>
          </p:nvSpPr>
          <p:spPr bwMode="auto">
            <a:xfrm rot="21415200" flipV="1">
              <a:off x="6697662" y="3834840"/>
              <a:ext cx="96838" cy="39688"/>
            </a:xfrm>
            <a:prstGeom prst="line">
              <a:avLst/>
            </a:prstGeom>
            <a:grp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6" name="右箭头 185"/>
          <p:cNvSpPr/>
          <p:nvPr/>
        </p:nvSpPr>
        <p:spPr>
          <a:xfrm>
            <a:off x="4414044" y="2971006"/>
            <a:ext cx="1287780" cy="152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文本框 189"/>
          <p:cNvSpPr txBox="1"/>
          <p:nvPr/>
        </p:nvSpPr>
        <p:spPr>
          <a:xfrm>
            <a:off x="1409701" y="4148349"/>
            <a:ext cx="752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《EPANET </a:t>
            </a:r>
            <a:r>
              <a:rPr lang="zh-CN" altLang="en-US" dirty="0"/>
              <a:t>用户手册</a:t>
            </a:r>
            <a:r>
              <a:rPr lang="en-US" altLang="zh-CN" dirty="0"/>
              <a:t>》</a:t>
            </a:r>
            <a:r>
              <a:rPr lang="zh-CN" altLang="en-US" dirty="0"/>
              <a:t>附录</a:t>
            </a:r>
            <a:r>
              <a:rPr lang="en-US" altLang="zh-CN" dirty="0"/>
              <a:t>D</a:t>
            </a:r>
            <a:r>
              <a:rPr lang="zh-CN" altLang="en-US" dirty="0"/>
              <a:t>，节点扩散器为虚拟管道和虚拟水库模拟。</a:t>
            </a:r>
            <a:endParaRPr lang="en-US" altLang="zh-CN" dirty="0"/>
          </a:p>
          <a:p>
            <a:r>
              <a:rPr lang="zh-CN" altLang="en-US" dirty="0"/>
              <a:t>为了确定修改渗漏模型的参数和有效性。</a:t>
            </a:r>
          </a:p>
        </p:txBody>
      </p:sp>
      <p:sp>
        <p:nvSpPr>
          <p:cNvPr id="191" name="矩形 190"/>
          <p:cNvSpPr/>
          <p:nvPr/>
        </p:nvSpPr>
        <p:spPr>
          <a:xfrm>
            <a:off x="3247867" y="6052507"/>
            <a:ext cx="5896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Technical Report 2008/02:Pressure Driven Demand Extension for EPANET (</a:t>
            </a:r>
            <a:r>
              <a:rPr lang="en-US" altLang="zh-CN" dirty="0" err="1"/>
              <a:t>EPANETpdd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51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02</a:t>
            </a:r>
            <a:r>
              <a:rPr lang="en-US" b="1" dirty="0"/>
              <a:t> </a:t>
            </a:r>
            <a:r>
              <a:rPr lang="zh-CN" altLang="en-US" b="1" dirty="0"/>
              <a:t>研究内容</a:t>
            </a:r>
            <a:r>
              <a:rPr lang="en-US" altLang="zh-CN" b="1" dirty="0"/>
              <a:t>——</a:t>
            </a:r>
            <a:r>
              <a:rPr lang="zh-CN" altLang="en-US" sz="3600" b="1" dirty="0"/>
              <a:t>供水管网延时模拟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68400" y="1690689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单时刻模拟</a:t>
            </a:r>
            <a:r>
              <a:rPr lang="zh-CN" altLang="en-US" dirty="0"/>
              <a:t>与延时模拟的破坏模型区别：</a:t>
            </a: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5788025" y="2257425"/>
            <a:ext cx="2024063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68400" y="2257425"/>
            <a:ext cx="584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在地震破坏管线拓扑结构构建方面，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主要采用两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类方法：（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）喷水点模型、（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）虚拟水库模型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8400" y="30038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喷水点模型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N-S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8400" y="3470492"/>
            <a:ext cx="6573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虚拟水库模型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(E-R)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Shi (2008)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采用虚拟水库模拟管道渗漏，在破坏位置增加节点，并在节点和虚拟水库之间用虚拟管道连接，虚拟管道上有单向的止回阀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8400" y="4768133"/>
            <a:ext cx="348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改进的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E-R-1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模型）</a:t>
            </a:r>
          </a:p>
        </p:txBody>
      </p:sp>
      <p:sp>
        <p:nvSpPr>
          <p:cNvPr id="10" name="矩形 9"/>
          <p:cNvSpPr/>
          <p:nvPr/>
        </p:nvSpPr>
        <p:spPr>
          <a:xfrm>
            <a:off x="1168400" y="5385554"/>
            <a:ext cx="348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改进的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E-R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E-R-2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51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02</a:t>
            </a:r>
            <a:r>
              <a:rPr lang="en-US" b="1" dirty="0"/>
              <a:t> </a:t>
            </a:r>
            <a:r>
              <a:rPr lang="zh-CN" altLang="en-US" b="1" dirty="0"/>
              <a:t>研究内容</a:t>
            </a:r>
            <a:r>
              <a:rPr lang="en-US" altLang="zh-CN" b="1" dirty="0"/>
              <a:t>——</a:t>
            </a:r>
            <a:r>
              <a:rPr lang="zh-CN" altLang="en-US" sz="3600" b="1" dirty="0"/>
              <a:t>供水管网延时模拟</a:t>
            </a: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5788025" y="2257425"/>
            <a:ext cx="2024063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931241" y="23526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" name="画布 34"/>
          <p:cNvGrpSpPr>
            <a:grpSpLocks/>
          </p:cNvGrpSpPr>
          <p:nvPr/>
        </p:nvGrpSpPr>
        <p:grpSpPr bwMode="auto">
          <a:xfrm>
            <a:off x="931241" y="1612691"/>
            <a:ext cx="3409950" cy="923925"/>
            <a:chOff x="0" y="0"/>
            <a:chExt cx="34099" cy="9239"/>
          </a:xfrm>
        </p:grpSpPr>
        <p:sp>
          <p:nvSpPr>
            <p:cNvPr id="10" name="AutoShape 15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34099" cy="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>
              <a:off x="2371" y="4101"/>
              <a:ext cx="114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32"/>
            <p:cNvSpPr>
              <a:spLocks noChangeArrowheads="1"/>
            </p:cNvSpPr>
            <p:nvPr/>
          </p:nvSpPr>
          <p:spPr bwMode="auto">
            <a:xfrm>
              <a:off x="7321" y="2483"/>
              <a:ext cx="1366" cy="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P1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Line 33"/>
            <p:cNvSpPr>
              <a:spLocks noChangeShapeType="1"/>
            </p:cNvSpPr>
            <p:nvPr/>
          </p:nvSpPr>
          <p:spPr bwMode="auto">
            <a:xfrm>
              <a:off x="13817" y="4101"/>
              <a:ext cx="171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34"/>
            <p:cNvSpPr>
              <a:spLocks noChangeArrowheads="1"/>
            </p:cNvSpPr>
            <p:nvPr/>
          </p:nvSpPr>
          <p:spPr bwMode="auto">
            <a:xfrm>
              <a:off x="21628" y="2483"/>
              <a:ext cx="1365" cy="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P2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Oval 35"/>
            <p:cNvSpPr>
              <a:spLocks noChangeArrowheads="1"/>
            </p:cNvSpPr>
            <p:nvPr/>
          </p:nvSpPr>
          <p:spPr bwMode="auto">
            <a:xfrm>
              <a:off x="13531" y="3816"/>
              <a:ext cx="572" cy="5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36"/>
            <p:cNvSpPr>
              <a:spLocks noChangeArrowheads="1"/>
            </p:cNvSpPr>
            <p:nvPr/>
          </p:nvSpPr>
          <p:spPr bwMode="auto">
            <a:xfrm>
              <a:off x="13817" y="2178"/>
              <a:ext cx="1099" cy="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J2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Oval 37"/>
            <p:cNvSpPr>
              <a:spLocks noChangeArrowheads="1"/>
            </p:cNvSpPr>
            <p:nvPr/>
          </p:nvSpPr>
          <p:spPr bwMode="auto">
            <a:xfrm>
              <a:off x="30676" y="3816"/>
              <a:ext cx="572" cy="5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38"/>
            <p:cNvSpPr>
              <a:spLocks noChangeArrowheads="1"/>
            </p:cNvSpPr>
            <p:nvPr/>
          </p:nvSpPr>
          <p:spPr bwMode="auto">
            <a:xfrm>
              <a:off x="30962" y="2178"/>
              <a:ext cx="1099" cy="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J3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Freeform 39"/>
            <p:cNvSpPr>
              <a:spLocks/>
            </p:cNvSpPr>
            <p:nvPr/>
          </p:nvSpPr>
          <p:spPr bwMode="auto">
            <a:xfrm>
              <a:off x="1800" y="3435"/>
              <a:ext cx="1238" cy="1047"/>
            </a:xfrm>
            <a:custGeom>
              <a:avLst/>
              <a:gdLst>
                <a:gd name="T0" fmla="*/ 0 w 78"/>
                <a:gd name="T1" fmla="*/ 9525 h 66"/>
                <a:gd name="T2" fmla="*/ 0 w 78"/>
                <a:gd name="T3" fmla="*/ 104775 h 66"/>
                <a:gd name="T4" fmla="*/ 123825 w 78"/>
                <a:gd name="T5" fmla="*/ 104775 h 66"/>
                <a:gd name="T6" fmla="*/ 123825 w 78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66">
                  <a:moveTo>
                    <a:pt x="0" y="6"/>
                  </a:moveTo>
                  <a:lnTo>
                    <a:pt x="0" y="66"/>
                  </a:lnTo>
                  <a:lnTo>
                    <a:pt x="78" y="66"/>
                  </a:lnTo>
                  <a:lnTo>
                    <a:pt x="78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Rectangle 40"/>
            <p:cNvSpPr>
              <a:spLocks noChangeArrowheads="1"/>
            </p:cNvSpPr>
            <p:nvPr/>
          </p:nvSpPr>
          <p:spPr bwMode="auto">
            <a:xfrm>
              <a:off x="1800" y="3816"/>
              <a:ext cx="1238" cy="66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Rectangle 41"/>
            <p:cNvSpPr>
              <a:spLocks noChangeArrowheads="1"/>
            </p:cNvSpPr>
            <p:nvPr/>
          </p:nvSpPr>
          <p:spPr bwMode="auto">
            <a:xfrm>
              <a:off x="2369" y="1797"/>
              <a:ext cx="1396" cy="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R1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文本框 2"/>
            <p:cNvSpPr txBox="1">
              <a:spLocks noChangeArrowheads="1"/>
            </p:cNvSpPr>
            <p:nvPr/>
          </p:nvSpPr>
          <p:spPr bwMode="auto">
            <a:xfrm>
              <a:off x="3467" y="4305"/>
              <a:ext cx="10928" cy="2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L</a:t>
              </a: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=2000;</a:t>
              </a:r>
              <a:r>
                <a:rPr kumimoji="0" lang="en-US" altLang="zh-CN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D</a:t>
              </a: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=1200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文本框 16"/>
            <p:cNvSpPr txBox="1">
              <a:spLocks noChangeArrowheads="1"/>
            </p:cNvSpPr>
            <p:nvPr/>
          </p:nvSpPr>
          <p:spPr bwMode="auto">
            <a:xfrm>
              <a:off x="17183" y="4159"/>
              <a:ext cx="10928" cy="2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L</a:t>
              </a: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=2000;</a:t>
              </a:r>
              <a:r>
                <a:rPr kumimoji="0" lang="en-US" altLang="zh-CN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D</a:t>
              </a: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=1200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96" name="表格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7355"/>
              </p:ext>
            </p:extLst>
          </p:nvPr>
        </p:nvGraphicFramePr>
        <p:xfrm>
          <a:off x="4597695" y="1645650"/>
          <a:ext cx="3810404" cy="839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8878">
                  <a:extLst>
                    <a:ext uri="{9D8B030D-6E8A-4147-A177-3AD203B41FA5}">
                      <a16:colId xmlns:a16="http://schemas.microsoft.com/office/drawing/2014/main" val="2704510955"/>
                    </a:ext>
                  </a:extLst>
                </a:gridCol>
                <a:gridCol w="766123">
                  <a:extLst>
                    <a:ext uri="{9D8B030D-6E8A-4147-A177-3AD203B41FA5}">
                      <a16:colId xmlns:a16="http://schemas.microsoft.com/office/drawing/2014/main" val="723087757"/>
                    </a:ext>
                  </a:extLst>
                </a:gridCol>
                <a:gridCol w="766123">
                  <a:extLst>
                    <a:ext uri="{9D8B030D-6E8A-4147-A177-3AD203B41FA5}">
                      <a16:colId xmlns:a16="http://schemas.microsoft.com/office/drawing/2014/main" val="4179239006"/>
                    </a:ext>
                  </a:extLst>
                </a:gridCol>
                <a:gridCol w="766123">
                  <a:extLst>
                    <a:ext uri="{9D8B030D-6E8A-4147-A177-3AD203B41FA5}">
                      <a16:colId xmlns:a16="http://schemas.microsoft.com/office/drawing/2014/main" val="3871211919"/>
                    </a:ext>
                  </a:extLst>
                </a:gridCol>
                <a:gridCol w="743157">
                  <a:extLst>
                    <a:ext uri="{9D8B030D-6E8A-4147-A177-3AD203B41FA5}">
                      <a16:colId xmlns:a16="http://schemas.microsoft.com/office/drawing/2014/main" val="23162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节点编号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高程</a:t>
                      </a:r>
                      <a:r>
                        <a:rPr lang="en-US" sz="1050" kern="100">
                          <a:effectLst/>
                        </a:rPr>
                        <a:t>(m)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需水量</a:t>
                      </a:r>
                      <a:r>
                        <a:rPr lang="en-US" sz="1050" kern="100" dirty="0">
                          <a:effectLst/>
                        </a:rPr>
                        <a:t>(L/s)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总水头</a:t>
                      </a:r>
                      <a:r>
                        <a:rPr lang="en-US" sz="1050" kern="100">
                          <a:effectLst/>
                        </a:rPr>
                        <a:t>(m)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需水量模式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7502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-----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-----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-----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5571126"/>
                  </a:ext>
                </a:extLst>
              </a:tr>
              <a:tr h="199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-----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Pattern1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8086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-----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Pattern2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5407222"/>
                  </a:ext>
                </a:extLst>
              </a:tr>
            </a:tbl>
          </a:graphicData>
        </a:graphic>
      </p:graphicFrame>
      <p:sp>
        <p:nvSpPr>
          <p:cNvPr id="199" name="Rectangle 27"/>
          <p:cNvSpPr>
            <a:spLocks noChangeArrowheads="1"/>
          </p:cNvSpPr>
          <p:nvPr/>
        </p:nvSpPr>
        <p:spPr bwMode="auto">
          <a:xfrm>
            <a:off x="5431717" y="11506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0" name="对象 1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900740"/>
              </p:ext>
            </p:extLst>
          </p:nvPr>
        </p:nvGraphicFramePr>
        <p:xfrm>
          <a:off x="4661202" y="2716475"/>
          <a:ext cx="1685502" cy="12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Graph" r:id="rId3" imgW="3468600" imgH="2592957" progId="Origin50.Graph">
                  <p:embed/>
                </p:oleObj>
              </mc:Choice>
              <mc:Fallback>
                <p:oleObj name="Graph" r:id="rId3" imgW="3468600" imgH="2592957" progId="Origin50.Graph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1202" y="2716475"/>
                        <a:ext cx="1685502" cy="126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" name="表格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516566"/>
              </p:ext>
            </p:extLst>
          </p:nvPr>
        </p:nvGraphicFramePr>
        <p:xfrm>
          <a:off x="931241" y="2547416"/>
          <a:ext cx="3556260" cy="1444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614">
                  <a:extLst>
                    <a:ext uri="{9D8B030D-6E8A-4147-A177-3AD203B41FA5}">
                      <a16:colId xmlns:a16="http://schemas.microsoft.com/office/drawing/2014/main" val="444962985"/>
                    </a:ext>
                  </a:extLst>
                </a:gridCol>
                <a:gridCol w="414257">
                  <a:extLst>
                    <a:ext uri="{9D8B030D-6E8A-4147-A177-3AD203B41FA5}">
                      <a16:colId xmlns:a16="http://schemas.microsoft.com/office/drawing/2014/main" val="716192439"/>
                    </a:ext>
                  </a:extLst>
                </a:gridCol>
                <a:gridCol w="882801">
                  <a:extLst>
                    <a:ext uri="{9D8B030D-6E8A-4147-A177-3AD203B41FA5}">
                      <a16:colId xmlns:a16="http://schemas.microsoft.com/office/drawing/2014/main" val="3311576828"/>
                    </a:ext>
                  </a:extLst>
                </a:gridCol>
                <a:gridCol w="662728">
                  <a:extLst>
                    <a:ext uri="{9D8B030D-6E8A-4147-A177-3AD203B41FA5}">
                      <a16:colId xmlns:a16="http://schemas.microsoft.com/office/drawing/2014/main" val="1194837113"/>
                    </a:ext>
                  </a:extLst>
                </a:gridCol>
                <a:gridCol w="707828">
                  <a:extLst>
                    <a:ext uri="{9D8B030D-6E8A-4147-A177-3AD203B41FA5}">
                      <a16:colId xmlns:a16="http://schemas.microsoft.com/office/drawing/2014/main" val="234777657"/>
                    </a:ext>
                  </a:extLst>
                </a:gridCol>
                <a:gridCol w="613032">
                  <a:extLst>
                    <a:ext uri="{9D8B030D-6E8A-4147-A177-3AD203B41FA5}">
                      <a16:colId xmlns:a16="http://schemas.microsoft.com/office/drawing/2014/main" val="1231764113"/>
                    </a:ext>
                  </a:extLst>
                </a:gridCol>
              </a:tblGrid>
              <a:tr h="80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破坏编号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所在管线编号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破坏点编号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破坏点位置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破坏类型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渗漏面积</a:t>
                      </a:r>
                      <a:r>
                        <a:rPr lang="en-US" sz="1050" kern="100">
                          <a:effectLst/>
                        </a:rPr>
                        <a:t>AL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mm</a:t>
                      </a:r>
                      <a:r>
                        <a:rPr lang="en-US" sz="1050" kern="100" baseline="300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011004"/>
                  </a:ext>
                </a:extLst>
              </a:tr>
              <a:tr h="268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add_node-P1-1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3600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627901"/>
                  </a:ext>
                </a:extLst>
              </a:tr>
              <a:tr h="268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add_node-P2-1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1200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5496123"/>
                  </a:ext>
                </a:extLst>
              </a:tr>
            </a:tbl>
          </a:graphicData>
        </a:graphic>
      </p:graphicFrame>
      <p:sp>
        <p:nvSpPr>
          <p:cNvPr id="202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3" name="对象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395482"/>
              </p:ext>
            </p:extLst>
          </p:nvPr>
        </p:nvGraphicFramePr>
        <p:xfrm>
          <a:off x="3619499" y="4421124"/>
          <a:ext cx="527685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Graph" r:id="rId5" imgW="6752160" imgH="2675267" progId="Origin50.Graph">
                  <p:embed/>
                </p:oleObj>
              </mc:Choice>
              <mc:Fallback>
                <p:oleObj name="Graph" r:id="rId5" imgW="6752160" imgH="2675267" progId="Origin50.Graph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499" y="4421124"/>
                        <a:ext cx="5276850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" name="矩形 203"/>
          <p:cNvSpPr/>
          <p:nvPr/>
        </p:nvSpPr>
        <p:spPr>
          <a:xfrm>
            <a:off x="1030233" y="4186336"/>
            <a:ext cx="25082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结论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N-S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模型在节点负压时会出现负流量的现象，与实际不符；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N-R-2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N-S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模型渗漏流量差距最小，且不会出现负流量现象。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45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A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accent1">
              <a:lumMod val="50000"/>
            </a:schemeClr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</TotalTime>
  <Words>969</Words>
  <Application>Microsoft Office PowerPoint</Application>
  <PresentationFormat>全屏显示(4:3)</PresentationFormat>
  <Paragraphs>241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Graph</vt:lpstr>
      <vt:lpstr>Equation</vt:lpstr>
      <vt:lpstr>基于性态的城市供水系统震后应急功能保障与韧性提升方法研究</vt:lpstr>
      <vt:lpstr>CONTENTS</vt:lpstr>
      <vt:lpstr>01 研究框架</vt:lpstr>
      <vt:lpstr>02 研究内容——管网震后分析系统</vt:lpstr>
      <vt:lpstr>02 研究内容——管网震后分析系统</vt:lpstr>
      <vt:lpstr>02 研究内容——供水管网延时模拟</vt:lpstr>
      <vt:lpstr>02 研究内容——供水管网延时模拟</vt:lpstr>
      <vt:lpstr>02 研究内容——供水管网延时模拟</vt:lpstr>
      <vt:lpstr>02 研究内容——供水管网延时模拟</vt:lpstr>
      <vt:lpstr>02 研究内容——供水管网延时模拟</vt:lpstr>
      <vt:lpstr>02 研究内容——供水管网韧性分析</vt:lpstr>
      <vt:lpstr>02 研究内容——供水管网韧性分析</vt:lpstr>
      <vt:lpstr>02 研究内容——供水管网韧性分析</vt:lpstr>
      <vt:lpstr>02 研究内容——供水管网韧性分析</vt:lpstr>
      <vt:lpstr>03 存在问题</vt:lpstr>
      <vt:lpstr>PowerPoint 演示文稿</vt:lpstr>
    </vt:vector>
  </TitlesOfParts>
  <Company>Beijing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Post-earthquake Serviceability Assessment of Water Distribution Networks based on Pressure Dependent Demand Model</dc:title>
  <dc:creator>韩 朝</dc:creator>
  <cp:lastModifiedBy>韩 朝</cp:lastModifiedBy>
  <cp:revision>81</cp:revision>
  <dcterms:created xsi:type="dcterms:W3CDTF">2018-05-24T12:51:00Z</dcterms:created>
  <dcterms:modified xsi:type="dcterms:W3CDTF">2019-04-14T12:13:18Z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