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charts/style2.xml" ContentType="application/vnd.ms-office.chartstyl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theme/themeOverride3.xml" ContentType="application/vnd.openxmlformats-officedocument.themeOverr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theme/themeOverride1.xml" ContentType="application/vnd.openxmlformats-officedocument.themeOverride+xml"/>
  <Override PartName="/ppt/charts/colors2.xml" ContentType="application/vnd.ms-office.chartcolorstyl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charts/chart3.xml" ContentType="application/vnd.openxmlformats-officedocument.drawingml.char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Override PartName="/ppt/charts/style3.xml" ContentType="application/vnd.ms-office.chartstyle+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Default Extension="bin" ContentType="application/vnd.openxmlformats-officedocument.oleObject"/>
  <Override PartName="/ppt/charts/style1.xml" ContentType="application/vnd.ms-office.chartstyl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emf" ContentType="image/x-emf"/>
  <Override PartName="/ppt/slideLayouts/slideLayout16.xml" ContentType="application/vnd.openxmlformats-officedocument.presentationml.slideLayout+xml"/>
  <Override PartName="/ppt/theme/themeOverride4.xml" ContentType="application/vnd.openxmlformats-officedocument.themeOverr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theme/themeOverride2.xml" ContentType="application/vnd.openxmlformats-officedocument.themeOverride+xml"/>
  <Override PartName="/docProps/app.xml" ContentType="application/vnd.openxmlformats-officedocument.extended-properties+xml"/>
  <Override PartName="/ppt/charts/colors3.xml" ContentType="application/vnd.ms-office.chartcolorstyle+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charts/colors1.xml" ContentType="application/vnd.ms-office.chartcolorstyle+xml"/>
  <Override PartName="/ppt/slideLayouts/slideLayout10.xml" ContentType="application/vnd.openxmlformats-officedocument.presentationml.slideLayout+xml"/>
  <Default Extension="vml" ContentType="application/vnd.openxmlformats-officedocument.vmlDrawi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3">
  <p:sldMasterIdLst>
    <p:sldMasterId id="2147483660" r:id="rId1"/>
    <p:sldMasterId id="2147483673" r:id="rId2"/>
  </p:sldMasterIdLst>
  <p:notesMasterIdLst>
    <p:notesMasterId r:id="rId29"/>
  </p:notesMasterIdLst>
  <p:sldIdLst>
    <p:sldId id="256" r:id="rId3"/>
    <p:sldId id="356" r:id="rId4"/>
    <p:sldId id="409" r:id="rId5"/>
    <p:sldId id="458" r:id="rId6"/>
    <p:sldId id="438" r:id="rId7"/>
    <p:sldId id="430" r:id="rId8"/>
    <p:sldId id="420" r:id="rId9"/>
    <p:sldId id="439" r:id="rId10"/>
    <p:sldId id="440" r:id="rId11"/>
    <p:sldId id="441" r:id="rId12"/>
    <p:sldId id="442" r:id="rId13"/>
    <p:sldId id="443" r:id="rId14"/>
    <p:sldId id="444" r:id="rId15"/>
    <p:sldId id="445" r:id="rId16"/>
    <p:sldId id="448" r:id="rId17"/>
    <p:sldId id="446" r:id="rId18"/>
    <p:sldId id="449" r:id="rId19"/>
    <p:sldId id="450" r:id="rId20"/>
    <p:sldId id="457" r:id="rId21"/>
    <p:sldId id="456" r:id="rId22"/>
    <p:sldId id="451" r:id="rId23"/>
    <p:sldId id="452" r:id="rId24"/>
    <p:sldId id="454" r:id="rId25"/>
    <p:sldId id="455" r:id="rId26"/>
    <p:sldId id="453" r:id="rId27"/>
    <p:sldId id="274" r:id="rId28"/>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0066FF"/>
    <a:srgbClr val="9BE5FF"/>
    <a:srgbClr val="00B1F0"/>
    <a:srgbClr val="5BC5C2"/>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DA37D80-6434-44D0-A028-1B22A696006F}" styleName="浅色样式 3 - 强调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72833802-FEF1-4C79-8D5D-14CF1EAF98D9}" styleName="浅色样式 2 - 强调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10A1B5D5-9B99-4C35-A422-299274C87663}" styleName="中度样式 1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69C7853C-536D-4A76-A0AE-DD22124D55A5}" styleName="主题样式 1 - 强调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8A107856-5554-42FB-B03E-39F5DBC370BA}" styleName="中度样式 4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22838BEF-8BB2-4498-84A7-C5851F593DF1}" styleName="中度样式 4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0505E3EF-67EA-436B-97B2-0124C06EBD24}" styleName="中度样式 4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620"/>
    <p:restoredTop sz="93203" autoAdjust="0"/>
  </p:normalViewPr>
  <p:slideViewPr>
    <p:cSldViewPr snapToObjects="1">
      <p:cViewPr varScale="1">
        <p:scale>
          <a:sx n="68" d="100"/>
          <a:sy n="68" d="100"/>
        </p:scale>
        <p:origin x="-1446" y="-10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openxmlformats.org/officeDocument/2006/relationships/oleObject" Target="file:///C:\Users\hanzhao\Desktop\&#30830;&#23450;&#25439;&#20260;&#32467;&#26524;.xlsx" TargetMode="External"/><Relationship Id="rId1" Type="http://schemas.openxmlformats.org/officeDocument/2006/relationships/themeOverride" Target="../theme/themeOverride2.xml"/><Relationship Id="rId4" Type="http://schemas.microsoft.com/office/2011/relationships/chartStyle" Target="style1.xml"/></Relationships>
</file>

<file path=ppt/charts/_rels/chart2.xml.rels><?xml version="1.0" encoding="UTF-8" standalone="yes"?>
<Relationships xmlns="http://schemas.openxmlformats.org/package/2006/relationships"><Relationship Id="rId3" Type="http://schemas.microsoft.com/office/2011/relationships/chartColorStyle" Target="colors2.xml"/><Relationship Id="rId2" Type="http://schemas.openxmlformats.org/officeDocument/2006/relationships/oleObject" Target="file:///C:\Users\hanzhao\Desktop\&#30830;&#23450;&#25439;&#20260;&#32467;&#26524;.xlsx" TargetMode="External"/><Relationship Id="rId1" Type="http://schemas.openxmlformats.org/officeDocument/2006/relationships/themeOverride" Target="../theme/themeOverride3.xml"/><Relationship Id="rId4" Type="http://schemas.microsoft.com/office/2011/relationships/chartStyle" Target="style2.xml"/></Relationships>
</file>

<file path=ppt/charts/_rels/chart3.xml.rels><?xml version="1.0" encoding="UTF-8" standalone="yes"?>
<Relationships xmlns="http://schemas.openxmlformats.org/package/2006/relationships"><Relationship Id="rId3" Type="http://schemas.microsoft.com/office/2011/relationships/chartColorStyle" Target="colors3.xml"/><Relationship Id="rId2" Type="http://schemas.openxmlformats.org/officeDocument/2006/relationships/oleObject" Target="file:///C:\Users\hanzhao\Desktop\&#30830;&#23450;&#25439;&#20260;&#32467;&#26524;.xlsx" TargetMode="External"/><Relationship Id="rId1" Type="http://schemas.openxmlformats.org/officeDocument/2006/relationships/themeOverride" Target="../theme/themeOverride4.xml"/><Relationship Id="rId4"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c:lang val="zh-CN"/>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400" b="0" i="0" baseline="0" dirty="0">
                <a:effectLst/>
              </a:rPr>
              <a:t>J</a:t>
            </a:r>
            <a:r>
              <a:rPr lang="zh-CN" sz="1400" b="0" i="0" baseline="0" dirty="0">
                <a:effectLst/>
              </a:rPr>
              <a:t>－</a:t>
            </a:r>
            <a:r>
              <a:rPr lang="en-US" sz="1400" b="0" i="0" baseline="0" dirty="0" smtClean="0">
                <a:effectLst/>
              </a:rPr>
              <a:t>2</a:t>
            </a:r>
            <a:r>
              <a:rPr lang="en-US" altLang="zh-CN" sz="1400" b="0" i="0" baseline="0" dirty="0" smtClean="0">
                <a:effectLst/>
              </a:rPr>
              <a:t>4</a:t>
            </a:r>
            <a:r>
              <a:rPr lang="zh-CN" sz="1400" b="0" i="0" baseline="0" dirty="0" smtClean="0">
                <a:effectLst/>
              </a:rPr>
              <a:t>影响</a:t>
            </a:r>
            <a:r>
              <a:rPr lang="zh-CN" sz="1400" b="0" i="0" baseline="0" dirty="0">
                <a:effectLst/>
              </a:rPr>
              <a:t>节点</a:t>
            </a:r>
            <a:endParaRPr lang="en-US" sz="1100" dirty="0">
              <a:effectLst/>
            </a:endParaRPr>
          </a:p>
        </c:rich>
      </c:tx>
      <c:layout/>
      <c:spPr>
        <a:noFill/>
        <a:ln>
          <a:noFill/>
        </a:ln>
        <a:effectLst/>
      </c:spPr>
    </c:title>
    <c:plotArea>
      <c:layout/>
      <c:barChart>
        <c:barDir val="col"/>
        <c:grouping val="clustered"/>
        <c:ser>
          <c:idx val="0"/>
          <c:order val="0"/>
          <c:tx>
            <c:v>完整管网节点水压</c:v>
          </c:tx>
          <c:spPr>
            <a:solidFill>
              <a:schemeClr val="accent1"/>
            </a:solidFill>
            <a:ln>
              <a:noFill/>
            </a:ln>
            <a:effectLst/>
          </c:spP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zh-CN"/>
              </a:p>
            </c:txPr>
            <c:dLblPos val="outEnd"/>
            <c:showVal val="1"/>
            <c:extLst xmlns:c16r2="http://schemas.microsoft.com/office/drawing/2015/06/char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Sheet3!$A$18:$A$25</c:f>
              <c:strCache>
                <c:ptCount val="7"/>
                <c:pt idx="0">
                  <c:v>J-13</c:v>
                </c:pt>
                <c:pt idx="1">
                  <c:v>J-33</c:v>
                </c:pt>
                <c:pt idx="2">
                  <c:v>J-41</c:v>
                </c:pt>
                <c:pt idx="3">
                  <c:v>J-42</c:v>
                </c:pt>
                <c:pt idx="4">
                  <c:v>J-179</c:v>
                </c:pt>
                <c:pt idx="5">
                  <c:v>J-180</c:v>
                </c:pt>
                <c:pt idx="6">
                  <c:v>J-181</c:v>
                </c:pt>
              </c:strCache>
              <c:extLst xmlns:c16r2="http://schemas.microsoft.com/office/drawing/2015/06/chart"/>
            </c:strRef>
          </c:cat>
          <c:val>
            <c:numRef>
              <c:f>Sheet3!$H$18:$H$25</c:f>
              <c:numCache>
                <c:formatCode>General</c:formatCode>
                <c:ptCount val="7"/>
                <c:pt idx="0">
                  <c:v>21.4</c:v>
                </c:pt>
                <c:pt idx="1">
                  <c:v>33.590000000000003</c:v>
                </c:pt>
                <c:pt idx="2">
                  <c:v>28.459999999999997</c:v>
                </c:pt>
                <c:pt idx="3">
                  <c:v>36.270000000000003</c:v>
                </c:pt>
                <c:pt idx="4">
                  <c:v>33.46</c:v>
                </c:pt>
                <c:pt idx="5">
                  <c:v>35.770000000000003</c:v>
                </c:pt>
                <c:pt idx="6">
                  <c:v>35.74</c:v>
                </c:pt>
              </c:numCache>
              <c:extLst xmlns:c16r2="http://schemas.microsoft.com/office/drawing/2015/06/chart"/>
            </c:numRef>
          </c:val>
          <c:extLst xmlns:c16r2="http://schemas.microsoft.com/office/drawing/2015/06/chart">
            <c:ext xmlns:c16="http://schemas.microsoft.com/office/drawing/2014/chart" uri="{C3380CC4-5D6E-409C-BE32-E72D297353CC}">
              <c16:uniqueId val="{00000000-73C5-4BDD-BFB5-0B7DC04B1150}"/>
            </c:ext>
          </c:extLst>
        </c:ser>
        <c:ser>
          <c:idx val="1"/>
          <c:order val="1"/>
          <c:tx>
            <c:v>损伤管网节点水压</c:v>
          </c:tx>
          <c:spPr>
            <a:solidFill>
              <a:schemeClr val="accent2"/>
            </a:solidFill>
            <a:ln>
              <a:noFill/>
            </a:ln>
            <a:effectLst/>
          </c:spP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zh-CN"/>
              </a:p>
            </c:txPr>
            <c:dLblPos val="outEnd"/>
            <c:showVal val="1"/>
            <c:extLst xmlns:c16r2="http://schemas.microsoft.com/office/drawing/2015/06/char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Sheet3!$A$18:$A$25</c:f>
              <c:strCache>
                <c:ptCount val="7"/>
                <c:pt idx="0">
                  <c:v>J-13</c:v>
                </c:pt>
                <c:pt idx="1">
                  <c:v>J-33</c:v>
                </c:pt>
                <c:pt idx="2">
                  <c:v>J-41</c:v>
                </c:pt>
                <c:pt idx="3">
                  <c:v>J-42</c:v>
                </c:pt>
                <c:pt idx="4">
                  <c:v>J-179</c:v>
                </c:pt>
                <c:pt idx="5">
                  <c:v>J-180</c:v>
                </c:pt>
                <c:pt idx="6">
                  <c:v>J-181</c:v>
                </c:pt>
              </c:strCache>
              <c:extLst xmlns:c16r2="http://schemas.microsoft.com/office/drawing/2015/06/chart"/>
            </c:strRef>
          </c:cat>
          <c:val>
            <c:numRef>
              <c:f>Sheet3!$D$18:$D$25</c:f>
              <c:numCache>
                <c:formatCode>General</c:formatCode>
                <c:ptCount val="7"/>
                <c:pt idx="0">
                  <c:v>12.08</c:v>
                </c:pt>
                <c:pt idx="1">
                  <c:v>19.190000000000001</c:v>
                </c:pt>
                <c:pt idx="2">
                  <c:v>24.5</c:v>
                </c:pt>
                <c:pt idx="3">
                  <c:v>31.2</c:v>
                </c:pt>
                <c:pt idx="4">
                  <c:v>24.21</c:v>
                </c:pt>
                <c:pt idx="5">
                  <c:v>23.25</c:v>
                </c:pt>
                <c:pt idx="6">
                  <c:v>23.09</c:v>
                </c:pt>
              </c:numCache>
              <c:extLst xmlns:c16r2="http://schemas.microsoft.com/office/drawing/2015/06/chart"/>
            </c:numRef>
          </c:val>
          <c:extLst xmlns:c16r2="http://schemas.microsoft.com/office/drawing/2015/06/chart">
            <c:ext xmlns:c16="http://schemas.microsoft.com/office/drawing/2014/chart" uri="{C3380CC4-5D6E-409C-BE32-E72D297353CC}">
              <c16:uniqueId val="{00000001-73C5-4BDD-BFB5-0B7DC04B1150}"/>
            </c:ext>
          </c:extLst>
        </c:ser>
        <c:dLbls>
          <c:showVal val="1"/>
        </c:dLbls>
        <c:gapWidth val="219"/>
        <c:overlap val="-27"/>
        <c:axId val="121982976"/>
        <c:axId val="121984512"/>
      </c:barChart>
      <c:catAx>
        <c:axId val="121982976"/>
        <c:scaling>
          <c:orientation val="minMax"/>
        </c:scaling>
        <c:axPos val="b"/>
        <c:numFmt formatCode="General" sourceLinked="1"/>
        <c:maj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21984512"/>
        <c:crosses val="autoZero"/>
        <c:auto val="1"/>
        <c:lblAlgn val="ctr"/>
        <c:lblOffset val="100"/>
      </c:catAx>
      <c:valAx>
        <c:axId val="121984512"/>
        <c:scaling>
          <c:orientation val="minMax"/>
        </c:scaling>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zh-CN" altLang="en-US"/>
                  <a:t>节点水压</a:t>
                </a:r>
              </a:p>
            </c:rich>
          </c:tx>
          <c:layout/>
          <c:spPr>
            <a:noFill/>
            <a:ln>
              <a:noFill/>
            </a:ln>
            <a:effectLst/>
          </c:spPr>
        </c:title>
        <c:numFmt formatCode="General" sourceLinked="1"/>
        <c:maj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21982976"/>
        <c:crosses val="autoZero"/>
        <c:crossBetween val="between"/>
      </c:valAx>
      <c:spPr>
        <a:noFill/>
        <a:ln>
          <a:noFill/>
        </a:ln>
        <a:effectLst/>
      </c:spPr>
    </c:plotArea>
    <c:legend>
      <c:legendPos val="b"/>
      <c:layout/>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chart>
  <c:spPr>
    <a:noFill/>
    <a:ln>
      <a:noFill/>
    </a:ln>
    <a:effectLst/>
  </c:spPr>
  <c:txPr>
    <a:bodyPr/>
    <a:lstStyle/>
    <a:p>
      <a:pPr>
        <a:defRPr/>
      </a:pPr>
      <a:endParaRPr lang="zh-CN"/>
    </a:p>
  </c:txPr>
  <c:externalData r:id="rId2"/>
</c:chartSpace>
</file>

<file path=ppt/charts/chart2.xml><?xml version="1.0" encoding="utf-8"?>
<c:chartSpace xmlns:c="http://schemas.openxmlformats.org/drawingml/2006/chart" xmlns:a="http://schemas.openxmlformats.org/drawingml/2006/main" xmlns:r="http://schemas.openxmlformats.org/officeDocument/2006/relationships">
  <c:lang val="zh-CN"/>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a:t>J</a:t>
            </a:r>
            <a:r>
              <a:rPr lang="zh-CN" altLang="en-US"/>
              <a:t>－</a:t>
            </a:r>
            <a:r>
              <a:rPr lang="en-US" altLang="zh-CN"/>
              <a:t>20</a:t>
            </a:r>
            <a:r>
              <a:rPr lang="zh-CN" altLang="en-US"/>
              <a:t>影响节点</a:t>
            </a:r>
          </a:p>
        </c:rich>
      </c:tx>
      <c:layout/>
      <c:spPr>
        <a:noFill/>
        <a:ln>
          <a:noFill/>
        </a:ln>
        <a:effectLst/>
      </c:spPr>
    </c:title>
    <c:plotArea>
      <c:layout/>
      <c:barChart>
        <c:barDir val="col"/>
        <c:grouping val="clustered"/>
        <c:ser>
          <c:idx val="1"/>
          <c:order val="0"/>
          <c:tx>
            <c:v>完整管网节点水压</c:v>
          </c:tx>
          <c:spPr>
            <a:solidFill>
              <a:schemeClr val="accent2"/>
            </a:solidFill>
            <a:ln>
              <a:noFill/>
            </a:ln>
            <a:effectLst/>
          </c:spP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zh-CN"/>
              </a:p>
            </c:txPr>
            <c:dLblPos val="outEnd"/>
            <c:showVal val="1"/>
            <c:extLst xmlns:c16r2="http://schemas.microsoft.com/office/drawing/2015/06/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Sheet3!$A$4:$A$9</c:f>
              <c:strCache>
                <c:ptCount val="6"/>
                <c:pt idx="0">
                  <c:v>J-15</c:v>
                </c:pt>
                <c:pt idx="1">
                  <c:v>J-25</c:v>
                </c:pt>
                <c:pt idx="2">
                  <c:v>J-21</c:v>
                </c:pt>
                <c:pt idx="3">
                  <c:v>J-22</c:v>
                </c:pt>
                <c:pt idx="4">
                  <c:v>J-26</c:v>
                </c:pt>
                <c:pt idx="5">
                  <c:v>J-27</c:v>
                </c:pt>
              </c:strCache>
            </c:strRef>
          </c:cat>
          <c:val>
            <c:numRef>
              <c:f>Sheet3!$H$4:$H$9</c:f>
              <c:numCache>
                <c:formatCode>General</c:formatCode>
                <c:ptCount val="6"/>
                <c:pt idx="0">
                  <c:v>38.75</c:v>
                </c:pt>
                <c:pt idx="1">
                  <c:v>36.6</c:v>
                </c:pt>
                <c:pt idx="2">
                  <c:v>37.58</c:v>
                </c:pt>
                <c:pt idx="3">
                  <c:v>37.58</c:v>
                </c:pt>
                <c:pt idx="4">
                  <c:v>36.36</c:v>
                </c:pt>
                <c:pt idx="5">
                  <c:v>37.44</c:v>
                </c:pt>
              </c:numCache>
            </c:numRef>
          </c:val>
          <c:extLst xmlns:c16r2="http://schemas.microsoft.com/office/drawing/2015/06/chart">
            <c:ext xmlns:c16="http://schemas.microsoft.com/office/drawing/2014/chart" uri="{C3380CC4-5D6E-409C-BE32-E72D297353CC}">
              <c16:uniqueId val="{00000000-569D-4E08-93F9-ECC20EEFE4EB}"/>
            </c:ext>
          </c:extLst>
        </c:ser>
        <c:ser>
          <c:idx val="0"/>
          <c:order val="1"/>
          <c:tx>
            <c:v>损伤管网节点水压</c:v>
          </c:tx>
          <c:spPr>
            <a:solidFill>
              <a:schemeClr val="accent1"/>
            </a:solidFill>
            <a:ln>
              <a:noFill/>
            </a:ln>
            <a:effectLst/>
          </c:spP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zh-CN"/>
              </a:p>
            </c:txPr>
            <c:dLblPos val="outEnd"/>
            <c:showVal val="1"/>
            <c:extLst xmlns:c16r2="http://schemas.microsoft.com/office/drawing/2015/06/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Sheet3!$A$4:$A$9</c:f>
              <c:strCache>
                <c:ptCount val="6"/>
                <c:pt idx="0">
                  <c:v>J-15</c:v>
                </c:pt>
                <c:pt idx="1">
                  <c:v>J-25</c:v>
                </c:pt>
                <c:pt idx="2">
                  <c:v>J-21</c:v>
                </c:pt>
                <c:pt idx="3">
                  <c:v>J-22</c:v>
                </c:pt>
                <c:pt idx="4">
                  <c:v>J-26</c:v>
                </c:pt>
                <c:pt idx="5">
                  <c:v>J-27</c:v>
                </c:pt>
              </c:strCache>
            </c:strRef>
          </c:cat>
          <c:val>
            <c:numRef>
              <c:f>Sheet3!$D$4:$D$9</c:f>
              <c:numCache>
                <c:formatCode>General</c:formatCode>
                <c:ptCount val="6"/>
                <c:pt idx="0">
                  <c:v>32.96</c:v>
                </c:pt>
                <c:pt idx="1">
                  <c:v>19.829999999999995</c:v>
                </c:pt>
                <c:pt idx="2">
                  <c:v>18.38</c:v>
                </c:pt>
                <c:pt idx="3">
                  <c:v>23.12</c:v>
                </c:pt>
                <c:pt idx="4">
                  <c:v>22.610000000000003</c:v>
                </c:pt>
                <c:pt idx="5">
                  <c:v>25.830000000000002</c:v>
                </c:pt>
              </c:numCache>
            </c:numRef>
          </c:val>
          <c:extLst xmlns:c16r2="http://schemas.microsoft.com/office/drawing/2015/06/chart">
            <c:ext xmlns:c16="http://schemas.microsoft.com/office/drawing/2014/chart" uri="{C3380CC4-5D6E-409C-BE32-E72D297353CC}">
              <c16:uniqueId val="{00000001-569D-4E08-93F9-ECC20EEFE4EB}"/>
            </c:ext>
          </c:extLst>
        </c:ser>
        <c:dLbls>
          <c:showVal val="1"/>
        </c:dLbls>
        <c:gapWidth val="219"/>
        <c:overlap val="-27"/>
        <c:axId val="122047872"/>
        <c:axId val="122082432"/>
      </c:barChart>
      <c:catAx>
        <c:axId val="122047872"/>
        <c:scaling>
          <c:orientation val="minMax"/>
        </c:scaling>
        <c:axPos val="b"/>
        <c:numFmt formatCode="General" sourceLinked="1"/>
        <c:maj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22082432"/>
        <c:crosses val="autoZero"/>
        <c:auto val="1"/>
        <c:lblAlgn val="ctr"/>
        <c:lblOffset val="100"/>
      </c:catAx>
      <c:valAx>
        <c:axId val="122082432"/>
        <c:scaling>
          <c:orientation val="minMax"/>
        </c:scaling>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zh-CN" altLang="en-US"/>
                  <a:t>节点水压</a:t>
                </a:r>
              </a:p>
            </c:rich>
          </c:tx>
          <c:layout/>
          <c:spPr>
            <a:noFill/>
            <a:ln>
              <a:noFill/>
            </a:ln>
            <a:effectLst/>
          </c:spPr>
        </c:title>
        <c:numFmt formatCode="General" sourceLinked="1"/>
        <c:maj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22047872"/>
        <c:crosses val="autoZero"/>
        <c:crossBetween val="between"/>
      </c:valAx>
      <c:spPr>
        <a:noFill/>
        <a:ln>
          <a:noFill/>
        </a:ln>
        <a:effectLst/>
      </c:spPr>
    </c:plotArea>
    <c:legend>
      <c:legendPos val="b"/>
      <c:layout/>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chart>
  <c:spPr>
    <a:noFill/>
    <a:ln>
      <a:noFill/>
    </a:ln>
    <a:effectLst/>
  </c:spPr>
  <c:txPr>
    <a:bodyPr/>
    <a:lstStyle/>
    <a:p>
      <a:pPr>
        <a:defRPr/>
      </a:pPr>
      <a:endParaRPr lang="zh-CN"/>
    </a:p>
  </c:txPr>
  <c:externalData r:id="rId2"/>
</c:chartSpace>
</file>

<file path=ppt/charts/chart3.xml><?xml version="1.0" encoding="utf-8"?>
<c:chartSpace xmlns:c="http://schemas.openxmlformats.org/drawingml/2006/chart" xmlns:a="http://schemas.openxmlformats.org/drawingml/2006/main" xmlns:r="http://schemas.openxmlformats.org/officeDocument/2006/relationships">
  <c:lang val="zh-CN"/>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a:t>J</a:t>
            </a:r>
            <a:r>
              <a:rPr lang="zh-CN" altLang="en-US"/>
              <a:t>－</a:t>
            </a:r>
            <a:r>
              <a:rPr lang="en-US" altLang="zh-CN"/>
              <a:t>29</a:t>
            </a:r>
            <a:r>
              <a:rPr lang="zh-CN" altLang="en-US"/>
              <a:t>影响节点</a:t>
            </a:r>
          </a:p>
        </c:rich>
      </c:tx>
      <c:layout/>
      <c:spPr>
        <a:noFill/>
        <a:ln>
          <a:noFill/>
        </a:ln>
        <a:effectLst/>
      </c:spPr>
    </c:title>
    <c:plotArea>
      <c:layout/>
      <c:barChart>
        <c:barDir val="col"/>
        <c:grouping val="clustered"/>
        <c:ser>
          <c:idx val="0"/>
          <c:order val="0"/>
          <c:tx>
            <c:v>完整管网节点水压</c:v>
          </c:tx>
          <c:spPr>
            <a:solidFill>
              <a:schemeClr val="accent1"/>
            </a:solidFill>
            <a:ln>
              <a:noFill/>
            </a:ln>
            <a:effectLst/>
          </c:spP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zh-CN"/>
              </a:p>
            </c:txPr>
            <c:dLblPos val="outEnd"/>
            <c:showVal val="1"/>
            <c:extLst xmlns:c16r2="http://schemas.microsoft.com/office/drawing/2015/06/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Sheet3!$A$12:$A$15</c:f>
              <c:strCache>
                <c:ptCount val="4"/>
                <c:pt idx="0">
                  <c:v>J-28</c:v>
                </c:pt>
                <c:pt idx="1">
                  <c:v>J-30</c:v>
                </c:pt>
                <c:pt idx="2">
                  <c:v>J-31</c:v>
                </c:pt>
                <c:pt idx="3">
                  <c:v>J-32</c:v>
                </c:pt>
              </c:strCache>
            </c:strRef>
          </c:cat>
          <c:val>
            <c:numRef>
              <c:f>Sheet3!$H$12:$H$15</c:f>
              <c:numCache>
                <c:formatCode>General</c:formatCode>
                <c:ptCount val="4"/>
                <c:pt idx="0">
                  <c:v>37.839999999999996</c:v>
                </c:pt>
                <c:pt idx="1">
                  <c:v>37.849999999999994</c:v>
                </c:pt>
                <c:pt idx="2">
                  <c:v>37.14</c:v>
                </c:pt>
                <c:pt idx="3">
                  <c:v>37.49</c:v>
                </c:pt>
              </c:numCache>
            </c:numRef>
          </c:val>
          <c:extLst xmlns:c16r2="http://schemas.microsoft.com/office/drawing/2015/06/chart">
            <c:ext xmlns:c16="http://schemas.microsoft.com/office/drawing/2014/chart" uri="{C3380CC4-5D6E-409C-BE32-E72D297353CC}">
              <c16:uniqueId val="{00000000-6F50-4119-9A27-D862B162A2B5}"/>
            </c:ext>
          </c:extLst>
        </c:ser>
        <c:ser>
          <c:idx val="1"/>
          <c:order val="1"/>
          <c:tx>
            <c:v>损伤管网节点水压</c:v>
          </c:tx>
          <c:spPr>
            <a:solidFill>
              <a:schemeClr val="accent2"/>
            </a:solidFill>
            <a:ln>
              <a:noFill/>
            </a:ln>
            <a:effectLst/>
          </c:spP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zh-CN"/>
              </a:p>
            </c:txPr>
            <c:dLblPos val="outEnd"/>
            <c:showVal val="1"/>
            <c:extLst xmlns:c16r2="http://schemas.microsoft.com/office/drawing/2015/06/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Sheet3!$A$12:$A$15</c:f>
              <c:strCache>
                <c:ptCount val="4"/>
                <c:pt idx="0">
                  <c:v>J-28</c:v>
                </c:pt>
                <c:pt idx="1">
                  <c:v>J-30</c:v>
                </c:pt>
                <c:pt idx="2">
                  <c:v>J-31</c:v>
                </c:pt>
                <c:pt idx="3">
                  <c:v>J-32</c:v>
                </c:pt>
              </c:strCache>
            </c:strRef>
          </c:cat>
          <c:val>
            <c:numRef>
              <c:f>Sheet3!$D$12:$D$15</c:f>
              <c:numCache>
                <c:formatCode>General</c:formatCode>
                <c:ptCount val="4"/>
                <c:pt idx="0">
                  <c:v>28.919999999999998</c:v>
                </c:pt>
                <c:pt idx="1">
                  <c:v>30.64</c:v>
                </c:pt>
                <c:pt idx="2">
                  <c:v>27.2</c:v>
                </c:pt>
                <c:pt idx="3">
                  <c:v>30.39</c:v>
                </c:pt>
              </c:numCache>
            </c:numRef>
          </c:val>
          <c:extLst xmlns:c16r2="http://schemas.microsoft.com/office/drawing/2015/06/chart">
            <c:ext xmlns:c16="http://schemas.microsoft.com/office/drawing/2014/chart" uri="{C3380CC4-5D6E-409C-BE32-E72D297353CC}">
              <c16:uniqueId val="{00000001-6F50-4119-9A27-D862B162A2B5}"/>
            </c:ext>
          </c:extLst>
        </c:ser>
        <c:dLbls/>
        <c:gapWidth val="219"/>
        <c:overlap val="-27"/>
        <c:axId val="126807040"/>
        <c:axId val="127009536"/>
      </c:barChart>
      <c:catAx>
        <c:axId val="126807040"/>
        <c:scaling>
          <c:orientation val="minMax"/>
        </c:scaling>
        <c:axPos val="b"/>
        <c:numFmt formatCode="General" sourceLinked="1"/>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27009536"/>
        <c:crosses val="autoZero"/>
        <c:auto val="1"/>
        <c:lblAlgn val="ctr"/>
        <c:lblOffset val="100"/>
      </c:catAx>
      <c:valAx>
        <c:axId val="127009536"/>
        <c:scaling>
          <c:orientation val="minMax"/>
        </c:scaling>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zh-CN" altLang="en-US"/>
                  <a:t>节点水压</a:t>
                </a:r>
              </a:p>
            </c:rich>
          </c:tx>
          <c:layout/>
          <c:spPr>
            <a:noFill/>
            <a:ln>
              <a:noFill/>
            </a:ln>
            <a:effectLst/>
          </c:spPr>
        </c:title>
        <c:numFmt formatCode="General" sourceLinked="1"/>
        <c:maj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26807040"/>
        <c:crosses val="autoZero"/>
        <c:crossBetween val="between"/>
      </c:valAx>
      <c:spPr>
        <a:noFill/>
        <a:ln>
          <a:noFill/>
        </a:ln>
        <a:effectLst/>
      </c:spPr>
    </c:plotArea>
    <c:legend>
      <c:legendPos val="b"/>
      <c:layout/>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chart>
  <c:spPr>
    <a:noFill/>
    <a:ln>
      <a:noFill/>
    </a:ln>
    <a:effectLst/>
  </c:spPr>
  <c:txPr>
    <a:bodyPr/>
    <a:lstStyle/>
    <a:p>
      <a:pPr>
        <a:defRPr/>
      </a:pPr>
      <a:endParaRPr lang="zh-CN"/>
    </a:p>
  </c:txPr>
  <c:externalData r:id="rId2"/>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_rels/vmlDrawing1.vml.rels><?xml version="1.0" encoding="UTF-8" standalone="yes"?>
<Relationships xmlns="http://schemas.openxmlformats.org/package/2006/relationships"><Relationship Id="rId1" Type="http://schemas.openxmlformats.org/officeDocument/2006/relationships/image" Target="../media/image10.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03D584C-E91F-4EB7-9FCB-F713AF203ADC}" type="datetimeFigureOut">
              <a:rPr lang="zh-CN" altLang="en-US" smtClean="0"/>
              <a:pPr/>
              <a:t>2017/3/16</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196F6EA-8E33-4170-AA66-C6B79AB72E9A}" type="slidenum">
              <a:rPr lang="zh-CN" altLang="en-US" smtClean="0"/>
              <a:pPr/>
              <a:t>‹#›</a:t>
            </a:fld>
            <a:endParaRPr lang="zh-CN" altLang="en-US"/>
          </a:p>
        </p:txBody>
      </p:sp>
    </p:spTree>
    <p:extLst>
      <p:ext uri="{BB962C8B-B14F-4D97-AF65-F5344CB8AC3E}">
        <p14:creationId xmlns:p14="http://schemas.microsoft.com/office/powerpoint/2010/main" xmlns="" val="9087194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rtl="0" eaLnBrk="1" fontAlgn="auto" latinLnBrk="0" hangingPunct="1"/>
            <a:r>
              <a:rPr lang="zh-CN" altLang="en-US" sz="1200" b="0" i="0" u="none" strike="noStrike" kern="1200" dirty="0" smtClean="0">
                <a:solidFill>
                  <a:schemeClr val="tx1"/>
                </a:solidFill>
                <a:latin typeface="+mn-lt"/>
                <a:ea typeface="+mn-ea"/>
                <a:cs typeface="+mn-cs"/>
              </a:rPr>
              <a:t>人</a:t>
            </a:r>
            <a:r>
              <a:rPr lang="en-US" altLang="zh-CN" sz="1200" b="0" i="0" u="none" strike="noStrike" kern="1200" dirty="0" smtClean="0">
                <a:solidFill>
                  <a:schemeClr val="tx1"/>
                </a:solidFill>
                <a:latin typeface="+mn-lt"/>
                <a:ea typeface="+mn-ea"/>
                <a:cs typeface="+mn-cs"/>
              </a:rPr>
              <a:t>-</a:t>
            </a:r>
            <a:r>
              <a:rPr lang="zh-CN" altLang="en-US" sz="1200" b="0" i="0" u="none" strike="noStrike" kern="1200" dirty="0" smtClean="0">
                <a:solidFill>
                  <a:schemeClr val="tx1"/>
                </a:solidFill>
                <a:latin typeface="+mn-lt"/>
                <a:ea typeface="+mn-ea"/>
                <a:cs typeface="+mn-cs"/>
              </a:rPr>
              <a:t>物</a:t>
            </a:r>
            <a:r>
              <a:rPr lang="en-US" altLang="zh-CN" sz="1200" b="0" i="0" u="none" strike="noStrike" kern="1200" dirty="0" smtClean="0">
                <a:solidFill>
                  <a:schemeClr val="tx1"/>
                </a:solidFill>
                <a:latin typeface="+mn-lt"/>
                <a:ea typeface="+mn-ea"/>
                <a:cs typeface="+mn-cs"/>
              </a:rPr>
              <a:t>-</a:t>
            </a:r>
            <a:r>
              <a:rPr lang="zh-CN" altLang="en-US" sz="1200" b="0" i="0" u="none" strike="noStrike" kern="1200" dirty="0" smtClean="0">
                <a:solidFill>
                  <a:schemeClr val="tx1"/>
                </a:solidFill>
                <a:latin typeface="+mn-lt"/>
                <a:ea typeface="+mn-ea"/>
                <a:cs typeface="+mn-cs"/>
              </a:rPr>
              <a:t>环境 承灾体</a:t>
            </a:r>
            <a:endParaRPr lang="en-US" altLang="zh-CN" sz="1200" b="0" i="0" u="none" strike="noStrike" kern="1200" dirty="0" smtClean="0">
              <a:solidFill>
                <a:schemeClr val="tx1"/>
              </a:solidFill>
              <a:latin typeface="+mn-lt"/>
              <a:ea typeface="+mn-ea"/>
              <a:cs typeface="+mn-cs"/>
            </a:endParaRPr>
          </a:p>
          <a:p>
            <a:pPr rtl="0" eaLnBrk="1" fontAlgn="auto" latinLnBrk="0" hangingPunct="1"/>
            <a:r>
              <a:rPr lang="zh-CN" altLang="en-US" sz="1200" b="0" i="0" u="none" strike="noStrike" kern="1200" dirty="0" smtClean="0">
                <a:solidFill>
                  <a:schemeClr val="tx1"/>
                </a:solidFill>
                <a:latin typeface="+mn-lt"/>
                <a:ea typeface="+mn-ea"/>
                <a:cs typeface="+mn-cs"/>
              </a:rPr>
              <a:t>风险的角度讲</a:t>
            </a:r>
            <a:endParaRPr lang="en-US" altLang="zh-CN" sz="1200" b="0" i="0" u="none" strike="noStrike" kern="1200" dirty="0" smtClean="0">
              <a:solidFill>
                <a:schemeClr val="tx1"/>
              </a:solidFill>
              <a:latin typeface="+mn-lt"/>
              <a:ea typeface="+mn-ea"/>
              <a:cs typeface="+mn-cs"/>
            </a:endParaRPr>
          </a:p>
          <a:p>
            <a:pPr rtl="0" eaLnBrk="1" fontAlgn="auto" latinLnBrk="0" hangingPunct="1"/>
            <a:r>
              <a:rPr lang="zh-CN" altLang="en-US" sz="1200" b="0" i="0" u="none" strike="noStrike" kern="1200" dirty="0" smtClean="0">
                <a:solidFill>
                  <a:schemeClr val="tx1"/>
                </a:solidFill>
                <a:latin typeface="+mn-lt"/>
                <a:ea typeface="+mn-ea"/>
                <a:cs typeface="+mn-cs"/>
              </a:rPr>
              <a:t>出发点</a:t>
            </a:r>
            <a:endParaRPr lang="en-US" sz="1200" b="0" i="0" u="none" strike="noStrike" kern="1200" dirty="0" smtClean="0">
              <a:solidFill>
                <a:schemeClr val="tx1"/>
              </a:solidFill>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F196F6EA-8E33-4170-AA66-C6B79AB72E9A}" type="slidenum">
              <a:rPr lang="zh-CN" altLang="en-US" smtClean="0"/>
              <a:pPr/>
              <a:t>3</a:t>
            </a:fld>
            <a:endParaRPr lang="zh-CN" altLang="en-US"/>
          </a:p>
        </p:txBody>
      </p:sp>
    </p:spTree>
    <p:extLst>
      <p:ext uri="{BB962C8B-B14F-4D97-AF65-F5344CB8AC3E}">
        <p14:creationId xmlns:p14="http://schemas.microsoft.com/office/powerpoint/2010/main" xmlns="" val="32220580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下一页介绍</a:t>
            </a:r>
            <a:r>
              <a:rPr lang="en-US" altLang="zh-CN" dirty="0" smtClean="0"/>
              <a:t>Giraffe</a:t>
            </a:r>
            <a:endParaRPr lang="en-US" dirty="0"/>
          </a:p>
        </p:txBody>
      </p:sp>
      <p:sp>
        <p:nvSpPr>
          <p:cNvPr id="4" name="灯片编号占位符 3"/>
          <p:cNvSpPr>
            <a:spLocks noGrp="1"/>
          </p:cNvSpPr>
          <p:nvPr>
            <p:ph type="sldNum" sz="quarter" idx="10"/>
          </p:nvPr>
        </p:nvSpPr>
        <p:spPr/>
        <p:txBody>
          <a:bodyPr/>
          <a:lstStyle/>
          <a:p>
            <a:fld id="{F196F6EA-8E33-4170-AA66-C6B79AB72E9A}" type="slidenum">
              <a:rPr lang="zh-CN" altLang="en-US" smtClean="0"/>
              <a:pPr/>
              <a:t>7</a:t>
            </a:fld>
            <a:endParaRPr lang="zh-CN" altLang="en-US"/>
          </a:p>
        </p:txBody>
      </p:sp>
    </p:spTree>
    <p:extLst>
      <p:ext uri="{BB962C8B-B14F-4D97-AF65-F5344CB8AC3E}">
        <p14:creationId xmlns:p14="http://schemas.microsoft.com/office/powerpoint/2010/main" xmlns="" val="139110124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685800" y="762000"/>
            <a:ext cx="7772400" cy="1371600"/>
          </a:xfrm>
        </p:spPr>
        <p:txBody>
          <a:bodyPr/>
          <a:lstStyle>
            <a:lvl1pPr>
              <a:defRPr sz="4000"/>
            </a:lvl1pPr>
          </a:lstStyle>
          <a:p>
            <a:r>
              <a:rPr lang="zh-CN" altLang="en-US" smtClean="0"/>
              <a:t>单击此处编辑母版标题样式</a:t>
            </a:r>
            <a:endParaRPr lang="zh-CN"/>
          </a:p>
        </p:txBody>
      </p:sp>
      <p:sp>
        <p:nvSpPr>
          <p:cNvPr id="2051" name="Rectangle 3"/>
          <p:cNvSpPr>
            <a:spLocks noGrp="1" noChangeArrowheads="1"/>
          </p:cNvSpPr>
          <p:nvPr>
            <p:ph type="subTitle" idx="1"/>
          </p:nvPr>
        </p:nvSpPr>
        <p:spPr>
          <a:xfrm>
            <a:off x="1447800" y="3429000"/>
            <a:ext cx="7010400" cy="1600200"/>
          </a:xfrm>
        </p:spPr>
        <p:txBody>
          <a:bodyPr/>
          <a:lstStyle>
            <a:lvl1pPr marL="0" indent="0">
              <a:buFont typeface="Wingdings" pitchFamily="2" charset="2"/>
              <a:buNone/>
              <a:defRPr sz="2800"/>
            </a:lvl1pPr>
          </a:lstStyle>
          <a:p>
            <a:r>
              <a:rPr lang="zh-CN" altLang="en-US" smtClean="0"/>
              <a:t>单击此处编辑母版副标题样式</a:t>
            </a:r>
            <a:endParaRPr lang="zh-CN"/>
          </a:p>
        </p:txBody>
      </p:sp>
      <p:sp>
        <p:nvSpPr>
          <p:cNvPr id="2052" name="Rectangle 4"/>
          <p:cNvSpPr>
            <a:spLocks noGrp="1" noChangeArrowheads="1"/>
          </p:cNvSpPr>
          <p:nvPr>
            <p:ph type="dt" sz="half" idx="2"/>
          </p:nvPr>
        </p:nvSpPr>
        <p:spPr>
          <a:xfrm>
            <a:off x="685800" y="6248400"/>
            <a:ext cx="1905000" cy="457200"/>
          </a:xfrm>
        </p:spPr>
        <p:txBody>
          <a:bodyPr/>
          <a:lstStyle>
            <a:lvl1pPr>
              <a:defRPr/>
            </a:lvl1pPr>
          </a:lstStyle>
          <a:p>
            <a:fld id="{BCDAD305-5FC2-4085-AB77-C6F6450E66E2}" type="datetime1">
              <a:rPr lang="zh-CN" altLang="en-US" smtClean="0"/>
              <a:pPr/>
              <a:t>2017/3/16</a:t>
            </a:fld>
            <a:endParaRPr lang="zh-CN" altLang="en-US"/>
          </a:p>
        </p:txBody>
      </p:sp>
      <p:sp>
        <p:nvSpPr>
          <p:cNvPr id="2053" name="Rectangle 5"/>
          <p:cNvSpPr>
            <a:spLocks noGrp="1" noChangeArrowheads="1"/>
          </p:cNvSpPr>
          <p:nvPr>
            <p:ph type="ftr" sz="quarter" idx="3"/>
          </p:nvPr>
        </p:nvSpPr>
        <p:spPr>
          <a:xfrm>
            <a:off x="3124200" y="6248400"/>
            <a:ext cx="2895600" cy="457200"/>
          </a:xfrm>
        </p:spPr>
        <p:txBody>
          <a:bodyPr/>
          <a:lstStyle>
            <a:lvl1pPr>
              <a:defRPr/>
            </a:lvl1pPr>
          </a:lstStyle>
          <a:p>
            <a:endParaRPr lang="zh-CN" altLang="en-US"/>
          </a:p>
        </p:txBody>
      </p:sp>
      <p:sp>
        <p:nvSpPr>
          <p:cNvPr id="2054" name="Rectangle 6"/>
          <p:cNvSpPr>
            <a:spLocks noGrp="1" noChangeArrowheads="1"/>
          </p:cNvSpPr>
          <p:nvPr>
            <p:ph type="sldNum" sz="quarter" idx="4"/>
          </p:nvPr>
        </p:nvSpPr>
        <p:spPr>
          <a:xfrm>
            <a:off x="6553200" y="6248400"/>
            <a:ext cx="1905000" cy="457200"/>
          </a:xfrm>
        </p:spPr>
        <p:txBody>
          <a:bodyPr/>
          <a:lstStyle>
            <a:lvl1pPr>
              <a:defRPr/>
            </a:lvl1pPr>
          </a:lstStyle>
          <a:p>
            <a:fld id="{0C913308-F349-4B6D-A68A-DD1791B4A57B}" type="slidenum">
              <a:rPr lang="zh-CN" altLang="en-US" smtClean="0"/>
              <a:pPr/>
              <a:t>‹#›</a:t>
            </a:fld>
            <a:endParaRPr lang="zh-CN" altLang="en-US"/>
          </a:p>
        </p:txBody>
      </p:sp>
      <p:sp>
        <p:nvSpPr>
          <p:cNvPr id="2055" name="AutoShape 7"/>
          <p:cNvSpPr>
            <a:spLocks noChangeArrowheads="1"/>
          </p:cNvSpPr>
          <p:nvPr/>
        </p:nvSpPr>
        <p:spPr bwMode="auto">
          <a:xfrm>
            <a:off x="685800" y="2209800"/>
            <a:ext cx="7772400" cy="109538"/>
          </a:xfrm>
          <a:custGeom>
            <a:avLst/>
            <a:gdLst>
              <a:gd name="G0" fmla="+- 618 0 0"/>
              <a:gd name="T0" fmla="*/ 0 w 1000"/>
              <a:gd name="T1" fmla="*/ 0 h 1000"/>
              <a:gd name="T2" fmla="*/ 0 w 1000"/>
              <a:gd name="T3" fmla="*/ 0 h 1000"/>
              <a:gd name="T4" fmla="*/ 0 w 1000"/>
              <a:gd name="T5" fmla="*/ 0 h 1000"/>
              <a:gd name="T6" fmla="*/ 0 w 1000"/>
              <a:gd name="T7" fmla="*/ 0 h 1000"/>
              <a:gd name="T8" fmla="*/ 0 w 1000"/>
              <a:gd name="T9" fmla="*/ 0 h 1000"/>
              <a:gd name="T10" fmla="*/ 0 w 1000"/>
              <a:gd name="T11" fmla="*/ 0 h 1000"/>
              <a:gd name="T12" fmla="*/ 3163 w 1000"/>
              <a:gd name="T13" fmla="*/ 3163 h 1000"/>
              <a:gd name="T14" fmla="*/ 18437 w 1000"/>
              <a:gd name="T15" fmla="*/ 18437 h 1000"/>
            </a:gdLst>
            <a:ahLst/>
            <a:cxnLst>
              <a:cxn ang="0">
                <a:pos x="T0" y="T1"/>
              </a:cxn>
              <a:cxn ang="0">
                <a:pos x="T2" y="T3"/>
              </a:cxn>
              <a:cxn ang="0">
                <a:pos x="T4" y="T5"/>
              </a:cxn>
              <a:cxn ang="0">
                <a:pos x="T6" y="T7"/>
              </a:cxn>
              <a:cxn ang="0">
                <a:pos x="T8" y="T9"/>
              </a:cxn>
              <a:cxn ang="0">
                <a:pos x="T10" y="T11"/>
              </a:cxn>
            </a:cxnLst>
            <a:rect l="T12" t="T13" r="T14" b="T15"/>
            <a:pathLst>
              <a:path w="1000" h="1000" stroke="0">
                <a:moveTo>
                  <a:pt x="0" y="0"/>
                </a:moveTo>
                <a:lnTo>
                  <a:pt x="618" y="0"/>
                </a:lnTo>
                <a:lnTo>
                  <a:pt x="618" y="1000"/>
                </a:lnTo>
                <a:lnTo>
                  <a:pt x="0" y="1000"/>
                </a:lnTo>
                <a:close/>
              </a:path>
              <a:path w="1000" h="1000">
                <a:moveTo>
                  <a:pt x="0" y="0"/>
                </a:moveTo>
                <a:lnTo>
                  <a:pt x="1000" y="0"/>
                </a:lnTo>
              </a:path>
            </a:pathLst>
          </a:custGeom>
          <a:solidFill>
            <a:schemeClr val="accent2"/>
          </a:solidFill>
          <a:ln w="9525" cmpd="sng">
            <a:solidFill>
              <a:schemeClr val="accent2"/>
            </a:solidFill>
            <a:miter lim="800000"/>
            <a:headEnd/>
            <a:tailEnd/>
          </a:ln>
        </p:spPr>
        <p:txBody>
          <a:bodyPr/>
          <a:lstStyle/>
          <a:p>
            <a:endParaRPr lang="zh-CN" altLang="en-US" sz="2400" b="0">
              <a:latin typeface="Times New Roman" pitchFamily="18" charset="0"/>
            </a:endParaRPr>
          </a:p>
        </p:txBody>
      </p:sp>
      <p:pic>
        <p:nvPicPr>
          <p:cNvPr id="2056" name="Picture 8" descr="图形2"/>
          <p:cNvPicPr>
            <a:picLocks noChangeAspect="1" noChangeArrowheads="1"/>
          </p:cNvPicPr>
          <p:nvPr/>
        </p:nvPicPr>
        <p:blipFill>
          <a:blip r:embed="rId2"/>
          <a:srcRect/>
          <a:stretch>
            <a:fillRect/>
          </a:stretch>
        </p:blipFill>
        <p:spPr bwMode="auto">
          <a:xfrm>
            <a:off x="8101013" y="188913"/>
            <a:ext cx="879475" cy="879475"/>
          </a:xfrm>
          <a:prstGeom prst="rect">
            <a:avLst/>
          </a:prstGeom>
          <a:noFill/>
          <a:ln w="9525">
            <a:noFill/>
            <a:miter lim="800000"/>
            <a:headEnd/>
            <a:tailEnd/>
          </a:ln>
        </p:spPr>
      </p:pic>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A616FC9B-9111-426D-B1C9-454822E867A7}" type="datetime1">
              <a:rPr lang="zh-CN" altLang="en-US" smtClean="0"/>
              <a:pPr/>
              <a:t>2017/3/16</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0C913308-F349-4B6D-A68A-DD1791B4A57B}" type="slidenum">
              <a:rPr lang="zh-CN" altLang="en-US" smtClean="0"/>
              <a:pPr/>
              <a:t>‹#›</a:t>
            </a:fld>
            <a:endParaRPr lang="zh-CN" alt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3838" y="152400"/>
            <a:ext cx="2001837" cy="60198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66738" y="152400"/>
            <a:ext cx="5854700" cy="60198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B29F539F-2C6C-4891-ADE9-B77BE882ECC7}" type="datetime1">
              <a:rPr lang="zh-CN" altLang="en-US" smtClean="0"/>
              <a:pPr/>
              <a:t>2017/3/16</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0C913308-F349-4B6D-A68A-DD1791B4A57B}" type="slidenum">
              <a:rPr lang="zh-CN" altLang="en-US" smtClean="0"/>
              <a:pPr/>
              <a:t>‹#›</a:t>
            </a:fld>
            <a:endParaRPr lang="zh-CN" altLang="en-US"/>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574675" y="152400"/>
            <a:ext cx="8001000" cy="9144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566738" y="1295400"/>
            <a:ext cx="3924300" cy="4876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3438" y="1295400"/>
            <a:ext cx="3924300" cy="4876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609600" y="6305550"/>
            <a:ext cx="1981200" cy="476250"/>
          </a:xfrm>
        </p:spPr>
        <p:txBody>
          <a:bodyPr/>
          <a:lstStyle>
            <a:lvl1pPr>
              <a:defRPr/>
            </a:lvl1pPr>
          </a:lstStyle>
          <a:p>
            <a:fld id="{7F2DF2E2-7D51-488D-A5E9-7401E1506216}" type="datetime1">
              <a:rPr lang="zh-CN" altLang="en-US" smtClean="0"/>
              <a:pPr/>
              <a:t>2017/3/16</a:t>
            </a:fld>
            <a:endParaRPr lang="zh-CN" altLang="en-US"/>
          </a:p>
        </p:txBody>
      </p:sp>
      <p:sp>
        <p:nvSpPr>
          <p:cNvPr id="6" name="页脚占位符 5"/>
          <p:cNvSpPr>
            <a:spLocks noGrp="1"/>
          </p:cNvSpPr>
          <p:nvPr>
            <p:ph type="ftr" sz="quarter" idx="11"/>
          </p:nvPr>
        </p:nvSpPr>
        <p:spPr>
          <a:xfrm>
            <a:off x="3124200" y="6305550"/>
            <a:ext cx="2895600" cy="476250"/>
          </a:xfrm>
        </p:spPr>
        <p:txBody>
          <a:bodyPr/>
          <a:lstStyle>
            <a:lvl1pPr>
              <a:defRPr/>
            </a:lvl1pPr>
          </a:lstStyle>
          <a:p>
            <a:endParaRPr lang="zh-CN" altLang="en-US"/>
          </a:p>
        </p:txBody>
      </p:sp>
      <p:sp>
        <p:nvSpPr>
          <p:cNvPr id="7" name="灯片编号占位符 6"/>
          <p:cNvSpPr>
            <a:spLocks noGrp="1"/>
          </p:cNvSpPr>
          <p:nvPr>
            <p:ph type="sldNum" sz="quarter" idx="12"/>
          </p:nvPr>
        </p:nvSpPr>
        <p:spPr>
          <a:xfrm>
            <a:off x="7162800" y="6553200"/>
            <a:ext cx="1981200" cy="304800"/>
          </a:xfrm>
        </p:spPr>
        <p:txBody>
          <a:bodyPr/>
          <a:lstStyle>
            <a:lvl1pPr>
              <a:defRPr/>
            </a:lvl1pPr>
          </a:lstStyle>
          <a:p>
            <a:fld id="{0C913308-F349-4B6D-A68A-DD1791B4A57B}" type="slidenum">
              <a:rPr lang="zh-CN" altLang="en-US" smtClean="0"/>
              <a:pPr/>
              <a:t>‹#›</a:t>
            </a:fld>
            <a:endParaRPr lang="zh-CN" altLang="en-US"/>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fld id="{93E044AF-2888-437A-B521-745BAE1281D4}" type="datetime1">
              <a:rPr lang="zh-CN" altLang="en-US" smtClean="0"/>
              <a:pPr/>
              <a:t>2017/3/16</a:t>
            </a:fld>
            <a:endParaRPr lang="en-US"/>
          </a:p>
        </p:txBody>
      </p:sp>
      <p:sp>
        <p:nvSpPr>
          <p:cNvPr id="5" name="页脚占位符 4"/>
          <p:cNvSpPr>
            <a:spLocks noGrp="1"/>
          </p:cNvSpPr>
          <p:nvPr>
            <p:ph type="ftr" sz="quarter" idx="11"/>
          </p:nvPr>
        </p:nvSpPr>
        <p:spPr/>
        <p:txBody>
          <a:bodyPr/>
          <a:lstStyle>
            <a:lvl1pPr>
              <a:defRPr/>
            </a:lvl1pPr>
          </a:lstStyle>
          <a:p>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50E19C91-7CA5-4281-95E0-1AB457F8181E}" type="datetime1">
              <a:rPr lang="zh-CN" altLang="en-US" smtClean="0"/>
              <a:pPr/>
              <a:t>2017/3/16</a:t>
            </a:fld>
            <a:endParaRPr lang="en-US"/>
          </a:p>
        </p:txBody>
      </p:sp>
      <p:sp>
        <p:nvSpPr>
          <p:cNvPr id="5" name="页脚占位符 4"/>
          <p:cNvSpPr>
            <a:spLocks noGrp="1"/>
          </p:cNvSpPr>
          <p:nvPr>
            <p:ph type="ftr" sz="quarter" idx="11"/>
          </p:nvPr>
        </p:nvSpPr>
        <p:spPr/>
        <p:txBody>
          <a:bodyPr/>
          <a:lstStyle>
            <a:lvl1pPr>
              <a:defRPr/>
            </a:lvl1pPr>
          </a:lstStyle>
          <a:p>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fld id="{21B2E475-28A6-44CA-84BA-5F312D2C4BF8}" type="datetime1">
              <a:rPr lang="zh-CN" altLang="en-US" smtClean="0"/>
              <a:pPr/>
              <a:t>2017/3/16</a:t>
            </a:fld>
            <a:endParaRPr lang="en-US"/>
          </a:p>
        </p:txBody>
      </p:sp>
      <p:sp>
        <p:nvSpPr>
          <p:cNvPr id="5" name="页脚占位符 4"/>
          <p:cNvSpPr>
            <a:spLocks noGrp="1"/>
          </p:cNvSpPr>
          <p:nvPr>
            <p:ph type="ftr" sz="quarter" idx="11"/>
          </p:nvPr>
        </p:nvSpPr>
        <p:spPr/>
        <p:txBody>
          <a:bodyPr/>
          <a:lstStyle>
            <a:lvl1pPr>
              <a:defRPr/>
            </a:lvl1pPr>
          </a:lstStyle>
          <a:p>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66738" y="1295400"/>
            <a:ext cx="39243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3438" y="1295400"/>
            <a:ext cx="39243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fld id="{37D7798A-E173-4EA8-A322-18EF603177B1}" type="datetime1">
              <a:rPr lang="zh-CN" altLang="en-US" smtClean="0"/>
              <a:pPr/>
              <a:t>2017/3/16</a:t>
            </a:fld>
            <a:endParaRPr lang="en-US"/>
          </a:p>
        </p:txBody>
      </p:sp>
      <p:sp>
        <p:nvSpPr>
          <p:cNvPr id="6" name="页脚占位符 5"/>
          <p:cNvSpPr>
            <a:spLocks noGrp="1"/>
          </p:cNvSpPr>
          <p:nvPr>
            <p:ph type="ftr" sz="quarter" idx="11"/>
          </p:nvPr>
        </p:nvSpPr>
        <p:spPr/>
        <p:txBody>
          <a:bodyPr/>
          <a:lstStyle>
            <a:lvl1pPr>
              <a:defRPr/>
            </a:lvl1pPr>
          </a:lstStyle>
          <a:p>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fld id="{34D012F3-4547-4939-8ACB-715C7A188EBD}" type="datetime1">
              <a:rPr lang="zh-CN" altLang="en-US" smtClean="0"/>
              <a:pPr/>
              <a:t>2017/3/16</a:t>
            </a:fld>
            <a:endParaRPr lang="en-US"/>
          </a:p>
        </p:txBody>
      </p:sp>
      <p:sp>
        <p:nvSpPr>
          <p:cNvPr id="8" name="页脚占位符 7"/>
          <p:cNvSpPr>
            <a:spLocks noGrp="1"/>
          </p:cNvSpPr>
          <p:nvPr>
            <p:ph type="ftr" sz="quarter" idx="11"/>
          </p:nvPr>
        </p:nvSpPr>
        <p:spPr/>
        <p:txBody>
          <a:bodyPr/>
          <a:lstStyle>
            <a:lvl1pPr>
              <a:defRPr/>
            </a:lvl1pPr>
          </a:lstStyle>
          <a:p>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fld id="{CB5EAE8F-8EDB-4F6B-BEFF-50E19E020A8B}" type="datetime1">
              <a:rPr lang="zh-CN" altLang="en-US" smtClean="0"/>
              <a:pPr/>
              <a:t>2017/3/16</a:t>
            </a:fld>
            <a:endParaRPr lang="en-US"/>
          </a:p>
        </p:txBody>
      </p:sp>
      <p:sp>
        <p:nvSpPr>
          <p:cNvPr id="4" name="页脚占位符 3"/>
          <p:cNvSpPr>
            <a:spLocks noGrp="1"/>
          </p:cNvSpPr>
          <p:nvPr>
            <p:ph type="ftr" sz="quarter" idx="11"/>
          </p:nvPr>
        </p:nvSpPr>
        <p:spPr/>
        <p:txBody>
          <a:bodyPr/>
          <a:lstStyle>
            <a:lvl1pPr>
              <a:defRPr/>
            </a:lvl1pPr>
          </a:lstStyle>
          <a:p>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fld id="{AE6A1C75-046A-4F6F-8D37-F229B67EB5EF}" type="datetime1">
              <a:rPr lang="zh-CN" altLang="en-US" smtClean="0"/>
              <a:pPr/>
              <a:t>2017/3/16</a:t>
            </a:fld>
            <a:endParaRPr lang="en-US"/>
          </a:p>
        </p:txBody>
      </p:sp>
      <p:sp>
        <p:nvSpPr>
          <p:cNvPr id="3" name="页脚占位符 2"/>
          <p:cNvSpPr>
            <a:spLocks noGrp="1"/>
          </p:cNvSpPr>
          <p:nvPr>
            <p:ph type="ftr" sz="quarter" idx="11"/>
          </p:nvPr>
        </p:nvSpPr>
        <p:spPr/>
        <p:txBody>
          <a:bodyPr/>
          <a:lstStyle>
            <a:lvl1pPr>
              <a:defRPr/>
            </a:lvl1pPr>
          </a:lstStyle>
          <a:p>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787C4E77-CA05-4F65-9F45-1F40CEB15410}" type="datetime1">
              <a:rPr lang="zh-CN" altLang="en-US" smtClean="0"/>
              <a:pPr/>
              <a:t>2017/3/16</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0C913308-F349-4B6D-A68A-DD1791B4A57B}" type="slidenum">
              <a:rPr lang="zh-CN" altLang="en-US" smtClean="0"/>
              <a:pPr/>
              <a:t>‹#›</a:t>
            </a:fld>
            <a:endParaRPr lang="zh-CN" altLang="en-US"/>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fld id="{29CE120B-82B2-459D-B654-D89253C04F7C}" type="datetime1">
              <a:rPr lang="zh-CN" altLang="en-US" smtClean="0"/>
              <a:pPr/>
              <a:t>2017/3/16</a:t>
            </a:fld>
            <a:endParaRPr lang="en-US"/>
          </a:p>
        </p:txBody>
      </p:sp>
      <p:sp>
        <p:nvSpPr>
          <p:cNvPr id="6" name="页脚占位符 5"/>
          <p:cNvSpPr>
            <a:spLocks noGrp="1"/>
          </p:cNvSpPr>
          <p:nvPr>
            <p:ph type="ftr" sz="quarter" idx="11"/>
          </p:nvPr>
        </p:nvSpPr>
        <p:spPr/>
        <p:txBody>
          <a:bodyPr/>
          <a:lstStyle>
            <a:lvl1pPr>
              <a:defRPr/>
            </a:lvl1pPr>
          </a:lstStyle>
          <a:p>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fld id="{1A31B01E-FA3E-46EA-BEAE-2C47B581205D}" type="datetime1">
              <a:rPr lang="zh-CN" altLang="en-US" smtClean="0"/>
              <a:pPr/>
              <a:t>2017/3/16</a:t>
            </a:fld>
            <a:endParaRPr lang="en-US"/>
          </a:p>
        </p:txBody>
      </p:sp>
      <p:sp>
        <p:nvSpPr>
          <p:cNvPr id="6" name="页脚占位符 5"/>
          <p:cNvSpPr>
            <a:spLocks noGrp="1"/>
          </p:cNvSpPr>
          <p:nvPr>
            <p:ph type="ftr" sz="quarter" idx="11"/>
          </p:nvPr>
        </p:nvSpPr>
        <p:spPr/>
        <p:txBody>
          <a:bodyPr/>
          <a:lstStyle>
            <a:lvl1pPr>
              <a:defRPr/>
            </a:lvl1pPr>
          </a:lstStyle>
          <a:p>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5BC38F95-AC34-4AF5-8BD6-8DC5CB4E7CDA}" type="datetime1">
              <a:rPr lang="zh-CN" altLang="en-US" smtClean="0"/>
              <a:pPr/>
              <a:t>2017/3/16</a:t>
            </a:fld>
            <a:endParaRPr lang="en-US"/>
          </a:p>
        </p:txBody>
      </p:sp>
      <p:sp>
        <p:nvSpPr>
          <p:cNvPr id="5" name="页脚占位符 4"/>
          <p:cNvSpPr>
            <a:spLocks noGrp="1"/>
          </p:cNvSpPr>
          <p:nvPr>
            <p:ph type="ftr" sz="quarter" idx="11"/>
          </p:nvPr>
        </p:nvSpPr>
        <p:spPr/>
        <p:txBody>
          <a:bodyPr/>
          <a:lstStyle>
            <a:lvl1pPr>
              <a:defRPr/>
            </a:lvl1pPr>
          </a:lstStyle>
          <a:p>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3838" y="152400"/>
            <a:ext cx="2001837" cy="60198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66738" y="152400"/>
            <a:ext cx="5854700" cy="60198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B57C3CF6-2A5C-4853-A626-F89538473E3B}" type="datetime1">
              <a:rPr lang="zh-CN" altLang="en-US" smtClean="0"/>
              <a:pPr/>
              <a:t>2017/3/16</a:t>
            </a:fld>
            <a:endParaRPr lang="en-US"/>
          </a:p>
        </p:txBody>
      </p:sp>
      <p:sp>
        <p:nvSpPr>
          <p:cNvPr id="5" name="页脚占位符 4"/>
          <p:cNvSpPr>
            <a:spLocks noGrp="1"/>
          </p:cNvSpPr>
          <p:nvPr>
            <p:ph type="ftr" sz="quarter" idx="11"/>
          </p:nvPr>
        </p:nvSpPr>
        <p:spPr/>
        <p:txBody>
          <a:bodyPr/>
          <a:lstStyle>
            <a:lvl1pPr>
              <a:defRPr/>
            </a:lvl1pPr>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fld id="{6DC2E88F-F037-4AC0-8A99-D257CD8AB10E}" type="datetime1">
              <a:rPr lang="zh-CN" altLang="en-US" smtClean="0"/>
              <a:pPr/>
              <a:t>2017/3/16</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0C913308-F349-4B6D-A68A-DD1791B4A57B}" type="slidenum">
              <a:rPr lang="zh-CN" altLang="en-US" smtClean="0"/>
              <a:pPr/>
              <a:t>‹#›</a:t>
            </a:fld>
            <a:endParaRPr lang="zh-CN" alt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66738" y="1295400"/>
            <a:ext cx="39243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3438" y="1295400"/>
            <a:ext cx="39243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fld id="{7E0DBC57-E06C-42E1-88FB-830D35B7E499}" type="datetime1">
              <a:rPr lang="zh-CN" altLang="en-US" smtClean="0"/>
              <a:pPr/>
              <a:t>2017/3/16</a:t>
            </a:fld>
            <a:endParaRPr lang="zh-CN" altLang="en-US"/>
          </a:p>
        </p:txBody>
      </p:sp>
      <p:sp>
        <p:nvSpPr>
          <p:cNvPr id="6" name="页脚占位符 5"/>
          <p:cNvSpPr>
            <a:spLocks noGrp="1"/>
          </p:cNvSpPr>
          <p:nvPr>
            <p:ph type="ftr" sz="quarter" idx="11"/>
          </p:nvPr>
        </p:nvSpPr>
        <p:spPr/>
        <p:txBody>
          <a:bodyPr/>
          <a:lstStyle>
            <a:lvl1pPr>
              <a:defRPr/>
            </a:lvl1pPr>
          </a:lstStyle>
          <a:p>
            <a:endParaRPr lang="zh-CN" altLang="en-US"/>
          </a:p>
        </p:txBody>
      </p:sp>
      <p:sp>
        <p:nvSpPr>
          <p:cNvPr id="7" name="灯片编号占位符 6"/>
          <p:cNvSpPr>
            <a:spLocks noGrp="1"/>
          </p:cNvSpPr>
          <p:nvPr>
            <p:ph type="sldNum" sz="quarter" idx="12"/>
          </p:nvPr>
        </p:nvSpPr>
        <p:spPr/>
        <p:txBody>
          <a:bodyPr/>
          <a:lstStyle>
            <a:lvl1pPr>
              <a:defRPr/>
            </a:lvl1pPr>
          </a:lstStyle>
          <a:p>
            <a:fld id="{0C913308-F349-4B6D-A68A-DD1791B4A57B}" type="slidenum">
              <a:rPr lang="zh-CN" altLang="en-US" smtClean="0"/>
              <a:pPr/>
              <a:t>‹#›</a:t>
            </a:fld>
            <a:endParaRPr lang="zh-CN" alt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fld id="{D4A600D7-E7F9-4B1B-87F8-933EF09F3EAD}" type="datetime1">
              <a:rPr lang="zh-CN" altLang="en-US" smtClean="0"/>
              <a:pPr/>
              <a:t>2017/3/16</a:t>
            </a:fld>
            <a:endParaRPr lang="zh-CN" altLang="en-US"/>
          </a:p>
        </p:txBody>
      </p:sp>
      <p:sp>
        <p:nvSpPr>
          <p:cNvPr id="8" name="页脚占位符 7"/>
          <p:cNvSpPr>
            <a:spLocks noGrp="1"/>
          </p:cNvSpPr>
          <p:nvPr>
            <p:ph type="ftr" sz="quarter" idx="11"/>
          </p:nvPr>
        </p:nvSpPr>
        <p:spPr/>
        <p:txBody>
          <a:bodyPr/>
          <a:lstStyle>
            <a:lvl1pPr>
              <a:defRPr/>
            </a:lvl1pPr>
          </a:lstStyle>
          <a:p>
            <a:endParaRPr lang="zh-CN" altLang="en-US"/>
          </a:p>
        </p:txBody>
      </p:sp>
      <p:sp>
        <p:nvSpPr>
          <p:cNvPr id="9" name="灯片编号占位符 8"/>
          <p:cNvSpPr>
            <a:spLocks noGrp="1"/>
          </p:cNvSpPr>
          <p:nvPr>
            <p:ph type="sldNum" sz="quarter" idx="12"/>
          </p:nvPr>
        </p:nvSpPr>
        <p:spPr/>
        <p:txBody>
          <a:bodyPr/>
          <a:lstStyle>
            <a:lvl1pPr>
              <a:defRPr/>
            </a:lvl1pPr>
          </a:lstStyle>
          <a:p>
            <a:fld id="{0C913308-F349-4B6D-A68A-DD1791B4A57B}" type="slidenum">
              <a:rPr lang="zh-CN" altLang="en-US" smtClean="0"/>
              <a:pPr/>
              <a:t>‹#›</a:t>
            </a:fld>
            <a:endParaRPr lang="zh-CN" alt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fld id="{46B4B9A6-82EE-481E-AF5B-6292DF977A45}" type="datetime1">
              <a:rPr lang="zh-CN" altLang="en-US" smtClean="0"/>
              <a:pPr/>
              <a:t>2017/3/16</a:t>
            </a:fld>
            <a:endParaRPr lang="zh-CN" altLang="en-US"/>
          </a:p>
        </p:txBody>
      </p:sp>
      <p:sp>
        <p:nvSpPr>
          <p:cNvPr id="4" name="页脚占位符 3"/>
          <p:cNvSpPr>
            <a:spLocks noGrp="1"/>
          </p:cNvSpPr>
          <p:nvPr>
            <p:ph type="ftr" sz="quarter" idx="11"/>
          </p:nvPr>
        </p:nvSpPr>
        <p:spPr/>
        <p:txBody>
          <a:bodyPr/>
          <a:lstStyle>
            <a:lvl1pPr>
              <a:defRPr/>
            </a:lvl1pPr>
          </a:lstStyle>
          <a:p>
            <a:endParaRPr lang="zh-CN" altLang="en-US"/>
          </a:p>
        </p:txBody>
      </p:sp>
      <p:sp>
        <p:nvSpPr>
          <p:cNvPr id="5" name="灯片编号占位符 4"/>
          <p:cNvSpPr>
            <a:spLocks noGrp="1"/>
          </p:cNvSpPr>
          <p:nvPr>
            <p:ph type="sldNum" sz="quarter" idx="12"/>
          </p:nvPr>
        </p:nvSpPr>
        <p:spPr/>
        <p:txBody>
          <a:bodyPr/>
          <a:lstStyle>
            <a:lvl1pPr>
              <a:defRPr/>
            </a:lvl1pPr>
          </a:lstStyle>
          <a:p>
            <a:fld id="{0C913308-F349-4B6D-A68A-DD1791B4A57B}" type="slidenum">
              <a:rPr lang="zh-CN" altLang="en-US" smtClean="0"/>
              <a:pPr/>
              <a:t>‹#›</a:t>
            </a:fld>
            <a:endParaRPr lang="zh-CN" alt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fld id="{C72FD64B-5D65-413E-9EF9-1FE8CD665360}" type="datetime1">
              <a:rPr lang="zh-CN" altLang="en-US" smtClean="0"/>
              <a:pPr/>
              <a:t>2017/3/16</a:t>
            </a:fld>
            <a:endParaRPr lang="zh-CN" altLang="en-US"/>
          </a:p>
        </p:txBody>
      </p:sp>
      <p:sp>
        <p:nvSpPr>
          <p:cNvPr id="3" name="页脚占位符 2"/>
          <p:cNvSpPr>
            <a:spLocks noGrp="1"/>
          </p:cNvSpPr>
          <p:nvPr>
            <p:ph type="ftr" sz="quarter" idx="11"/>
          </p:nvPr>
        </p:nvSpPr>
        <p:spPr/>
        <p:txBody>
          <a:bodyPr/>
          <a:lstStyle>
            <a:lvl1pPr>
              <a:defRPr/>
            </a:lvl1pPr>
          </a:lstStyle>
          <a:p>
            <a:endParaRPr lang="zh-CN" altLang="en-US"/>
          </a:p>
        </p:txBody>
      </p:sp>
      <p:sp>
        <p:nvSpPr>
          <p:cNvPr id="4" name="灯片编号占位符 3"/>
          <p:cNvSpPr>
            <a:spLocks noGrp="1"/>
          </p:cNvSpPr>
          <p:nvPr>
            <p:ph type="sldNum" sz="quarter" idx="12"/>
          </p:nvPr>
        </p:nvSpPr>
        <p:spPr/>
        <p:txBody>
          <a:bodyPr/>
          <a:lstStyle>
            <a:lvl1pPr>
              <a:defRPr/>
            </a:lvl1pPr>
          </a:lstStyle>
          <a:p>
            <a:fld id="{0C913308-F349-4B6D-A68A-DD1791B4A57B}" type="slidenum">
              <a:rPr lang="zh-CN" altLang="en-US" smtClean="0"/>
              <a:pPr/>
              <a:t>‹#›</a:t>
            </a:fld>
            <a:endParaRPr lang="zh-CN" alt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fld id="{631A669F-5062-400B-8043-07E64162725C}" type="datetime1">
              <a:rPr lang="zh-CN" altLang="en-US" smtClean="0"/>
              <a:pPr/>
              <a:t>2017/3/16</a:t>
            </a:fld>
            <a:endParaRPr lang="zh-CN" altLang="en-US"/>
          </a:p>
        </p:txBody>
      </p:sp>
      <p:sp>
        <p:nvSpPr>
          <p:cNvPr id="6" name="页脚占位符 5"/>
          <p:cNvSpPr>
            <a:spLocks noGrp="1"/>
          </p:cNvSpPr>
          <p:nvPr>
            <p:ph type="ftr" sz="quarter" idx="11"/>
          </p:nvPr>
        </p:nvSpPr>
        <p:spPr/>
        <p:txBody>
          <a:bodyPr/>
          <a:lstStyle>
            <a:lvl1pPr>
              <a:defRPr/>
            </a:lvl1pPr>
          </a:lstStyle>
          <a:p>
            <a:endParaRPr lang="zh-CN" altLang="en-US"/>
          </a:p>
        </p:txBody>
      </p:sp>
      <p:sp>
        <p:nvSpPr>
          <p:cNvPr id="7" name="灯片编号占位符 6"/>
          <p:cNvSpPr>
            <a:spLocks noGrp="1"/>
          </p:cNvSpPr>
          <p:nvPr>
            <p:ph type="sldNum" sz="quarter" idx="12"/>
          </p:nvPr>
        </p:nvSpPr>
        <p:spPr/>
        <p:txBody>
          <a:bodyPr/>
          <a:lstStyle>
            <a:lvl1pPr>
              <a:defRPr/>
            </a:lvl1pPr>
          </a:lstStyle>
          <a:p>
            <a:fld id="{0C913308-F349-4B6D-A68A-DD1791B4A57B}" type="slidenum">
              <a:rPr lang="zh-CN" altLang="en-US" smtClean="0"/>
              <a:pPr/>
              <a:t>‹#›</a:t>
            </a:fld>
            <a:endParaRPr lang="zh-CN" alt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fld id="{3504DDFA-AE13-4EA6-936F-A399517951B1}" type="datetime1">
              <a:rPr lang="zh-CN" altLang="en-US" smtClean="0"/>
              <a:pPr/>
              <a:t>2017/3/16</a:t>
            </a:fld>
            <a:endParaRPr lang="zh-CN" altLang="en-US"/>
          </a:p>
        </p:txBody>
      </p:sp>
      <p:sp>
        <p:nvSpPr>
          <p:cNvPr id="6" name="页脚占位符 5"/>
          <p:cNvSpPr>
            <a:spLocks noGrp="1"/>
          </p:cNvSpPr>
          <p:nvPr>
            <p:ph type="ftr" sz="quarter" idx="11"/>
          </p:nvPr>
        </p:nvSpPr>
        <p:spPr/>
        <p:txBody>
          <a:bodyPr/>
          <a:lstStyle>
            <a:lvl1pPr>
              <a:defRPr/>
            </a:lvl1pPr>
          </a:lstStyle>
          <a:p>
            <a:endParaRPr lang="zh-CN" altLang="en-US"/>
          </a:p>
        </p:txBody>
      </p:sp>
      <p:sp>
        <p:nvSpPr>
          <p:cNvPr id="7" name="灯片编号占位符 6"/>
          <p:cNvSpPr>
            <a:spLocks noGrp="1"/>
          </p:cNvSpPr>
          <p:nvPr>
            <p:ph type="sldNum" sz="quarter" idx="12"/>
          </p:nvPr>
        </p:nvSpPr>
        <p:spPr/>
        <p:txBody>
          <a:bodyPr/>
          <a:lstStyle>
            <a:lvl1pPr>
              <a:defRPr/>
            </a:lvl1pPr>
          </a:lstStyle>
          <a:p>
            <a:fld id="{0C913308-F349-4B6D-A68A-DD1791B4A57B}" type="slidenum">
              <a:rPr lang="zh-CN" altLang="en-US" smtClean="0"/>
              <a:pPr/>
              <a:t>‹#›</a:t>
            </a:fld>
            <a:endParaRPr lang="zh-CN" alt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e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1.pn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2.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blipFill dpi="0" rotWithShape="0">
          <a:blip r:embed="rId14"/>
          <a:srcRect/>
          <a:tile tx="0" ty="0" sx="100000" sy="100000" flip="none" algn="tl"/>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74675" y="152400"/>
            <a:ext cx="8001000" cy="9144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zh-CN" smtClean="0"/>
              <a:t>单击此处编辑母版标题样式</a:t>
            </a:r>
          </a:p>
        </p:txBody>
      </p:sp>
      <p:sp>
        <p:nvSpPr>
          <p:cNvPr id="1027" name="Rectangle 3"/>
          <p:cNvSpPr>
            <a:spLocks noGrp="1" noChangeArrowheads="1"/>
          </p:cNvSpPr>
          <p:nvPr>
            <p:ph type="body" idx="1"/>
          </p:nvPr>
        </p:nvSpPr>
        <p:spPr bwMode="auto">
          <a:xfrm>
            <a:off x="566738" y="1295400"/>
            <a:ext cx="8001000" cy="4876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smtClean="0"/>
              <a:t>单击此处编辑母版文本样式</a:t>
            </a:r>
          </a:p>
          <a:p>
            <a:pPr lvl="1"/>
            <a:r>
              <a:rPr lang="zh-CN" smtClean="0"/>
              <a:t>第二级</a:t>
            </a:r>
          </a:p>
          <a:p>
            <a:pPr lvl="2"/>
            <a:r>
              <a:rPr lang="zh-CN" smtClean="0"/>
              <a:t>第三级</a:t>
            </a:r>
          </a:p>
          <a:p>
            <a:pPr lvl="3"/>
            <a:r>
              <a:rPr lang="zh-CN" smtClean="0"/>
              <a:t>第四级</a:t>
            </a:r>
          </a:p>
          <a:p>
            <a:pPr lvl="4"/>
            <a:r>
              <a:rPr lang="zh-CN" smtClean="0"/>
              <a:t>第五级</a:t>
            </a:r>
          </a:p>
        </p:txBody>
      </p:sp>
      <p:sp>
        <p:nvSpPr>
          <p:cNvPr id="1028" name="AutoShape 4"/>
          <p:cNvSpPr>
            <a:spLocks noChangeArrowheads="1"/>
          </p:cNvSpPr>
          <p:nvPr/>
        </p:nvSpPr>
        <p:spPr bwMode="auto">
          <a:xfrm>
            <a:off x="609600" y="1109663"/>
            <a:ext cx="7958138" cy="109537"/>
          </a:xfrm>
          <a:custGeom>
            <a:avLst/>
            <a:gdLst>
              <a:gd name="G0" fmla="+- 585 0 0"/>
              <a:gd name="T0" fmla="*/ 0 w 1000"/>
              <a:gd name="T1" fmla="*/ 0 h 1000"/>
              <a:gd name="T2" fmla="*/ 0 w 1000"/>
              <a:gd name="T3" fmla="*/ 0 h 1000"/>
              <a:gd name="T4" fmla="*/ 0 w 1000"/>
              <a:gd name="T5" fmla="*/ 0 h 1000"/>
              <a:gd name="T6" fmla="*/ 0 w 1000"/>
              <a:gd name="T7" fmla="*/ 0 h 1000"/>
              <a:gd name="T8" fmla="*/ 0 w 1000"/>
              <a:gd name="T9" fmla="*/ 0 h 1000"/>
              <a:gd name="T10" fmla="*/ 0 w 1000"/>
              <a:gd name="T11" fmla="*/ 0 h 1000"/>
              <a:gd name="T12" fmla="*/ 3163 w 1000"/>
              <a:gd name="T13" fmla="*/ 3163 h 1000"/>
              <a:gd name="T14" fmla="*/ 18437 w 1000"/>
              <a:gd name="T15" fmla="*/ 18437 h 1000"/>
            </a:gdLst>
            <a:ahLst/>
            <a:cxnLst>
              <a:cxn ang="0">
                <a:pos x="T0" y="T1"/>
              </a:cxn>
              <a:cxn ang="0">
                <a:pos x="T2" y="T3"/>
              </a:cxn>
              <a:cxn ang="0">
                <a:pos x="T4" y="T5"/>
              </a:cxn>
              <a:cxn ang="0">
                <a:pos x="T6" y="T7"/>
              </a:cxn>
              <a:cxn ang="0">
                <a:pos x="T8" y="T9"/>
              </a:cxn>
              <a:cxn ang="0">
                <a:pos x="T10" y="T11"/>
              </a:cxn>
            </a:cxnLst>
            <a:rect l="T12" t="T13" r="T14" b="T15"/>
            <a:pathLst>
              <a:path w="1000" h="1000" stroke="0">
                <a:moveTo>
                  <a:pt x="0" y="0"/>
                </a:moveTo>
                <a:lnTo>
                  <a:pt x="585" y="0"/>
                </a:lnTo>
                <a:lnTo>
                  <a:pt x="585" y="1000"/>
                </a:lnTo>
                <a:lnTo>
                  <a:pt x="0" y="1000"/>
                </a:lnTo>
                <a:close/>
              </a:path>
              <a:path w="1000" h="1000">
                <a:moveTo>
                  <a:pt x="0" y="0"/>
                </a:moveTo>
                <a:lnTo>
                  <a:pt x="1000" y="0"/>
                </a:lnTo>
              </a:path>
            </a:pathLst>
          </a:custGeom>
          <a:solidFill>
            <a:schemeClr val="accent2"/>
          </a:solidFill>
          <a:ln w="9525" cmpd="sng">
            <a:solidFill>
              <a:schemeClr val="accent2"/>
            </a:solidFill>
            <a:miter lim="800000"/>
            <a:headEnd/>
            <a:tailEnd/>
          </a:ln>
        </p:spPr>
        <p:txBody>
          <a:bodyPr/>
          <a:lstStyle/>
          <a:p>
            <a:endParaRPr lang="zh-CN" altLang="en-US" sz="2400" b="0">
              <a:latin typeface="Times New Roman" pitchFamily="18" charset="0"/>
            </a:endParaRPr>
          </a:p>
        </p:txBody>
      </p:sp>
      <p:sp>
        <p:nvSpPr>
          <p:cNvPr id="1029" name="Line 5"/>
          <p:cNvSpPr>
            <a:spLocks noChangeShapeType="1"/>
          </p:cNvSpPr>
          <p:nvPr/>
        </p:nvSpPr>
        <p:spPr bwMode="auto">
          <a:xfrm flipV="1">
            <a:off x="609600" y="6248400"/>
            <a:ext cx="7924800" cy="0"/>
          </a:xfrm>
          <a:prstGeom prst="line">
            <a:avLst/>
          </a:prstGeom>
          <a:noFill/>
          <a:ln w="3175" cmpd="sng">
            <a:solidFill>
              <a:schemeClr val="accent2"/>
            </a:solidFill>
            <a:round/>
            <a:headEnd/>
            <a:tailEnd/>
          </a:ln>
          <a:effectLst/>
        </p:spPr>
        <p:txBody>
          <a:bodyPr/>
          <a:lstStyle/>
          <a:p>
            <a:endParaRPr lang="zh-CN" altLang="en-US"/>
          </a:p>
        </p:txBody>
      </p:sp>
      <p:sp>
        <p:nvSpPr>
          <p:cNvPr id="1030" name="Rectangle 6"/>
          <p:cNvSpPr>
            <a:spLocks noGrp="1" noChangeArrowheads="1"/>
          </p:cNvSpPr>
          <p:nvPr>
            <p:ph type="dt" sz="half" idx="2"/>
          </p:nvPr>
        </p:nvSpPr>
        <p:spPr bwMode="auto">
          <a:xfrm>
            <a:off x="609600" y="6305550"/>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0">
                <a:latin typeface="+mn-lt"/>
              </a:defRPr>
            </a:lvl1pPr>
          </a:lstStyle>
          <a:p>
            <a:fld id="{3E7E5217-8DBB-468C-B1C4-0C006AB3A5C0}" type="datetime1">
              <a:rPr lang="zh-CN" altLang="en-US" smtClean="0"/>
              <a:pPr/>
              <a:t>2017/3/16</a:t>
            </a:fld>
            <a:endParaRPr lang="zh-CN" altLang="en-US"/>
          </a:p>
        </p:txBody>
      </p:sp>
      <p:sp>
        <p:nvSpPr>
          <p:cNvPr id="1031" name="Rectangle 7"/>
          <p:cNvSpPr>
            <a:spLocks noGrp="1" noChangeArrowheads="1"/>
          </p:cNvSpPr>
          <p:nvPr>
            <p:ph type="ftr" sz="quarter" idx="3"/>
          </p:nvPr>
        </p:nvSpPr>
        <p:spPr bwMode="auto">
          <a:xfrm>
            <a:off x="3124200" y="6305550"/>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200" b="0">
                <a:latin typeface="+mn-lt"/>
              </a:defRPr>
            </a:lvl1pPr>
          </a:lstStyle>
          <a:p>
            <a:endParaRPr lang="zh-CN" altLang="en-US"/>
          </a:p>
        </p:txBody>
      </p:sp>
      <p:sp>
        <p:nvSpPr>
          <p:cNvPr id="1032" name="Rectangle 8"/>
          <p:cNvSpPr>
            <a:spLocks noGrp="1" noChangeArrowheads="1"/>
          </p:cNvSpPr>
          <p:nvPr>
            <p:ph type="sldNum" sz="quarter" idx="4"/>
          </p:nvPr>
        </p:nvSpPr>
        <p:spPr bwMode="auto">
          <a:xfrm>
            <a:off x="7162800" y="6553200"/>
            <a:ext cx="19812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a:latin typeface="+mn-lt"/>
              </a:defRPr>
            </a:lvl1pPr>
          </a:lstStyle>
          <a:p>
            <a:fld id="{0C913308-F349-4B6D-A68A-DD1791B4A57B}" type="slidenum">
              <a:rPr lang="zh-CN" altLang="en-US" smtClean="0"/>
              <a:pPr/>
              <a:t>‹#›</a:t>
            </a:fld>
            <a:endParaRPr lang="zh-CN" altLang="en-US"/>
          </a:p>
        </p:txBody>
      </p:sp>
      <p:pic>
        <p:nvPicPr>
          <p:cNvPr id="1033" name="Picture 9" descr="图形2"/>
          <p:cNvPicPr>
            <a:picLocks noChangeAspect="1" noChangeArrowheads="1"/>
          </p:cNvPicPr>
          <p:nvPr/>
        </p:nvPicPr>
        <p:blipFill>
          <a:blip r:embed="rId15"/>
          <a:srcRect/>
          <a:stretch>
            <a:fillRect/>
          </a:stretch>
        </p:blipFill>
        <p:spPr bwMode="auto">
          <a:xfrm>
            <a:off x="8101013" y="188913"/>
            <a:ext cx="879475" cy="87947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ransition/>
  <p:hf hdr="0" ftr="0" dt="0"/>
  <p:txStyles>
    <p:titleStyle>
      <a:lvl1pPr algn="l" rtl="0" eaLnBrk="1" fontAlgn="base" hangingPunct="1">
        <a:spcBef>
          <a:spcPct val="0"/>
        </a:spcBef>
        <a:spcAft>
          <a:spcPct val="0"/>
        </a:spcAft>
        <a:defRPr sz="3800">
          <a:solidFill>
            <a:schemeClr val="tx2"/>
          </a:solidFill>
          <a:latin typeface="+mj-lt"/>
          <a:ea typeface="+mj-ea"/>
          <a:cs typeface="+mj-cs"/>
        </a:defRPr>
      </a:lvl1pPr>
      <a:lvl2pPr algn="l" rtl="0" eaLnBrk="1" fontAlgn="base" hangingPunct="1">
        <a:spcBef>
          <a:spcPct val="0"/>
        </a:spcBef>
        <a:spcAft>
          <a:spcPct val="0"/>
        </a:spcAft>
        <a:defRPr sz="3800">
          <a:solidFill>
            <a:schemeClr val="tx2"/>
          </a:solidFill>
          <a:latin typeface="Verdana" pitchFamily="34" charset="0"/>
          <a:ea typeface="宋体" pitchFamily="2" charset="-122"/>
        </a:defRPr>
      </a:lvl2pPr>
      <a:lvl3pPr algn="l" rtl="0" eaLnBrk="1" fontAlgn="base" hangingPunct="1">
        <a:spcBef>
          <a:spcPct val="0"/>
        </a:spcBef>
        <a:spcAft>
          <a:spcPct val="0"/>
        </a:spcAft>
        <a:defRPr sz="3800">
          <a:solidFill>
            <a:schemeClr val="tx2"/>
          </a:solidFill>
          <a:latin typeface="Verdana" pitchFamily="34" charset="0"/>
          <a:ea typeface="宋体" pitchFamily="2" charset="-122"/>
        </a:defRPr>
      </a:lvl3pPr>
      <a:lvl4pPr algn="l" rtl="0" eaLnBrk="1" fontAlgn="base" hangingPunct="1">
        <a:spcBef>
          <a:spcPct val="0"/>
        </a:spcBef>
        <a:spcAft>
          <a:spcPct val="0"/>
        </a:spcAft>
        <a:defRPr sz="3800">
          <a:solidFill>
            <a:schemeClr val="tx2"/>
          </a:solidFill>
          <a:latin typeface="Verdana" pitchFamily="34" charset="0"/>
          <a:ea typeface="宋体" pitchFamily="2" charset="-122"/>
        </a:defRPr>
      </a:lvl4pPr>
      <a:lvl5pPr algn="l" rtl="0" eaLnBrk="1" fontAlgn="base" hangingPunct="1">
        <a:spcBef>
          <a:spcPct val="0"/>
        </a:spcBef>
        <a:spcAft>
          <a:spcPct val="0"/>
        </a:spcAft>
        <a:defRPr sz="3800">
          <a:solidFill>
            <a:schemeClr val="tx2"/>
          </a:solidFill>
          <a:latin typeface="Verdana" pitchFamily="34" charset="0"/>
          <a:ea typeface="宋体" pitchFamily="2" charset="-122"/>
        </a:defRPr>
      </a:lvl5pPr>
      <a:lvl6pPr marL="457200" algn="l" rtl="0" eaLnBrk="1" fontAlgn="base" hangingPunct="1">
        <a:spcBef>
          <a:spcPct val="0"/>
        </a:spcBef>
        <a:spcAft>
          <a:spcPct val="0"/>
        </a:spcAft>
        <a:defRPr sz="3800">
          <a:solidFill>
            <a:schemeClr val="tx2"/>
          </a:solidFill>
          <a:latin typeface="Verdana" pitchFamily="34" charset="0"/>
          <a:ea typeface="宋体" pitchFamily="2" charset="-122"/>
        </a:defRPr>
      </a:lvl6pPr>
      <a:lvl7pPr marL="914400" algn="l" rtl="0" eaLnBrk="1" fontAlgn="base" hangingPunct="1">
        <a:spcBef>
          <a:spcPct val="0"/>
        </a:spcBef>
        <a:spcAft>
          <a:spcPct val="0"/>
        </a:spcAft>
        <a:defRPr sz="3800">
          <a:solidFill>
            <a:schemeClr val="tx2"/>
          </a:solidFill>
          <a:latin typeface="Verdana" pitchFamily="34" charset="0"/>
          <a:ea typeface="宋体" pitchFamily="2" charset="-122"/>
        </a:defRPr>
      </a:lvl7pPr>
      <a:lvl8pPr marL="1371600" algn="l" rtl="0" eaLnBrk="1" fontAlgn="base" hangingPunct="1">
        <a:spcBef>
          <a:spcPct val="0"/>
        </a:spcBef>
        <a:spcAft>
          <a:spcPct val="0"/>
        </a:spcAft>
        <a:defRPr sz="3800">
          <a:solidFill>
            <a:schemeClr val="tx2"/>
          </a:solidFill>
          <a:latin typeface="Verdana" pitchFamily="34" charset="0"/>
          <a:ea typeface="宋体" pitchFamily="2" charset="-122"/>
        </a:defRPr>
      </a:lvl8pPr>
      <a:lvl9pPr marL="1828800" algn="l" rtl="0" eaLnBrk="1" fontAlgn="base" hangingPunct="1">
        <a:spcBef>
          <a:spcPct val="0"/>
        </a:spcBef>
        <a:spcAft>
          <a:spcPct val="0"/>
        </a:spcAft>
        <a:defRPr sz="3800">
          <a:solidFill>
            <a:schemeClr val="tx2"/>
          </a:solidFill>
          <a:latin typeface="Verdana" pitchFamily="34" charset="0"/>
          <a:ea typeface="宋体" pitchFamily="2" charset="-122"/>
        </a:defRPr>
      </a:lvl9pPr>
    </p:titleStyle>
    <p:bodyStyle>
      <a:lvl1pPr marL="469900" indent="-469900" algn="l" rtl="0" eaLnBrk="1" fontAlgn="base" hangingPunct="1">
        <a:spcBef>
          <a:spcPct val="20000"/>
        </a:spcBef>
        <a:spcAft>
          <a:spcPct val="0"/>
        </a:spcAft>
        <a:buClr>
          <a:schemeClr val="accent2"/>
        </a:buClr>
        <a:buFont typeface="Wingdings" pitchFamily="2" charset="2"/>
        <a:buChar char="o"/>
        <a:defRPr sz="3000">
          <a:solidFill>
            <a:schemeClr val="tx1"/>
          </a:solidFill>
          <a:latin typeface="+mn-lt"/>
          <a:ea typeface="+mn-ea"/>
          <a:cs typeface="+mn-cs"/>
        </a:defRPr>
      </a:lvl1pPr>
      <a:lvl2pPr marL="908050" indent="-436563" algn="l" rtl="0" eaLnBrk="1" fontAlgn="base" hangingPunct="1">
        <a:spcBef>
          <a:spcPct val="20000"/>
        </a:spcBef>
        <a:spcAft>
          <a:spcPct val="0"/>
        </a:spcAft>
        <a:buClr>
          <a:schemeClr val="accent2"/>
        </a:buClr>
        <a:buFont typeface="Wingdings" pitchFamily="2" charset="2"/>
        <a:buChar char="n"/>
        <a:defRPr sz="2600">
          <a:solidFill>
            <a:schemeClr val="tx1"/>
          </a:solidFill>
          <a:latin typeface="+mn-lt"/>
          <a:ea typeface="+mn-ea"/>
        </a:defRPr>
      </a:lvl2pPr>
      <a:lvl3pPr marL="1304925" indent="-395288" algn="l" rtl="0" eaLnBrk="1" fontAlgn="base" hangingPunct="1">
        <a:spcBef>
          <a:spcPct val="20000"/>
        </a:spcBef>
        <a:spcAft>
          <a:spcPct val="0"/>
        </a:spcAft>
        <a:buClr>
          <a:schemeClr val="accent2"/>
        </a:buClr>
        <a:buFont typeface="Wingdings" pitchFamily="2" charset="2"/>
        <a:buChar char="o"/>
        <a:defRPr sz="2300">
          <a:solidFill>
            <a:schemeClr val="tx1"/>
          </a:solidFill>
          <a:latin typeface="+mn-lt"/>
          <a:ea typeface="+mn-ea"/>
        </a:defRPr>
      </a:lvl3pPr>
      <a:lvl4pPr marL="1693863" indent="-387350" algn="l" rtl="0" eaLnBrk="1" fontAlgn="base" hangingPunct="1">
        <a:spcBef>
          <a:spcPct val="20000"/>
        </a:spcBef>
        <a:spcAft>
          <a:spcPct val="0"/>
        </a:spcAft>
        <a:buClr>
          <a:schemeClr val="accent2"/>
        </a:buClr>
        <a:buFont typeface="Wingdings" pitchFamily="2" charset="2"/>
        <a:buChar char="n"/>
        <a:defRPr sz="2000">
          <a:solidFill>
            <a:schemeClr val="tx1"/>
          </a:solidFill>
          <a:latin typeface="+mn-lt"/>
          <a:ea typeface="+mn-ea"/>
        </a:defRPr>
      </a:lvl4pPr>
      <a:lvl5pPr marL="2093913" indent="-398463" algn="l" rtl="0" eaLnBrk="1" fontAlgn="base" hangingPunct="1">
        <a:spcBef>
          <a:spcPct val="25000"/>
        </a:spcBef>
        <a:spcAft>
          <a:spcPct val="0"/>
        </a:spcAft>
        <a:buClr>
          <a:schemeClr val="accent2"/>
        </a:buClr>
        <a:buFont typeface="Wingdings" pitchFamily="2" charset="2"/>
        <a:buChar char="§"/>
        <a:defRPr sz="2000">
          <a:solidFill>
            <a:schemeClr val="tx1"/>
          </a:solidFill>
          <a:latin typeface="+mn-lt"/>
          <a:ea typeface="+mn-ea"/>
        </a:defRPr>
      </a:lvl5pPr>
      <a:lvl6pPr marL="2551113" indent="-398463" algn="l" rtl="0" eaLnBrk="1" fontAlgn="base" hangingPunct="1">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eaLnBrk="1" fontAlgn="base" hangingPunct="1">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eaLnBrk="1" fontAlgn="base" hangingPunct="1">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eaLnBrk="1" fontAlgn="base" hangingPunct="1">
        <a:spcBef>
          <a:spcPct val="25000"/>
        </a:spcBef>
        <a:spcAft>
          <a:spcPct val="0"/>
        </a:spcAft>
        <a:buClr>
          <a:schemeClr val="accent2"/>
        </a:buClr>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blipFill dpi="0" rotWithShape="0">
          <a:blip r:embed="rId13"/>
          <a:srcRect/>
          <a:tile tx="0" ty="0" sx="100000" sy="100000" flip="none" algn="tl"/>
        </a:blip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574675" y="152400"/>
            <a:ext cx="8001000" cy="9144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zh-CN" smtClean="0"/>
              <a:t>单击此处编辑母版标题样式</a:t>
            </a:r>
          </a:p>
        </p:txBody>
      </p:sp>
      <p:sp>
        <p:nvSpPr>
          <p:cNvPr id="3075" name="Rectangle 3"/>
          <p:cNvSpPr>
            <a:spLocks noGrp="1" noChangeArrowheads="1"/>
          </p:cNvSpPr>
          <p:nvPr>
            <p:ph type="body" idx="1"/>
          </p:nvPr>
        </p:nvSpPr>
        <p:spPr bwMode="auto">
          <a:xfrm>
            <a:off x="566738" y="1295400"/>
            <a:ext cx="8001000" cy="4876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smtClean="0"/>
              <a:t>单击此处编辑母版文本样式</a:t>
            </a:r>
          </a:p>
          <a:p>
            <a:pPr lvl="1"/>
            <a:r>
              <a:rPr lang="zh-CN" smtClean="0"/>
              <a:t>第二级</a:t>
            </a:r>
          </a:p>
          <a:p>
            <a:pPr lvl="2"/>
            <a:r>
              <a:rPr lang="zh-CN" smtClean="0"/>
              <a:t>第三级</a:t>
            </a:r>
          </a:p>
          <a:p>
            <a:pPr lvl="3"/>
            <a:r>
              <a:rPr lang="zh-CN" smtClean="0"/>
              <a:t>第四级</a:t>
            </a:r>
          </a:p>
          <a:p>
            <a:pPr lvl="4"/>
            <a:r>
              <a:rPr lang="zh-CN" smtClean="0"/>
              <a:t>第五级</a:t>
            </a:r>
          </a:p>
        </p:txBody>
      </p:sp>
      <p:sp>
        <p:nvSpPr>
          <p:cNvPr id="3076" name="Rectangle 4"/>
          <p:cNvSpPr>
            <a:spLocks noGrp="1" noChangeArrowheads="1"/>
          </p:cNvSpPr>
          <p:nvPr>
            <p:ph type="dt" sz="half" idx="2"/>
          </p:nvPr>
        </p:nvSpPr>
        <p:spPr bwMode="auto">
          <a:xfrm>
            <a:off x="609600" y="6305550"/>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0">
                <a:latin typeface="+mn-lt"/>
              </a:defRPr>
            </a:lvl1pPr>
          </a:lstStyle>
          <a:p>
            <a:fld id="{49E3D6E4-9632-4E8F-99EA-B51573350B52}" type="datetime1">
              <a:rPr lang="zh-CN" altLang="en-US" smtClean="0"/>
              <a:pPr/>
              <a:t>2017/3/16</a:t>
            </a:fld>
            <a:endParaRPr lang="en-US"/>
          </a:p>
        </p:txBody>
      </p:sp>
      <p:sp>
        <p:nvSpPr>
          <p:cNvPr id="3077" name="Rectangle 5"/>
          <p:cNvSpPr>
            <a:spLocks noGrp="1" noChangeArrowheads="1"/>
          </p:cNvSpPr>
          <p:nvPr>
            <p:ph type="ftr" sz="quarter" idx="3"/>
          </p:nvPr>
        </p:nvSpPr>
        <p:spPr bwMode="auto">
          <a:xfrm>
            <a:off x="3124200" y="6305550"/>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200" b="0">
                <a:latin typeface="+mn-lt"/>
              </a:defRPr>
            </a:lvl1pPr>
          </a:lstStyle>
          <a:p>
            <a:endParaRPr lang="en-US"/>
          </a:p>
        </p:txBody>
      </p:sp>
      <p:sp>
        <p:nvSpPr>
          <p:cNvPr id="3078" name="Rectangle 6"/>
          <p:cNvSpPr>
            <a:spLocks noChangeArrowheads="1"/>
          </p:cNvSpPr>
          <p:nvPr/>
        </p:nvSpPr>
        <p:spPr bwMode="auto">
          <a:xfrm>
            <a:off x="7162800" y="6553200"/>
            <a:ext cx="1981200" cy="304800"/>
          </a:xfrm>
          <a:prstGeom prst="rect">
            <a:avLst/>
          </a:prstGeom>
          <a:noFill/>
          <a:ln w="9525">
            <a:noFill/>
            <a:miter lim="800000"/>
            <a:headEnd/>
            <a:tailEnd/>
          </a:ln>
          <a:effectLst/>
        </p:spPr>
        <p:txBody>
          <a:bodyPr/>
          <a:lstStyle/>
          <a:p>
            <a:pPr algn="r"/>
            <a:fld id="{24008233-537E-49CB-ACF6-DD2419632B53}" type="slidenum">
              <a:rPr lang="zh-CN" altLang="en-US" sz="1200" b="0">
                <a:latin typeface="Verdana" pitchFamily="34" charset="0"/>
              </a:rPr>
              <a:pPr algn="r"/>
              <a:t>‹#›</a:t>
            </a:fld>
            <a:endParaRPr lang="en-US" sz="1200" b="0">
              <a:latin typeface="Verdana" pitchFamily="34" charset="0"/>
            </a:endParaRPr>
          </a:p>
        </p:txBody>
      </p:sp>
      <p:pic>
        <p:nvPicPr>
          <p:cNvPr id="3079" name="Picture 7" descr="图形2"/>
          <p:cNvPicPr>
            <a:picLocks noChangeAspect="1" noChangeArrowheads="1"/>
          </p:cNvPicPr>
          <p:nvPr/>
        </p:nvPicPr>
        <p:blipFill>
          <a:blip r:embed="rId14"/>
          <a:srcRect/>
          <a:stretch>
            <a:fillRect/>
          </a:stretch>
        </p:blipFill>
        <p:spPr bwMode="auto">
          <a:xfrm>
            <a:off x="8101013" y="188913"/>
            <a:ext cx="879475" cy="87947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hf hdr="0" ftr="0" dt="0"/>
  <p:txStyles>
    <p:titleStyle>
      <a:lvl1pPr algn="l" rtl="0" eaLnBrk="1" fontAlgn="base" hangingPunct="1">
        <a:spcBef>
          <a:spcPct val="0"/>
        </a:spcBef>
        <a:spcAft>
          <a:spcPct val="0"/>
        </a:spcAft>
        <a:defRPr sz="3800">
          <a:solidFill>
            <a:schemeClr val="tx2"/>
          </a:solidFill>
          <a:latin typeface="+mj-lt"/>
          <a:ea typeface="+mj-ea"/>
          <a:cs typeface="+mj-cs"/>
        </a:defRPr>
      </a:lvl1pPr>
      <a:lvl2pPr algn="l" rtl="0" eaLnBrk="1" fontAlgn="base" hangingPunct="1">
        <a:spcBef>
          <a:spcPct val="0"/>
        </a:spcBef>
        <a:spcAft>
          <a:spcPct val="0"/>
        </a:spcAft>
        <a:defRPr sz="3800">
          <a:solidFill>
            <a:schemeClr val="tx2"/>
          </a:solidFill>
          <a:latin typeface="Verdana" pitchFamily="34" charset="0"/>
          <a:ea typeface="宋体" pitchFamily="2" charset="-122"/>
        </a:defRPr>
      </a:lvl2pPr>
      <a:lvl3pPr algn="l" rtl="0" eaLnBrk="1" fontAlgn="base" hangingPunct="1">
        <a:spcBef>
          <a:spcPct val="0"/>
        </a:spcBef>
        <a:spcAft>
          <a:spcPct val="0"/>
        </a:spcAft>
        <a:defRPr sz="3800">
          <a:solidFill>
            <a:schemeClr val="tx2"/>
          </a:solidFill>
          <a:latin typeface="Verdana" pitchFamily="34" charset="0"/>
          <a:ea typeface="宋体" pitchFamily="2" charset="-122"/>
        </a:defRPr>
      </a:lvl3pPr>
      <a:lvl4pPr algn="l" rtl="0" eaLnBrk="1" fontAlgn="base" hangingPunct="1">
        <a:spcBef>
          <a:spcPct val="0"/>
        </a:spcBef>
        <a:spcAft>
          <a:spcPct val="0"/>
        </a:spcAft>
        <a:defRPr sz="3800">
          <a:solidFill>
            <a:schemeClr val="tx2"/>
          </a:solidFill>
          <a:latin typeface="Verdana" pitchFamily="34" charset="0"/>
          <a:ea typeface="宋体" pitchFamily="2" charset="-122"/>
        </a:defRPr>
      </a:lvl4pPr>
      <a:lvl5pPr algn="l" rtl="0" eaLnBrk="1" fontAlgn="base" hangingPunct="1">
        <a:spcBef>
          <a:spcPct val="0"/>
        </a:spcBef>
        <a:spcAft>
          <a:spcPct val="0"/>
        </a:spcAft>
        <a:defRPr sz="3800">
          <a:solidFill>
            <a:schemeClr val="tx2"/>
          </a:solidFill>
          <a:latin typeface="Verdana" pitchFamily="34" charset="0"/>
          <a:ea typeface="宋体" pitchFamily="2" charset="-122"/>
        </a:defRPr>
      </a:lvl5pPr>
      <a:lvl6pPr marL="457200" algn="l" rtl="0" eaLnBrk="1" fontAlgn="base" hangingPunct="1">
        <a:spcBef>
          <a:spcPct val="0"/>
        </a:spcBef>
        <a:spcAft>
          <a:spcPct val="0"/>
        </a:spcAft>
        <a:defRPr sz="3800">
          <a:solidFill>
            <a:schemeClr val="tx2"/>
          </a:solidFill>
          <a:latin typeface="Verdana" pitchFamily="34" charset="0"/>
          <a:ea typeface="宋体" pitchFamily="2" charset="-122"/>
        </a:defRPr>
      </a:lvl6pPr>
      <a:lvl7pPr marL="914400" algn="l" rtl="0" eaLnBrk="1" fontAlgn="base" hangingPunct="1">
        <a:spcBef>
          <a:spcPct val="0"/>
        </a:spcBef>
        <a:spcAft>
          <a:spcPct val="0"/>
        </a:spcAft>
        <a:defRPr sz="3800">
          <a:solidFill>
            <a:schemeClr val="tx2"/>
          </a:solidFill>
          <a:latin typeface="Verdana" pitchFamily="34" charset="0"/>
          <a:ea typeface="宋体" pitchFamily="2" charset="-122"/>
        </a:defRPr>
      </a:lvl7pPr>
      <a:lvl8pPr marL="1371600" algn="l" rtl="0" eaLnBrk="1" fontAlgn="base" hangingPunct="1">
        <a:spcBef>
          <a:spcPct val="0"/>
        </a:spcBef>
        <a:spcAft>
          <a:spcPct val="0"/>
        </a:spcAft>
        <a:defRPr sz="3800">
          <a:solidFill>
            <a:schemeClr val="tx2"/>
          </a:solidFill>
          <a:latin typeface="Verdana" pitchFamily="34" charset="0"/>
          <a:ea typeface="宋体" pitchFamily="2" charset="-122"/>
        </a:defRPr>
      </a:lvl8pPr>
      <a:lvl9pPr marL="1828800" algn="l" rtl="0" eaLnBrk="1" fontAlgn="base" hangingPunct="1">
        <a:spcBef>
          <a:spcPct val="0"/>
        </a:spcBef>
        <a:spcAft>
          <a:spcPct val="0"/>
        </a:spcAft>
        <a:defRPr sz="3800">
          <a:solidFill>
            <a:schemeClr val="tx2"/>
          </a:solidFill>
          <a:latin typeface="Verdana" pitchFamily="34" charset="0"/>
          <a:ea typeface="宋体" pitchFamily="2" charset="-122"/>
        </a:defRPr>
      </a:lvl9pPr>
    </p:titleStyle>
    <p:bodyStyle>
      <a:lvl1pPr marL="469900" indent="-469900" algn="l" rtl="0" eaLnBrk="1" fontAlgn="base" hangingPunct="1">
        <a:spcBef>
          <a:spcPct val="20000"/>
        </a:spcBef>
        <a:spcAft>
          <a:spcPct val="0"/>
        </a:spcAft>
        <a:buClr>
          <a:schemeClr val="accent2"/>
        </a:buClr>
        <a:buFont typeface="Wingdings" pitchFamily="2" charset="2"/>
        <a:buChar char="o"/>
        <a:defRPr sz="3000">
          <a:solidFill>
            <a:schemeClr val="tx1"/>
          </a:solidFill>
          <a:latin typeface="+mn-lt"/>
          <a:ea typeface="+mn-ea"/>
          <a:cs typeface="+mn-cs"/>
        </a:defRPr>
      </a:lvl1pPr>
      <a:lvl2pPr marL="908050" indent="-436563" algn="l" rtl="0" eaLnBrk="1" fontAlgn="base" hangingPunct="1">
        <a:spcBef>
          <a:spcPct val="20000"/>
        </a:spcBef>
        <a:spcAft>
          <a:spcPct val="0"/>
        </a:spcAft>
        <a:buClr>
          <a:schemeClr val="accent2"/>
        </a:buClr>
        <a:buFont typeface="Wingdings" pitchFamily="2" charset="2"/>
        <a:buChar char="n"/>
        <a:defRPr sz="2600">
          <a:solidFill>
            <a:schemeClr val="tx1"/>
          </a:solidFill>
          <a:latin typeface="+mn-lt"/>
          <a:ea typeface="+mn-ea"/>
        </a:defRPr>
      </a:lvl2pPr>
      <a:lvl3pPr marL="1304925" indent="-395288" algn="l" rtl="0" eaLnBrk="1" fontAlgn="base" hangingPunct="1">
        <a:spcBef>
          <a:spcPct val="20000"/>
        </a:spcBef>
        <a:spcAft>
          <a:spcPct val="0"/>
        </a:spcAft>
        <a:buClr>
          <a:schemeClr val="accent2"/>
        </a:buClr>
        <a:buFont typeface="Wingdings" pitchFamily="2" charset="2"/>
        <a:buChar char="o"/>
        <a:defRPr sz="2300">
          <a:solidFill>
            <a:schemeClr val="tx1"/>
          </a:solidFill>
          <a:latin typeface="+mn-lt"/>
          <a:ea typeface="+mn-ea"/>
        </a:defRPr>
      </a:lvl3pPr>
      <a:lvl4pPr marL="1693863" indent="-387350" algn="l" rtl="0" eaLnBrk="1" fontAlgn="base" hangingPunct="1">
        <a:spcBef>
          <a:spcPct val="20000"/>
        </a:spcBef>
        <a:spcAft>
          <a:spcPct val="0"/>
        </a:spcAft>
        <a:buClr>
          <a:schemeClr val="accent2"/>
        </a:buClr>
        <a:buFont typeface="Wingdings" pitchFamily="2" charset="2"/>
        <a:buChar char="n"/>
        <a:defRPr sz="2000">
          <a:solidFill>
            <a:schemeClr val="tx1"/>
          </a:solidFill>
          <a:latin typeface="+mn-lt"/>
          <a:ea typeface="+mn-ea"/>
        </a:defRPr>
      </a:lvl4pPr>
      <a:lvl5pPr marL="2093913" indent="-398463" algn="l" rtl="0" eaLnBrk="1" fontAlgn="base" hangingPunct="1">
        <a:spcBef>
          <a:spcPct val="25000"/>
        </a:spcBef>
        <a:spcAft>
          <a:spcPct val="0"/>
        </a:spcAft>
        <a:buClr>
          <a:schemeClr val="accent2"/>
        </a:buClr>
        <a:buFont typeface="Wingdings" pitchFamily="2" charset="2"/>
        <a:buChar char="§"/>
        <a:defRPr sz="2000">
          <a:solidFill>
            <a:schemeClr val="tx1"/>
          </a:solidFill>
          <a:latin typeface="+mn-lt"/>
          <a:ea typeface="+mn-ea"/>
        </a:defRPr>
      </a:lvl5pPr>
      <a:lvl6pPr marL="2551113" indent="-398463" algn="l" rtl="0" eaLnBrk="1" fontAlgn="base" hangingPunct="1">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eaLnBrk="1" fontAlgn="base" hangingPunct="1">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eaLnBrk="1" fontAlgn="base" hangingPunct="1">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eaLnBrk="1" fontAlgn="base" hangingPunct="1">
        <a:spcBef>
          <a:spcPct val="25000"/>
        </a:spcBef>
        <a:spcAft>
          <a:spcPct val="0"/>
        </a:spcAft>
        <a:buClr>
          <a:schemeClr val="accent2"/>
        </a:buClr>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5.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ChangeArrowheads="1"/>
          </p:cNvSpPr>
          <p:nvPr/>
        </p:nvSpPr>
        <p:spPr bwMode="auto">
          <a:xfrm>
            <a:off x="857224" y="2428868"/>
            <a:ext cx="7772400" cy="1262066"/>
          </a:xfrm>
          <a:prstGeom prst="rect">
            <a:avLst/>
          </a:prstGeom>
          <a:noFill/>
          <a:ln w="9525">
            <a:noFill/>
            <a:miter lim="800000"/>
            <a:headEnd/>
            <a:tailEnd/>
          </a:ln>
          <a:effectLst/>
        </p:spPr>
        <p:txBody>
          <a:bodyPr anchor="b"/>
          <a:lstStyle/>
          <a:p>
            <a:pPr marL="762000" indent="-762000" algn="ctr" fontAlgn="ctr">
              <a:lnSpc>
                <a:spcPct val="120000"/>
              </a:lnSpc>
            </a:pPr>
            <a:r>
              <a:rPr lang="zh-CN" altLang="zh-CN" sz="3700" dirty="0" smtClean="0">
                <a:solidFill>
                  <a:srgbClr val="0000CC"/>
                </a:solidFill>
                <a:effectLst>
                  <a:outerShdw blurRad="38100" dist="38100" dir="2700000" algn="tl">
                    <a:srgbClr val="C0C0C0"/>
                  </a:outerShdw>
                </a:effectLst>
                <a:latin typeface="黑体" pitchFamily="49" charset="-122"/>
                <a:ea typeface="黑体" pitchFamily="49" charset="-122"/>
              </a:rPr>
              <a:t>基于</a:t>
            </a:r>
            <a:r>
              <a:rPr lang="en-US" altLang="zh-CN" sz="3700" dirty="0">
                <a:solidFill>
                  <a:srgbClr val="0000CC"/>
                </a:solidFill>
                <a:effectLst>
                  <a:outerShdw blurRad="38100" dist="38100" dir="2700000" algn="tl">
                    <a:srgbClr val="C0C0C0"/>
                  </a:outerShdw>
                </a:effectLst>
                <a:latin typeface="黑体" pitchFamily="49" charset="-122"/>
                <a:ea typeface="黑体" pitchFamily="49" charset="-122"/>
              </a:rPr>
              <a:t>GIRAFFE</a:t>
            </a:r>
            <a:r>
              <a:rPr lang="zh-CN" altLang="zh-CN" sz="3700" dirty="0">
                <a:solidFill>
                  <a:srgbClr val="0000CC"/>
                </a:solidFill>
                <a:effectLst>
                  <a:outerShdw blurRad="38100" dist="38100" dir="2700000" algn="tl">
                    <a:srgbClr val="C0C0C0"/>
                  </a:outerShdw>
                </a:effectLst>
                <a:latin typeface="黑体" pitchFamily="49" charset="-122"/>
                <a:ea typeface="黑体" pitchFamily="49" charset="-122"/>
              </a:rPr>
              <a:t>的供水管网抗震性态及震后恢复研究</a:t>
            </a:r>
            <a:endParaRPr lang="zh-CN" sz="3700" dirty="0">
              <a:solidFill>
                <a:srgbClr val="0000CC"/>
              </a:solidFill>
              <a:effectLst>
                <a:outerShdw blurRad="38100" dist="38100" dir="2700000" algn="tl">
                  <a:srgbClr val="C0C0C0"/>
                </a:outerShdw>
              </a:effectLst>
              <a:latin typeface="黑体" pitchFamily="49" charset="-122"/>
              <a:ea typeface="黑体" pitchFamily="49" charset="-122"/>
            </a:endParaRPr>
          </a:p>
        </p:txBody>
      </p:sp>
      <p:sp>
        <p:nvSpPr>
          <p:cNvPr id="5" name="Rectangle 2"/>
          <p:cNvSpPr txBox="1">
            <a:spLocks noChangeArrowheads="1"/>
          </p:cNvSpPr>
          <p:nvPr/>
        </p:nvSpPr>
        <p:spPr bwMode="auto">
          <a:xfrm>
            <a:off x="285720" y="4143380"/>
            <a:ext cx="8458200" cy="11430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marL="0" marR="0" lvl="0" indent="0" algn="ctr" defTabSz="914400" rtl="0" eaLnBrk="1" fontAlgn="base" latinLnBrk="0" hangingPunct="1">
              <a:lnSpc>
                <a:spcPct val="140000"/>
              </a:lnSpc>
              <a:spcBef>
                <a:spcPct val="0"/>
              </a:spcBef>
              <a:spcAft>
                <a:spcPct val="0"/>
              </a:spcAft>
              <a:buClrTx/>
              <a:buSzTx/>
              <a:buFontTx/>
              <a:buNone/>
              <a:tabLst/>
              <a:defRPr/>
            </a:pPr>
            <a:r>
              <a:rPr kumimoji="0" lang="zh-CN" altLang="zh-CN" sz="2800" b="1" i="0" u="none" strike="noStrike" kern="0" cap="none" spc="0" normalizeH="0" baseline="0" noProof="0" dirty="0" smtClean="0">
                <a:ln>
                  <a:noFill/>
                </a:ln>
                <a:solidFill>
                  <a:srgbClr val="0000CC"/>
                </a:solidFill>
                <a:effectLst/>
                <a:uLnTx/>
                <a:uFillTx/>
                <a:latin typeface="隶书" pitchFamily="49" charset="-122"/>
                <a:ea typeface="隶书" pitchFamily="49" charset="-122"/>
                <a:cs typeface="+mj-cs"/>
              </a:rPr>
              <a:t> </a:t>
            </a:r>
            <a:r>
              <a:rPr kumimoji="0" lang="en-US" altLang="zh-CN" sz="2800" b="1" i="0" u="none" strike="noStrike" kern="0" cap="none" spc="0" normalizeH="0" noProof="0" dirty="0" smtClean="0">
                <a:ln>
                  <a:noFill/>
                </a:ln>
                <a:solidFill>
                  <a:srgbClr val="0000CC"/>
                </a:solidFill>
                <a:effectLst/>
                <a:uLnTx/>
                <a:uFillTx/>
                <a:latin typeface="隶书" pitchFamily="49" charset="-122"/>
                <a:ea typeface="隶书" pitchFamily="49" charset="-122"/>
                <a:cs typeface="+mj-cs"/>
              </a:rPr>
              <a:t> </a:t>
            </a:r>
            <a:r>
              <a:rPr kumimoji="0" lang="zh-CN" sz="2800" b="1" i="0" u="none" strike="noStrike" kern="0" cap="none" spc="0" normalizeH="0" baseline="0" noProof="0" dirty="0" smtClean="0">
                <a:ln>
                  <a:noFill/>
                </a:ln>
                <a:solidFill>
                  <a:srgbClr val="0000CC"/>
                </a:solidFill>
                <a:effectLst/>
                <a:uLnTx/>
                <a:uFillTx/>
                <a:latin typeface="隶书" pitchFamily="49" charset="-122"/>
                <a:ea typeface="隶书" pitchFamily="49" charset="-122"/>
                <a:cs typeface="+mj-cs"/>
              </a:rPr>
              <a:t>导师：</a:t>
            </a:r>
            <a:r>
              <a:rPr lang="zh-CN" altLang="en-US" sz="2800" b="1" kern="0" dirty="0">
                <a:solidFill>
                  <a:srgbClr val="0000CC"/>
                </a:solidFill>
                <a:latin typeface="隶书" pitchFamily="49" charset="-122"/>
                <a:ea typeface="隶书" pitchFamily="49" charset="-122"/>
                <a:cs typeface="+mj-cs"/>
              </a:rPr>
              <a:t>马东辉</a:t>
            </a:r>
            <a:r>
              <a:rPr kumimoji="0" lang="zh-CN" sz="2800" b="1" i="0" u="none" strike="noStrike" kern="0" cap="none" spc="0" normalizeH="0" baseline="0" noProof="0" dirty="0" smtClean="0">
                <a:ln>
                  <a:noFill/>
                </a:ln>
                <a:solidFill>
                  <a:srgbClr val="0000CC"/>
                </a:solidFill>
                <a:effectLst/>
                <a:uLnTx/>
                <a:uFillTx/>
                <a:latin typeface="隶书" pitchFamily="49" charset="-122"/>
                <a:ea typeface="隶书" pitchFamily="49" charset="-122"/>
                <a:cs typeface="+mj-cs"/>
              </a:rPr>
              <a:t> </a:t>
            </a:r>
            <a:br>
              <a:rPr kumimoji="0" lang="zh-CN" sz="2800" b="1" i="0" u="none" strike="noStrike" kern="0" cap="none" spc="0" normalizeH="0" baseline="0" noProof="0" dirty="0" smtClean="0">
                <a:ln>
                  <a:noFill/>
                </a:ln>
                <a:solidFill>
                  <a:srgbClr val="0000CC"/>
                </a:solidFill>
                <a:effectLst/>
                <a:uLnTx/>
                <a:uFillTx/>
                <a:latin typeface="隶书" pitchFamily="49" charset="-122"/>
                <a:ea typeface="隶书" pitchFamily="49" charset="-122"/>
                <a:cs typeface="+mj-cs"/>
              </a:rPr>
            </a:br>
            <a:r>
              <a:rPr kumimoji="0" lang="zh-CN" sz="2800" b="1" i="0" u="none" strike="noStrike" kern="0" cap="none" spc="0" normalizeH="0" baseline="0" noProof="0" dirty="0" smtClean="0">
                <a:ln>
                  <a:noFill/>
                </a:ln>
                <a:solidFill>
                  <a:srgbClr val="0000CC"/>
                </a:solidFill>
                <a:effectLst/>
                <a:uLnTx/>
                <a:uFillTx/>
                <a:latin typeface="隶书" pitchFamily="49" charset="-122"/>
                <a:ea typeface="隶书" pitchFamily="49" charset="-122"/>
                <a:cs typeface="+mj-cs"/>
              </a:rPr>
              <a:t>学生：</a:t>
            </a:r>
            <a:r>
              <a:rPr lang="zh-CN" altLang="en-US" sz="2800" b="1" kern="0" dirty="0">
                <a:solidFill>
                  <a:srgbClr val="0000CC"/>
                </a:solidFill>
                <a:latin typeface="隶书" pitchFamily="49" charset="-122"/>
                <a:ea typeface="隶书" pitchFamily="49" charset="-122"/>
                <a:cs typeface="+mj-cs"/>
              </a:rPr>
              <a:t>韩朝</a:t>
            </a:r>
            <a:endParaRPr kumimoji="0" lang="zh-CN" sz="2800" b="1" i="0" u="none" strike="noStrike" kern="0" cap="none" spc="0" normalizeH="0" baseline="0" noProof="0" dirty="0" smtClean="0">
              <a:ln>
                <a:noFill/>
              </a:ln>
              <a:solidFill>
                <a:srgbClr val="FF0000"/>
              </a:solidFill>
              <a:effectLst/>
              <a:uLnTx/>
              <a:uFillTx/>
              <a:latin typeface="隶书" pitchFamily="49" charset="-122"/>
              <a:ea typeface="隶书" pitchFamily="49" charset="-122"/>
              <a:cs typeface="+mj-cs"/>
            </a:endParaRPr>
          </a:p>
        </p:txBody>
      </p:sp>
      <p:sp>
        <p:nvSpPr>
          <p:cNvPr id="6" name="Rectangle 3"/>
          <p:cNvSpPr>
            <a:spLocks noGrp="1" noChangeArrowheads="1"/>
          </p:cNvSpPr>
          <p:nvPr>
            <p:ph type="subTitle" idx="1"/>
          </p:nvPr>
        </p:nvSpPr>
        <p:spPr>
          <a:xfrm>
            <a:off x="1571604" y="6000768"/>
            <a:ext cx="6400800" cy="685800"/>
          </a:xfrm>
        </p:spPr>
        <p:txBody>
          <a:bodyPr/>
          <a:lstStyle/>
          <a:p>
            <a:pPr algn="ctr"/>
            <a:r>
              <a:rPr lang="zh-CN" altLang="en-US" dirty="0" smtClean="0">
                <a:solidFill>
                  <a:srgbClr val="0000CC"/>
                </a:solidFill>
                <a:latin typeface="隶书" pitchFamily="49" charset="-122"/>
                <a:ea typeface="隶书" pitchFamily="49" charset="-122"/>
              </a:rPr>
              <a:t>201</a:t>
            </a:r>
            <a:r>
              <a:rPr lang="en-US" altLang="zh-CN" dirty="0">
                <a:solidFill>
                  <a:srgbClr val="0000CC"/>
                </a:solidFill>
                <a:latin typeface="隶书" pitchFamily="49" charset="-122"/>
                <a:ea typeface="隶书" pitchFamily="49" charset="-122"/>
              </a:rPr>
              <a:t>6</a:t>
            </a:r>
            <a:r>
              <a:rPr lang="zh-CN" altLang="en-US" dirty="0" smtClean="0">
                <a:solidFill>
                  <a:srgbClr val="0000CC"/>
                </a:solidFill>
                <a:latin typeface="隶书" pitchFamily="49" charset="-122"/>
                <a:ea typeface="隶书" pitchFamily="49" charset="-122"/>
              </a:rPr>
              <a:t>年</a:t>
            </a:r>
            <a:r>
              <a:rPr lang="en-US" altLang="zh-CN" dirty="0" smtClean="0">
                <a:solidFill>
                  <a:srgbClr val="0000CC"/>
                </a:solidFill>
                <a:latin typeface="隶书" pitchFamily="49" charset="-122"/>
                <a:ea typeface="隶书" pitchFamily="49" charset="-122"/>
              </a:rPr>
              <a:t>05</a:t>
            </a:r>
            <a:r>
              <a:rPr lang="zh-CN" altLang="en-US" dirty="0" smtClean="0">
                <a:solidFill>
                  <a:srgbClr val="0000CC"/>
                </a:solidFill>
                <a:latin typeface="隶书" pitchFamily="49" charset="-122"/>
                <a:ea typeface="隶书" pitchFamily="49" charset="-122"/>
              </a:rPr>
              <a:t>月</a:t>
            </a:r>
            <a:r>
              <a:rPr lang="en-US" altLang="zh-CN" dirty="0" smtClean="0">
                <a:solidFill>
                  <a:srgbClr val="0000CC"/>
                </a:solidFill>
                <a:latin typeface="隶书" pitchFamily="49" charset="-122"/>
                <a:ea typeface="隶书" pitchFamily="49" charset="-122"/>
              </a:rPr>
              <a:t>1</a:t>
            </a:r>
            <a:r>
              <a:rPr lang="en-US" altLang="zh-CN" smtClean="0">
                <a:solidFill>
                  <a:srgbClr val="0000CC"/>
                </a:solidFill>
                <a:latin typeface="隶书" pitchFamily="49" charset="-122"/>
                <a:ea typeface="隶书" pitchFamily="49" charset="-122"/>
              </a:rPr>
              <a:t>8</a:t>
            </a:r>
            <a:r>
              <a:rPr lang="zh-CN" altLang="en-US" dirty="0" smtClean="0">
                <a:solidFill>
                  <a:srgbClr val="0000CC"/>
                </a:solidFill>
                <a:latin typeface="隶书" pitchFamily="49" charset="-122"/>
                <a:ea typeface="隶书" pitchFamily="49" charset="-122"/>
              </a:rPr>
              <a:t>日</a:t>
            </a:r>
            <a:endParaRPr lang="zh-CN" altLang="en-US" dirty="0">
              <a:solidFill>
                <a:srgbClr val="0000CC"/>
              </a:solidFill>
              <a:latin typeface="隶书" pitchFamily="49" charset="-122"/>
              <a:ea typeface="隶书" pitchFamily="49" charset="-122"/>
            </a:endParaRPr>
          </a:p>
        </p:txBody>
      </p:sp>
      <p:sp>
        <p:nvSpPr>
          <p:cNvPr id="7" name="Rectangle 6"/>
          <p:cNvSpPr>
            <a:spLocks noChangeArrowheads="1"/>
          </p:cNvSpPr>
          <p:nvPr/>
        </p:nvSpPr>
        <p:spPr bwMode="auto">
          <a:xfrm>
            <a:off x="2357422" y="5357826"/>
            <a:ext cx="4724400" cy="533400"/>
          </a:xfrm>
          <a:prstGeom prst="rect">
            <a:avLst/>
          </a:prstGeom>
          <a:noFill/>
          <a:ln w="9525">
            <a:noFill/>
            <a:miter lim="800000"/>
            <a:headEnd/>
            <a:tailEnd/>
          </a:ln>
          <a:effectLst/>
        </p:spPr>
        <p:txBody>
          <a:bodyPr anchor="b"/>
          <a:lstStyle/>
          <a:p>
            <a:pPr algn="ctr"/>
            <a:r>
              <a:rPr lang="zh-CN" sz="2400" dirty="0">
                <a:solidFill>
                  <a:srgbClr val="0000CC"/>
                </a:solidFill>
                <a:effectLst>
                  <a:outerShdw blurRad="38100" dist="38100" dir="2700000" algn="tl">
                    <a:srgbClr val="C0C0C0"/>
                  </a:outerShdw>
                </a:effectLst>
                <a:latin typeface="隶书" pitchFamily="49" charset="-122"/>
                <a:ea typeface="隶书" pitchFamily="49" charset="-122"/>
              </a:rPr>
              <a:t>北京工业大学建筑工程学院</a:t>
            </a:r>
          </a:p>
        </p:txBody>
      </p:sp>
      <p:sp>
        <p:nvSpPr>
          <p:cNvPr id="2" name="灯片编号占位符 1"/>
          <p:cNvSpPr>
            <a:spLocks noGrp="1"/>
          </p:cNvSpPr>
          <p:nvPr>
            <p:ph type="sldNum" sz="quarter" idx="4"/>
          </p:nvPr>
        </p:nvSpPr>
        <p:spPr/>
        <p:txBody>
          <a:bodyPr/>
          <a:lstStyle/>
          <a:p>
            <a:fld id="{0C913308-F349-4B6D-A68A-DD1791B4A57B}" type="slidenum">
              <a:rPr lang="zh-CN" altLang="en-US" smtClean="0"/>
              <a:pPr/>
              <a:t>1</a:t>
            </a:fld>
            <a:endParaRPr lang="zh-CN" alt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供水管网重要用户</a:t>
            </a:r>
            <a:endParaRPr lang="zh-CN" altLang="en-US" dirty="0"/>
          </a:p>
        </p:txBody>
      </p:sp>
      <p:sp>
        <p:nvSpPr>
          <p:cNvPr id="3" name="内容占位符 2"/>
          <p:cNvSpPr>
            <a:spLocks noGrp="1"/>
          </p:cNvSpPr>
          <p:nvPr>
            <p:ph idx="1"/>
          </p:nvPr>
        </p:nvSpPr>
        <p:spPr/>
        <p:txBody>
          <a:bodyPr/>
          <a:lstStyle/>
          <a:p>
            <a:pPr marL="469900" lvl="1" indent="-469900">
              <a:buFont typeface="Wingdings" pitchFamily="2" charset="2"/>
              <a:buChar char="o"/>
            </a:pPr>
            <a:r>
              <a:rPr lang="zh-CN" altLang="zh-CN" sz="2400" b="1" dirty="0"/>
              <a:t>节点震后功能重要度</a:t>
            </a:r>
          </a:p>
          <a:p>
            <a:pPr lvl="1"/>
            <a:r>
              <a:rPr lang="en-US" altLang="zh-CN" sz="1800" dirty="0"/>
              <a:t>Ⅰ</a:t>
            </a:r>
            <a:r>
              <a:rPr lang="zh-CN" altLang="en-US" sz="1800" dirty="0"/>
              <a:t>级：震时功能不能中断或震后需立即启用的应急保障基础设施，涉及到国家和区域公共安全，影响市级应急指挥、医疗卫生、供水、物资储备及分发、消防等特别重大应急救援活动，一旦中断可能发生特别严重次生灾害或导致大量人口伤亡等特别重大灾害后果。</a:t>
            </a:r>
          </a:p>
          <a:p>
            <a:pPr lvl="1"/>
            <a:r>
              <a:rPr lang="en-US" altLang="zh-CN" sz="2000" dirty="0" smtClean="0"/>
              <a:t> </a:t>
            </a:r>
            <a:r>
              <a:rPr lang="en-US" altLang="zh-CN" sz="1800" dirty="0"/>
              <a:t>Ⅱ</a:t>
            </a:r>
            <a:r>
              <a:rPr lang="zh-CN" altLang="en-US" sz="1800" dirty="0"/>
              <a:t>级：震时功能基本不能中断或震后需迅速恢复的应急保障基础设施，影响集中避难和救援人员的基本生存或生命安全，影响大规模受灾或避难人群应急医疗卫生、供水、物资储备及分发、消防等重大应急救援活动，一旦中断可能发生严重次生灾害或导致较多人口伤亡等重大灾害后果。</a:t>
            </a:r>
            <a:endParaRPr lang="zh-CN" altLang="en-US" sz="2000" dirty="0"/>
          </a:p>
          <a:p>
            <a:pPr lvl="1"/>
            <a:r>
              <a:rPr lang="en-US" altLang="zh-CN" sz="2000" dirty="0" smtClean="0"/>
              <a:t>  </a:t>
            </a:r>
            <a:r>
              <a:rPr lang="en-US" altLang="zh-CN" sz="1800" dirty="0"/>
              <a:t>Ⅲ</a:t>
            </a:r>
            <a:r>
              <a:rPr lang="zh-CN" altLang="en-US" sz="1800" dirty="0"/>
              <a:t>级：除</a:t>
            </a:r>
            <a:r>
              <a:rPr lang="en-US" altLang="zh-CN" sz="1800" dirty="0"/>
              <a:t>Ⅰ</a:t>
            </a:r>
            <a:r>
              <a:rPr lang="zh-CN" altLang="en-US" sz="1800" dirty="0"/>
              <a:t>、</a:t>
            </a:r>
            <a:r>
              <a:rPr lang="en-US" altLang="zh-CN" sz="1800" dirty="0"/>
              <a:t>Ⅱ</a:t>
            </a:r>
            <a:r>
              <a:rPr lang="zh-CN" altLang="en-US" sz="1800" dirty="0"/>
              <a:t>级之外的其它应急保障基础设施。震后需尽快设置或恢复的基础设施，影响集中避难和救援活动，一旦中断可能导致较大灾害后果。</a:t>
            </a:r>
          </a:p>
          <a:p>
            <a:pPr lvl="1"/>
            <a:r>
              <a:rPr lang="en-US" altLang="zh-CN" sz="1800" dirty="0" smtClean="0"/>
              <a:t>  </a:t>
            </a:r>
            <a:r>
              <a:rPr lang="en-US" altLang="zh-CN" sz="1800" dirty="0"/>
              <a:t>Ⅳ</a:t>
            </a:r>
            <a:r>
              <a:rPr lang="zh-CN" altLang="en-US" sz="1800" dirty="0"/>
              <a:t>级：普通供水设施，暂时中断供水不会造成严重的后果。</a:t>
            </a:r>
          </a:p>
          <a:p>
            <a:pPr lvl="1"/>
            <a:endParaRPr lang="zh-CN" altLang="en-US" sz="2400"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10</a:t>
            </a:fld>
            <a:endParaRPr lang="zh-CN" altLang="en-US"/>
          </a:p>
        </p:txBody>
      </p:sp>
    </p:spTree>
    <p:extLst>
      <p:ext uri="{BB962C8B-B14F-4D97-AF65-F5344CB8AC3E}">
        <p14:creationId xmlns:p14="http://schemas.microsoft.com/office/powerpoint/2010/main" xmlns="" val="83423288"/>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供水管网重要用户</a:t>
            </a:r>
          </a:p>
        </p:txBody>
      </p:sp>
      <p:pic>
        <p:nvPicPr>
          <p:cNvPr id="5" name="内容占位符 4"/>
          <p:cNvPicPr>
            <a:picLocks noGrp="1" noChangeAspect="1"/>
          </p:cNvPicPr>
          <p:nvPr>
            <p:ph idx="1"/>
          </p:nvPr>
        </p:nvPicPr>
        <p:blipFill>
          <a:blip r:embed="rId2"/>
          <a:stretch>
            <a:fillRect/>
          </a:stretch>
        </p:blipFill>
        <p:spPr>
          <a:xfrm>
            <a:off x="719029" y="1736813"/>
            <a:ext cx="7839936" cy="4068452"/>
          </a:xfrm>
          <a:prstGeom prst="rect">
            <a:avLst/>
          </a:prstGeom>
        </p:spPr>
      </p:pic>
      <p:sp>
        <p:nvSpPr>
          <p:cNvPr id="4" name="灯片编号占位符 3"/>
          <p:cNvSpPr>
            <a:spLocks noGrp="1"/>
          </p:cNvSpPr>
          <p:nvPr>
            <p:ph type="sldNum" sz="quarter" idx="12"/>
          </p:nvPr>
        </p:nvSpPr>
        <p:spPr/>
        <p:txBody>
          <a:bodyPr/>
          <a:lstStyle/>
          <a:p>
            <a:fld id="{0C913308-F349-4B6D-A68A-DD1791B4A57B}" type="slidenum">
              <a:rPr lang="zh-CN" altLang="en-US" smtClean="0"/>
              <a:pPr/>
              <a:t>11</a:t>
            </a:fld>
            <a:endParaRPr lang="zh-CN" altLang="en-US"/>
          </a:p>
        </p:txBody>
      </p:sp>
    </p:spTree>
    <p:extLst>
      <p:ext uri="{BB962C8B-B14F-4D97-AF65-F5344CB8AC3E}">
        <p14:creationId xmlns:p14="http://schemas.microsoft.com/office/powerpoint/2010/main" xmlns="" val="1254562197"/>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供水管网重要用户</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12</a:t>
            </a:fld>
            <a:endParaRPr lang="zh-CN" altLang="en-US"/>
          </a:p>
        </p:txBody>
      </p:sp>
      <p:graphicFrame>
        <p:nvGraphicFramePr>
          <p:cNvPr id="5" name="内容占位符 4"/>
          <p:cNvGraphicFramePr>
            <a:graphicFrameLocks noGrp="1"/>
          </p:cNvGraphicFramePr>
          <p:nvPr>
            <p:ph idx="1"/>
            <p:extLst>
              <p:ext uri="{D42A27DB-BD31-4B8C-83A1-F6EECF244321}">
                <p14:modId xmlns:p14="http://schemas.microsoft.com/office/powerpoint/2010/main" xmlns="" val="4049801754"/>
              </p:ext>
            </p:extLst>
          </p:nvPr>
        </p:nvGraphicFramePr>
        <p:xfrm>
          <a:off x="1979712" y="1952836"/>
          <a:ext cx="5183088" cy="302433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xmlns="" val="1214743882"/>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供水管网重要用户</a:t>
            </a:r>
          </a:p>
        </p:txBody>
      </p:sp>
      <p:sp>
        <p:nvSpPr>
          <p:cNvPr id="3" name="内容占位符 2"/>
          <p:cNvSpPr>
            <a:spLocks noGrp="1"/>
          </p:cNvSpPr>
          <p:nvPr>
            <p:ph idx="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13</a:t>
            </a:fld>
            <a:endParaRPr lang="zh-CN" altLang="en-US"/>
          </a:p>
        </p:txBody>
      </p:sp>
      <p:pic>
        <p:nvPicPr>
          <p:cNvPr id="5" name="图片 4"/>
          <p:cNvPicPr/>
          <p:nvPr/>
        </p:nvPicPr>
        <p:blipFill rotWithShape="1">
          <a:blip r:embed="rId2" cstate="print">
            <a:extLst>
              <a:ext uri="{28A0092B-C50C-407E-A947-70E740481C1C}">
                <a14:useLocalDpi xmlns:a14="http://schemas.microsoft.com/office/drawing/2010/main" xmlns="" val="0"/>
              </a:ext>
            </a:extLst>
          </a:blip>
          <a:srcRect l="2364" t="14653" r="8318" b="9693"/>
          <a:stretch/>
        </p:blipFill>
        <p:spPr bwMode="auto">
          <a:xfrm>
            <a:off x="574675" y="1447800"/>
            <a:ext cx="7813749" cy="4501480"/>
          </a:xfrm>
          <a:prstGeom prst="rect">
            <a:avLst/>
          </a:prstGeom>
          <a:ln>
            <a:noFill/>
          </a:ln>
          <a:extLst>
            <a:ext uri="{53640926-AAD7-44D8-BBD7-CCE9431645EC}">
              <a14:shadowObscured xmlns:a14="http://schemas.microsoft.com/office/drawing/2010/main" xmlns=""/>
            </a:ext>
          </a:extLst>
        </p:spPr>
      </p:pic>
    </p:spTree>
    <p:extLst>
      <p:ext uri="{BB962C8B-B14F-4D97-AF65-F5344CB8AC3E}">
        <p14:creationId xmlns:p14="http://schemas.microsoft.com/office/powerpoint/2010/main" xmlns="" val="298153142"/>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供水管网重要用户</a:t>
            </a:r>
          </a:p>
        </p:txBody>
      </p:sp>
      <p:sp>
        <p:nvSpPr>
          <p:cNvPr id="3" name="内容占位符 2"/>
          <p:cNvSpPr>
            <a:spLocks noGrp="1"/>
          </p:cNvSpPr>
          <p:nvPr>
            <p:ph idx="1"/>
          </p:nvPr>
        </p:nvSpPr>
        <p:spPr/>
        <p:txBody>
          <a:bodyPr/>
          <a:lstStyle/>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14</a:t>
            </a:fld>
            <a:endParaRPr lang="zh-CN" altLang="en-US"/>
          </a:p>
        </p:txBody>
      </p:sp>
      <p:graphicFrame>
        <p:nvGraphicFramePr>
          <p:cNvPr id="5" name="图表 4"/>
          <p:cNvGraphicFramePr/>
          <p:nvPr/>
        </p:nvGraphicFramePr>
        <p:xfrm>
          <a:off x="2286000" y="2057400"/>
          <a:ext cx="4572000" cy="27432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xmlns="" val="283865893"/>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0"/>
            <a:r>
              <a:rPr lang="zh-CN" altLang="zh-CN" b="1" dirty="0"/>
              <a:t>供水管网震后恢复</a:t>
            </a:r>
            <a:r>
              <a:rPr lang="zh-CN" altLang="zh-CN" b="1" dirty="0" smtClean="0"/>
              <a:t>策略</a:t>
            </a:r>
            <a:endParaRPr lang="zh-CN" altLang="en-US" dirty="0"/>
          </a:p>
        </p:txBody>
      </p:sp>
      <p:sp>
        <p:nvSpPr>
          <p:cNvPr id="3" name="内容占位符 2"/>
          <p:cNvSpPr>
            <a:spLocks noGrp="1"/>
          </p:cNvSpPr>
          <p:nvPr>
            <p:ph idx="1"/>
          </p:nvPr>
        </p:nvSpPr>
        <p:spPr/>
        <p:txBody>
          <a:bodyPr/>
          <a:lstStyle/>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15</a:t>
            </a:fld>
            <a:endParaRPr lang="zh-CN" altLang="en-US"/>
          </a:p>
        </p:txBody>
      </p:sp>
      <p:pic>
        <p:nvPicPr>
          <p:cNvPr id="5" name="图片 4"/>
          <p:cNvPicPr/>
          <p:nvPr/>
        </p:nvPicPr>
        <p:blipFill>
          <a:blip r:embed="rId2" cstate="print">
            <a:extLst>
              <a:ext uri="{28A0092B-C50C-407E-A947-70E740481C1C}">
                <a14:useLocalDpi xmlns:a14="http://schemas.microsoft.com/office/drawing/2010/main" xmlns="" val="0"/>
              </a:ext>
            </a:extLst>
          </a:blip>
          <a:stretch>
            <a:fillRect/>
          </a:stretch>
        </p:blipFill>
        <p:spPr>
          <a:xfrm>
            <a:off x="791580" y="1447800"/>
            <a:ext cx="7596844" cy="4609491"/>
          </a:xfrm>
          <a:prstGeom prst="rect">
            <a:avLst/>
          </a:prstGeom>
        </p:spPr>
      </p:pic>
    </p:spTree>
    <p:extLst>
      <p:ext uri="{BB962C8B-B14F-4D97-AF65-F5344CB8AC3E}">
        <p14:creationId xmlns:p14="http://schemas.microsoft.com/office/powerpoint/2010/main" xmlns="" val="2975040946"/>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供水管网重要用户</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16</a:t>
            </a:fld>
            <a:endParaRPr lang="zh-CN" altLang="en-US"/>
          </a:p>
        </p:txBody>
      </p:sp>
      <p:graphicFrame>
        <p:nvGraphicFramePr>
          <p:cNvPr id="5" name="内容占位符 4"/>
          <p:cNvGraphicFramePr>
            <a:graphicFrameLocks noGrp="1"/>
          </p:cNvGraphicFramePr>
          <p:nvPr>
            <p:ph idx="1"/>
            <p:extLst>
              <p:ext uri="{D42A27DB-BD31-4B8C-83A1-F6EECF244321}">
                <p14:modId xmlns:p14="http://schemas.microsoft.com/office/powerpoint/2010/main" xmlns="" val="3974897026"/>
              </p:ext>
            </p:extLst>
          </p:nvPr>
        </p:nvGraphicFramePr>
        <p:xfrm>
          <a:off x="1979712" y="1952836"/>
          <a:ext cx="5183088" cy="327636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xmlns="" val="502535606"/>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0"/>
            <a:r>
              <a:rPr lang="zh-CN" altLang="zh-CN" b="1" dirty="0"/>
              <a:t>供水管网震后恢复</a:t>
            </a:r>
            <a:r>
              <a:rPr lang="zh-CN" altLang="zh-CN" b="1" dirty="0" smtClean="0"/>
              <a:t>策略</a:t>
            </a:r>
            <a:endParaRPr lang="zh-CN" altLang="en-US" dirty="0"/>
          </a:p>
        </p:txBody>
      </p:sp>
      <mc:AlternateContent xmlns:mc="http://schemas.openxmlformats.org/markup-compatibility/2006">
        <mc:Choice xmlns:a14="http://schemas.microsoft.com/office/drawing/2010/main" xmlns="" Requires="a14">
          <p:sp>
            <p:nvSpPr>
              <p:cNvPr id="3" name="内容占位符 2"/>
              <p:cNvSpPr>
                <a:spLocks noGrp="1"/>
              </p:cNvSpPr>
              <p:nvPr>
                <p:ph idx="1"/>
              </p:nvPr>
            </p:nvSpPr>
            <p:spPr/>
            <p:txBody>
              <a:bodyPr/>
              <a:lstStyle/>
              <a:p>
                <a:r>
                  <a:rPr lang="en-US" altLang="zh-CN" dirty="0" smtClean="0"/>
                  <a:t/>
                </a:r>
                <a:r>
                  <a:rPr lang="zh-CN" altLang="en-US" dirty="0"/>
                  <a:t>供水管网可恢复性指标的</a:t>
                </a:r>
                <a:r>
                  <a:rPr lang="zh-CN" altLang="en-US" dirty="0" smtClean="0"/>
                  <a:t>建立</a:t>
                </a:r>
                <a:endParaRPr lang="en-US" altLang="zh-CN" dirty="0" smtClean="0"/>
              </a:p>
              <a:p>
                <a:pPr lvl="1"/>
                <a14:m>
                  <m:oMath xmlns:m="http://schemas.openxmlformats.org/officeDocument/2006/math">
                    <m:d>
                      <m:dPr>
                        <m:begChr m:val="{"/>
                        <m:endChr m:val=""/>
                        <m:ctrlPr>
                          <a:rPr lang="zh-CN" altLang="zh-CN" i="1">
                            <a:latin typeface="Cambria Math" panose="02040503050406030204" pitchFamily="18" charset="0"/>
                          </a:rPr>
                        </m:ctrlPr>
                      </m:dPr>
                      <m:e>
                        <m:eqArr>
                          <m:eqArrPr>
                            <m:ctrlPr>
                              <a:rPr lang="zh-CN" altLang="zh-CN" i="1">
                                <a:latin typeface="Cambria Math" panose="02040503050406030204" pitchFamily="18" charset="0"/>
                              </a:rPr>
                            </m:ctrlPr>
                          </m:eqArrPr>
                          <m:e>
                            <m:r>
                              <a:rPr lang="en-US" altLang="zh-CN" i="1">
                                <a:latin typeface="Cambria Math" panose="02040503050406030204" pitchFamily="18" charset="0"/>
                              </a:rPr>
                              <m:t>𝑞</m:t>
                            </m:r>
                            <m:r>
                              <a:rPr lang="en-US" altLang="zh-CN" i="1">
                                <a:latin typeface="Cambria Math" panose="02040503050406030204" pitchFamily="18" charset="0"/>
                              </a:rPr>
                              <m:t>=</m:t>
                            </m:r>
                            <m:sSup>
                              <m:sSupPr>
                                <m:ctrlPr>
                                  <a:rPr lang="zh-CN" altLang="zh-CN" i="1">
                                    <a:latin typeface="Cambria Math" panose="02040503050406030204" pitchFamily="18" charset="0"/>
                                  </a:rPr>
                                </m:ctrlPr>
                              </m:sSupPr>
                              <m:e>
                                <m:r>
                                  <a:rPr lang="en-US" altLang="zh-CN" i="1">
                                    <a:latin typeface="Cambria Math" panose="02040503050406030204" pitchFamily="18" charset="0"/>
                                  </a:rPr>
                                  <m:t>𝑞</m:t>
                                </m:r>
                              </m:e>
                              <m:sup>
                                <m:r>
                                  <a:rPr lang="en-US" altLang="zh-CN" i="1">
                                    <a:latin typeface="Cambria Math" panose="02040503050406030204" pitchFamily="18" charset="0"/>
                                  </a:rPr>
                                  <m:t>𝑟𝑒𝑞</m:t>
                                </m:r>
                              </m:sup>
                            </m:sSup>
                            <m:r>
                              <a:rPr lang="en-US" altLang="zh-CN" i="1">
                                <a:latin typeface="Cambria Math" panose="02040503050406030204" pitchFamily="18" charset="0"/>
                              </a:rPr>
                              <m:t>          </m:t>
                            </m:r>
                            <m:r>
                              <a:rPr lang="en-US" altLang="zh-CN" i="1">
                                <a:latin typeface="Cambria Math" panose="02040503050406030204" pitchFamily="18" charset="0"/>
                              </a:rPr>
                              <m:t>h</m:t>
                            </m:r>
                            <m:r>
                              <a:rPr lang="en-US" altLang="zh-CN" i="1">
                                <a:latin typeface="Cambria Math" panose="02040503050406030204" pitchFamily="18" charset="0"/>
                              </a:rPr>
                              <m:t>≥</m:t>
                            </m:r>
                            <m:sSup>
                              <m:sSupPr>
                                <m:ctrlPr>
                                  <a:rPr lang="zh-CN" altLang="zh-CN" i="1">
                                    <a:latin typeface="Cambria Math" panose="02040503050406030204" pitchFamily="18" charset="0"/>
                                  </a:rPr>
                                </m:ctrlPr>
                              </m:sSupPr>
                              <m:e>
                                <m:r>
                                  <a:rPr lang="en-US" altLang="zh-CN" i="1">
                                    <a:latin typeface="Cambria Math" panose="02040503050406030204" pitchFamily="18" charset="0"/>
                                  </a:rPr>
                                  <m:t>h</m:t>
                                </m:r>
                              </m:e>
                              <m:sup>
                                <m:r>
                                  <a:rPr lang="en-US" altLang="zh-CN" i="1">
                                    <a:latin typeface="Cambria Math" panose="02040503050406030204" pitchFamily="18" charset="0"/>
                                  </a:rPr>
                                  <m:t>𝑟𝑒𝑞</m:t>
                                </m:r>
                              </m:sup>
                            </m:sSup>
                          </m:e>
                          <m:e>
                            <m:r>
                              <a:rPr lang="en-US" altLang="zh-CN" i="1">
                                <a:latin typeface="Cambria Math" panose="02040503050406030204" pitchFamily="18" charset="0"/>
                              </a:rPr>
                              <m:t>𝑞</m:t>
                            </m:r>
                            <m:r>
                              <a:rPr lang="en-US" altLang="zh-CN" i="1">
                                <a:latin typeface="Cambria Math" panose="02040503050406030204" pitchFamily="18" charset="0"/>
                              </a:rPr>
                              <m:t>=0                </m:t>
                            </m:r>
                            <m:r>
                              <a:rPr lang="en-US" altLang="zh-CN" i="1">
                                <a:latin typeface="Cambria Math" panose="02040503050406030204" pitchFamily="18" charset="0"/>
                              </a:rPr>
                              <m:t>h</m:t>
                            </m:r>
                            <m:r>
                              <a:rPr lang="en-US" altLang="zh-CN" i="1">
                                <a:latin typeface="Cambria Math" panose="02040503050406030204" pitchFamily="18" charset="0"/>
                              </a:rPr>
                              <m:t>&lt;</m:t>
                            </m:r>
                            <m:sSup>
                              <m:sSupPr>
                                <m:ctrlPr>
                                  <a:rPr lang="zh-CN" altLang="zh-CN" i="1">
                                    <a:latin typeface="Cambria Math" panose="02040503050406030204" pitchFamily="18" charset="0"/>
                                  </a:rPr>
                                </m:ctrlPr>
                              </m:sSupPr>
                              <m:e>
                                <m:r>
                                  <a:rPr lang="en-US" altLang="zh-CN" i="1">
                                    <a:latin typeface="Cambria Math" panose="02040503050406030204" pitchFamily="18" charset="0"/>
                                  </a:rPr>
                                  <m:t>h</m:t>
                                </m:r>
                              </m:e>
                              <m:sup>
                                <m:r>
                                  <a:rPr lang="en-US" altLang="zh-CN" i="1">
                                    <a:latin typeface="Cambria Math" panose="02040503050406030204" pitchFamily="18" charset="0"/>
                                  </a:rPr>
                                  <m:t>𝑟𝑒𝑞</m:t>
                                </m:r>
                              </m:sup>
                            </m:sSup>
                            <m:r>
                              <a:rPr lang="en-US" altLang="zh-CN" i="1">
                                <a:latin typeface="Cambria Math" panose="02040503050406030204" pitchFamily="18" charset="0"/>
                              </a:rPr>
                              <m:t> </m:t>
                            </m:r>
                          </m:e>
                        </m:eqArr>
                      </m:e>
                    </m:d>
                  </m:oMath>
                </a14:m>
                <a:endParaRPr lang="en-US" altLang="zh-CN" dirty="0" smtClean="0"/>
              </a:p>
              <a:p>
                <a:pPr lvl="1"/>
                <a14:m>
                  <m:oMath xmlns:m="http://schemas.openxmlformats.org/officeDocument/2006/math">
                    <m:sSub>
                      <m:sSubPr>
                        <m:ctrlPr>
                          <a:rPr lang="zh-CN" altLang="zh-CN" sz="2400" i="1">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800" i="1">
                            <a:effectLst/>
                            <a:latin typeface="Cambria Math" panose="02040503050406030204" pitchFamily="18" charset="0"/>
                            <a:ea typeface="宋体" panose="02010600030101010101" pitchFamily="2" charset="-122"/>
                            <a:cs typeface="Times New Roman" panose="02020603050405020304" pitchFamily="18" charset="0"/>
                          </a:rPr>
                          <m:t>𝑆</m:t>
                        </m:r>
                      </m:e>
                      <m:sub>
                        <m:r>
                          <a:rPr lang="en-US" altLang="zh-CN" sz="2800" i="1">
                            <a:effectLst/>
                            <a:latin typeface="Cambria Math" panose="02040503050406030204" pitchFamily="18" charset="0"/>
                            <a:ea typeface="宋体" panose="02010600030101010101" pitchFamily="2" charset="-122"/>
                            <a:cs typeface="Times New Roman" panose="02020603050405020304" pitchFamily="18" charset="0"/>
                          </a:rPr>
                          <m:t>𝑖</m:t>
                        </m:r>
                      </m:sub>
                    </m:sSub>
                    <m:r>
                      <a:rPr lang="en-US" altLang="zh-CN" sz="2800">
                        <a:effectLst/>
                        <a:latin typeface="Cambria Math" panose="02040503050406030204" pitchFamily="18" charset="0"/>
                        <a:ea typeface="宋体" panose="02010600030101010101" pitchFamily="2" charset="-122"/>
                        <a:cs typeface="Times New Roman" panose="02020603050405020304" pitchFamily="18" charset="0"/>
                      </a:rPr>
                      <m:t>=</m:t>
                    </m:r>
                    <m:f>
                      <m:fPr>
                        <m:ctrlPr>
                          <a:rPr lang="zh-CN" altLang="zh-CN" sz="2400" i="1">
                            <a:effectLst/>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2400" i="1">
                            <a:effectLst/>
                            <a:latin typeface="Cambria Math" panose="02040503050406030204" pitchFamily="18" charset="0"/>
                            <a:ea typeface="宋体" panose="02010600030101010101" pitchFamily="2" charset="-122"/>
                            <a:cs typeface="Times New Roman" panose="02020603050405020304" pitchFamily="18" charset="0"/>
                          </a:rPr>
                          <m:t>𝑞</m:t>
                        </m:r>
                      </m:num>
                      <m:den>
                        <m:sSup>
                          <m:sSupPr>
                            <m:ctrlPr>
                              <a:rPr lang="zh-CN" altLang="zh-CN" sz="2800" i="1">
                                <a:effectLst/>
                                <a:latin typeface="Cambria Math" panose="02040503050406030204" pitchFamily="18" charset="0"/>
                                <a:ea typeface="Cambria Math" panose="02040503050406030204" pitchFamily="18" charset="0"/>
                              </a:rPr>
                            </m:ctrlPr>
                          </m:sSupPr>
                          <m:e>
                            <m:r>
                              <a:rPr lang="en-US" altLang="zh-CN" sz="2800" i="1">
                                <a:effectLst/>
                                <a:latin typeface="Cambria Math" panose="02040503050406030204" pitchFamily="18" charset="0"/>
                                <a:ea typeface="宋体" panose="02010600030101010101" pitchFamily="2" charset="-122"/>
                                <a:cs typeface="Times New Roman" panose="02020603050405020304" pitchFamily="18" charset="0"/>
                              </a:rPr>
                              <m:t>𝑞</m:t>
                            </m:r>
                          </m:e>
                          <m:sup>
                            <m:r>
                              <a:rPr lang="en-US" altLang="zh-CN" sz="2800" i="1">
                                <a:effectLst/>
                                <a:latin typeface="Cambria Math" panose="02040503050406030204" pitchFamily="18" charset="0"/>
                                <a:ea typeface="宋体" panose="02010600030101010101" pitchFamily="2" charset="-122"/>
                                <a:cs typeface="Times New Roman" panose="02020603050405020304" pitchFamily="18" charset="0"/>
                              </a:rPr>
                              <m:t>𝑟𝑒𝑞</m:t>
                            </m:r>
                          </m:sup>
                        </m:sSup>
                      </m:den>
                    </m:f>
                  </m:oMath>
                </a14:m>
                <a:endParaRPr lang="en-US" altLang="zh-CN" dirty="0" smtClean="0"/>
              </a:p>
              <a:p>
                <a:pPr lvl="1"/>
                <a14:m>
                  <m:oMath xmlns:m="http://schemas.openxmlformats.org/officeDocument/2006/math">
                    <m:r>
                      <a:rPr lang="en-US" altLang="zh-CN" sz="2800" i="1">
                        <a:latin typeface="Cambria Math" panose="02040503050406030204" pitchFamily="18" charset="0"/>
                        <a:ea typeface="宋体" panose="02010600030101010101" pitchFamily="2" charset="-122"/>
                        <a:cs typeface="Times New Roman" panose="02020603050405020304" pitchFamily="18" charset="0"/>
                      </a:rPr>
                      <m:t>𝑆</m:t>
                    </m:r>
                    <m:r>
                      <a:rPr lang="en-US" altLang="zh-CN" sz="2800">
                        <a:effectLst/>
                        <a:latin typeface="Cambria Math" panose="02040503050406030204" pitchFamily="18" charset="0"/>
                        <a:ea typeface="宋体" panose="02010600030101010101" pitchFamily="2" charset="-122"/>
                        <a:cs typeface="Times New Roman" panose="02020603050405020304" pitchFamily="18" charset="0"/>
                      </a:rPr>
                      <m:t>=</m:t>
                    </m:r>
                    <m:f>
                      <m:fPr>
                        <m:ctrlPr>
                          <a:rPr lang="zh-CN" altLang="zh-CN" sz="2800" i="1">
                            <a:effectLst/>
                            <a:latin typeface="Cambria Math" panose="02040503050406030204" pitchFamily="18" charset="0"/>
                            <a:ea typeface="Cambria Math" panose="02040503050406030204" pitchFamily="18" charset="0"/>
                          </a:rPr>
                        </m:ctrlPr>
                      </m:fPr>
                      <m:num>
                        <m:nary>
                          <m:naryPr>
                            <m:chr m:val="∑"/>
                            <m:limLoc m:val="undOvr"/>
                            <m:ctrlPr>
                              <a:rPr lang="zh-CN" altLang="zh-CN" sz="2800" i="1">
                                <a:effectLst/>
                                <a:latin typeface="Cambria Math" panose="02040503050406030204" pitchFamily="18" charset="0"/>
                                <a:ea typeface="Cambria Math" panose="02040503050406030204" pitchFamily="18" charset="0"/>
                              </a:rPr>
                            </m:ctrlPr>
                          </m:naryPr>
                          <m:sub>
                            <m:r>
                              <a:rPr lang="en-US" altLang="zh-CN" sz="2800" i="1">
                                <a:effectLst/>
                                <a:latin typeface="Cambria Math" panose="02040503050406030204" pitchFamily="18" charset="0"/>
                                <a:ea typeface="宋体" panose="02010600030101010101" pitchFamily="2" charset="-122"/>
                                <a:cs typeface="Times New Roman" panose="02020603050405020304" pitchFamily="18" charset="0"/>
                              </a:rPr>
                              <m:t>𝑖</m:t>
                            </m:r>
                            <m:r>
                              <a:rPr lang="en-US" altLang="zh-CN" sz="2800" i="1">
                                <a:effectLst/>
                                <a:latin typeface="Cambria Math" panose="02040503050406030204" pitchFamily="18" charset="0"/>
                                <a:ea typeface="宋体" panose="02010600030101010101" pitchFamily="2" charset="-122"/>
                                <a:cs typeface="Times New Roman" panose="02020603050405020304" pitchFamily="18" charset="0"/>
                              </a:rPr>
                              <m:t>=1</m:t>
                            </m:r>
                          </m:sub>
                          <m:sup>
                            <m:r>
                              <a:rPr lang="en-US" altLang="zh-CN" sz="2800" i="1">
                                <a:effectLst/>
                                <a:latin typeface="Cambria Math" panose="02040503050406030204" pitchFamily="18" charset="0"/>
                                <a:ea typeface="宋体" panose="02010600030101010101" pitchFamily="2" charset="-122"/>
                                <a:cs typeface="Times New Roman" panose="02020603050405020304" pitchFamily="18" charset="0"/>
                              </a:rPr>
                              <m:t>𝑛</m:t>
                            </m:r>
                          </m:sup>
                          <m:e>
                            <m:sSub>
                              <m:sSubPr>
                                <m:ctrlPr>
                                  <a:rPr lang="zh-CN" altLang="zh-CN" sz="2800" i="1">
                                    <a:effectLst/>
                                    <a:latin typeface="Cambria Math" panose="02040503050406030204" pitchFamily="18" charset="0"/>
                                    <a:ea typeface="Cambria Math" panose="02040503050406030204" pitchFamily="18" charset="0"/>
                                  </a:rPr>
                                </m:ctrlPr>
                              </m:sSubPr>
                              <m:e>
                                <m:r>
                                  <a:rPr lang="en-US" altLang="zh-CN" sz="2800" i="1">
                                    <a:effectLst/>
                                    <a:latin typeface="Cambria Math" panose="02040503050406030204" pitchFamily="18" charset="0"/>
                                    <a:ea typeface="宋体" panose="02010600030101010101" pitchFamily="2" charset="-122"/>
                                    <a:cs typeface="Times New Roman" panose="02020603050405020304" pitchFamily="18" charset="0"/>
                                  </a:rPr>
                                  <m:t>𝑆</m:t>
                                </m:r>
                              </m:e>
                              <m:sub>
                                <m:r>
                                  <a:rPr lang="en-US" altLang="zh-CN" sz="2800" i="1">
                                    <a:effectLst/>
                                    <a:latin typeface="Cambria Math" panose="02040503050406030204" pitchFamily="18" charset="0"/>
                                    <a:ea typeface="宋体" panose="02010600030101010101" pitchFamily="2" charset="-122"/>
                                    <a:cs typeface="Times New Roman" panose="02020603050405020304" pitchFamily="18" charset="0"/>
                                  </a:rPr>
                                  <m:t>𝑖</m:t>
                                </m:r>
                              </m:sub>
                            </m:sSub>
                          </m:e>
                        </m:nary>
                      </m:num>
                      <m:den>
                        <m:r>
                          <a:rPr lang="en-US" altLang="zh-CN" sz="2800" i="1">
                            <a:effectLst/>
                            <a:latin typeface="Cambria Math" panose="02040503050406030204" pitchFamily="18" charset="0"/>
                            <a:ea typeface="宋体" panose="02010600030101010101" pitchFamily="2" charset="-122"/>
                            <a:cs typeface="Times New Roman" panose="02020603050405020304" pitchFamily="18" charset="0"/>
                          </a:rPr>
                          <m:t>𝑛</m:t>
                        </m:r>
                      </m:den>
                    </m:f>
                  </m:oMath>
                </a14:m>
                <a:endParaRPr lang="en-US" altLang="zh-CN" dirty="0" smtClean="0"/>
              </a:p>
              <a:p>
                <a:pPr lvl="1"/>
                <a:endParaRPr lang="zh-CN" altLang="en-US" dirty="0"/>
              </a:p>
            </p:txBody>
          </p:sp>
        </mc:Choice>
        <mc:Fallback>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601" t="-1875"/>
                </a:stretch>
              </a:blipFill>
            </p:spPr>
            <p:txBody>
              <a:bodyPr/>
              <a:lstStyle/>
              <a:p>
                <a:r>
                  <a:rPr lang="zh-CN" altLang="en-US">
                    <a:noFill/>
                  </a:rPr>
                  <a:t> </a:t>
                </a:r>
              </a:p>
            </p:txBody>
          </p:sp>
        </mc:Fallback>
      </mc:AlternateContent>
      <p:sp>
        <p:nvSpPr>
          <p:cNvPr id="4" name="灯片编号占位符 3"/>
          <p:cNvSpPr>
            <a:spLocks noGrp="1"/>
          </p:cNvSpPr>
          <p:nvPr>
            <p:ph type="sldNum" sz="quarter" idx="12"/>
          </p:nvPr>
        </p:nvSpPr>
        <p:spPr/>
        <p:txBody>
          <a:bodyPr/>
          <a:lstStyle/>
          <a:p>
            <a:fld id="{0C913308-F349-4B6D-A68A-DD1791B4A57B}" type="slidenum">
              <a:rPr lang="zh-CN" altLang="en-US" smtClean="0"/>
              <a:pPr/>
              <a:t>17</a:t>
            </a:fld>
            <a:endParaRPr lang="zh-CN" altLang="en-US"/>
          </a:p>
        </p:txBody>
      </p:sp>
    </p:spTree>
    <p:extLst>
      <p:ext uri="{BB962C8B-B14F-4D97-AF65-F5344CB8AC3E}">
        <p14:creationId xmlns:p14="http://schemas.microsoft.com/office/powerpoint/2010/main" xmlns="" val="3411726050"/>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a:t>供水管网震后恢复策略</a:t>
            </a:r>
            <a:endParaRPr lang="zh-CN" altLang="en-US" dirty="0"/>
          </a:p>
        </p:txBody>
      </p:sp>
      <p:sp>
        <p:nvSpPr>
          <p:cNvPr id="3" name="内容占位符 2"/>
          <p:cNvSpPr>
            <a:spLocks noGrp="1"/>
          </p:cNvSpPr>
          <p:nvPr>
            <p:ph idx="1"/>
          </p:nvPr>
        </p:nvSpPr>
        <p:spPr/>
        <p:txBody>
          <a:bodyPr/>
          <a:lstStyle/>
          <a:p>
            <a:pPr marL="469900" lvl="1" indent="-469900">
              <a:buFont typeface="Wingdings" pitchFamily="2" charset="2"/>
              <a:buChar char="o"/>
            </a:pPr>
            <a:r>
              <a:rPr lang="zh-CN" altLang="zh-CN" sz="2800" b="1" dirty="0"/>
              <a:t>两阶段恢复原则</a:t>
            </a:r>
          </a:p>
          <a:p>
            <a:pPr lvl="1"/>
            <a:r>
              <a:rPr lang="zh-CN" altLang="en-US" dirty="0"/>
              <a:t>第一阶段以管网震后供水满意度提升最快为原则</a:t>
            </a:r>
            <a:r>
              <a:rPr lang="zh-CN" altLang="en-US" dirty="0" smtClean="0"/>
              <a:t>。</a:t>
            </a:r>
            <a:endParaRPr lang="en-US" altLang="zh-CN" dirty="0" smtClean="0"/>
          </a:p>
          <a:p>
            <a:pPr lvl="1"/>
            <a:r>
              <a:rPr lang="zh-CN" altLang="en-US" dirty="0"/>
              <a:t>第二阶段以管网漏水损失最少为原则。</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18</a:t>
            </a:fld>
            <a:endParaRPr lang="zh-CN" altLang="en-US"/>
          </a:p>
        </p:txBody>
      </p:sp>
      <p:sp>
        <p:nvSpPr>
          <p:cNvPr id="5" name="Rectangle 2"/>
          <p:cNvSpPr>
            <a:spLocks noChangeArrowheads="1"/>
          </p:cNvSpPr>
          <p:nvPr/>
        </p:nvSpPr>
        <p:spPr bwMode="auto">
          <a:xfrm>
            <a:off x="3095836" y="584684"/>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 name="对象 5"/>
          <p:cNvGraphicFramePr>
            <a:graphicFrameLocks noChangeAspect="1"/>
          </p:cNvGraphicFramePr>
          <p:nvPr>
            <p:extLst>
              <p:ext uri="{D42A27DB-BD31-4B8C-83A1-F6EECF244321}">
                <p14:modId xmlns:p14="http://schemas.microsoft.com/office/powerpoint/2010/main" xmlns="" val="2769501121"/>
              </p:ext>
            </p:extLst>
          </p:nvPr>
        </p:nvGraphicFramePr>
        <p:xfrm>
          <a:off x="3095836" y="584684"/>
          <a:ext cx="3381375" cy="5734050"/>
        </p:xfrm>
        <a:graphic>
          <a:graphicData uri="http://schemas.openxmlformats.org/presentationml/2006/ole">
            <p:oleObj spid="_x0000_s1039" r:id="rId3" imgW="3828960" imgH="6467655" progId="">
              <p:embed/>
            </p:oleObj>
          </a:graphicData>
        </a:graphic>
      </p:graphicFrame>
    </p:spTree>
    <p:extLst>
      <p:ext uri="{BB962C8B-B14F-4D97-AF65-F5344CB8AC3E}">
        <p14:creationId xmlns:p14="http://schemas.microsoft.com/office/powerpoint/2010/main" xmlns="" val="263281950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a:t>供水管网震</a:t>
            </a:r>
            <a:r>
              <a:rPr lang="zh-CN" altLang="zh-CN" b="1" dirty="0" smtClean="0"/>
              <a:t>后</a:t>
            </a:r>
            <a:r>
              <a:rPr lang="zh-CN" altLang="en-US" b="1" dirty="0" smtClean="0"/>
              <a:t>案例</a:t>
            </a:r>
            <a:endParaRPr lang="zh-CN" altLang="en-US" dirty="0"/>
          </a:p>
        </p:txBody>
      </p:sp>
      <p:sp>
        <p:nvSpPr>
          <p:cNvPr id="3" name="内容占位符 2"/>
          <p:cNvSpPr>
            <a:spLocks noGrp="1"/>
          </p:cNvSpPr>
          <p:nvPr>
            <p:ph idx="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19</a:t>
            </a:fld>
            <a:endParaRPr lang="zh-CN" altLang="en-US"/>
          </a:p>
        </p:txBody>
      </p:sp>
      <p:pic>
        <p:nvPicPr>
          <p:cNvPr id="5" name="图片 4" descr="\\HANZHAO-PC\Users\hanzhao\Desktop\小论文2\图2.png"/>
          <p:cNvPicPr/>
          <p:nvPr/>
        </p:nvPicPr>
        <p:blipFill>
          <a:blip r:embed="rId2">
            <a:extLst>
              <a:ext uri="{28A0092B-C50C-407E-A947-70E740481C1C}">
                <a14:useLocalDpi xmlns:a14="http://schemas.microsoft.com/office/drawing/2010/main" xmlns="" val="0"/>
              </a:ext>
            </a:extLst>
          </a:blip>
          <a:srcRect/>
          <a:stretch>
            <a:fillRect/>
          </a:stretch>
        </p:blipFill>
        <p:spPr bwMode="auto">
          <a:xfrm>
            <a:off x="664568" y="1628801"/>
            <a:ext cx="7488832" cy="4140460"/>
          </a:xfrm>
          <a:prstGeom prst="rect">
            <a:avLst/>
          </a:prstGeom>
          <a:noFill/>
          <a:ln>
            <a:noFill/>
          </a:ln>
        </p:spPr>
      </p:pic>
    </p:spTree>
    <p:extLst>
      <p:ext uri="{BB962C8B-B14F-4D97-AF65-F5344CB8AC3E}">
        <p14:creationId xmlns:p14="http://schemas.microsoft.com/office/powerpoint/2010/main" xmlns="" val="2728579650"/>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1A450C43-C73B-4536-A7DF-518821799184}" type="slidenum">
              <a:rPr lang="zh-CN" altLang="en-US"/>
              <a:pPr/>
              <a:t>2</a:t>
            </a:fld>
            <a:endParaRPr lang="en-US"/>
          </a:p>
        </p:txBody>
      </p:sp>
      <p:sp>
        <p:nvSpPr>
          <p:cNvPr id="7170" name="Rectangle 2"/>
          <p:cNvSpPr>
            <a:spLocks noGrp="1" noChangeArrowheads="1"/>
          </p:cNvSpPr>
          <p:nvPr>
            <p:ph type="title"/>
          </p:nvPr>
        </p:nvSpPr>
        <p:spPr/>
        <p:txBody>
          <a:bodyPr/>
          <a:lstStyle/>
          <a:p>
            <a:r>
              <a:rPr lang="zh-CN">
                <a:solidFill>
                  <a:schemeClr val="tx1"/>
                </a:solidFill>
                <a:ea typeface="黑体" pitchFamily="49" charset="-122"/>
              </a:rPr>
              <a:t>内容提要</a:t>
            </a:r>
          </a:p>
        </p:txBody>
      </p:sp>
      <p:sp>
        <p:nvSpPr>
          <p:cNvPr id="7171" name="Rectangle 3"/>
          <p:cNvSpPr>
            <a:spLocks noGrp="1" noChangeArrowheads="1"/>
          </p:cNvSpPr>
          <p:nvPr>
            <p:ph type="body" idx="1"/>
          </p:nvPr>
        </p:nvSpPr>
        <p:spPr>
          <a:xfrm>
            <a:off x="1219200" y="1524000"/>
            <a:ext cx="7092950" cy="4267200"/>
          </a:xfrm>
        </p:spPr>
        <p:txBody>
          <a:bodyPr/>
          <a:lstStyle/>
          <a:p>
            <a:r>
              <a:rPr lang="zh-CN" sz="2800" dirty="0" smtClean="0"/>
              <a:t>研究</a:t>
            </a:r>
            <a:r>
              <a:rPr lang="zh-CN" altLang="en-US" sz="2800" dirty="0" smtClean="0"/>
              <a:t>背景和意义</a:t>
            </a:r>
            <a:endParaRPr lang="en-US" altLang="zh-CN" sz="2800" dirty="0" smtClean="0"/>
          </a:p>
          <a:p>
            <a:r>
              <a:rPr lang="zh-CN" altLang="en-US" sz="2800" dirty="0" smtClean="0"/>
              <a:t>研究框架</a:t>
            </a:r>
            <a:endParaRPr lang="zh-CN" sz="2800" dirty="0"/>
          </a:p>
          <a:p>
            <a:r>
              <a:rPr lang="zh-CN" sz="2800" dirty="0" smtClean="0"/>
              <a:t>研究</a:t>
            </a:r>
            <a:r>
              <a:rPr lang="zh-CN" altLang="en-US" sz="2800" dirty="0" smtClean="0"/>
              <a:t>方法</a:t>
            </a:r>
            <a:endParaRPr lang="en-US" altLang="zh-CN" sz="2800" dirty="0" smtClean="0"/>
          </a:p>
          <a:p>
            <a:r>
              <a:rPr lang="zh-CN" altLang="en-US" sz="2800" dirty="0" smtClean="0"/>
              <a:t>研究内容</a:t>
            </a:r>
            <a:endParaRPr lang="zh-CN" sz="2800" dirty="0" smtClean="0"/>
          </a:p>
          <a:p>
            <a:pPr marL="0" indent="0">
              <a:buNone/>
            </a:pPr>
            <a:endParaRPr lang="en-US" altLang="zh-CN" sz="2800" dirty="0" smtClean="0"/>
          </a:p>
          <a:p>
            <a:pPr marL="0" indent="0">
              <a:buNone/>
            </a:pPr>
            <a:endParaRPr lang="en-US" altLang="zh-CN" sz="2800" dirty="0" smtClean="0"/>
          </a:p>
          <a:p>
            <a:pPr>
              <a:buFont typeface="Wingdings" pitchFamily="2" charset="2"/>
              <a:buNone/>
            </a:pPr>
            <a:endParaRPr lang="zh-CN" altLang="zh-CN" dirty="0">
              <a:latin typeface="Times New Roman" pitchFamily="18" charset="0"/>
              <a:ea typeface="华文新魏" pitchFamily="2" charset="-122"/>
            </a:endParaRPr>
          </a:p>
        </p:txBody>
      </p:sp>
    </p:spTree>
    <p:extLst>
      <p:ext uri="{BB962C8B-B14F-4D97-AF65-F5344CB8AC3E}">
        <p14:creationId xmlns:p14="http://schemas.microsoft.com/office/powerpoint/2010/main" xmlns="" val="1805747232"/>
      </p:ext>
    </p:extLst>
  </p:cSld>
  <p:clrMapOvr>
    <a:masterClrMapping/>
  </p:clrMapOvr>
  <p:transition spd="med" advTm="656"/>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a:t>供水管网震后</a:t>
            </a:r>
            <a:r>
              <a:rPr lang="zh-CN" altLang="en-US" b="1" dirty="0"/>
              <a:t>案例</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20</a:t>
            </a:fld>
            <a:endParaRPr lang="zh-CN" altLang="en-US"/>
          </a:p>
        </p:txBody>
      </p:sp>
      <p:pic>
        <p:nvPicPr>
          <p:cNvPr id="5" name="内容占位符 4" descr="\\HANZHAO-PC\Users\hanzhao\Desktop\小论文2\图3.png"/>
          <p:cNvPicPr>
            <a:picLocks noGrp="1"/>
          </p:cNvPicPr>
          <p:nvPr>
            <p:ph idx="1"/>
          </p:nvPr>
        </p:nvPicPr>
        <p:blipFill>
          <a:blip r:embed="rId2">
            <a:extLst>
              <a:ext uri="{28A0092B-C50C-407E-A947-70E740481C1C}">
                <a14:useLocalDpi xmlns:a14="http://schemas.microsoft.com/office/drawing/2010/main" xmlns="" val="0"/>
              </a:ext>
            </a:extLst>
          </a:blip>
          <a:srcRect/>
          <a:stretch>
            <a:fillRect/>
          </a:stretch>
        </p:blipFill>
        <p:spPr bwMode="auto">
          <a:xfrm>
            <a:off x="1151620" y="1952836"/>
            <a:ext cx="7020780" cy="3564395"/>
          </a:xfrm>
          <a:prstGeom prst="rect">
            <a:avLst/>
          </a:prstGeom>
          <a:noFill/>
          <a:ln>
            <a:noFill/>
          </a:ln>
        </p:spPr>
      </p:pic>
    </p:spTree>
    <p:extLst>
      <p:ext uri="{BB962C8B-B14F-4D97-AF65-F5344CB8AC3E}">
        <p14:creationId xmlns:p14="http://schemas.microsoft.com/office/powerpoint/2010/main" xmlns="" val="2607260423"/>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a:t>供水管网震后恢复策略</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21</a:t>
            </a:fld>
            <a:endParaRPr lang="zh-CN" altLang="en-US"/>
          </a:p>
        </p:txBody>
      </p:sp>
      <p:pic>
        <p:nvPicPr>
          <p:cNvPr id="10" name="内容占位符 9"/>
          <p:cNvPicPr>
            <a:picLocks noGrp="1" noChangeAspect="1"/>
          </p:cNvPicPr>
          <p:nvPr>
            <p:ph idx="1"/>
          </p:nvPr>
        </p:nvPicPr>
        <p:blipFill>
          <a:blip r:embed="rId2"/>
          <a:stretch>
            <a:fillRect/>
          </a:stretch>
        </p:blipFill>
        <p:spPr>
          <a:xfrm>
            <a:off x="1871177" y="1232381"/>
            <a:ext cx="2694666" cy="2085013"/>
          </a:xfrm>
          <a:prstGeom prst="rect">
            <a:avLst/>
          </a:prstGeom>
        </p:spPr>
      </p:pic>
      <p:pic>
        <p:nvPicPr>
          <p:cNvPr id="11" name="图片 10"/>
          <p:cNvPicPr>
            <a:picLocks noChangeAspect="1"/>
          </p:cNvPicPr>
          <p:nvPr/>
        </p:nvPicPr>
        <p:blipFill>
          <a:blip r:embed="rId3"/>
          <a:stretch>
            <a:fillRect/>
          </a:stretch>
        </p:blipFill>
        <p:spPr>
          <a:xfrm>
            <a:off x="5004048" y="1232381"/>
            <a:ext cx="2700762" cy="2085013"/>
          </a:xfrm>
          <a:prstGeom prst="rect">
            <a:avLst/>
          </a:prstGeom>
        </p:spPr>
      </p:pic>
      <p:pic>
        <p:nvPicPr>
          <p:cNvPr id="12" name="图片 11"/>
          <p:cNvPicPr>
            <a:picLocks noChangeAspect="1"/>
          </p:cNvPicPr>
          <p:nvPr/>
        </p:nvPicPr>
        <p:blipFill>
          <a:blip r:embed="rId4"/>
          <a:stretch>
            <a:fillRect/>
          </a:stretch>
        </p:blipFill>
        <p:spPr>
          <a:xfrm>
            <a:off x="1865081" y="3482975"/>
            <a:ext cx="2700762" cy="2085013"/>
          </a:xfrm>
          <a:prstGeom prst="rect">
            <a:avLst/>
          </a:prstGeom>
        </p:spPr>
      </p:pic>
      <p:pic>
        <p:nvPicPr>
          <p:cNvPr id="13" name="图片 12"/>
          <p:cNvPicPr>
            <a:picLocks noChangeAspect="1"/>
          </p:cNvPicPr>
          <p:nvPr/>
        </p:nvPicPr>
        <p:blipFill>
          <a:blip r:embed="rId5"/>
          <a:stretch>
            <a:fillRect/>
          </a:stretch>
        </p:blipFill>
        <p:spPr>
          <a:xfrm>
            <a:off x="5004048" y="3482975"/>
            <a:ext cx="2700762" cy="2085013"/>
          </a:xfrm>
          <a:prstGeom prst="rect">
            <a:avLst/>
          </a:prstGeom>
        </p:spPr>
      </p:pic>
    </p:spTree>
    <p:extLst>
      <p:ext uri="{BB962C8B-B14F-4D97-AF65-F5344CB8AC3E}">
        <p14:creationId xmlns:p14="http://schemas.microsoft.com/office/powerpoint/2010/main" xmlns="" val="1744526743"/>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a:t>供水管网震后恢复策略</a:t>
            </a:r>
            <a:endParaRPr lang="zh-CN" altLang="en-US" dirty="0"/>
          </a:p>
        </p:txBody>
      </p:sp>
      <p:sp>
        <p:nvSpPr>
          <p:cNvPr id="3" name="内容占位符 2"/>
          <p:cNvSpPr>
            <a:spLocks noGrp="1"/>
          </p:cNvSpPr>
          <p:nvPr>
            <p:ph idx="1"/>
          </p:nvPr>
        </p:nvSpPr>
        <p:spPr/>
        <p:txBody>
          <a:bodyPr/>
          <a:lstStyle/>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22</a:t>
            </a:fld>
            <a:endParaRPr lang="zh-CN" altLang="en-US"/>
          </a:p>
        </p:txBody>
      </p:sp>
      <p:pic>
        <p:nvPicPr>
          <p:cNvPr id="5" name="图片 4" descr="C:\Users\hanzhao\Desktop\小论文2\Graph17.bmp"/>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331640" y="2492896"/>
            <a:ext cx="2699385" cy="2087245"/>
          </a:xfrm>
          <a:prstGeom prst="rect">
            <a:avLst/>
          </a:prstGeom>
          <a:noFill/>
          <a:ln>
            <a:noFill/>
          </a:ln>
        </p:spPr>
      </p:pic>
      <p:pic>
        <p:nvPicPr>
          <p:cNvPr id="6" name="图片 5" descr="C:\Users\hanzhao\Desktop\小论文2\Graph18.png"/>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4795927" y="2509405"/>
            <a:ext cx="2699385" cy="2085975"/>
          </a:xfrm>
          <a:prstGeom prst="rect">
            <a:avLst/>
          </a:prstGeom>
          <a:noFill/>
          <a:ln>
            <a:noFill/>
          </a:ln>
        </p:spPr>
      </p:pic>
    </p:spTree>
    <p:extLst>
      <p:ext uri="{BB962C8B-B14F-4D97-AF65-F5344CB8AC3E}">
        <p14:creationId xmlns:p14="http://schemas.microsoft.com/office/powerpoint/2010/main" xmlns="" val="1135800426"/>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a:t>供水管网震后恢复指派模型</a:t>
            </a:r>
            <a:endParaRPr lang="zh-CN" altLang="en-US" dirty="0"/>
          </a:p>
        </p:txBody>
      </p:sp>
      <p:sp>
        <p:nvSpPr>
          <p:cNvPr id="3" name="内容占位符 2"/>
          <p:cNvSpPr>
            <a:spLocks noGrp="1"/>
          </p:cNvSpPr>
          <p:nvPr>
            <p:ph idx="1"/>
          </p:nvPr>
        </p:nvSpPr>
        <p:spPr/>
        <p:txBody>
          <a:bodyPr/>
          <a:lstStyle/>
          <a:p>
            <a:r>
              <a:rPr lang="zh-CN" altLang="en-US" dirty="0" smtClean="0"/>
              <a:t>建立多目标任务指派模型</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23</a:t>
            </a:fld>
            <a:endParaRPr lang="zh-CN" altLang="en-US"/>
          </a:p>
        </p:txBody>
      </p:sp>
      <mc:AlternateContent xmlns:mc="http://schemas.openxmlformats.org/markup-compatibility/2006">
        <mc:Choice xmlns:a14="http://schemas.microsoft.com/office/drawing/2010/main" xmlns="" Requires="a14">
          <p:graphicFrame>
            <p:nvGraphicFramePr>
              <p:cNvPr id="5" name="表格 4"/>
              <p:cNvGraphicFramePr>
                <a:graphicFrameLocks noGrp="1"/>
              </p:cNvGraphicFramePr>
              <p:nvPr>
                <p:extLst>
                  <p:ext uri="{D42A27DB-BD31-4B8C-83A1-F6EECF244321}">
                    <p14:modId xmlns:p14="http://schemas.microsoft.com/office/powerpoint/2010/main" val="2398143490"/>
                  </p:ext>
                </p:extLst>
              </p:nvPr>
            </p:nvGraphicFramePr>
            <p:xfrm>
              <a:off x="566738" y="1952835"/>
              <a:ext cx="8001000" cy="3112560"/>
            </p:xfrm>
            <a:graphic>
              <a:graphicData uri="http://schemas.openxmlformats.org/drawingml/2006/table">
                <a:tbl>
                  <a:tblPr firstRow="1" firstCol="1" bandRow="1"/>
                  <a:tblGrid>
                    <a:gridCol w="8001000">
                      <a:extLst>
                        <a:ext uri="{9D8B030D-6E8A-4147-A177-3AD203B41FA5}">
                          <a16:colId xmlns:a16="http://schemas.microsoft.com/office/drawing/2014/main" val="1324594635"/>
                        </a:ext>
                      </a:extLst>
                    </a:gridCol>
                  </a:tblGrid>
                  <a:tr h="518760">
                    <a:tc>
                      <a:txBody>
                        <a:bodyPr/>
                        <a:lstStyle/>
                        <a:p>
                          <a:pPr algn="ctr">
                            <a:lnSpc>
                              <a:spcPts val="1200"/>
                            </a:lnSpc>
                            <a:spcAft>
                              <a:spcPts val="600"/>
                            </a:spcAft>
                          </a:pPr>
                          <a14:m>
                            <m:oMathPara xmlns:m="http://schemas.openxmlformats.org/officeDocument/2006/math">
                              <m:oMathParaPr>
                                <m:jc m:val="centerGroup"/>
                              </m:oMathParaPr>
                              <m:oMath xmlns:m="http://schemas.openxmlformats.org/officeDocument/2006/math">
                                <m:r>
                                  <m:rPr>
                                    <m:sty m:val="p"/>
                                  </m:rPr>
                                  <a:rPr lang="en-US" sz="1050" kern="100">
                                    <a:effectLst/>
                                    <a:latin typeface="Cambria Math" panose="02040503050406030204" pitchFamily="18" charset="0"/>
                                    <a:ea typeface="宋体" panose="02010600030101010101" pitchFamily="2" charset="-122"/>
                                  </a:rPr>
                                  <m:t>min</m:t>
                                </m:r>
                                <m:sSub>
                                  <m:sSubPr>
                                    <m:ctrlPr>
                                      <a:rPr lang="zh-CN" sz="1050" i="1" kern="100">
                                        <a:effectLst/>
                                        <a:latin typeface="Cambria Math" panose="02040503050406030204" pitchFamily="18" charset="0"/>
                                        <a:ea typeface="Cambria Math" panose="02040503050406030204" pitchFamily="18" charset="0"/>
                                      </a:rPr>
                                    </m:ctrlPr>
                                  </m:sSubPr>
                                  <m:e>
                                    <m:r>
                                      <a:rPr lang="en-US" sz="1050" i="1" kern="100">
                                        <a:effectLst/>
                                        <a:latin typeface="Cambria Math" panose="02040503050406030204" pitchFamily="18" charset="0"/>
                                        <a:ea typeface="宋体" panose="02010600030101010101" pitchFamily="2" charset="-122"/>
                                      </a:rPr>
                                      <m:t>𝑓</m:t>
                                    </m:r>
                                  </m:e>
                                  <m:sub>
                                    <m:r>
                                      <a:rPr lang="en-US" sz="1050" i="1" kern="100">
                                        <a:effectLst/>
                                        <a:latin typeface="Cambria Math" panose="02040503050406030204" pitchFamily="18" charset="0"/>
                                        <a:ea typeface="宋体" panose="02010600030101010101" pitchFamily="2" charset="-122"/>
                                      </a:rPr>
                                      <m:t>1</m:t>
                                    </m:r>
                                  </m:sub>
                                </m:sSub>
                                <m:r>
                                  <a:rPr lang="en-US" sz="1050" kern="100">
                                    <a:effectLst/>
                                    <a:latin typeface="Cambria Math" panose="02040503050406030204" pitchFamily="18" charset="0"/>
                                    <a:ea typeface="宋体" panose="02010600030101010101" pitchFamily="2" charset="-122"/>
                                  </a:rPr>
                                  <m:t>=</m:t>
                                </m:r>
                                <m:nary>
                                  <m:naryPr>
                                    <m:chr m:val="∑"/>
                                    <m:limLoc m:val="undOvr"/>
                                    <m:ctrlPr>
                                      <a:rPr lang="zh-CN" sz="1050" i="1" kern="100">
                                        <a:effectLst/>
                                        <a:latin typeface="Cambria Math" panose="02040503050406030204" pitchFamily="18" charset="0"/>
                                        <a:ea typeface="Cambria Math" panose="02040503050406030204" pitchFamily="18" charset="0"/>
                                      </a:rPr>
                                    </m:ctrlPr>
                                  </m:naryPr>
                                  <m:sub>
                                    <m:r>
                                      <a:rPr lang="en-US" sz="1050" i="1" kern="100">
                                        <a:effectLst/>
                                        <a:latin typeface="Cambria Math" panose="02040503050406030204" pitchFamily="18" charset="0"/>
                                        <a:ea typeface="宋体" panose="02010600030101010101" pitchFamily="2" charset="-122"/>
                                      </a:rPr>
                                      <m:t>𝑖</m:t>
                                    </m:r>
                                    <m:r>
                                      <a:rPr lang="en-US" sz="1050" i="1" kern="100">
                                        <a:effectLst/>
                                        <a:latin typeface="Cambria Math" panose="02040503050406030204" pitchFamily="18" charset="0"/>
                                        <a:ea typeface="宋体" panose="02010600030101010101" pitchFamily="2" charset="-122"/>
                                      </a:rPr>
                                      <m:t>=1</m:t>
                                    </m:r>
                                  </m:sub>
                                  <m:sup>
                                    <m:r>
                                      <a:rPr lang="en-US" sz="1050" i="1" kern="100">
                                        <a:effectLst/>
                                        <a:latin typeface="Cambria Math" panose="02040503050406030204" pitchFamily="18" charset="0"/>
                                        <a:ea typeface="宋体" panose="02010600030101010101" pitchFamily="2" charset="-122"/>
                                      </a:rPr>
                                      <m:t>𝑚</m:t>
                                    </m:r>
                                  </m:sup>
                                  <m:e>
                                    <m:nary>
                                      <m:naryPr>
                                        <m:chr m:val="∑"/>
                                        <m:limLoc m:val="undOvr"/>
                                        <m:ctrlPr>
                                          <a:rPr lang="zh-CN" sz="1050" i="1" kern="100">
                                            <a:effectLst/>
                                            <a:latin typeface="Cambria Math" panose="02040503050406030204" pitchFamily="18" charset="0"/>
                                            <a:ea typeface="Cambria Math" panose="02040503050406030204" pitchFamily="18" charset="0"/>
                                          </a:rPr>
                                        </m:ctrlPr>
                                      </m:naryPr>
                                      <m:sub>
                                        <m:r>
                                          <a:rPr lang="en-US" sz="1050" i="1" kern="100">
                                            <a:effectLst/>
                                            <a:latin typeface="Cambria Math" panose="02040503050406030204" pitchFamily="18" charset="0"/>
                                            <a:ea typeface="宋体" panose="02010600030101010101" pitchFamily="2" charset="-122"/>
                                          </a:rPr>
                                          <m:t>𝑗</m:t>
                                        </m:r>
                                        <m:r>
                                          <a:rPr lang="en-US" sz="1050" i="1" kern="100">
                                            <a:effectLst/>
                                            <a:latin typeface="Cambria Math" panose="02040503050406030204" pitchFamily="18" charset="0"/>
                                            <a:ea typeface="宋体" panose="02010600030101010101" pitchFamily="2" charset="-122"/>
                                          </a:rPr>
                                          <m:t>=1</m:t>
                                        </m:r>
                                      </m:sub>
                                      <m:sup>
                                        <m:r>
                                          <a:rPr lang="en-US" sz="1050" i="1" kern="100">
                                            <a:effectLst/>
                                            <a:latin typeface="Cambria Math" panose="02040503050406030204" pitchFamily="18" charset="0"/>
                                            <a:ea typeface="宋体" panose="02010600030101010101" pitchFamily="2" charset="-122"/>
                                          </a:rPr>
                                          <m:t>𝑛</m:t>
                                        </m:r>
                                      </m:sup>
                                      <m:e>
                                        <m:sSub>
                                          <m:sSubPr>
                                            <m:ctrlPr>
                                              <a:rPr lang="zh-CN" sz="1050" i="1" kern="100">
                                                <a:effectLst/>
                                                <a:latin typeface="Cambria Math" panose="02040503050406030204" pitchFamily="18" charset="0"/>
                                                <a:ea typeface="Cambria Math" panose="02040503050406030204" pitchFamily="18" charset="0"/>
                                              </a:rPr>
                                            </m:ctrlPr>
                                          </m:sSubPr>
                                          <m:e>
                                            <m:r>
                                              <a:rPr lang="en-US" sz="1050" i="1" kern="100">
                                                <a:effectLst/>
                                                <a:latin typeface="Cambria Math" panose="02040503050406030204" pitchFamily="18" charset="0"/>
                                                <a:ea typeface="宋体" panose="02010600030101010101" pitchFamily="2" charset="-122"/>
                                              </a:rPr>
                                              <m:t>(</m:t>
                                            </m:r>
                                            <m:sSubSup>
                                              <m:sSubSupPr>
                                                <m:ctrlPr>
                                                  <a:rPr lang="zh-CN" sz="1050" i="1" kern="100">
                                                    <a:effectLst/>
                                                    <a:latin typeface="Cambria Math" panose="02040503050406030204" pitchFamily="18" charset="0"/>
                                                    <a:ea typeface="Cambria Math" panose="02040503050406030204" pitchFamily="18" charset="0"/>
                                                    <a:cs typeface="Times New Roman" panose="02020603050405020304" pitchFamily="18" charset="0"/>
                                                  </a:rPr>
                                                </m:ctrlPr>
                                              </m:sSubSupPr>
                                              <m:e>
                                                <m:r>
                                                  <a:rPr lang="en-US" sz="1050" i="1" kern="100">
                                                    <a:effectLst/>
                                                    <a:latin typeface="Cambria Math" panose="02040503050406030204" pitchFamily="18" charset="0"/>
                                                    <a:ea typeface="宋体" panose="02010600030101010101" pitchFamily="2" charset="-122"/>
                                                  </a:rPr>
                                                  <m:t>𝑇</m:t>
                                                </m:r>
                                              </m:e>
                                              <m:sub>
                                                <m:r>
                                                  <a:rPr lang="en-US" sz="1050" i="1" kern="100">
                                                    <a:effectLst/>
                                                    <a:latin typeface="Cambria Math" panose="02040503050406030204" pitchFamily="18" charset="0"/>
                                                    <a:ea typeface="宋体" panose="02010600030101010101" pitchFamily="2" charset="-122"/>
                                                  </a:rPr>
                                                  <m:t>𝑖𝑗</m:t>
                                                </m:r>
                                              </m:sub>
                                              <m:sup>
                                                <m:r>
                                                  <a:rPr lang="en-US" sz="1050" i="1" kern="100">
                                                    <a:effectLst/>
                                                    <a:latin typeface="Cambria Math" panose="02040503050406030204" pitchFamily="18" charset="0"/>
                                                    <a:ea typeface="宋体" panose="02010600030101010101" pitchFamily="2" charset="-122"/>
                                                  </a:rPr>
                                                  <m:t>𝑝</m:t>
                                                </m:r>
                                              </m:sup>
                                            </m:sSubSup>
                                            <m:r>
                                              <a:rPr lang="en-US" sz="1050" i="1" kern="100">
                                                <a:effectLst/>
                                                <a:latin typeface="Cambria Math" panose="02040503050406030204" pitchFamily="18" charset="0"/>
                                                <a:ea typeface="宋体" panose="02010600030101010101" pitchFamily="2" charset="-122"/>
                                              </a:rPr>
                                              <m:t>+</m:t>
                                            </m:r>
                                            <m:sSubSup>
                                              <m:sSubSupPr>
                                                <m:ctrlPr>
                                                  <a:rPr lang="zh-CN" sz="1050" i="1" kern="100">
                                                    <a:effectLst/>
                                                    <a:latin typeface="Cambria Math" panose="02040503050406030204" pitchFamily="18" charset="0"/>
                                                    <a:ea typeface="Cambria Math" panose="02040503050406030204" pitchFamily="18" charset="0"/>
                                                    <a:cs typeface="Times New Roman" panose="02020603050405020304" pitchFamily="18" charset="0"/>
                                                  </a:rPr>
                                                </m:ctrlPr>
                                              </m:sSubSupPr>
                                              <m:e>
                                                <m:r>
                                                  <a:rPr lang="en-US" sz="1050" i="1" kern="100">
                                                    <a:effectLst/>
                                                    <a:latin typeface="Cambria Math" panose="02040503050406030204" pitchFamily="18" charset="0"/>
                                                    <a:ea typeface="宋体" panose="02010600030101010101" pitchFamily="2" charset="-122"/>
                                                  </a:rPr>
                                                  <m:t>𝑇</m:t>
                                                </m:r>
                                              </m:e>
                                              <m:sub>
                                                <m:r>
                                                  <a:rPr lang="en-US" sz="1050" i="1" kern="100">
                                                    <a:effectLst/>
                                                    <a:latin typeface="Cambria Math" panose="02040503050406030204" pitchFamily="18" charset="0"/>
                                                    <a:ea typeface="宋体" panose="02010600030101010101" pitchFamily="2" charset="-122"/>
                                                  </a:rPr>
                                                  <m:t>𝑖𝑗</m:t>
                                                </m:r>
                                              </m:sub>
                                              <m:sup>
                                                <m:r>
                                                  <a:rPr lang="en-US" sz="1050" i="1" kern="100">
                                                    <a:effectLst/>
                                                    <a:latin typeface="Cambria Math" panose="02040503050406030204" pitchFamily="18" charset="0"/>
                                                    <a:ea typeface="宋体" panose="02010600030101010101" pitchFamily="2" charset="-122"/>
                                                  </a:rPr>
                                                  <m:t>𝑞</m:t>
                                                </m:r>
                                              </m:sup>
                                            </m:sSubSup>
                                            <m:r>
                                              <a:rPr lang="en-US" sz="1050" i="1" kern="100">
                                                <a:effectLst/>
                                                <a:latin typeface="Cambria Math" panose="02040503050406030204" pitchFamily="18" charset="0"/>
                                                <a:ea typeface="宋体" panose="02010600030101010101" pitchFamily="2" charset="-122"/>
                                              </a:rPr>
                                              <m:t>)</m:t>
                                            </m:r>
                                            <m:r>
                                              <a:rPr lang="en-US" sz="1050" i="1" kern="100">
                                                <a:effectLst/>
                                                <a:latin typeface="Cambria Math" panose="02040503050406030204" pitchFamily="18" charset="0"/>
                                                <a:ea typeface="宋体" panose="02010600030101010101" pitchFamily="2" charset="-122"/>
                                              </a:rPr>
                                              <m:t>𝑥</m:t>
                                            </m:r>
                                          </m:e>
                                          <m:sub>
                                            <m:r>
                                              <a:rPr lang="en-US" sz="1050" i="1" kern="100">
                                                <a:effectLst/>
                                                <a:latin typeface="Cambria Math" panose="02040503050406030204" pitchFamily="18" charset="0"/>
                                                <a:ea typeface="宋体" panose="02010600030101010101" pitchFamily="2" charset="-122"/>
                                              </a:rPr>
                                              <m:t>𝑖𝑗</m:t>
                                            </m:r>
                                          </m:sub>
                                        </m:sSub>
                                        <m:r>
                                          <a:rPr lang="en-US" sz="1050" i="1" kern="100">
                                            <a:effectLst/>
                                            <a:latin typeface="Cambria Math" panose="02040503050406030204" pitchFamily="18" charset="0"/>
                                            <a:ea typeface="宋体" panose="02010600030101010101" pitchFamily="2" charset="-122"/>
                                          </a:rPr>
                                          <m:t> </m:t>
                                        </m:r>
                                      </m:e>
                                    </m:nary>
                                  </m:e>
                                </m:nary>
                              </m:oMath>
                            </m:oMathPara>
                          </a14:m>
                          <a:endParaRPr lang="zh-CN" sz="1100" kern="100" dirty="0">
                            <a:effectLst/>
                            <a:latin typeface="Times New Roman" panose="02020603050405020304" pitchFamily="18" charset="0"/>
                            <a:ea typeface="宋体" panose="02010600030101010101" pitchFamily="2" charset="-122"/>
                          </a:endParaRPr>
                        </a:p>
                      </a:txBody>
                      <a:tcPr marL="68580" marR="68580" marT="0" marB="0" anchor="ctr">
                        <a:lnL>
                          <a:noFill/>
                        </a:lnL>
                        <a:lnR>
                          <a:noFill/>
                        </a:lnR>
                        <a:lnT>
                          <a:noFill/>
                        </a:lnT>
                        <a:lnB>
                          <a:noFill/>
                        </a:lnB>
                      </a:tcPr>
                    </a:tc>
                    <a:extLst>
                      <a:ext uri="{0D108BD9-81ED-4DB2-BD59-A6C34878D82A}">
                        <a16:rowId xmlns:a16="http://schemas.microsoft.com/office/drawing/2014/main" val="2504391857"/>
                      </a:ext>
                    </a:extLst>
                  </a:tr>
                  <a:tr h="518760">
                    <a:tc>
                      <a:txBody>
                        <a:bodyPr/>
                        <a:lstStyle/>
                        <a:p>
                          <a:pPr algn="ctr">
                            <a:lnSpc>
                              <a:spcPts val="1200"/>
                            </a:lnSpc>
                            <a:spcAft>
                              <a:spcPts val="600"/>
                            </a:spcAft>
                          </a:pPr>
                          <a14:m>
                            <m:oMathPara xmlns:m="http://schemas.openxmlformats.org/officeDocument/2006/math">
                              <m:oMathParaPr>
                                <m:jc m:val="centerGroup"/>
                              </m:oMathParaPr>
                              <m:oMath xmlns:m="http://schemas.openxmlformats.org/officeDocument/2006/math">
                                <m:r>
                                  <m:rPr>
                                    <m:sty m:val="p"/>
                                  </m:rPr>
                                  <a:rPr lang="en-US" sz="1050" kern="100">
                                    <a:effectLst/>
                                    <a:latin typeface="Cambria Math" panose="02040503050406030204" pitchFamily="18" charset="0"/>
                                    <a:ea typeface="宋体" panose="02010600030101010101" pitchFamily="2" charset="-122"/>
                                  </a:rPr>
                                  <m:t>min</m:t>
                                </m:r>
                                <m:sSub>
                                  <m:sSubPr>
                                    <m:ctrlPr>
                                      <a:rPr lang="zh-CN" sz="1050" i="1" kern="100">
                                        <a:effectLst/>
                                        <a:latin typeface="Cambria Math" panose="02040503050406030204" pitchFamily="18" charset="0"/>
                                        <a:ea typeface="Cambria Math" panose="02040503050406030204" pitchFamily="18" charset="0"/>
                                      </a:rPr>
                                    </m:ctrlPr>
                                  </m:sSubPr>
                                  <m:e>
                                    <m:r>
                                      <a:rPr lang="en-US" sz="1050" i="1" kern="100">
                                        <a:effectLst/>
                                        <a:latin typeface="Cambria Math" panose="02040503050406030204" pitchFamily="18" charset="0"/>
                                        <a:ea typeface="宋体" panose="02010600030101010101" pitchFamily="2" charset="-122"/>
                                      </a:rPr>
                                      <m:t>𝑓</m:t>
                                    </m:r>
                                  </m:e>
                                  <m:sub>
                                    <m:r>
                                      <a:rPr lang="en-US" sz="1050" i="1" kern="100">
                                        <a:effectLst/>
                                        <a:latin typeface="Cambria Math" panose="02040503050406030204" pitchFamily="18" charset="0"/>
                                        <a:ea typeface="宋体" panose="02010600030101010101" pitchFamily="2" charset="-122"/>
                                      </a:rPr>
                                      <m:t>2</m:t>
                                    </m:r>
                                  </m:sub>
                                </m:sSub>
                                <m:r>
                                  <a:rPr lang="en-US" sz="1050" kern="100">
                                    <a:effectLst/>
                                    <a:latin typeface="Cambria Math" panose="02040503050406030204" pitchFamily="18" charset="0"/>
                                    <a:ea typeface="宋体" panose="02010600030101010101" pitchFamily="2" charset="-122"/>
                                  </a:rPr>
                                  <m:t>=</m:t>
                                </m:r>
                                <m:nary>
                                  <m:naryPr>
                                    <m:chr m:val="∑"/>
                                    <m:limLoc m:val="undOvr"/>
                                    <m:ctrlPr>
                                      <a:rPr lang="zh-CN" sz="1050" i="1" kern="100">
                                        <a:effectLst/>
                                        <a:latin typeface="Cambria Math" panose="02040503050406030204" pitchFamily="18" charset="0"/>
                                        <a:ea typeface="Cambria Math" panose="02040503050406030204" pitchFamily="18" charset="0"/>
                                      </a:rPr>
                                    </m:ctrlPr>
                                  </m:naryPr>
                                  <m:sub>
                                    <m:r>
                                      <a:rPr lang="en-US" sz="1050" i="1" kern="100">
                                        <a:effectLst/>
                                        <a:latin typeface="Cambria Math" panose="02040503050406030204" pitchFamily="18" charset="0"/>
                                        <a:ea typeface="宋体" panose="02010600030101010101" pitchFamily="2" charset="-122"/>
                                      </a:rPr>
                                      <m:t>𝑖</m:t>
                                    </m:r>
                                    <m:r>
                                      <a:rPr lang="en-US" sz="1050" i="1" kern="100">
                                        <a:effectLst/>
                                        <a:latin typeface="Cambria Math" panose="02040503050406030204" pitchFamily="18" charset="0"/>
                                        <a:ea typeface="宋体" panose="02010600030101010101" pitchFamily="2" charset="-122"/>
                                      </a:rPr>
                                      <m:t>=1</m:t>
                                    </m:r>
                                  </m:sub>
                                  <m:sup>
                                    <m:r>
                                      <a:rPr lang="en-US" sz="1050" i="1" kern="100">
                                        <a:effectLst/>
                                        <a:latin typeface="Cambria Math" panose="02040503050406030204" pitchFamily="18" charset="0"/>
                                        <a:ea typeface="宋体" panose="02010600030101010101" pitchFamily="2" charset="-122"/>
                                      </a:rPr>
                                      <m:t>𝑚</m:t>
                                    </m:r>
                                  </m:sup>
                                  <m:e>
                                    <m:nary>
                                      <m:naryPr>
                                        <m:chr m:val="∑"/>
                                        <m:limLoc m:val="undOvr"/>
                                        <m:ctrlPr>
                                          <a:rPr lang="zh-CN" sz="1050" i="1" kern="100">
                                            <a:effectLst/>
                                            <a:latin typeface="Cambria Math" panose="02040503050406030204" pitchFamily="18" charset="0"/>
                                            <a:ea typeface="Cambria Math" panose="02040503050406030204" pitchFamily="18" charset="0"/>
                                          </a:rPr>
                                        </m:ctrlPr>
                                      </m:naryPr>
                                      <m:sub>
                                        <m:r>
                                          <a:rPr lang="en-US" sz="1050" i="1" kern="100">
                                            <a:effectLst/>
                                            <a:latin typeface="Cambria Math" panose="02040503050406030204" pitchFamily="18" charset="0"/>
                                            <a:ea typeface="宋体" panose="02010600030101010101" pitchFamily="2" charset="-122"/>
                                          </a:rPr>
                                          <m:t>𝑗</m:t>
                                        </m:r>
                                        <m:r>
                                          <a:rPr lang="en-US" sz="1050" i="1" kern="100">
                                            <a:effectLst/>
                                            <a:latin typeface="Cambria Math" panose="02040503050406030204" pitchFamily="18" charset="0"/>
                                            <a:ea typeface="宋体" panose="02010600030101010101" pitchFamily="2" charset="-122"/>
                                          </a:rPr>
                                          <m:t>=1</m:t>
                                        </m:r>
                                      </m:sub>
                                      <m:sup>
                                        <m:r>
                                          <a:rPr lang="en-US" sz="1050" i="1" kern="100">
                                            <a:effectLst/>
                                            <a:latin typeface="Cambria Math" panose="02040503050406030204" pitchFamily="18" charset="0"/>
                                            <a:ea typeface="宋体" panose="02010600030101010101" pitchFamily="2" charset="-122"/>
                                          </a:rPr>
                                          <m:t>𝑛</m:t>
                                        </m:r>
                                      </m:sup>
                                      <m:e>
                                        <m:sSub>
                                          <m:sSubPr>
                                            <m:ctrlPr>
                                              <a:rPr lang="zh-CN" sz="1050" i="1" kern="100">
                                                <a:effectLst/>
                                                <a:latin typeface="Cambria Math" panose="02040503050406030204" pitchFamily="18" charset="0"/>
                                                <a:ea typeface="Cambria Math" panose="02040503050406030204" pitchFamily="18" charset="0"/>
                                              </a:rPr>
                                            </m:ctrlPr>
                                          </m:sSubPr>
                                          <m:e>
                                            <m:r>
                                              <a:rPr lang="en-US" sz="1050" i="1" kern="100">
                                                <a:effectLst/>
                                                <a:latin typeface="Cambria Math" panose="02040503050406030204" pitchFamily="18" charset="0"/>
                                                <a:ea typeface="宋体" panose="02010600030101010101" pitchFamily="2" charset="-122"/>
                                              </a:rPr>
                                              <m:t>(</m:t>
                                            </m:r>
                                            <m:sSubSup>
                                              <m:sSubSupPr>
                                                <m:ctrlPr>
                                                  <a:rPr lang="zh-CN" sz="1050" i="1" kern="100">
                                                    <a:effectLst/>
                                                    <a:latin typeface="Cambria Math" panose="02040503050406030204" pitchFamily="18" charset="0"/>
                                                    <a:ea typeface="Cambria Math" panose="02040503050406030204" pitchFamily="18" charset="0"/>
                                                    <a:cs typeface="Times New Roman" panose="02020603050405020304" pitchFamily="18" charset="0"/>
                                                  </a:rPr>
                                                </m:ctrlPr>
                                              </m:sSubSupPr>
                                              <m:e>
                                                <m:r>
                                                  <a:rPr lang="en-US" sz="1050" i="1" kern="100">
                                                    <a:effectLst/>
                                                    <a:latin typeface="Cambria Math" panose="02040503050406030204" pitchFamily="18" charset="0"/>
                                                    <a:ea typeface="宋体" panose="02010600030101010101" pitchFamily="2" charset="-122"/>
                                                  </a:rPr>
                                                  <m:t>𝑇</m:t>
                                                </m:r>
                                              </m:e>
                                              <m:sub>
                                                <m:r>
                                                  <a:rPr lang="en-US" sz="1050" i="1" kern="100">
                                                    <a:effectLst/>
                                                    <a:latin typeface="Cambria Math" panose="02040503050406030204" pitchFamily="18" charset="0"/>
                                                    <a:ea typeface="宋体" panose="02010600030101010101" pitchFamily="2" charset="-122"/>
                                                  </a:rPr>
                                                  <m:t>𝑖𝑗</m:t>
                                                </m:r>
                                              </m:sub>
                                              <m:sup>
                                                <m:r>
                                                  <a:rPr lang="en-US" sz="1050" i="1" kern="100">
                                                    <a:effectLst/>
                                                    <a:latin typeface="Cambria Math" panose="02040503050406030204" pitchFamily="18" charset="0"/>
                                                    <a:ea typeface="宋体" panose="02010600030101010101" pitchFamily="2" charset="-122"/>
                                                  </a:rPr>
                                                  <m:t>𝑝</m:t>
                                                </m:r>
                                              </m:sup>
                                            </m:sSubSup>
                                            <m:r>
                                              <a:rPr lang="en-US" sz="1050" i="1" kern="100">
                                                <a:effectLst/>
                                                <a:latin typeface="Cambria Math" panose="02040503050406030204" pitchFamily="18" charset="0"/>
                                                <a:ea typeface="宋体" panose="02010600030101010101" pitchFamily="2" charset="-122"/>
                                              </a:rPr>
                                              <m:t>+</m:t>
                                            </m:r>
                                            <m:sSubSup>
                                              <m:sSubSupPr>
                                                <m:ctrlPr>
                                                  <a:rPr lang="zh-CN" sz="1050" i="1" kern="100">
                                                    <a:effectLst/>
                                                    <a:latin typeface="Cambria Math" panose="02040503050406030204" pitchFamily="18" charset="0"/>
                                                    <a:ea typeface="Cambria Math" panose="02040503050406030204" pitchFamily="18" charset="0"/>
                                                    <a:cs typeface="Times New Roman" panose="02020603050405020304" pitchFamily="18" charset="0"/>
                                                  </a:rPr>
                                                </m:ctrlPr>
                                              </m:sSubSupPr>
                                              <m:e>
                                                <m:r>
                                                  <a:rPr lang="en-US" sz="1050" i="1" kern="100">
                                                    <a:effectLst/>
                                                    <a:latin typeface="Cambria Math" panose="02040503050406030204" pitchFamily="18" charset="0"/>
                                                    <a:ea typeface="宋体" panose="02010600030101010101" pitchFamily="2" charset="-122"/>
                                                  </a:rPr>
                                                  <m:t>𝑇</m:t>
                                                </m:r>
                                              </m:e>
                                              <m:sub>
                                                <m:r>
                                                  <a:rPr lang="en-US" sz="1050" i="1" kern="100">
                                                    <a:effectLst/>
                                                    <a:latin typeface="Cambria Math" panose="02040503050406030204" pitchFamily="18" charset="0"/>
                                                    <a:ea typeface="宋体" panose="02010600030101010101" pitchFamily="2" charset="-122"/>
                                                  </a:rPr>
                                                  <m:t>𝑖𝑗</m:t>
                                                </m:r>
                                              </m:sub>
                                              <m:sup>
                                                <m:r>
                                                  <a:rPr lang="en-US" sz="1050" i="1" kern="100">
                                                    <a:effectLst/>
                                                    <a:latin typeface="Cambria Math" panose="02040503050406030204" pitchFamily="18" charset="0"/>
                                                    <a:ea typeface="宋体" panose="02010600030101010101" pitchFamily="2" charset="-122"/>
                                                  </a:rPr>
                                                  <m:t>𝑞</m:t>
                                                </m:r>
                                              </m:sup>
                                            </m:sSubSup>
                                            <m:r>
                                              <a:rPr lang="en-US" sz="1050" i="1" kern="100">
                                                <a:effectLst/>
                                                <a:latin typeface="Cambria Math" panose="02040503050406030204" pitchFamily="18" charset="0"/>
                                                <a:ea typeface="宋体" panose="02010600030101010101" pitchFamily="2" charset="-122"/>
                                              </a:rPr>
                                              <m:t>)</m:t>
                                            </m:r>
                                            <m:r>
                                              <a:rPr lang="en-US" sz="1050" i="1" kern="100">
                                                <a:effectLst/>
                                                <a:latin typeface="Cambria Math" panose="02040503050406030204" pitchFamily="18" charset="0"/>
                                                <a:ea typeface="宋体" panose="02010600030101010101" pitchFamily="2" charset="-122"/>
                                              </a:rPr>
                                              <m:t>𝑤</m:t>
                                            </m:r>
                                          </m:e>
                                          <m:sub>
                                            <m:r>
                                              <a:rPr lang="en-US" sz="1050" i="1" kern="100">
                                                <a:effectLst/>
                                                <a:latin typeface="Cambria Math" panose="02040503050406030204" pitchFamily="18" charset="0"/>
                                                <a:ea typeface="宋体" panose="02010600030101010101" pitchFamily="2" charset="-122"/>
                                              </a:rPr>
                                              <m:t>𝑖</m:t>
                                            </m:r>
                                          </m:sub>
                                        </m:sSub>
                                        <m:sSub>
                                          <m:sSubPr>
                                            <m:ctrlPr>
                                              <a:rPr lang="zh-CN" sz="1050" i="1" kern="100">
                                                <a:effectLst/>
                                                <a:latin typeface="Cambria Math" panose="02040503050406030204" pitchFamily="18" charset="0"/>
                                                <a:ea typeface="Cambria Math" panose="02040503050406030204" pitchFamily="18" charset="0"/>
                                              </a:rPr>
                                            </m:ctrlPr>
                                          </m:sSubPr>
                                          <m:e>
                                            <m:r>
                                              <a:rPr lang="en-US" sz="1050" i="1" kern="100">
                                                <a:effectLst/>
                                                <a:latin typeface="Cambria Math" panose="02040503050406030204" pitchFamily="18" charset="0"/>
                                                <a:ea typeface="宋体" panose="02010600030101010101" pitchFamily="2" charset="-122"/>
                                              </a:rPr>
                                              <m:t>𝑥</m:t>
                                            </m:r>
                                          </m:e>
                                          <m:sub>
                                            <m:r>
                                              <a:rPr lang="en-US" sz="1050" i="1" kern="100">
                                                <a:effectLst/>
                                                <a:latin typeface="Cambria Math" panose="02040503050406030204" pitchFamily="18" charset="0"/>
                                                <a:ea typeface="宋体" panose="02010600030101010101" pitchFamily="2" charset="-122"/>
                                              </a:rPr>
                                              <m:t>𝑖𝑗</m:t>
                                            </m:r>
                                          </m:sub>
                                        </m:sSub>
                                        <m:r>
                                          <a:rPr lang="en-US" sz="1050" i="1" kern="100">
                                            <a:effectLst/>
                                            <a:latin typeface="Cambria Math" panose="02040503050406030204" pitchFamily="18" charset="0"/>
                                            <a:ea typeface="宋体" panose="02010600030101010101" pitchFamily="2" charset="-122"/>
                                          </a:rPr>
                                          <m:t> </m:t>
                                        </m:r>
                                      </m:e>
                                    </m:nary>
                                  </m:e>
                                </m:nary>
                              </m:oMath>
                            </m:oMathPara>
                          </a14:m>
                          <a:endParaRPr lang="zh-CN" sz="11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a:noFill/>
                        </a:lnT>
                        <a:lnB>
                          <a:noFill/>
                        </a:lnB>
                      </a:tcPr>
                    </a:tc>
                    <a:extLst>
                      <a:ext uri="{0D108BD9-81ED-4DB2-BD59-A6C34878D82A}">
                        <a16:rowId xmlns:a16="http://schemas.microsoft.com/office/drawing/2014/main" val="367624066"/>
                      </a:ext>
                    </a:extLst>
                  </a:tr>
                  <a:tr h="518760">
                    <a:tc>
                      <a:txBody>
                        <a:bodyPr/>
                        <a:lstStyle/>
                        <a:p>
                          <a:pPr algn="ctr">
                            <a:lnSpc>
                              <a:spcPts val="1200"/>
                            </a:lnSpc>
                            <a:spcAft>
                              <a:spcPts val="600"/>
                            </a:spcAft>
                          </a:pPr>
                          <a14:m>
                            <m:oMathPara xmlns:m="http://schemas.openxmlformats.org/officeDocument/2006/math">
                              <m:oMathParaPr>
                                <m:jc m:val="centerGroup"/>
                              </m:oMathParaPr>
                              <m:oMath xmlns:m="http://schemas.openxmlformats.org/officeDocument/2006/math">
                                <m:func>
                                  <m:funcPr>
                                    <m:ctrlPr>
                                      <a:rPr lang="zh-CN" sz="1050" i="1" kern="100">
                                        <a:effectLst/>
                                        <a:latin typeface="Cambria Math" panose="02040503050406030204" pitchFamily="18" charset="0"/>
                                        <a:ea typeface="Cambria Math" panose="02040503050406030204" pitchFamily="18" charset="0"/>
                                      </a:rPr>
                                    </m:ctrlPr>
                                  </m:funcPr>
                                  <m:fName>
                                    <m:r>
                                      <m:rPr>
                                        <m:sty m:val="p"/>
                                      </m:rPr>
                                      <a:rPr lang="en-US" sz="1050" kern="100">
                                        <a:effectLst/>
                                        <a:latin typeface="Cambria Math" panose="02040503050406030204" pitchFamily="18" charset="0"/>
                                        <a:ea typeface="宋体" panose="02010600030101010101" pitchFamily="2" charset="-122"/>
                                      </a:rPr>
                                      <m:t>s</m:t>
                                    </m:r>
                                    <m:r>
                                      <a:rPr lang="en-US" sz="1050" kern="100">
                                        <a:effectLst/>
                                        <a:latin typeface="Cambria Math" panose="02040503050406030204" pitchFamily="18" charset="0"/>
                                        <a:ea typeface="宋体" panose="02010600030101010101" pitchFamily="2" charset="-122"/>
                                      </a:rPr>
                                      <m:t>.</m:t>
                                    </m:r>
                                    <m:r>
                                      <m:rPr>
                                        <m:sty m:val="p"/>
                                      </m:rPr>
                                      <a:rPr lang="en-US" sz="1050" kern="100">
                                        <a:effectLst/>
                                        <a:latin typeface="Cambria Math" panose="02040503050406030204" pitchFamily="18" charset="0"/>
                                        <a:ea typeface="宋体" panose="02010600030101010101" pitchFamily="2" charset="-122"/>
                                      </a:rPr>
                                      <m:t>t</m:t>
                                    </m:r>
                                    <m:r>
                                      <a:rPr lang="en-US" sz="1050" kern="100">
                                        <a:effectLst/>
                                        <a:latin typeface="Cambria Math" panose="02040503050406030204" pitchFamily="18" charset="0"/>
                                        <a:ea typeface="宋体" panose="02010600030101010101" pitchFamily="2" charset="-122"/>
                                      </a:rPr>
                                      <m:t>.       </m:t>
                                    </m:r>
                                  </m:fName>
                                  <m:e>
                                    <m:r>
                                      <a:rPr lang="en-US" sz="1050" i="1" kern="100">
                                        <a:effectLst/>
                                        <a:latin typeface="Cambria Math" panose="02040503050406030204" pitchFamily="18" charset="0"/>
                                        <a:ea typeface="宋体" panose="02010600030101010101" pitchFamily="2" charset="-122"/>
                                      </a:rPr>
                                      <m:t>𝑧</m:t>
                                    </m:r>
                                  </m:e>
                                </m:func>
                                <m:r>
                                  <a:rPr lang="en-US" sz="1050" i="1" kern="100">
                                    <a:effectLst/>
                                    <a:latin typeface="Cambria Math" panose="02040503050406030204" pitchFamily="18" charset="0"/>
                                    <a:ea typeface="宋体" panose="02010600030101010101" pitchFamily="2" charset="-122"/>
                                  </a:rPr>
                                  <m:t>=</m:t>
                                </m:r>
                                <m:r>
                                  <m:rPr>
                                    <m:sty m:val="p"/>
                                  </m:rPr>
                                  <a:rPr lang="en-US" sz="1050" kern="100">
                                    <a:effectLst/>
                                    <a:latin typeface="Cambria Math" panose="02040503050406030204" pitchFamily="18" charset="0"/>
                                    <a:ea typeface="宋体" panose="02010600030101010101" pitchFamily="2" charset="-122"/>
                                  </a:rPr>
                                  <m:t>min</m:t>
                                </m:r>
                                <m:d>
                                  <m:dPr>
                                    <m:begChr m:val="{"/>
                                    <m:endChr m:val="}"/>
                                    <m:ctrlPr>
                                      <a:rPr lang="zh-CN" sz="1050" i="1" kern="100">
                                        <a:effectLst/>
                                        <a:latin typeface="Cambria Math" panose="02040503050406030204" pitchFamily="18" charset="0"/>
                                        <a:ea typeface="Cambria Math" panose="02040503050406030204" pitchFamily="18" charset="0"/>
                                      </a:rPr>
                                    </m:ctrlPr>
                                  </m:dPr>
                                  <m:e>
                                    <m:sSub>
                                      <m:sSubPr>
                                        <m:ctrlPr>
                                          <a:rPr lang="zh-CN" sz="1050" i="1" kern="100">
                                            <a:effectLst/>
                                            <a:latin typeface="Cambria Math" panose="02040503050406030204" pitchFamily="18" charset="0"/>
                                            <a:ea typeface="Cambria Math" panose="02040503050406030204" pitchFamily="18" charset="0"/>
                                          </a:rPr>
                                        </m:ctrlPr>
                                      </m:sSubPr>
                                      <m:e>
                                        <m:r>
                                          <a:rPr lang="en-US" sz="1050" i="1" kern="100">
                                            <a:effectLst/>
                                            <a:latin typeface="Cambria Math" panose="02040503050406030204" pitchFamily="18" charset="0"/>
                                            <a:ea typeface="宋体" panose="02010600030101010101" pitchFamily="2" charset="-122"/>
                                          </a:rPr>
                                          <m:t>𝑣</m:t>
                                        </m:r>
                                      </m:e>
                                      <m:sub>
                                        <m:r>
                                          <a:rPr lang="en-US" sz="1050" i="1" kern="100">
                                            <a:effectLst/>
                                            <a:latin typeface="Cambria Math" panose="02040503050406030204" pitchFamily="18" charset="0"/>
                                            <a:ea typeface="宋体" panose="02010600030101010101" pitchFamily="2" charset="-122"/>
                                          </a:rPr>
                                          <m:t>𝑖𝑗</m:t>
                                        </m:r>
                                      </m:sub>
                                    </m:sSub>
                                    <m:sSub>
                                      <m:sSubPr>
                                        <m:ctrlPr>
                                          <a:rPr lang="zh-CN" sz="1050" i="1" kern="100">
                                            <a:effectLst/>
                                            <a:latin typeface="Cambria Math" panose="02040503050406030204" pitchFamily="18" charset="0"/>
                                            <a:ea typeface="Cambria Math" panose="02040503050406030204" pitchFamily="18" charset="0"/>
                                          </a:rPr>
                                        </m:ctrlPr>
                                      </m:sSubPr>
                                      <m:e>
                                        <m:r>
                                          <a:rPr lang="en-US" sz="1050" i="1" kern="100">
                                            <a:effectLst/>
                                            <a:latin typeface="Cambria Math" panose="02040503050406030204" pitchFamily="18" charset="0"/>
                                            <a:ea typeface="宋体" panose="02010600030101010101" pitchFamily="2" charset="-122"/>
                                          </a:rPr>
                                          <m:t>𝑥</m:t>
                                        </m:r>
                                      </m:e>
                                      <m:sub>
                                        <m:r>
                                          <a:rPr lang="en-US" sz="1050" i="1" kern="100">
                                            <a:effectLst/>
                                            <a:latin typeface="Cambria Math" panose="02040503050406030204" pitchFamily="18" charset="0"/>
                                            <a:ea typeface="宋体" panose="02010600030101010101" pitchFamily="2" charset="-122"/>
                                          </a:rPr>
                                          <m:t>𝑖𝑗</m:t>
                                        </m:r>
                                      </m:sub>
                                    </m:sSub>
                                    <m:r>
                                      <a:rPr lang="zh-CN" sz="1050" i="1" kern="100">
                                        <a:effectLst/>
                                        <a:latin typeface="Cambria Math" panose="02040503050406030204" pitchFamily="18" charset="0"/>
                                        <a:ea typeface="宋体" panose="02010600030101010101" pitchFamily="2" charset="-122"/>
                                      </a:rPr>
                                      <m:t>，</m:t>
                                    </m:r>
                                    <m:r>
                                      <a:rPr lang="en-US" sz="1050" i="1" kern="100">
                                        <a:effectLst/>
                                        <a:latin typeface="Cambria Math" panose="02040503050406030204" pitchFamily="18" charset="0"/>
                                        <a:ea typeface="宋体" panose="02010600030101010101" pitchFamily="2" charset="-122"/>
                                      </a:rPr>
                                      <m:t>1≤</m:t>
                                    </m:r>
                                    <m:r>
                                      <a:rPr lang="en-US" sz="1050" i="1" kern="100">
                                        <a:effectLst/>
                                        <a:latin typeface="Cambria Math" panose="02040503050406030204" pitchFamily="18" charset="0"/>
                                        <a:ea typeface="宋体" panose="02010600030101010101" pitchFamily="2" charset="-122"/>
                                      </a:rPr>
                                      <m:t>𝑖</m:t>
                                    </m:r>
                                    <m:r>
                                      <a:rPr lang="en-US" sz="1050" i="1" kern="100">
                                        <a:effectLst/>
                                        <a:latin typeface="Cambria Math" panose="02040503050406030204" pitchFamily="18" charset="0"/>
                                        <a:ea typeface="宋体" panose="02010600030101010101" pitchFamily="2" charset="-122"/>
                                      </a:rPr>
                                      <m:t>≤</m:t>
                                    </m:r>
                                    <m:r>
                                      <a:rPr lang="en-US" sz="1050" i="1" kern="100">
                                        <a:effectLst/>
                                        <a:latin typeface="Cambria Math" panose="02040503050406030204" pitchFamily="18" charset="0"/>
                                        <a:ea typeface="宋体" panose="02010600030101010101" pitchFamily="2" charset="-122"/>
                                      </a:rPr>
                                      <m:t>𝑚</m:t>
                                    </m:r>
                                    <m:r>
                                      <a:rPr lang="zh-CN" sz="1050" i="1" kern="100">
                                        <a:effectLst/>
                                        <a:latin typeface="Cambria Math" panose="02040503050406030204" pitchFamily="18" charset="0"/>
                                        <a:ea typeface="宋体" panose="02010600030101010101" pitchFamily="2" charset="-122"/>
                                      </a:rPr>
                                      <m:t>，</m:t>
                                    </m:r>
                                    <m:r>
                                      <a:rPr lang="en-US" sz="1050" i="1" kern="100">
                                        <a:effectLst/>
                                        <a:latin typeface="Cambria Math" panose="02040503050406030204" pitchFamily="18" charset="0"/>
                                        <a:ea typeface="宋体" panose="02010600030101010101" pitchFamily="2" charset="-122"/>
                                      </a:rPr>
                                      <m:t>1≤</m:t>
                                    </m:r>
                                    <m:r>
                                      <a:rPr lang="en-US" sz="1050" i="1" kern="100">
                                        <a:effectLst/>
                                        <a:latin typeface="Cambria Math" panose="02040503050406030204" pitchFamily="18" charset="0"/>
                                        <a:ea typeface="宋体" panose="02010600030101010101" pitchFamily="2" charset="-122"/>
                                      </a:rPr>
                                      <m:t>𝑗</m:t>
                                    </m:r>
                                    <m:r>
                                      <a:rPr lang="en-US" sz="1050" i="1" kern="100">
                                        <a:effectLst/>
                                        <a:latin typeface="Cambria Math" panose="02040503050406030204" pitchFamily="18" charset="0"/>
                                        <a:ea typeface="宋体" panose="02010600030101010101" pitchFamily="2" charset="-122"/>
                                      </a:rPr>
                                      <m:t>≤</m:t>
                                    </m:r>
                                    <m:r>
                                      <a:rPr lang="en-US" sz="1050" i="1" kern="100">
                                        <a:effectLst/>
                                        <a:latin typeface="Cambria Math" panose="02040503050406030204" pitchFamily="18" charset="0"/>
                                        <a:ea typeface="宋体" panose="02010600030101010101" pitchFamily="2" charset="-122"/>
                                      </a:rPr>
                                      <m:t>𝑛</m:t>
                                    </m:r>
                                  </m:e>
                                </m:d>
                                <m:r>
                                  <a:rPr lang="en-US" sz="1050" i="1" kern="100">
                                    <a:effectLst/>
                                    <a:latin typeface="Cambria Math" panose="02040503050406030204" pitchFamily="18" charset="0"/>
                                    <a:ea typeface="宋体" panose="02010600030101010101" pitchFamily="2" charset="-122"/>
                                  </a:rPr>
                                  <m:t>≥65%</m:t>
                                </m:r>
                              </m:oMath>
                            </m:oMathPara>
                          </a14:m>
                          <a:endParaRPr lang="zh-CN" sz="11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a:noFill/>
                        </a:lnT>
                        <a:lnB>
                          <a:noFill/>
                        </a:lnB>
                      </a:tcPr>
                    </a:tc>
                    <a:extLst>
                      <a:ext uri="{0D108BD9-81ED-4DB2-BD59-A6C34878D82A}">
                        <a16:rowId xmlns:a16="http://schemas.microsoft.com/office/drawing/2014/main" val="2558528790"/>
                      </a:ext>
                    </a:extLst>
                  </a:tr>
                  <a:tr h="518760">
                    <a:tc>
                      <a:txBody>
                        <a:bodyPr/>
                        <a:lstStyle/>
                        <a:p>
                          <a:pPr algn="ctr">
                            <a:lnSpc>
                              <a:spcPts val="1200"/>
                            </a:lnSpc>
                            <a:spcAft>
                              <a:spcPts val="600"/>
                            </a:spcAft>
                          </a:pPr>
                          <a14:m>
                            <m:oMathPara xmlns:m="http://schemas.openxmlformats.org/officeDocument/2006/math">
                              <m:oMathParaPr>
                                <m:jc m:val="centerGroup"/>
                              </m:oMathParaPr>
                              <m:oMath xmlns:m="http://schemas.openxmlformats.org/officeDocument/2006/math">
                                <m:r>
                                  <a:rPr lang="en-US" sz="1050" kern="100">
                                    <a:effectLst/>
                                    <a:latin typeface="Cambria Math" panose="02040503050406030204" pitchFamily="18" charset="0"/>
                                    <a:ea typeface="宋体" panose="02010600030101010101" pitchFamily="2" charset="-122"/>
                                  </a:rPr>
                                  <m:t>       </m:t>
                                </m:r>
                                <m:nary>
                                  <m:naryPr>
                                    <m:chr m:val="∑"/>
                                    <m:limLoc m:val="undOvr"/>
                                    <m:ctrlPr>
                                      <a:rPr lang="zh-CN" sz="1050" i="1" kern="100">
                                        <a:effectLst/>
                                        <a:latin typeface="Cambria Math" panose="02040503050406030204" pitchFamily="18" charset="0"/>
                                        <a:ea typeface="Cambria Math" panose="02040503050406030204" pitchFamily="18" charset="0"/>
                                      </a:rPr>
                                    </m:ctrlPr>
                                  </m:naryPr>
                                  <m:sub>
                                    <m:r>
                                      <a:rPr lang="en-US" sz="1050" i="1" kern="100">
                                        <a:effectLst/>
                                        <a:latin typeface="Cambria Math" panose="02040503050406030204" pitchFamily="18" charset="0"/>
                                        <a:ea typeface="宋体" panose="02010600030101010101" pitchFamily="2" charset="-122"/>
                                      </a:rPr>
                                      <m:t>𝑗</m:t>
                                    </m:r>
                                    <m:r>
                                      <a:rPr lang="en-US" sz="1050" i="1" kern="100">
                                        <a:effectLst/>
                                        <a:latin typeface="Cambria Math" panose="02040503050406030204" pitchFamily="18" charset="0"/>
                                        <a:ea typeface="宋体" panose="02010600030101010101" pitchFamily="2" charset="-122"/>
                                      </a:rPr>
                                      <m:t>=1</m:t>
                                    </m:r>
                                  </m:sub>
                                  <m:sup>
                                    <m:r>
                                      <a:rPr lang="en-US" sz="1050" i="1" kern="100">
                                        <a:effectLst/>
                                        <a:latin typeface="Cambria Math" panose="02040503050406030204" pitchFamily="18" charset="0"/>
                                        <a:ea typeface="宋体" panose="02010600030101010101" pitchFamily="2" charset="-122"/>
                                      </a:rPr>
                                      <m:t>𝑛</m:t>
                                    </m:r>
                                  </m:sup>
                                  <m:e>
                                    <m:sSub>
                                      <m:sSubPr>
                                        <m:ctrlPr>
                                          <a:rPr lang="zh-CN" sz="1050" i="1" kern="100">
                                            <a:effectLst/>
                                            <a:latin typeface="Cambria Math" panose="02040503050406030204" pitchFamily="18" charset="0"/>
                                            <a:ea typeface="Cambria Math" panose="02040503050406030204" pitchFamily="18" charset="0"/>
                                          </a:rPr>
                                        </m:ctrlPr>
                                      </m:sSubPr>
                                      <m:e>
                                        <m:r>
                                          <a:rPr lang="en-US" sz="1050" i="1" kern="100">
                                            <a:effectLst/>
                                            <a:latin typeface="Cambria Math" panose="02040503050406030204" pitchFamily="18" charset="0"/>
                                            <a:ea typeface="宋体" panose="02010600030101010101" pitchFamily="2" charset="-122"/>
                                          </a:rPr>
                                          <m:t>𝑥</m:t>
                                        </m:r>
                                      </m:e>
                                      <m:sub>
                                        <m:r>
                                          <a:rPr lang="en-US" sz="1050" i="1" kern="100">
                                            <a:effectLst/>
                                            <a:latin typeface="Cambria Math" panose="02040503050406030204" pitchFamily="18" charset="0"/>
                                            <a:ea typeface="宋体" panose="02010600030101010101" pitchFamily="2" charset="-122"/>
                                          </a:rPr>
                                          <m:t>𝑖𝑗</m:t>
                                        </m:r>
                                      </m:sub>
                                    </m:sSub>
                                    <m:r>
                                      <a:rPr lang="en-US" sz="1050" i="1" kern="100">
                                        <a:effectLst/>
                                        <a:latin typeface="Cambria Math" panose="02040503050406030204" pitchFamily="18" charset="0"/>
                                        <a:ea typeface="宋体" panose="02010600030101010101" pitchFamily="2" charset="-122"/>
                                      </a:rPr>
                                      <m:t>≤1</m:t>
                                    </m:r>
                                    <m:r>
                                      <a:rPr lang="zh-CN" sz="1050" i="1" kern="100">
                                        <a:effectLst/>
                                        <a:latin typeface="Cambria Math" panose="02040503050406030204" pitchFamily="18" charset="0"/>
                                        <a:ea typeface="宋体" panose="02010600030101010101" pitchFamily="2" charset="-122"/>
                                      </a:rPr>
                                      <m:t>，</m:t>
                                    </m:r>
                                    <m:r>
                                      <a:rPr lang="en-US" sz="1050" i="1" kern="100">
                                        <a:effectLst/>
                                        <a:latin typeface="Cambria Math" panose="02040503050406030204" pitchFamily="18" charset="0"/>
                                        <a:ea typeface="宋体" panose="02010600030101010101" pitchFamily="2" charset="-122"/>
                                      </a:rPr>
                                      <m:t>𝑖</m:t>
                                    </m:r>
                                    <m:r>
                                      <a:rPr lang="en-US" sz="1050" i="1" kern="100">
                                        <a:effectLst/>
                                        <a:latin typeface="Cambria Math" panose="02040503050406030204" pitchFamily="18" charset="0"/>
                                        <a:ea typeface="宋体" panose="02010600030101010101" pitchFamily="2" charset="-122"/>
                                      </a:rPr>
                                      <m:t>=1</m:t>
                                    </m:r>
                                    <m:r>
                                      <a:rPr lang="zh-CN" sz="1050" i="1" kern="100">
                                        <a:effectLst/>
                                        <a:latin typeface="Cambria Math" panose="02040503050406030204" pitchFamily="18" charset="0"/>
                                        <a:ea typeface="宋体" panose="02010600030101010101" pitchFamily="2" charset="-122"/>
                                      </a:rPr>
                                      <m:t>，</m:t>
                                    </m:r>
                                    <m:r>
                                      <a:rPr lang="en-US" sz="1050" i="1" kern="100">
                                        <a:effectLst/>
                                        <a:latin typeface="Cambria Math" panose="02040503050406030204" pitchFamily="18" charset="0"/>
                                        <a:ea typeface="宋体" panose="02010600030101010101" pitchFamily="2" charset="-122"/>
                                      </a:rPr>
                                      <m:t>2</m:t>
                                    </m:r>
                                    <m:r>
                                      <a:rPr lang="zh-CN" sz="1050" i="1" kern="100">
                                        <a:effectLst/>
                                        <a:latin typeface="Cambria Math" panose="02040503050406030204" pitchFamily="18" charset="0"/>
                                        <a:ea typeface="宋体" panose="02010600030101010101" pitchFamily="2" charset="-122"/>
                                      </a:rPr>
                                      <m:t>，</m:t>
                                    </m:r>
                                    <m:r>
                                      <a:rPr lang="en-US" sz="1050" i="1" kern="100">
                                        <a:effectLst/>
                                        <a:latin typeface="Cambria Math" panose="02040503050406030204" pitchFamily="18" charset="0"/>
                                        <a:ea typeface="宋体" panose="02010600030101010101" pitchFamily="2" charset="-122"/>
                                      </a:rPr>
                                      <m:t>⋯</m:t>
                                    </m:r>
                                    <m:r>
                                      <a:rPr lang="zh-CN" sz="1050" i="1" kern="100">
                                        <a:effectLst/>
                                        <a:latin typeface="Cambria Math" panose="02040503050406030204" pitchFamily="18" charset="0"/>
                                        <a:ea typeface="宋体" panose="02010600030101010101" pitchFamily="2" charset="-122"/>
                                      </a:rPr>
                                      <m:t>，</m:t>
                                    </m:r>
                                    <m:r>
                                      <a:rPr lang="en-US" sz="1050" i="1" kern="100">
                                        <a:effectLst/>
                                        <a:latin typeface="Cambria Math" panose="02040503050406030204" pitchFamily="18" charset="0"/>
                                        <a:ea typeface="宋体" panose="02010600030101010101" pitchFamily="2" charset="-122"/>
                                      </a:rPr>
                                      <m:t>𝑚</m:t>
                                    </m:r>
                                  </m:e>
                                </m:nary>
                              </m:oMath>
                            </m:oMathPara>
                          </a14:m>
                          <a:endParaRPr lang="zh-CN" sz="11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a:noFill/>
                        </a:lnT>
                        <a:lnB>
                          <a:noFill/>
                        </a:lnB>
                      </a:tcPr>
                    </a:tc>
                    <a:extLst>
                      <a:ext uri="{0D108BD9-81ED-4DB2-BD59-A6C34878D82A}">
                        <a16:rowId xmlns:a16="http://schemas.microsoft.com/office/drawing/2014/main" val="3639693332"/>
                      </a:ext>
                    </a:extLst>
                  </a:tr>
                  <a:tr h="518760">
                    <a:tc>
                      <a:txBody>
                        <a:bodyPr/>
                        <a:lstStyle/>
                        <a:p>
                          <a:pPr algn="ctr">
                            <a:lnSpc>
                              <a:spcPts val="1200"/>
                            </a:lnSpc>
                            <a:spcAft>
                              <a:spcPts val="600"/>
                            </a:spcAft>
                          </a:pPr>
                          <a14:m>
                            <m:oMathPara xmlns:m="http://schemas.openxmlformats.org/officeDocument/2006/math">
                              <m:oMathParaPr>
                                <m:jc m:val="centerGroup"/>
                              </m:oMathParaPr>
                              <m:oMath xmlns:m="http://schemas.openxmlformats.org/officeDocument/2006/math">
                                <m:r>
                                  <a:rPr lang="en-US" sz="1050" kern="100">
                                    <a:effectLst/>
                                    <a:latin typeface="Cambria Math" panose="02040503050406030204" pitchFamily="18" charset="0"/>
                                    <a:ea typeface="宋体" panose="02010600030101010101" pitchFamily="2" charset="-122"/>
                                  </a:rPr>
                                  <m:t>  </m:t>
                                </m:r>
                                <m:nary>
                                  <m:naryPr>
                                    <m:chr m:val="∑"/>
                                    <m:limLoc m:val="undOvr"/>
                                    <m:ctrlPr>
                                      <a:rPr lang="zh-CN" sz="1050" i="1" kern="100">
                                        <a:effectLst/>
                                        <a:latin typeface="Cambria Math" panose="02040503050406030204" pitchFamily="18" charset="0"/>
                                        <a:ea typeface="Cambria Math" panose="02040503050406030204" pitchFamily="18" charset="0"/>
                                      </a:rPr>
                                    </m:ctrlPr>
                                  </m:naryPr>
                                  <m:sub>
                                    <m:r>
                                      <a:rPr lang="en-US" sz="1050" i="1" kern="100">
                                        <a:effectLst/>
                                        <a:latin typeface="Cambria Math" panose="02040503050406030204" pitchFamily="18" charset="0"/>
                                        <a:ea typeface="宋体" panose="02010600030101010101" pitchFamily="2" charset="-122"/>
                                      </a:rPr>
                                      <m:t>𝑖</m:t>
                                    </m:r>
                                    <m:r>
                                      <a:rPr lang="en-US" sz="1050" i="1" kern="100">
                                        <a:effectLst/>
                                        <a:latin typeface="Cambria Math" panose="02040503050406030204" pitchFamily="18" charset="0"/>
                                        <a:ea typeface="宋体" panose="02010600030101010101" pitchFamily="2" charset="-122"/>
                                      </a:rPr>
                                      <m:t>=1</m:t>
                                    </m:r>
                                  </m:sub>
                                  <m:sup>
                                    <m:r>
                                      <a:rPr lang="en-US" sz="1050" i="1" kern="100">
                                        <a:effectLst/>
                                        <a:latin typeface="Cambria Math" panose="02040503050406030204" pitchFamily="18" charset="0"/>
                                        <a:ea typeface="宋体" panose="02010600030101010101" pitchFamily="2" charset="-122"/>
                                      </a:rPr>
                                      <m:t>𝑚</m:t>
                                    </m:r>
                                  </m:sup>
                                  <m:e>
                                    <m:sSub>
                                      <m:sSubPr>
                                        <m:ctrlPr>
                                          <a:rPr lang="zh-CN" sz="1050" i="1" kern="100">
                                            <a:effectLst/>
                                            <a:latin typeface="Cambria Math" panose="02040503050406030204" pitchFamily="18" charset="0"/>
                                            <a:ea typeface="Cambria Math" panose="02040503050406030204" pitchFamily="18" charset="0"/>
                                          </a:rPr>
                                        </m:ctrlPr>
                                      </m:sSubPr>
                                      <m:e>
                                        <m:r>
                                          <a:rPr lang="en-US" sz="1050" i="1" kern="100">
                                            <a:effectLst/>
                                            <a:latin typeface="Cambria Math" panose="02040503050406030204" pitchFamily="18" charset="0"/>
                                            <a:ea typeface="宋体" panose="02010600030101010101" pitchFamily="2" charset="-122"/>
                                          </a:rPr>
                                          <m:t>𝑥</m:t>
                                        </m:r>
                                      </m:e>
                                      <m:sub>
                                        <m:r>
                                          <a:rPr lang="en-US" sz="1050" i="1" kern="100">
                                            <a:effectLst/>
                                            <a:latin typeface="Cambria Math" panose="02040503050406030204" pitchFamily="18" charset="0"/>
                                            <a:ea typeface="宋体" panose="02010600030101010101" pitchFamily="2" charset="-122"/>
                                          </a:rPr>
                                          <m:t>𝑖𝑗</m:t>
                                        </m:r>
                                      </m:sub>
                                    </m:sSub>
                                    <m:r>
                                      <a:rPr lang="en-US" sz="1050" i="1" kern="100">
                                        <a:effectLst/>
                                        <a:latin typeface="Cambria Math" panose="02040503050406030204" pitchFamily="18" charset="0"/>
                                        <a:ea typeface="宋体" panose="02010600030101010101" pitchFamily="2" charset="-122"/>
                                      </a:rPr>
                                      <m:t>≤1</m:t>
                                    </m:r>
                                    <m:r>
                                      <a:rPr lang="zh-CN" sz="1050" i="1" kern="100">
                                        <a:effectLst/>
                                        <a:latin typeface="Cambria Math" panose="02040503050406030204" pitchFamily="18" charset="0"/>
                                        <a:ea typeface="宋体" panose="02010600030101010101" pitchFamily="2" charset="-122"/>
                                      </a:rPr>
                                      <m:t>，</m:t>
                                    </m:r>
                                    <m:r>
                                      <a:rPr lang="en-US" sz="1050" i="1" kern="100">
                                        <a:effectLst/>
                                        <a:latin typeface="Cambria Math" panose="02040503050406030204" pitchFamily="18" charset="0"/>
                                        <a:ea typeface="宋体" panose="02010600030101010101" pitchFamily="2" charset="-122"/>
                                      </a:rPr>
                                      <m:t>𝑗</m:t>
                                    </m:r>
                                    <m:r>
                                      <a:rPr lang="en-US" sz="1050" i="1" kern="100">
                                        <a:effectLst/>
                                        <a:latin typeface="Cambria Math" panose="02040503050406030204" pitchFamily="18" charset="0"/>
                                        <a:ea typeface="宋体" panose="02010600030101010101" pitchFamily="2" charset="-122"/>
                                      </a:rPr>
                                      <m:t>=1</m:t>
                                    </m:r>
                                    <m:r>
                                      <a:rPr lang="zh-CN" sz="1050" i="1" kern="100">
                                        <a:effectLst/>
                                        <a:latin typeface="Cambria Math" panose="02040503050406030204" pitchFamily="18" charset="0"/>
                                        <a:ea typeface="宋体" panose="02010600030101010101" pitchFamily="2" charset="-122"/>
                                      </a:rPr>
                                      <m:t>，</m:t>
                                    </m:r>
                                    <m:r>
                                      <a:rPr lang="en-US" sz="1050" i="1" kern="100">
                                        <a:effectLst/>
                                        <a:latin typeface="Cambria Math" panose="02040503050406030204" pitchFamily="18" charset="0"/>
                                        <a:ea typeface="宋体" panose="02010600030101010101" pitchFamily="2" charset="-122"/>
                                      </a:rPr>
                                      <m:t>2</m:t>
                                    </m:r>
                                    <m:r>
                                      <a:rPr lang="zh-CN" sz="1050" i="1" kern="100">
                                        <a:effectLst/>
                                        <a:latin typeface="Cambria Math" panose="02040503050406030204" pitchFamily="18" charset="0"/>
                                        <a:ea typeface="宋体" panose="02010600030101010101" pitchFamily="2" charset="-122"/>
                                      </a:rPr>
                                      <m:t>，</m:t>
                                    </m:r>
                                    <m:r>
                                      <a:rPr lang="en-US" sz="1050" i="1" kern="100">
                                        <a:effectLst/>
                                        <a:latin typeface="Cambria Math" panose="02040503050406030204" pitchFamily="18" charset="0"/>
                                        <a:ea typeface="宋体" panose="02010600030101010101" pitchFamily="2" charset="-122"/>
                                        <a:cs typeface="MS Mincho"/>
                                      </a:rPr>
                                      <m:t>⋯</m:t>
                                    </m:r>
                                    <m:r>
                                      <a:rPr lang="zh-CN" sz="1050" i="1" kern="100">
                                        <a:effectLst/>
                                        <a:latin typeface="Cambria Math" panose="02040503050406030204" pitchFamily="18" charset="0"/>
                                        <a:ea typeface="宋体" panose="02010600030101010101" pitchFamily="2" charset="-122"/>
                                      </a:rPr>
                                      <m:t>，</m:t>
                                    </m:r>
                                    <m:r>
                                      <a:rPr lang="en-US" sz="1050" i="1" kern="100">
                                        <a:effectLst/>
                                        <a:latin typeface="Cambria Math" panose="02040503050406030204" pitchFamily="18" charset="0"/>
                                        <a:ea typeface="宋体" panose="02010600030101010101" pitchFamily="2" charset="-122"/>
                                      </a:rPr>
                                      <m:t>𝑛</m:t>
                                    </m:r>
                                    <m:r>
                                      <a:rPr lang="en-US" sz="1050" i="1" kern="100">
                                        <a:effectLst/>
                                        <a:latin typeface="Cambria Math" panose="02040503050406030204" pitchFamily="18" charset="0"/>
                                        <a:ea typeface="宋体" panose="02010600030101010101" pitchFamily="2" charset="-122"/>
                                      </a:rPr>
                                      <m:t> </m:t>
                                    </m:r>
                                  </m:e>
                                </m:nary>
                              </m:oMath>
                            </m:oMathPara>
                          </a14:m>
                          <a:endParaRPr lang="zh-CN" sz="11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a:noFill/>
                        </a:lnT>
                        <a:lnB>
                          <a:noFill/>
                        </a:lnB>
                      </a:tcPr>
                    </a:tc>
                    <a:extLst>
                      <a:ext uri="{0D108BD9-81ED-4DB2-BD59-A6C34878D82A}">
                        <a16:rowId xmlns:a16="http://schemas.microsoft.com/office/drawing/2014/main" val="2331955134"/>
                      </a:ext>
                    </a:extLst>
                  </a:tr>
                  <a:tr h="518760">
                    <a:tc>
                      <a:txBody>
                        <a:bodyPr/>
                        <a:lstStyle/>
                        <a:p>
                          <a:pPr algn="ctr">
                            <a:lnSpc>
                              <a:spcPts val="1200"/>
                            </a:lnSpc>
                            <a:spcAft>
                              <a:spcPts val="600"/>
                            </a:spcAft>
                          </a:pPr>
                          <a14:m>
                            <m:oMathPara xmlns:m="http://schemas.openxmlformats.org/officeDocument/2006/math">
                              <m:oMathParaPr>
                                <m:jc m:val="centerGroup"/>
                              </m:oMathParaPr>
                              <m:oMath xmlns:m="http://schemas.openxmlformats.org/officeDocument/2006/math">
                                <m:sSub>
                                  <m:sSubPr>
                                    <m:ctrlPr>
                                      <a:rPr lang="zh-CN" sz="1050" i="1" kern="100">
                                        <a:effectLst/>
                                        <a:latin typeface="Cambria Math" panose="02040503050406030204" pitchFamily="18" charset="0"/>
                                        <a:ea typeface="Cambria Math" panose="02040503050406030204" pitchFamily="18" charset="0"/>
                                      </a:rPr>
                                    </m:ctrlPr>
                                  </m:sSubPr>
                                  <m:e>
                                    <m:r>
                                      <a:rPr lang="en-US" sz="1050" i="1" kern="100">
                                        <a:effectLst/>
                                        <a:latin typeface="Cambria Math" panose="02040503050406030204" pitchFamily="18" charset="0"/>
                                        <a:ea typeface="宋体" panose="02010600030101010101" pitchFamily="2" charset="-122"/>
                                      </a:rPr>
                                      <m:t>𝑥</m:t>
                                    </m:r>
                                  </m:e>
                                  <m:sub>
                                    <m:r>
                                      <a:rPr lang="en-US" sz="1050" i="1" kern="100">
                                        <a:effectLst/>
                                        <a:latin typeface="Cambria Math" panose="02040503050406030204" pitchFamily="18" charset="0"/>
                                        <a:ea typeface="宋体" panose="02010600030101010101" pitchFamily="2" charset="-122"/>
                                      </a:rPr>
                                      <m:t>𝑖𝑗</m:t>
                                    </m:r>
                                  </m:sub>
                                </m:sSub>
                                <m:r>
                                  <a:rPr lang="en-US" sz="1050" i="1" kern="100">
                                    <a:effectLst/>
                                    <a:latin typeface="Cambria Math" panose="02040503050406030204" pitchFamily="18" charset="0"/>
                                    <a:ea typeface="宋体" panose="02010600030101010101" pitchFamily="2" charset="-122"/>
                                  </a:rPr>
                                  <m:t>=1 </m:t>
                                </m:r>
                                <m:r>
                                  <a:rPr lang="en-US" sz="1050" i="1" kern="100">
                                    <a:effectLst/>
                                    <a:latin typeface="Cambria Math" panose="02040503050406030204" pitchFamily="18" charset="0"/>
                                    <a:ea typeface="宋体" panose="02010600030101010101" pitchFamily="2" charset="-122"/>
                                  </a:rPr>
                                  <m:t>𝑜𝑟</m:t>
                                </m:r>
                                <m:r>
                                  <a:rPr lang="en-US" sz="1050" i="1" kern="100">
                                    <a:effectLst/>
                                    <a:latin typeface="Cambria Math" panose="02040503050406030204" pitchFamily="18" charset="0"/>
                                    <a:ea typeface="宋体" panose="02010600030101010101" pitchFamily="2" charset="-122"/>
                                  </a:rPr>
                                  <m:t> 0  </m:t>
                                </m:r>
                                <m:r>
                                  <a:rPr lang="zh-CN" sz="1050" i="1" kern="100">
                                    <a:effectLst/>
                                    <a:latin typeface="Cambria Math" panose="02040503050406030204" pitchFamily="18" charset="0"/>
                                    <a:ea typeface="宋体" panose="02010600030101010101" pitchFamily="2" charset="-122"/>
                                  </a:rPr>
                                  <m:t>，</m:t>
                                </m:r>
                                <m:r>
                                  <a:rPr lang="en-US" sz="1050" i="1" kern="100">
                                    <a:effectLst/>
                                    <a:latin typeface="Cambria Math" panose="02040503050406030204" pitchFamily="18" charset="0"/>
                                    <a:ea typeface="宋体" panose="02010600030101010101" pitchFamily="2" charset="-122"/>
                                  </a:rPr>
                                  <m:t>𝑖</m:t>
                                </m:r>
                                <m:r>
                                  <a:rPr lang="en-US" sz="1050" i="1" kern="100">
                                    <a:effectLst/>
                                    <a:latin typeface="Cambria Math" panose="02040503050406030204" pitchFamily="18" charset="0"/>
                                    <a:ea typeface="宋体" panose="02010600030101010101" pitchFamily="2" charset="-122"/>
                                  </a:rPr>
                                  <m:t>=1</m:t>
                                </m:r>
                                <m:r>
                                  <a:rPr lang="zh-CN" sz="1050" i="1" kern="100">
                                    <a:effectLst/>
                                    <a:latin typeface="Cambria Math" panose="02040503050406030204" pitchFamily="18" charset="0"/>
                                    <a:ea typeface="宋体" panose="02010600030101010101" pitchFamily="2" charset="-122"/>
                                  </a:rPr>
                                  <m:t>，</m:t>
                                </m:r>
                                <m:r>
                                  <a:rPr lang="en-US" sz="1050" i="1" kern="100">
                                    <a:effectLst/>
                                    <a:latin typeface="Cambria Math" panose="02040503050406030204" pitchFamily="18" charset="0"/>
                                    <a:ea typeface="宋体" panose="02010600030101010101" pitchFamily="2" charset="-122"/>
                                  </a:rPr>
                                  <m:t>2</m:t>
                                </m:r>
                                <m:r>
                                  <a:rPr lang="en-US" sz="1050" i="1" kern="100">
                                    <a:effectLst/>
                                    <a:latin typeface="Cambria Math" panose="02040503050406030204" pitchFamily="18" charset="0"/>
                                    <a:ea typeface="宋体" panose="02010600030101010101" pitchFamily="2" charset="-122"/>
                                    <a:cs typeface="MS Mincho"/>
                                  </a:rPr>
                                  <m:t>⋯</m:t>
                                </m:r>
                                <m:r>
                                  <a:rPr lang="zh-CN" sz="1050" i="1" kern="100">
                                    <a:effectLst/>
                                    <a:latin typeface="Cambria Math" panose="02040503050406030204" pitchFamily="18" charset="0"/>
                                    <a:ea typeface="宋体" panose="02010600030101010101" pitchFamily="2" charset="-122"/>
                                    <a:cs typeface="MS Mincho"/>
                                  </a:rPr>
                                  <m:t>，</m:t>
                                </m:r>
                                <m:r>
                                  <a:rPr lang="en-US" sz="1050" i="1" kern="100">
                                    <a:effectLst/>
                                    <a:latin typeface="Cambria Math" panose="02040503050406030204" pitchFamily="18" charset="0"/>
                                    <a:ea typeface="宋体" panose="02010600030101010101" pitchFamily="2" charset="-122"/>
                                  </a:rPr>
                                  <m:t>𝑚</m:t>
                                </m:r>
                                <m:r>
                                  <a:rPr lang="en-US" sz="1050" i="1" kern="100">
                                    <a:effectLst/>
                                    <a:latin typeface="Cambria Math" panose="02040503050406030204" pitchFamily="18" charset="0"/>
                                    <a:ea typeface="宋体" panose="02010600030101010101" pitchFamily="2" charset="-122"/>
                                  </a:rPr>
                                  <m:t>;</m:t>
                                </m:r>
                                <m:r>
                                  <a:rPr lang="en-US" sz="1050" i="1" kern="100">
                                    <a:effectLst/>
                                    <a:latin typeface="Cambria Math" panose="02040503050406030204" pitchFamily="18" charset="0"/>
                                    <a:ea typeface="宋体" panose="02010600030101010101" pitchFamily="2" charset="-122"/>
                                  </a:rPr>
                                  <m:t>𝑗</m:t>
                                </m:r>
                                <m:r>
                                  <a:rPr lang="en-US" sz="1050" i="1" kern="100">
                                    <a:effectLst/>
                                    <a:latin typeface="Cambria Math" panose="02040503050406030204" pitchFamily="18" charset="0"/>
                                    <a:ea typeface="宋体" panose="02010600030101010101" pitchFamily="2" charset="-122"/>
                                  </a:rPr>
                                  <m:t>=1</m:t>
                                </m:r>
                                <m:r>
                                  <a:rPr lang="zh-CN" sz="1050" i="1" kern="100">
                                    <a:effectLst/>
                                    <a:latin typeface="Cambria Math" panose="02040503050406030204" pitchFamily="18" charset="0"/>
                                    <a:ea typeface="宋体" panose="02010600030101010101" pitchFamily="2" charset="-122"/>
                                  </a:rPr>
                                  <m:t>，</m:t>
                                </m:r>
                                <m:r>
                                  <a:rPr lang="en-US" sz="1050" i="1" kern="100">
                                    <a:effectLst/>
                                    <a:latin typeface="Cambria Math" panose="02040503050406030204" pitchFamily="18" charset="0"/>
                                    <a:ea typeface="宋体" panose="02010600030101010101" pitchFamily="2" charset="-122"/>
                                  </a:rPr>
                                  <m:t>2</m:t>
                                </m:r>
                                <m:r>
                                  <a:rPr lang="en-US" sz="1050" i="1" kern="100">
                                    <a:effectLst/>
                                    <a:latin typeface="Cambria Math" panose="02040503050406030204" pitchFamily="18" charset="0"/>
                                    <a:ea typeface="宋体" panose="02010600030101010101" pitchFamily="2" charset="-122"/>
                                    <a:cs typeface="MS Mincho"/>
                                  </a:rPr>
                                  <m:t>⋯</m:t>
                                </m:r>
                                <m:r>
                                  <a:rPr lang="en-US" sz="1050" i="1" kern="100">
                                    <a:effectLst/>
                                    <a:latin typeface="Cambria Math" panose="02040503050406030204" pitchFamily="18" charset="0"/>
                                    <a:ea typeface="宋体" panose="02010600030101010101" pitchFamily="2" charset="-122"/>
                                  </a:rPr>
                                  <m:t>𝑛</m:t>
                                </m:r>
                                <m:r>
                                  <a:rPr lang="en-US" sz="1050" i="1" kern="100">
                                    <a:effectLst/>
                                    <a:latin typeface="Cambria Math" panose="02040503050406030204" pitchFamily="18" charset="0"/>
                                    <a:ea typeface="宋体" panose="02010600030101010101" pitchFamily="2" charset="-122"/>
                                  </a:rPr>
                                  <m:t>  </m:t>
                                </m:r>
                              </m:oMath>
                            </m:oMathPara>
                          </a14:m>
                          <a:endParaRPr lang="zh-CN" sz="1100" kern="100" dirty="0">
                            <a:effectLst/>
                            <a:latin typeface="Times New Roman" panose="02020603050405020304" pitchFamily="18" charset="0"/>
                            <a:ea typeface="宋体" panose="02010600030101010101" pitchFamily="2" charset="-122"/>
                          </a:endParaRPr>
                        </a:p>
                      </a:txBody>
                      <a:tcPr marL="68580" marR="68580" marT="0" marB="0" anchor="ctr">
                        <a:lnL>
                          <a:noFill/>
                        </a:lnL>
                        <a:lnR>
                          <a:noFill/>
                        </a:lnR>
                        <a:lnT>
                          <a:noFill/>
                        </a:lnT>
                        <a:lnB>
                          <a:noFill/>
                        </a:lnB>
                      </a:tcPr>
                    </a:tc>
                    <a:extLst>
                      <a:ext uri="{0D108BD9-81ED-4DB2-BD59-A6C34878D82A}">
                        <a16:rowId xmlns:a16="http://schemas.microsoft.com/office/drawing/2014/main" val="1537688684"/>
                      </a:ext>
                    </a:extLst>
                  </a:tr>
                </a:tbl>
              </a:graphicData>
            </a:graphic>
          </p:graphicFrame>
        </mc:Choice>
        <mc:Fallback>
          <p:graphicFrame>
            <p:nvGraphicFramePr>
              <p:cNvPr id="5" name="表格 4"/>
              <p:cNvGraphicFramePr>
                <a:graphicFrameLocks noGrp="1"/>
              </p:cNvGraphicFramePr>
              <p:nvPr>
                <p:extLst>
                  <p:ext uri="{D42A27DB-BD31-4B8C-83A1-F6EECF244321}">
                    <p14:modId xmlns:p14="http://schemas.microsoft.com/office/powerpoint/2010/main" xmlns="" xmlns:a14="http://schemas.microsoft.com/office/drawing/2010/main" val="2398143490"/>
                  </p:ext>
                </p:extLst>
              </p:nvPr>
            </p:nvGraphicFramePr>
            <p:xfrm>
              <a:off x="566738" y="1952835"/>
              <a:ext cx="8001000" cy="3112560"/>
            </p:xfrm>
            <a:graphic>
              <a:graphicData uri="http://schemas.openxmlformats.org/drawingml/2006/table">
                <a:tbl>
                  <a:tblPr firstRow="1" firstCol="1" bandRow="1"/>
                  <a:tblGrid>
                    <a:gridCol w="8001000">
                      <a:extLst>
                        <a:ext uri="{9D8B030D-6E8A-4147-A177-3AD203B41FA5}">
                          <a16:colId xmlns:a16="http://schemas.microsoft.com/office/drawing/2014/main" xmlns="" xmlns:a14="http://schemas.microsoft.com/office/drawing/2010/main" val="1324594635"/>
                        </a:ext>
                      </a:extLst>
                    </a:gridCol>
                  </a:tblGrid>
                  <a:tr h="518760">
                    <a:tc>
                      <a:txBody>
                        <a:bodyPr/>
                        <a:lstStyle/>
                        <a:p>
                          <a:endParaRPr lang="zh-CN"/>
                        </a:p>
                      </a:txBody>
                      <a:tcPr marL="68580" marR="68580" marT="0" marB="0" anchor="ctr">
                        <a:lnL>
                          <a:noFill/>
                        </a:lnL>
                        <a:lnR>
                          <a:noFill/>
                        </a:lnR>
                        <a:lnT>
                          <a:noFill/>
                        </a:lnT>
                        <a:lnB>
                          <a:noFill/>
                        </a:lnB>
                        <a:blipFill>
                          <a:blip r:embed="rId2"/>
                          <a:stretch>
                            <a:fillRect t="-104706" b="-505882"/>
                          </a:stretch>
                        </a:blipFill>
                      </a:tcPr>
                    </a:tc>
                    <a:extLst>
                      <a:ext uri="{0D108BD9-81ED-4DB2-BD59-A6C34878D82A}">
                        <a16:rowId xmlns:a16="http://schemas.microsoft.com/office/drawing/2014/main" xmlns="" xmlns:a14="http://schemas.microsoft.com/office/drawing/2010/main" val="2504391857"/>
                      </a:ext>
                    </a:extLst>
                  </a:tr>
                  <a:tr h="518760">
                    <a:tc>
                      <a:txBody>
                        <a:bodyPr/>
                        <a:lstStyle/>
                        <a:p>
                          <a:endParaRPr lang="zh-CN"/>
                        </a:p>
                      </a:txBody>
                      <a:tcPr marL="68580" marR="68580" marT="0" marB="0" anchor="ctr">
                        <a:lnL>
                          <a:noFill/>
                        </a:lnL>
                        <a:lnR>
                          <a:noFill/>
                        </a:lnR>
                        <a:lnT>
                          <a:noFill/>
                        </a:lnT>
                        <a:lnB>
                          <a:noFill/>
                        </a:lnB>
                        <a:blipFill>
                          <a:blip r:embed="rId2"/>
                          <a:stretch>
                            <a:fillRect t="-204706" b="-405882"/>
                          </a:stretch>
                        </a:blipFill>
                      </a:tcPr>
                    </a:tc>
                    <a:extLst>
                      <a:ext uri="{0D108BD9-81ED-4DB2-BD59-A6C34878D82A}">
                        <a16:rowId xmlns:a16="http://schemas.microsoft.com/office/drawing/2014/main" xmlns="" xmlns:a14="http://schemas.microsoft.com/office/drawing/2010/main" val="367624066"/>
                      </a:ext>
                    </a:extLst>
                  </a:tr>
                  <a:tr h="518760">
                    <a:tc>
                      <a:txBody>
                        <a:bodyPr/>
                        <a:lstStyle/>
                        <a:p>
                          <a:endParaRPr lang="zh-CN"/>
                        </a:p>
                      </a:txBody>
                      <a:tcPr marL="68580" marR="68580" marT="0" marB="0" anchor="ctr">
                        <a:lnL>
                          <a:noFill/>
                        </a:lnL>
                        <a:lnR>
                          <a:noFill/>
                        </a:lnR>
                        <a:lnT>
                          <a:noFill/>
                        </a:lnT>
                        <a:lnB>
                          <a:noFill/>
                        </a:lnB>
                        <a:blipFill>
                          <a:blip r:embed="rId2"/>
                          <a:stretch>
                            <a:fillRect t="-301163" b="-301163"/>
                          </a:stretch>
                        </a:blipFill>
                      </a:tcPr>
                    </a:tc>
                    <a:extLst>
                      <a:ext uri="{0D108BD9-81ED-4DB2-BD59-A6C34878D82A}">
                        <a16:rowId xmlns:a16="http://schemas.microsoft.com/office/drawing/2014/main" xmlns="" xmlns:a14="http://schemas.microsoft.com/office/drawing/2010/main" val="2558528790"/>
                      </a:ext>
                    </a:extLst>
                  </a:tr>
                  <a:tr h="518760">
                    <a:tc>
                      <a:txBody>
                        <a:bodyPr/>
                        <a:lstStyle/>
                        <a:p>
                          <a:endParaRPr lang="zh-CN"/>
                        </a:p>
                      </a:txBody>
                      <a:tcPr marL="68580" marR="68580" marT="0" marB="0" anchor="ctr">
                        <a:lnL>
                          <a:noFill/>
                        </a:lnL>
                        <a:lnR>
                          <a:noFill/>
                        </a:lnR>
                        <a:lnT>
                          <a:noFill/>
                        </a:lnT>
                        <a:lnB>
                          <a:noFill/>
                        </a:lnB>
                        <a:blipFill>
                          <a:blip r:embed="rId2"/>
                          <a:stretch>
                            <a:fillRect t="-405882" b="-204706"/>
                          </a:stretch>
                        </a:blipFill>
                      </a:tcPr>
                    </a:tc>
                    <a:extLst>
                      <a:ext uri="{0D108BD9-81ED-4DB2-BD59-A6C34878D82A}">
                        <a16:rowId xmlns:a16="http://schemas.microsoft.com/office/drawing/2014/main" xmlns="" xmlns:a14="http://schemas.microsoft.com/office/drawing/2010/main" val="3639693332"/>
                      </a:ext>
                    </a:extLst>
                  </a:tr>
                  <a:tr h="518760">
                    <a:tc>
                      <a:txBody>
                        <a:bodyPr/>
                        <a:lstStyle/>
                        <a:p>
                          <a:endParaRPr lang="zh-CN"/>
                        </a:p>
                      </a:txBody>
                      <a:tcPr marL="68580" marR="68580" marT="0" marB="0" anchor="ctr">
                        <a:lnL>
                          <a:noFill/>
                        </a:lnL>
                        <a:lnR>
                          <a:noFill/>
                        </a:lnR>
                        <a:lnT>
                          <a:noFill/>
                        </a:lnT>
                        <a:lnB>
                          <a:noFill/>
                        </a:lnB>
                        <a:blipFill>
                          <a:blip r:embed="rId2"/>
                          <a:stretch>
                            <a:fillRect t="-505882" b="-104706"/>
                          </a:stretch>
                        </a:blipFill>
                      </a:tcPr>
                    </a:tc>
                    <a:extLst>
                      <a:ext uri="{0D108BD9-81ED-4DB2-BD59-A6C34878D82A}">
                        <a16:rowId xmlns:a16="http://schemas.microsoft.com/office/drawing/2014/main" xmlns="" xmlns:a14="http://schemas.microsoft.com/office/drawing/2010/main" val="2331955134"/>
                      </a:ext>
                    </a:extLst>
                  </a:tr>
                  <a:tr h="518760">
                    <a:tc>
                      <a:txBody>
                        <a:bodyPr/>
                        <a:lstStyle/>
                        <a:p>
                          <a:endParaRPr lang="zh-CN"/>
                        </a:p>
                      </a:txBody>
                      <a:tcPr marL="68580" marR="68580" marT="0" marB="0" anchor="ctr">
                        <a:lnL>
                          <a:noFill/>
                        </a:lnL>
                        <a:lnR>
                          <a:noFill/>
                        </a:lnR>
                        <a:lnT>
                          <a:noFill/>
                        </a:lnT>
                        <a:lnB>
                          <a:noFill/>
                        </a:lnB>
                        <a:blipFill>
                          <a:blip r:embed="rId2"/>
                          <a:stretch>
                            <a:fillRect t="-605882" b="-4706"/>
                          </a:stretch>
                        </a:blipFill>
                      </a:tcPr>
                    </a:tc>
                    <a:extLst>
                      <a:ext uri="{0D108BD9-81ED-4DB2-BD59-A6C34878D82A}">
                        <a16:rowId xmlns:a16="http://schemas.microsoft.com/office/drawing/2014/main" xmlns="" xmlns:a14="http://schemas.microsoft.com/office/drawing/2010/main" val="1537688684"/>
                      </a:ext>
                    </a:extLst>
                  </a:tr>
                </a:tbl>
              </a:graphicData>
            </a:graphic>
          </p:graphicFrame>
        </mc:Fallback>
      </mc:AlternateContent>
    </p:spTree>
    <p:extLst>
      <p:ext uri="{BB962C8B-B14F-4D97-AF65-F5344CB8AC3E}">
        <p14:creationId xmlns:p14="http://schemas.microsoft.com/office/powerpoint/2010/main" xmlns="" val="3979216666"/>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a:t>供水管网震后恢复指派模型</a:t>
            </a:r>
            <a:endParaRPr lang="zh-CN" altLang="en-US" dirty="0"/>
          </a:p>
        </p:txBody>
      </p:sp>
      <p:sp>
        <p:nvSpPr>
          <p:cNvPr id="3" name="内容占位符 2"/>
          <p:cNvSpPr>
            <a:spLocks noGrp="1"/>
          </p:cNvSpPr>
          <p:nvPr>
            <p:ph idx="1"/>
          </p:nvPr>
        </p:nvSpPr>
        <p:spPr/>
        <p:txBody>
          <a:bodyPr/>
          <a:lstStyle/>
          <a:p>
            <a:r>
              <a:rPr lang="zh-CN" altLang="en-US" dirty="0" smtClean="0"/>
              <a:t>转化为单目标任务指派模型</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24</a:t>
            </a:fld>
            <a:endParaRPr lang="zh-CN" altLang="en-US" dirty="0"/>
          </a:p>
        </p:txBody>
      </p:sp>
      <mc:AlternateContent xmlns:mc="http://schemas.openxmlformats.org/markup-compatibility/2006">
        <mc:Choice xmlns:a14="http://schemas.microsoft.com/office/drawing/2010/main" xmlns="" Requires="a14">
          <p:sp>
            <p:nvSpPr>
              <p:cNvPr id="5" name="矩形 4"/>
              <p:cNvSpPr/>
              <p:nvPr/>
            </p:nvSpPr>
            <p:spPr>
              <a:xfrm>
                <a:off x="3760795" y="3527296"/>
                <a:ext cx="1824217" cy="87671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𝑟</m:t>
                          </m:r>
                        </m:e>
                        <m:sub>
                          <m:r>
                            <a:rPr lang="en-US" altLang="zh-CN" i="1">
                              <a:latin typeface="Cambria Math" panose="02040503050406030204" pitchFamily="18" charset="0"/>
                            </a:rPr>
                            <m:t>𝑖𝑗</m:t>
                          </m:r>
                        </m:sub>
                      </m:sSub>
                      <m:r>
                        <a:rPr lang="en-US" altLang="zh-CN">
                          <a:latin typeface="Cambria Math" panose="02040503050406030204" pitchFamily="18" charset="0"/>
                        </a:rPr>
                        <m:t>=</m:t>
                      </m:r>
                      <m:nary>
                        <m:naryPr>
                          <m:chr m:val="∑"/>
                          <m:limLoc m:val="undOvr"/>
                          <m:ctrlPr>
                            <a:rPr lang="zh-CN" altLang="zh-CN" i="1">
                              <a:latin typeface="Cambria Math" panose="02040503050406030204" pitchFamily="18" charset="0"/>
                            </a:rPr>
                          </m:ctrlPr>
                        </m:naryPr>
                        <m:sub>
                          <m:r>
                            <a:rPr lang="en-US" altLang="zh-CN" i="1">
                              <a:latin typeface="Cambria Math" panose="02040503050406030204" pitchFamily="18" charset="0"/>
                            </a:rPr>
                            <m:t>𝑙</m:t>
                          </m:r>
                          <m:r>
                            <a:rPr lang="en-US" altLang="zh-CN" i="1">
                              <a:latin typeface="Cambria Math" panose="02040503050406030204" pitchFamily="18" charset="0"/>
                            </a:rPr>
                            <m:t>=1</m:t>
                          </m:r>
                        </m:sub>
                        <m:sup>
                          <m:r>
                            <a:rPr lang="en-US" altLang="zh-CN" i="1">
                              <a:latin typeface="Cambria Math" panose="02040503050406030204" pitchFamily="18" charset="0"/>
                            </a:rPr>
                            <m:t>𝐿</m:t>
                          </m:r>
                        </m:sup>
                        <m:e>
                          <m:sSub>
                            <m:sSubPr>
                              <m:ctrlPr>
                                <a:rPr lang="zh-CN" altLang="zh-CN" i="1">
                                  <a:latin typeface="Cambria Math" panose="02040503050406030204" pitchFamily="18" charset="0"/>
                                </a:rPr>
                              </m:ctrlPr>
                            </m:sSubPr>
                            <m:e>
                              <m:r>
                                <a:rPr lang="en-US" altLang="zh-CN" i="1">
                                  <a:latin typeface="Cambria Math" panose="02040503050406030204" pitchFamily="18" charset="0"/>
                                </a:rPr>
                                <m:t>𝛿</m:t>
                              </m:r>
                            </m:e>
                            <m:sub>
                              <m:r>
                                <a:rPr lang="en-US" altLang="zh-CN" i="1">
                                  <a:latin typeface="Cambria Math" panose="02040503050406030204" pitchFamily="18" charset="0"/>
                                </a:rPr>
                                <m:t>𝑙</m:t>
                              </m:r>
                            </m:sub>
                          </m:sSub>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𝑟</m:t>
                              </m:r>
                            </m:e>
                            <m:sub>
                              <m:r>
                                <a:rPr lang="en-US" altLang="zh-CN" i="1">
                                  <a:latin typeface="Cambria Math" panose="02040503050406030204" pitchFamily="18" charset="0"/>
                                </a:rPr>
                                <m:t>𝑖𝑗</m:t>
                              </m:r>
                            </m:sub>
                            <m:sup>
                              <m:r>
                                <a:rPr lang="en-US" altLang="zh-CN" i="1">
                                  <a:latin typeface="Cambria Math" panose="02040503050406030204" pitchFamily="18" charset="0"/>
                                </a:rPr>
                                <m:t>𝑙</m:t>
                              </m:r>
                            </m:sup>
                          </m:sSubSup>
                          <m:r>
                            <a:rPr lang="en-US" altLang="zh-CN" i="1">
                              <a:latin typeface="Cambria Math" panose="02040503050406030204" pitchFamily="18" charset="0"/>
                            </a:rPr>
                            <m:t>      </m:t>
                          </m:r>
                        </m:e>
                      </m:nary>
                    </m:oMath>
                  </m:oMathPara>
                </a14:m>
                <a:endParaRPr lang="zh-CN" altLang="en-US" dirty="0"/>
              </a:p>
            </p:txBody>
          </p:sp>
        </mc:Choice>
        <mc:Fallback>
          <p:sp>
            <p:nvSpPr>
              <p:cNvPr id="5" name="矩形 4"/>
              <p:cNvSpPr>
                <a:spLocks noRot="1" noChangeAspect="1" noMove="1" noResize="1" noEditPoints="1" noAdjustHandles="1" noChangeArrowheads="1" noChangeShapeType="1" noTextEdit="1"/>
              </p:cNvSpPr>
              <p:nvPr/>
            </p:nvSpPr>
            <p:spPr>
              <a:xfrm>
                <a:off x="3760795" y="3527296"/>
                <a:ext cx="1824217" cy="876715"/>
              </a:xfrm>
              <a:prstGeom prst="rect">
                <a:avLst/>
              </a:prstGeom>
              <a:blipFill>
                <a:blip r:embed="rId2"/>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xmlns="" Requires="a14">
          <p:sp>
            <p:nvSpPr>
              <p:cNvPr id="6" name="矩形 5"/>
              <p:cNvSpPr/>
              <p:nvPr/>
            </p:nvSpPr>
            <p:spPr>
              <a:xfrm>
                <a:off x="3590235" y="2509635"/>
                <a:ext cx="1994777" cy="76277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zh-CN" altLang="en-US" i="1">
                              <a:latin typeface="Cambria Math" panose="02040503050406030204" pitchFamily="18" charset="0"/>
                            </a:rPr>
                          </m:ctrlPr>
                        </m:sSubSupPr>
                        <m:e>
                          <m:r>
                            <a:rPr lang="zh-CN" altLang="en-US" i="1">
                              <a:latin typeface="Cambria Math" panose="02040503050406030204" pitchFamily="18" charset="0"/>
                            </a:rPr>
                            <m:t>𝑟</m:t>
                          </m:r>
                        </m:e>
                        <m:sub>
                          <m:r>
                            <a:rPr lang="zh-CN" altLang="en-US" i="1">
                              <a:latin typeface="Cambria Math" panose="02040503050406030204" pitchFamily="18" charset="0"/>
                            </a:rPr>
                            <m:t>𝑖𝑗</m:t>
                          </m:r>
                        </m:sub>
                        <m:sup>
                          <m:r>
                            <a:rPr lang="zh-CN" altLang="en-US" i="1">
                              <a:latin typeface="Cambria Math" panose="02040503050406030204" pitchFamily="18" charset="0"/>
                            </a:rPr>
                            <m:t>𝑙</m:t>
                          </m:r>
                        </m:sup>
                      </m:sSubSup>
                      <m:r>
                        <a:rPr lang="zh-CN" altLang="en-US" i="0">
                          <a:latin typeface="Cambria Math" panose="02040503050406030204" pitchFamily="18" charset="0"/>
                        </a:rPr>
                        <m:t>=</m:t>
                      </m:r>
                      <m:f>
                        <m:fPr>
                          <m:ctrlPr>
                            <a:rPr lang="zh-CN" altLang="en-US" i="1">
                              <a:latin typeface="Cambria Math" panose="02040503050406030204" pitchFamily="18" charset="0"/>
                            </a:rPr>
                          </m:ctrlPr>
                        </m:fPr>
                        <m:num>
                          <m:sSubSup>
                            <m:sSubSupPr>
                              <m:ctrlPr>
                                <a:rPr lang="zh-CN" altLang="en-US" i="1">
                                  <a:latin typeface="Cambria Math" panose="02040503050406030204" pitchFamily="18" charset="0"/>
                                </a:rPr>
                              </m:ctrlPr>
                            </m:sSubSupPr>
                            <m:e>
                              <m:r>
                                <a:rPr lang="zh-CN" altLang="en-US" i="1">
                                  <a:latin typeface="Cambria Math" panose="02040503050406030204" pitchFamily="18" charset="0"/>
                                </a:rPr>
                                <m:t>𝑐</m:t>
                              </m:r>
                            </m:e>
                            <m:sub>
                              <m:r>
                                <a:rPr lang="zh-CN" altLang="en-US" i="1">
                                  <a:latin typeface="Cambria Math" panose="02040503050406030204" pitchFamily="18" charset="0"/>
                                </a:rPr>
                                <m:t>𝑚𝑎𝑥</m:t>
                              </m:r>
                            </m:sub>
                            <m:sup>
                              <m:r>
                                <a:rPr lang="zh-CN" altLang="en-US" i="1">
                                  <a:latin typeface="Cambria Math" panose="02040503050406030204" pitchFamily="18" charset="0"/>
                                </a:rPr>
                                <m:t>𝑙</m:t>
                              </m:r>
                            </m:sup>
                          </m:sSubSup>
                          <m:r>
                            <a:rPr lang="zh-CN" altLang="en-US" i="0">
                              <a:latin typeface="Cambria Math" panose="02040503050406030204" pitchFamily="18" charset="0"/>
                            </a:rPr>
                            <m:t>−</m:t>
                          </m:r>
                          <m:sSubSup>
                            <m:sSubSupPr>
                              <m:ctrlPr>
                                <a:rPr lang="zh-CN" altLang="en-US" i="1">
                                  <a:latin typeface="Cambria Math" panose="02040503050406030204" pitchFamily="18" charset="0"/>
                                </a:rPr>
                              </m:ctrlPr>
                            </m:sSubSupPr>
                            <m:e>
                              <m:r>
                                <a:rPr lang="zh-CN" altLang="en-US" i="1">
                                  <a:latin typeface="Cambria Math" panose="02040503050406030204" pitchFamily="18" charset="0"/>
                                </a:rPr>
                                <m:t>𝑐</m:t>
                              </m:r>
                            </m:e>
                            <m:sub>
                              <m:r>
                                <a:rPr lang="zh-CN" altLang="en-US" i="1">
                                  <a:latin typeface="Cambria Math" panose="02040503050406030204" pitchFamily="18" charset="0"/>
                                </a:rPr>
                                <m:t>𝑖𝑗</m:t>
                              </m:r>
                            </m:sub>
                            <m:sup>
                              <m:r>
                                <a:rPr lang="zh-CN" altLang="en-US" i="1">
                                  <a:latin typeface="Cambria Math" panose="02040503050406030204" pitchFamily="18" charset="0"/>
                                </a:rPr>
                                <m:t>𝑙</m:t>
                              </m:r>
                            </m:sup>
                          </m:sSubSup>
                        </m:num>
                        <m:den>
                          <m:sSubSup>
                            <m:sSubSupPr>
                              <m:ctrlPr>
                                <a:rPr lang="zh-CN" altLang="en-US" i="1">
                                  <a:latin typeface="Cambria Math" panose="02040503050406030204" pitchFamily="18" charset="0"/>
                                </a:rPr>
                              </m:ctrlPr>
                            </m:sSubSupPr>
                            <m:e>
                              <m:r>
                                <a:rPr lang="zh-CN" altLang="en-US" i="1">
                                  <a:latin typeface="Cambria Math" panose="02040503050406030204" pitchFamily="18" charset="0"/>
                                </a:rPr>
                                <m:t>𝑐</m:t>
                              </m:r>
                            </m:e>
                            <m:sub>
                              <m:r>
                                <a:rPr lang="zh-CN" altLang="en-US" i="1">
                                  <a:latin typeface="Cambria Math" panose="02040503050406030204" pitchFamily="18" charset="0"/>
                                </a:rPr>
                                <m:t>𝑚𝑎𝑥</m:t>
                              </m:r>
                            </m:sub>
                            <m:sup>
                              <m:r>
                                <a:rPr lang="zh-CN" altLang="en-US" i="1">
                                  <a:latin typeface="Cambria Math" panose="02040503050406030204" pitchFamily="18" charset="0"/>
                                </a:rPr>
                                <m:t>𝑙</m:t>
                              </m:r>
                            </m:sup>
                          </m:sSubSup>
                          <m:r>
                            <a:rPr lang="zh-CN" altLang="en-US" i="0">
                              <a:latin typeface="Cambria Math" panose="02040503050406030204" pitchFamily="18" charset="0"/>
                            </a:rPr>
                            <m:t>−</m:t>
                          </m:r>
                          <m:sSubSup>
                            <m:sSubSupPr>
                              <m:ctrlPr>
                                <a:rPr lang="zh-CN" altLang="en-US" i="1">
                                  <a:latin typeface="Cambria Math" panose="02040503050406030204" pitchFamily="18" charset="0"/>
                                </a:rPr>
                              </m:ctrlPr>
                            </m:sSubSupPr>
                            <m:e>
                              <m:r>
                                <a:rPr lang="zh-CN" altLang="en-US" i="1">
                                  <a:latin typeface="Cambria Math" panose="02040503050406030204" pitchFamily="18" charset="0"/>
                                </a:rPr>
                                <m:t>𝑐</m:t>
                              </m:r>
                            </m:e>
                            <m:sub>
                              <m:r>
                                <a:rPr lang="zh-CN" altLang="en-US" i="1">
                                  <a:latin typeface="Cambria Math" panose="02040503050406030204" pitchFamily="18" charset="0"/>
                                </a:rPr>
                                <m:t>𝑚𝑖𝑛</m:t>
                              </m:r>
                            </m:sub>
                            <m:sup>
                              <m:r>
                                <a:rPr lang="zh-CN" altLang="en-US" i="1">
                                  <a:latin typeface="Cambria Math" panose="02040503050406030204" pitchFamily="18" charset="0"/>
                                </a:rPr>
                                <m:t>𝑙</m:t>
                              </m:r>
                            </m:sup>
                          </m:sSubSup>
                        </m:den>
                      </m:f>
                    </m:oMath>
                  </m:oMathPara>
                </a14:m>
                <a:endParaRPr lang="zh-CN" altLang="en-US" dirty="0"/>
              </a:p>
            </p:txBody>
          </p:sp>
        </mc:Choice>
        <mc:Fallback>
          <p:sp>
            <p:nvSpPr>
              <p:cNvPr id="6" name="矩形 5"/>
              <p:cNvSpPr>
                <a:spLocks noRot="1" noChangeAspect="1" noMove="1" noResize="1" noEditPoints="1" noAdjustHandles="1" noChangeArrowheads="1" noChangeShapeType="1" noTextEdit="1"/>
              </p:cNvSpPr>
              <p:nvPr/>
            </p:nvSpPr>
            <p:spPr>
              <a:xfrm>
                <a:off x="3590235" y="2509635"/>
                <a:ext cx="1994777" cy="762773"/>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xmlns="" Requires="a14">
          <p:sp>
            <p:nvSpPr>
              <p:cNvPr id="7" name="矩形 6"/>
              <p:cNvSpPr/>
              <p:nvPr/>
            </p:nvSpPr>
            <p:spPr>
              <a:xfrm>
                <a:off x="3430319" y="4486643"/>
                <a:ext cx="2485168" cy="87985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zh-CN" altLang="en-US">
                          <a:latin typeface="Cambria Math" panose="02040503050406030204" pitchFamily="18" charset="0"/>
                        </a:rPr>
                        <m:t>m</m:t>
                      </m:r>
                      <m:r>
                        <m:rPr>
                          <m:sty m:val="p"/>
                        </m:rPr>
                        <a:rPr lang="zh-CN" altLang="en-US" i="0">
                          <a:latin typeface="Cambria Math" panose="02040503050406030204" pitchFamily="18" charset="0"/>
                        </a:rPr>
                        <m:t>ax</m:t>
                      </m:r>
                      <m:sSub>
                        <m:sSubPr>
                          <m:ctrlPr>
                            <a:rPr lang="zh-CN" altLang="en-US" i="1">
                              <a:latin typeface="Cambria Math" panose="02040503050406030204" pitchFamily="18" charset="0"/>
                            </a:rPr>
                          </m:ctrlPr>
                        </m:sSubPr>
                        <m:e>
                          <m:r>
                            <a:rPr lang="zh-CN" altLang="en-US" i="1">
                              <a:latin typeface="Cambria Math" panose="02040503050406030204" pitchFamily="18" charset="0"/>
                            </a:rPr>
                            <m:t>𝑓</m:t>
                          </m:r>
                        </m:e>
                        <m:sub>
                          <m:r>
                            <a:rPr lang="zh-CN" altLang="en-US" i="0">
                              <a:latin typeface="Cambria Math" panose="02040503050406030204" pitchFamily="18" charset="0"/>
                            </a:rPr>
                            <m:t>3</m:t>
                          </m:r>
                        </m:sub>
                      </m:sSub>
                      <m:r>
                        <a:rPr lang="zh-CN" altLang="en-US" i="0">
                          <a:latin typeface="Cambria Math" panose="02040503050406030204" pitchFamily="18" charset="0"/>
                        </a:rPr>
                        <m:t>=</m:t>
                      </m:r>
                      <m:nary>
                        <m:naryPr>
                          <m:chr m:val="∑"/>
                          <m:limLoc m:val="undOvr"/>
                          <m:ctrlPr>
                            <a:rPr lang="zh-CN" altLang="en-US" i="1">
                              <a:latin typeface="Cambria Math" panose="02040503050406030204" pitchFamily="18" charset="0"/>
                            </a:rPr>
                          </m:ctrlPr>
                        </m:naryPr>
                        <m:sub>
                          <m:r>
                            <a:rPr lang="zh-CN" altLang="en-US" i="1">
                              <a:latin typeface="Cambria Math" panose="02040503050406030204" pitchFamily="18" charset="0"/>
                            </a:rPr>
                            <m:t>𝑖</m:t>
                          </m:r>
                          <m:r>
                            <a:rPr lang="zh-CN" altLang="en-US" i="0">
                              <a:latin typeface="Cambria Math" panose="02040503050406030204" pitchFamily="18" charset="0"/>
                            </a:rPr>
                            <m:t>=1</m:t>
                          </m:r>
                        </m:sub>
                        <m:sup>
                          <m:r>
                            <a:rPr lang="zh-CN" altLang="en-US" i="1">
                              <a:latin typeface="Cambria Math" panose="02040503050406030204" pitchFamily="18" charset="0"/>
                            </a:rPr>
                            <m:t>𝑚</m:t>
                          </m:r>
                        </m:sup>
                        <m:e>
                          <m:nary>
                            <m:naryPr>
                              <m:chr m:val="∑"/>
                              <m:limLoc m:val="undOvr"/>
                              <m:ctrlPr>
                                <a:rPr lang="zh-CN" altLang="en-US" i="1">
                                  <a:latin typeface="Cambria Math" panose="02040503050406030204" pitchFamily="18" charset="0"/>
                                </a:rPr>
                              </m:ctrlPr>
                            </m:naryPr>
                            <m:sub>
                              <m:r>
                                <a:rPr lang="zh-CN" altLang="en-US" i="1">
                                  <a:latin typeface="Cambria Math" panose="02040503050406030204" pitchFamily="18" charset="0"/>
                                </a:rPr>
                                <m:t>𝑗</m:t>
                              </m:r>
                              <m:r>
                                <a:rPr lang="zh-CN" altLang="en-US" i="0">
                                  <a:latin typeface="Cambria Math" panose="02040503050406030204" pitchFamily="18" charset="0"/>
                                </a:rPr>
                                <m:t>=1</m:t>
                              </m:r>
                            </m:sub>
                            <m:sup>
                              <m:r>
                                <a:rPr lang="zh-CN" altLang="en-US" i="1">
                                  <a:latin typeface="Cambria Math" panose="02040503050406030204" pitchFamily="18" charset="0"/>
                                </a:rPr>
                                <m:t>𝑛</m:t>
                              </m:r>
                            </m:sup>
                            <m:e>
                              <m:sSub>
                                <m:sSubPr>
                                  <m:ctrlPr>
                                    <a:rPr lang="zh-CN" altLang="en-US" i="1">
                                      <a:latin typeface="Cambria Math" panose="02040503050406030204" pitchFamily="18" charset="0"/>
                                    </a:rPr>
                                  </m:ctrlPr>
                                </m:sSubPr>
                                <m:e>
                                  <m:r>
                                    <a:rPr lang="zh-CN" altLang="en-US" i="1">
                                      <a:latin typeface="Cambria Math" panose="02040503050406030204" pitchFamily="18" charset="0"/>
                                    </a:rPr>
                                    <m:t>𝑟</m:t>
                                  </m:r>
                                </m:e>
                                <m:sub>
                                  <m:r>
                                    <a:rPr lang="zh-CN" altLang="en-US" i="1">
                                      <a:latin typeface="Cambria Math" panose="02040503050406030204" pitchFamily="18" charset="0"/>
                                    </a:rPr>
                                    <m:t>𝑖𝑗</m:t>
                                  </m:r>
                                </m:sub>
                              </m:sSub>
                              <m:sSub>
                                <m:sSubPr>
                                  <m:ctrlPr>
                                    <a:rPr lang="zh-CN" altLang="en-US" i="1">
                                      <a:latin typeface="Cambria Math" panose="02040503050406030204" pitchFamily="18" charset="0"/>
                                    </a:rPr>
                                  </m:ctrlPr>
                                </m:sSubPr>
                                <m:e>
                                  <m:r>
                                    <a:rPr lang="zh-CN" altLang="en-US" i="1">
                                      <a:latin typeface="Cambria Math" panose="02040503050406030204" pitchFamily="18" charset="0"/>
                                    </a:rPr>
                                    <m:t>𝑥</m:t>
                                  </m:r>
                                </m:e>
                                <m:sub>
                                  <m:r>
                                    <a:rPr lang="zh-CN" altLang="en-US" i="1">
                                      <a:latin typeface="Cambria Math" panose="02040503050406030204" pitchFamily="18" charset="0"/>
                                    </a:rPr>
                                    <m:t>𝑖𝑗</m:t>
                                  </m:r>
                                </m:sub>
                              </m:sSub>
                              <m:r>
                                <a:rPr lang="zh-CN" altLang="en-US" i="0">
                                  <a:latin typeface="Cambria Math" panose="02040503050406030204" pitchFamily="18" charset="0"/>
                                </a:rPr>
                                <m:t>  </m:t>
                              </m:r>
                            </m:e>
                          </m:nary>
                        </m:e>
                      </m:nary>
                    </m:oMath>
                  </m:oMathPara>
                </a14:m>
                <a:endParaRPr lang="zh-CN" altLang="en-US" dirty="0"/>
              </a:p>
            </p:txBody>
          </p:sp>
        </mc:Choice>
        <mc:Fallback>
          <p:sp>
            <p:nvSpPr>
              <p:cNvPr id="7" name="矩形 6"/>
              <p:cNvSpPr>
                <a:spLocks noRot="1" noChangeAspect="1" noMove="1" noResize="1" noEditPoints="1" noAdjustHandles="1" noChangeArrowheads="1" noChangeShapeType="1" noTextEdit="1"/>
              </p:cNvSpPr>
              <p:nvPr/>
            </p:nvSpPr>
            <p:spPr>
              <a:xfrm>
                <a:off x="3430319" y="4486643"/>
                <a:ext cx="2485168" cy="879856"/>
              </a:xfrm>
              <a:prstGeom prst="rect">
                <a:avLst/>
              </a:prstGeom>
              <a:blipFill>
                <a:blip r:embed="rId4"/>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xmlns="" val="2713160422"/>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0"/>
            <a:r>
              <a:rPr lang="zh-CN" altLang="zh-CN" b="1" dirty="0"/>
              <a:t>供水管网震后恢复指派</a:t>
            </a:r>
            <a:r>
              <a:rPr lang="zh-CN" altLang="zh-CN" b="1" dirty="0" smtClean="0"/>
              <a:t>模型</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25</a:t>
            </a:fld>
            <a:endParaRPr lang="zh-CN" altLang="en-US"/>
          </a:p>
        </p:txBody>
      </p:sp>
      <p:pic>
        <p:nvPicPr>
          <p:cNvPr id="5" name="内容占位符 4"/>
          <p:cNvPicPr>
            <a:picLocks noGrp="1"/>
          </p:cNvPicPr>
          <p:nvPr>
            <p:ph idx="1"/>
          </p:nvPr>
        </p:nvPicPr>
        <p:blipFill rotWithShape="1">
          <a:blip r:embed="rId2" cstate="print">
            <a:extLst>
              <a:ext uri="{28A0092B-C50C-407E-A947-70E740481C1C}">
                <a14:useLocalDpi xmlns:a14="http://schemas.microsoft.com/office/drawing/2010/main" xmlns="" val="0"/>
              </a:ext>
            </a:extLst>
          </a:blip>
          <a:srcRect b="4184"/>
          <a:stretch/>
        </p:blipFill>
        <p:spPr bwMode="auto">
          <a:xfrm>
            <a:off x="3061508" y="1295400"/>
            <a:ext cx="3011459" cy="4876800"/>
          </a:xfrm>
          <a:prstGeom prst="rect">
            <a:avLst/>
          </a:prstGeom>
          <a:noFill/>
          <a:ln>
            <a:noFill/>
          </a:ln>
          <a:extLst>
            <a:ext uri="{53640926-AAD7-44D8-BBD7-CCE9431645EC}">
              <a14:shadowObscured xmlns:a14="http://schemas.microsoft.com/office/drawing/2010/main" xmlns=""/>
            </a:ext>
          </a:extLst>
        </p:spPr>
      </p:pic>
    </p:spTree>
    <p:extLst>
      <p:ext uri="{BB962C8B-B14F-4D97-AF65-F5344CB8AC3E}">
        <p14:creationId xmlns:p14="http://schemas.microsoft.com/office/powerpoint/2010/main" xmlns="" val="3047019499"/>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pPr>
              <a:buNone/>
            </a:pPr>
            <a:r>
              <a:rPr lang="zh-CN" altLang="en-US" dirty="0" smtClean="0"/>
              <a:t>                                     </a:t>
            </a:r>
            <a:endParaRPr lang="en-US" altLang="zh-CN" dirty="0" smtClean="0"/>
          </a:p>
          <a:p>
            <a:pPr>
              <a:buNone/>
            </a:pPr>
            <a:endParaRPr lang="en-US" altLang="zh-CN" dirty="0" smtClean="0"/>
          </a:p>
          <a:p>
            <a:pPr>
              <a:buNone/>
            </a:pPr>
            <a:endParaRPr lang="en-US" altLang="zh-CN" dirty="0" smtClean="0"/>
          </a:p>
          <a:p>
            <a:pPr>
              <a:buNone/>
            </a:pPr>
            <a:endParaRPr lang="en-US" altLang="zh-CN" dirty="0" smtClean="0"/>
          </a:p>
          <a:p>
            <a:pPr>
              <a:buNone/>
            </a:pPr>
            <a:r>
              <a:rPr lang="en-US" altLang="zh-CN" dirty="0" smtClean="0"/>
              <a:t>                                 </a:t>
            </a:r>
            <a:endParaRPr lang="zh-CN" altLang="en-US" b="1" dirty="0">
              <a:solidFill>
                <a:schemeClr val="accent2"/>
              </a:solidFill>
            </a:endParaRPr>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26</a:t>
            </a:fld>
            <a:endParaRPr lang="zh-CN" altLang="en-US"/>
          </a:p>
        </p:txBody>
      </p:sp>
      <p:sp>
        <p:nvSpPr>
          <p:cNvPr id="6" name="Text Box 12"/>
          <p:cNvSpPr txBox="1">
            <a:spLocks noChangeArrowheads="1"/>
          </p:cNvSpPr>
          <p:nvPr/>
        </p:nvSpPr>
        <p:spPr bwMode="auto">
          <a:xfrm>
            <a:off x="0" y="1624799"/>
            <a:ext cx="9144000" cy="1754326"/>
          </a:xfrm>
          <a:prstGeom prst="rect">
            <a:avLst/>
          </a:prstGeom>
          <a:noFill/>
          <a:ln w="9525">
            <a:noFill/>
            <a:miter lim="800000"/>
            <a:headEnd/>
            <a:tailEnd/>
          </a:ln>
          <a:effectLst/>
        </p:spPr>
        <p:txBody>
          <a:bodyPr>
            <a:spAutoFit/>
          </a:bodyPr>
          <a:lstStyle/>
          <a:p>
            <a:pPr algn="ctr">
              <a:lnSpc>
                <a:spcPct val="150000"/>
              </a:lnSpc>
              <a:defRPr/>
            </a:pPr>
            <a:r>
              <a:rPr lang="zh-CN" altLang="en-US" sz="3600" dirty="0" smtClean="0">
                <a:solidFill>
                  <a:srgbClr val="C00000"/>
                </a:solidFill>
                <a:effectLst>
                  <a:outerShdw blurRad="38100" dist="38100" dir="2700000" algn="tl">
                    <a:srgbClr val="000000">
                      <a:alpha val="43137"/>
                    </a:srgbClr>
                  </a:outerShdw>
                </a:effectLst>
                <a:latin typeface="黑体" pitchFamily="2" charset="-122"/>
                <a:ea typeface="黑体" pitchFamily="2" charset="-122"/>
              </a:rPr>
              <a:t>请</a:t>
            </a:r>
            <a:r>
              <a:rPr lang="zh-CN" altLang="en-US" sz="3600" dirty="0">
                <a:solidFill>
                  <a:srgbClr val="C00000"/>
                </a:solidFill>
                <a:effectLst>
                  <a:outerShdw blurRad="38100" dist="38100" dir="2700000" algn="tl">
                    <a:srgbClr val="000000">
                      <a:alpha val="43137"/>
                    </a:srgbClr>
                  </a:outerShdw>
                </a:effectLst>
                <a:latin typeface="黑体" pitchFamily="2" charset="-122"/>
                <a:ea typeface="黑体" pitchFamily="2" charset="-122"/>
              </a:rPr>
              <a:t>批评指正</a:t>
            </a:r>
            <a:endParaRPr lang="en-US" altLang="zh-CN" sz="3600" dirty="0">
              <a:solidFill>
                <a:srgbClr val="C00000"/>
              </a:solidFill>
              <a:effectLst>
                <a:outerShdw blurRad="38100" dist="38100" dir="2700000" algn="tl">
                  <a:srgbClr val="000000">
                    <a:alpha val="43137"/>
                  </a:srgbClr>
                </a:outerShdw>
              </a:effectLst>
              <a:latin typeface="黑体" pitchFamily="2" charset="-122"/>
              <a:ea typeface="黑体" pitchFamily="2" charset="-122"/>
            </a:endParaRPr>
          </a:p>
          <a:p>
            <a:pPr algn="ctr">
              <a:lnSpc>
                <a:spcPct val="150000"/>
              </a:lnSpc>
              <a:defRPr/>
            </a:pPr>
            <a:r>
              <a:rPr lang="zh-CN" altLang="en-US" sz="3600" dirty="0">
                <a:solidFill>
                  <a:srgbClr val="C00000"/>
                </a:solidFill>
                <a:effectLst>
                  <a:outerShdw blurRad="38100" dist="38100" dir="2700000" algn="tl">
                    <a:srgbClr val="000000">
                      <a:alpha val="43137"/>
                    </a:srgbClr>
                  </a:outerShdw>
                </a:effectLst>
                <a:latin typeface="黑体" pitchFamily="2" charset="-122"/>
                <a:ea typeface="黑体" pitchFamily="2" charset="-122"/>
              </a:rPr>
              <a:t>谢谢！</a:t>
            </a: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66737" y="1214422"/>
            <a:ext cx="8008937" cy="2862650"/>
          </a:xfrm>
        </p:spPr>
        <p:txBody>
          <a:bodyPr>
            <a:normAutofit/>
          </a:bodyPr>
          <a:lstStyle/>
          <a:p>
            <a:r>
              <a:rPr lang="zh-CN" altLang="en-US" sz="2400" dirty="0"/>
              <a:t>我国正处于环太平洋地震带和欧亚地震带，这两个地震带是最为活跃的地震带之一。我国地震区域广、强度大、发震频率高，是世界上遭受地震灾害最严重的国家之一</a:t>
            </a:r>
            <a:r>
              <a:rPr lang="zh-CN" altLang="en-US" sz="2400" dirty="0" smtClean="0"/>
              <a:t>。</a:t>
            </a:r>
            <a:endParaRPr lang="en-US" altLang="zh-CN" sz="2400" dirty="0" smtClean="0"/>
          </a:p>
          <a:p>
            <a:r>
              <a:rPr lang="zh-CN" altLang="en-US" sz="2400" dirty="0"/>
              <a:t>在大量的典型地震震害中可以发现，地震过程中供水管线一旦遭受破坏，不仅造成供水系统功能的破坏甚至瘫痪，而且有可能引发各种地震次生</a:t>
            </a:r>
            <a:r>
              <a:rPr lang="zh-CN" altLang="en-US" sz="2400" dirty="0" smtClean="0"/>
              <a:t>灾害，</a:t>
            </a:r>
            <a:r>
              <a:rPr lang="zh-CN" altLang="en-US" sz="2400" dirty="0"/>
              <a:t>严重影响到城市生命财产安全。</a:t>
            </a:r>
            <a:endParaRPr lang="en-US" altLang="zh-CN" sz="2400" dirty="0"/>
          </a:p>
          <a:p>
            <a:endParaRPr lang="en-US" altLang="zh-CN" dirty="0" smtClean="0"/>
          </a:p>
        </p:txBody>
      </p:sp>
      <p:sp>
        <p:nvSpPr>
          <p:cNvPr id="4" name="Rectangle 2"/>
          <p:cNvSpPr>
            <a:spLocks noGrp="1" noChangeArrowheads="1"/>
          </p:cNvSpPr>
          <p:nvPr>
            <p:ph type="title"/>
          </p:nvPr>
        </p:nvSpPr>
        <p:spPr/>
        <p:txBody>
          <a:bodyPr/>
          <a:lstStyle/>
          <a:p>
            <a:r>
              <a:rPr lang="zh-CN" dirty="0">
                <a:solidFill>
                  <a:schemeClr val="tx1"/>
                </a:solidFill>
                <a:ea typeface="黑体" pitchFamily="49" charset="-122"/>
              </a:rPr>
              <a:t>研究</a:t>
            </a:r>
            <a:r>
              <a:rPr lang="zh-CN" dirty="0" smtClean="0">
                <a:solidFill>
                  <a:schemeClr val="tx1"/>
                </a:solidFill>
                <a:ea typeface="黑体" pitchFamily="49" charset="-122"/>
              </a:rPr>
              <a:t>背景</a:t>
            </a:r>
            <a:r>
              <a:rPr lang="zh-CN" altLang="en-US" dirty="0" smtClean="0">
                <a:solidFill>
                  <a:schemeClr val="tx1"/>
                </a:solidFill>
                <a:ea typeface="黑体" pitchFamily="49" charset="-122"/>
              </a:rPr>
              <a:t>及意义</a:t>
            </a:r>
            <a:endParaRPr lang="zh-CN" dirty="0">
              <a:solidFill>
                <a:schemeClr val="tx1"/>
              </a:solidFill>
              <a:ea typeface="黑体" pitchFamily="49" charset="-122"/>
            </a:endParaRPr>
          </a:p>
        </p:txBody>
      </p:sp>
      <p:sp>
        <p:nvSpPr>
          <p:cNvPr id="2" name="灯片编号占位符 1"/>
          <p:cNvSpPr>
            <a:spLocks noGrp="1"/>
          </p:cNvSpPr>
          <p:nvPr>
            <p:ph type="sldNum" sz="quarter" idx="12"/>
          </p:nvPr>
        </p:nvSpPr>
        <p:spPr/>
        <p:txBody>
          <a:bodyPr/>
          <a:lstStyle/>
          <a:p>
            <a:fld id="{0C913308-F349-4B6D-A68A-DD1791B4A57B}" type="slidenum">
              <a:rPr lang="zh-CN" altLang="en-US" smtClean="0"/>
              <a:pPr/>
              <a:t>3</a:t>
            </a:fld>
            <a:endParaRPr lang="zh-CN" altLang="en-US"/>
          </a:p>
        </p:txBody>
      </p:sp>
      <p:pic>
        <p:nvPicPr>
          <p:cNvPr id="6" name="图片 5" descr="师兄论文 - 侯本伟b201004044004建筑工程学院20140619211644 - CNKI E-Learning"/>
          <p:cNvPicPr>
            <a:picLocks noChangeAspect="1"/>
          </p:cNvPicPr>
          <p:nvPr/>
        </p:nvPicPr>
        <p:blipFill rotWithShape="1">
          <a:blip r:embed="rId3">
            <a:extLst>
              <a:ext uri="{28A0092B-C50C-407E-A947-70E740481C1C}">
                <a14:useLocalDpi xmlns:a14="http://schemas.microsoft.com/office/drawing/2010/main" xmlns="" val="0"/>
              </a:ext>
            </a:extLst>
          </a:blip>
          <a:srcRect l="35038" t="23290" r="22831" b="13908"/>
          <a:stretch/>
        </p:blipFill>
        <p:spPr>
          <a:xfrm>
            <a:off x="1924911" y="1520788"/>
            <a:ext cx="5292588" cy="4303319"/>
          </a:xfrm>
          <a:prstGeom prst="rect">
            <a:avLst/>
          </a:prstGeom>
        </p:spPr>
      </p:pic>
    </p:spTree>
    <p:extLst>
      <p:ext uri="{BB962C8B-B14F-4D97-AF65-F5344CB8AC3E}">
        <p14:creationId xmlns:p14="http://schemas.microsoft.com/office/powerpoint/2010/main" xmlns="" val="2444493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1" presetClass="exit" presetSubtype="1" fill="hold" nodeType="clickEffect">
                                  <p:stCondLst>
                                    <p:cond delay="0"/>
                                  </p:stCondLst>
                                  <p:childTnLst>
                                    <p:animEffect transition="out" filter="wheel(1)">
                                      <p:cBhvr>
                                        <p:cTn id="12" dur="2000"/>
                                        <p:tgtEl>
                                          <p:spTgt spid="6"/>
                                        </p:tgtEl>
                                      </p:cBhvr>
                                    </p:animEffect>
                                    <p:set>
                                      <p:cBhvr>
                                        <p:cTn id="13" dur="1" fill="hold">
                                          <p:stCondLst>
                                            <p:cond delay="19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1A450C43-C73B-4536-A7DF-518821799184}" type="slidenum">
              <a:rPr lang="zh-CN" altLang="en-US"/>
              <a:pPr/>
              <a:t>4</a:t>
            </a:fld>
            <a:endParaRPr lang="en-US"/>
          </a:p>
        </p:txBody>
      </p:sp>
      <p:sp>
        <p:nvSpPr>
          <p:cNvPr id="7170" name="Rectangle 2"/>
          <p:cNvSpPr>
            <a:spLocks noGrp="1" noChangeArrowheads="1"/>
          </p:cNvSpPr>
          <p:nvPr>
            <p:ph type="title"/>
          </p:nvPr>
        </p:nvSpPr>
        <p:spPr/>
        <p:txBody>
          <a:bodyPr/>
          <a:lstStyle/>
          <a:p>
            <a:r>
              <a:rPr lang="zh-CN">
                <a:solidFill>
                  <a:schemeClr val="tx1"/>
                </a:solidFill>
                <a:ea typeface="黑体" pitchFamily="49" charset="-122"/>
              </a:rPr>
              <a:t>内容提要</a:t>
            </a:r>
          </a:p>
        </p:txBody>
      </p:sp>
      <p:sp>
        <p:nvSpPr>
          <p:cNvPr id="7171" name="Rectangle 3"/>
          <p:cNvSpPr>
            <a:spLocks noGrp="1" noChangeArrowheads="1"/>
          </p:cNvSpPr>
          <p:nvPr>
            <p:ph type="body" idx="1"/>
          </p:nvPr>
        </p:nvSpPr>
        <p:spPr>
          <a:xfrm>
            <a:off x="1219200" y="1524000"/>
            <a:ext cx="7092950" cy="4267200"/>
          </a:xfrm>
        </p:spPr>
        <p:txBody>
          <a:bodyPr/>
          <a:lstStyle/>
          <a:p>
            <a:r>
              <a:rPr lang="zh-CN" sz="2800" dirty="0" smtClean="0"/>
              <a:t>研究</a:t>
            </a:r>
            <a:r>
              <a:rPr lang="zh-CN" altLang="en-US" sz="2800" dirty="0" smtClean="0"/>
              <a:t>背景和意义</a:t>
            </a:r>
            <a:endParaRPr lang="en-US" altLang="zh-CN" sz="2800" dirty="0" smtClean="0"/>
          </a:p>
          <a:p>
            <a:r>
              <a:rPr lang="zh-CN" altLang="en-US" sz="2800" dirty="0" smtClean="0"/>
              <a:t>研究框架</a:t>
            </a:r>
            <a:endParaRPr lang="zh-CN" sz="2800" dirty="0"/>
          </a:p>
          <a:p>
            <a:r>
              <a:rPr lang="zh-CN" sz="2800" dirty="0" smtClean="0"/>
              <a:t>研究</a:t>
            </a:r>
            <a:r>
              <a:rPr lang="zh-CN" altLang="en-US" sz="2800" dirty="0" smtClean="0"/>
              <a:t>方法</a:t>
            </a:r>
            <a:endParaRPr lang="en-US" altLang="zh-CN" sz="2800" dirty="0" smtClean="0"/>
          </a:p>
          <a:p>
            <a:r>
              <a:rPr lang="zh-CN" altLang="en-US" sz="2800" dirty="0" smtClean="0"/>
              <a:t>研究内容</a:t>
            </a:r>
            <a:endParaRPr lang="zh-CN" sz="2800" dirty="0" smtClean="0"/>
          </a:p>
          <a:p>
            <a:pPr marL="0" indent="0">
              <a:buNone/>
            </a:pPr>
            <a:endParaRPr lang="en-US" altLang="zh-CN" sz="2800" dirty="0" smtClean="0"/>
          </a:p>
          <a:p>
            <a:pPr marL="0" indent="0">
              <a:buNone/>
            </a:pPr>
            <a:endParaRPr lang="en-US" altLang="zh-CN" sz="2800" dirty="0" smtClean="0"/>
          </a:p>
          <a:p>
            <a:pPr>
              <a:buFont typeface="Wingdings" pitchFamily="2" charset="2"/>
              <a:buNone/>
            </a:pPr>
            <a:endParaRPr lang="zh-CN" altLang="zh-CN" dirty="0">
              <a:latin typeface="Times New Roman" pitchFamily="18" charset="0"/>
              <a:ea typeface="华文新魏" pitchFamily="2" charset="-122"/>
            </a:endParaRPr>
          </a:p>
        </p:txBody>
      </p:sp>
    </p:spTree>
    <p:extLst>
      <p:ext uri="{BB962C8B-B14F-4D97-AF65-F5344CB8AC3E}">
        <p14:creationId xmlns:p14="http://schemas.microsoft.com/office/powerpoint/2010/main" xmlns="" val="655009065"/>
      </p:ext>
    </p:extLst>
  </p:cSld>
  <p:clrMapOvr>
    <a:masterClrMapping/>
  </p:clrMapOvr>
  <p:transition spd="med" advTm="656"/>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研究框架</a:t>
            </a:r>
            <a:endParaRPr lang="zh-CN" altLang="en-US" dirty="0"/>
          </a:p>
        </p:txBody>
      </p:sp>
      <p:sp>
        <p:nvSpPr>
          <p:cNvPr id="3" name="内容占位符 2"/>
          <p:cNvSpPr>
            <a:spLocks noGrp="1"/>
          </p:cNvSpPr>
          <p:nvPr>
            <p:ph idx="1"/>
          </p:nvPr>
        </p:nvSpPr>
        <p:spPr/>
        <p:txBody>
          <a:bodyPr/>
          <a:lstStyle/>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5</a:t>
            </a:fld>
            <a:endParaRPr lang="zh-CN" altLang="en-US"/>
          </a:p>
        </p:txBody>
      </p:sp>
      <p:pic>
        <p:nvPicPr>
          <p:cNvPr id="5" name="图片 4"/>
          <p:cNvPicPr>
            <a:picLocks noChangeAspect="1"/>
          </p:cNvPicPr>
          <p:nvPr/>
        </p:nvPicPr>
        <p:blipFill>
          <a:blip r:embed="rId2"/>
          <a:stretch>
            <a:fillRect/>
          </a:stretch>
        </p:blipFill>
        <p:spPr>
          <a:xfrm>
            <a:off x="600177" y="2240868"/>
            <a:ext cx="7958621" cy="2304256"/>
          </a:xfrm>
          <a:prstGeom prst="rect">
            <a:avLst/>
          </a:prstGeom>
        </p:spPr>
      </p:pic>
    </p:spTree>
    <p:extLst>
      <p:ext uri="{BB962C8B-B14F-4D97-AF65-F5344CB8AC3E}">
        <p14:creationId xmlns:p14="http://schemas.microsoft.com/office/powerpoint/2010/main" xmlns="" val="600859541"/>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研究方法</a:t>
            </a:r>
            <a:endParaRPr lang="en-US" dirty="0"/>
          </a:p>
        </p:txBody>
      </p:sp>
      <p:sp>
        <p:nvSpPr>
          <p:cNvPr id="3" name="内容占位符 2"/>
          <p:cNvSpPr>
            <a:spLocks noGrp="1"/>
          </p:cNvSpPr>
          <p:nvPr>
            <p:ph idx="1"/>
          </p:nvPr>
        </p:nvSpPr>
        <p:spPr/>
        <p:txBody>
          <a:bodyPr/>
          <a:lstStyle/>
          <a:p>
            <a:r>
              <a:rPr lang="zh-CN" altLang="en-US" dirty="0" smtClean="0"/>
              <a:t>管网</a:t>
            </a:r>
            <a:r>
              <a:rPr lang="zh-CN" altLang="en-US" dirty="0"/>
              <a:t>水力分析</a:t>
            </a:r>
            <a:r>
              <a:rPr lang="zh-CN" altLang="en-US" dirty="0" smtClean="0"/>
              <a:t>（</a:t>
            </a:r>
            <a:r>
              <a:rPr lang="en-US" altLang="zh-CN" dirty="0" smtClean="0"/>
              <a:t>EPANET</a:t>
            </a:r>
            <a:r>
              <a:rPr lang="zh-CN" altLang="en-US" dirty="0" smtClean="0"/>
              <a:t>）</a:t>
            </a:r>
            <a:endParaRPr lang="en-US" altLang="zh-CN" dirty="0" smtClean="0"/>
          </a:p>
          <a:p>
            <a:endParaRPr lang="en-US" altLang="zh-CN" dirty="0"/>
          </a:p>
          <a:p>
            <a:endParaRPr lang="en-US" altLang="zh-CN" dirty="0" smtClean="0"/>
          </a:p>
          <a:p>
            <a:r>
              <a:rPr lang="zh-CN" altLang="en-US" dirty="0" smtClean="0"/>
              <a:t>管网地震损伤模拟</a:t>
            </a:r>
            <a:r>
              <a:rPr lang="en-US" altLang="zh-CN" dirty="0" smtClean="0"/>
              <a:t>(GIRAFFE)</a:t>
            </a:r>
            <a:endParaRPr 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6</a:t>
            </a:fld>
            <a:endParaRPr lang="zh-CN" altLang="en-US"/>
          </a:p>
        </p:txBody>
      </p:sp>
    </p:spTree>
    <p:extLst>
      <p:ext uri="{BB962C8B-B14F-4D97-AF65-F5344CB8AC3E}">
        <p14:creationId xmlns:p14="http://schemas.microsoft.com/office/powerpoint/2010/main" xmlns="" val="3441470361"/>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研究方法</a:t>
            </a:r>
            <a:endParaRPr lang="en-US" dirty="0"/>
          </a:p>
        </p:txBody>
      </p:sp>
      <p:sp>
        <p:nvSpPr>
          <p:cNvPr id="3" name="内容占位符 2"/>
          <p:cNvSpPr>
            <a:spLocks noGrp="1"/>
          </p:cNvSpPr>
          <p:nvPr>
            <p:ph idx="1"/>
          </p:nvPr>
        </p:nvSpPr>
        <p:spPr/>
        <p:txBody>
          <a:bodyPr/>
          <a:lstStyle/>
          <a:p>
            <a:r>
              <a:rPr lang="en-US" dirty="0" smtClean="0"/>
              <a:t>EPANET</a:t>
            </a:r>
            <a:endParaRPr lang="en-US" altLang="zh-CN" dirty="0" smtClean="0"/>
          </a:p>
          <a:p>
            <a:r>
              <a:rPr lang="en-US" altLang="zh-CN" sz="1800" dirty="0" smtClean="0"/>
              <a:t>EPANET </a:t>
            </a:r>
            <a:r>
              <a:rPr lang="zh-CN" altLang="en-US" sz="1800" dirty="0"/>
              <a:t>软件是美国</a:t>
            </a:r>
            <a:r>
              <a:rPr lang="zh-CN" altLang="en-US" sz="1800" dirty="0" smtClean="0"/>
              <a:t>环保局赞助开发的软件 ，</a:t>
            </a:r>
            <a:r>
              <a:rPr lang="zh-CN" altLang="en-US" sz="1800" dirty="0"/>
              <a:t>是一个可以执行有压管网水力和水质特性延时模拟的计算机程序。管网包括管道、节点（管道连接节点）、水泵、阀门和蓄水池（或者水库）等组件。</a:t>
            </a:r>
            <a:r>
              <a:rPr lang="en-US" altLang="zh-CN" sz="1800" dirty="0" smtClean="0"/>
              <a:t>EPANET</a:t>
            </a:r>
            <a:r>
              <a:rPr lang="zh-CN" altLang="en-US" sz="1800" dirty="0" smtClean="0"/>
              <a:t>可</a:t>
            </a:r>
            <a:r>
              <a:rPr lang="zh-CN" altLang="en-US" sz="1800" dirty="0"/>
              <a:t>跟踪延时阶段管道水流、节点压力、水池水位高度以及整个管网中化学物质的浓度。除了模拟延时阶段的化学成分，也可以模拟水龄和进行源头跟踪。 </a:t>
            </a:r>
            <a:r>
              <a:rPr lang="en-US" altLang="zh-CN" sz="1800" dirty="0" smtClean="0"/>
              <a:t>EPANETH</a:t>
            </a:r>
            <a:r>
              <a:rPr lang="zh-CN" altLang="en-US" sz="1800" dirty="0" smtClean="0"/>
              <a:t>开发</a:t>
            </a:r>
            <a:r>
              <a:rPr lang="zh-CN" altLang="en-US" sz="1800" dirty="0"/>
              <a:t>的目的是为了改善对配水系统中物质迁移转化规律的理解。它可以实现许多不同类型的配水系统分析</a:t>
            </a:r>
            <a:endParaRPr lang="en-US" altLang="zh-CN" sz="1800" dirty="0" smtClean="0"/>
          </a:p>
          <a:p>
            <a:endParaRPr lang="en-US" altLang="zh-CN" sz="1800" dirty="0" smtClean="0"/>
          </a:p>
          <a:p>
            <a:r>
              <a:rPr lang="zh-CN" altLang="en-US" sz="1800" dirty="0" smtClean="0"/>
              <a:t>输</a:t>
            </a:r>
            <a:r>
              <a:rPr lang="zh-CN" altLang="en-US" sz="1800" dirty="0"/>
              <a:t>配水系统水力和水质特性的模拟，是输配水系统设计、运行和管理的基本依据和重要工具，历来受到供水企业、科研和教学部门的重视。</a:t>
            </a:r>
            <a:r>
              <a:rPr lang="en-US" altLang="zh-CN" sz="1800" dirty="0"/>
              <a:t>EPANET </a:t>
            </a:r>
            <a:r>
              <a:rPr lang="zh-CN" altLang="en-US" sz="1800" dirty="0"/>
              <a:t>作为一套功能齐全、界面友好、易于使用的优秀免费软件，得到广泛应用，成为许多商业软件的核心，也为输配水系统的科学研究提供了便利。</a:t>
            </a:r>
            <a:endParaRPr lang="en-US" sz="1800"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7</a:t>
            </a:fld>
            <a:endParaRPr lang="zh-CN" altLang="en-US"/>
          </a:p>
        </p:txBody>
      </p:sp>
    </p:spTree>
    <p:extLst>
      <p:ext uri="{BB962C8B-B14F-4D97-AF65-F5344CB8AC3E}">
        <p14:creationId xmlns:p14="http://schemas.microsoft.com/office/powerpoint/2010/main" xmlns="" val="710133654"/>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研究方法</a:t>
            </a:r>
            <a:endParaRPr lang="zh-CN" altLang="en-US" dirty="0"/>
          </a:p>
        </p:txBody>
      </p:sp>
      <p:sp>
        <p:nvSpPr>
          <p:cNvPr id="3" name="内容占位符 2"/>
          <p:cNvSpPr>
            <a:spLocks noGrp="1"/>
          </p:cNvSpPr>
          <p:nvPr>
            <p:ph idx="1"/>
          </p:nvPr>
        </p:nvSpPr>
        <p:spPr/>
        <p:txBody>
          <a:bodyPr/>
          <a:lstStyle/>
          <a:p>
            <a:r>
              <a:rPr lang="en-US" altLang="zh-CN" dirty="0" smtClean="0"/>
              <a:t>GIRAFFE</a:t>
            </a:r>
          </a:p>
          <a:p>
            <a:r>
              <a:rPr lang="en-US" altLang="zh-CN" sz="1800" dirty="0"/>
              <a:t>GIRAFFE (graphical iterative response analysis of flow following earthquakes</a:t>
            </a:r>
            <a:r>
              <a:rPr lang="zh-CN" altLang="en-US" sz="1800" dirty="0"/>
              <a:t>）是基于</a:t>
            </a:r>
            <a:r>
              <a:rPr lang="en-US" altLang="zh-CN" sz="1800" dirty="0"/>
              <a:t>EPANET</a:t>
            </a:r>
            <a:r>
              <a:rPr lang="zh-CN" altLang="en-US" sz="1800" dirty="0"/>
              <a:t>水力分析引擎及</a:t>
            </a:r>
            <a:r>
              <a:rPr lang="en-US" altLang="zh-CN" sz="1800" dirty="0"/>
              <a:t>Monte Carlo</a:t>
            </a:r>
            <a:r>
              <a:rPr lang="zh-CN" altLang="en-US" sz="1800" dirty="0"/>
              <a:t>理论的供水管网地震仿真</a:t>
            </a:r>
            <a:r>
              <a:rPr lang="zh-CN" altLang="en-US" sz="1800" dirty="0" smtClean="0"/>
              <a:t>分析程序。</a:t>
            </a:r>
            <a:r>
              <a:rPr lang="zh-CN" altLang="en-US" sz="1800" dirty="0"/>
              <a:t>可以运行确定损伤仿真和随机损伤仿真模拟。</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8</a:t>
            </a:fld>
            <a:endParaRPr lang="zh-CN" altLang="en-US"/>
          </a:p>
        </p:txBody>
      </p:sp>
      <p:pic>
        <p:nvPicPr>
          <p:cNvPr id="5" name="图片 4"/>
          <p:cNvPicPr>
            <a:picLocks noChangeAspect="1"/>
          </p:cNvPicPr>
          <p:nvPr/>
        </p:nvPicPr>
        <p:blipFill>
          <a:blip r:embed="rId2"/>
          <a:stretch>
            <a:fillRect/>
          </a:stretch>
        </p:blipFill>
        <p:spPr>
          <a:xfrm>
            <a:off x="2686285" y="1014714"/>
            <a:ext cx="3771429" cy="4828571"/>
          </a:xfrm>
          <a:prstGeom prst="rect">
            <a:avLst/>
          </a:prstGeom>
        </p:spPr>
      </p:pic>
    </p:spTree>
    <p:extLst>
      <p:ext uri="{BB962C8B-B14F-4D97-AF65-F5344CB8AC3E}">
        <p14:creationId xmlns:p14="http://schemas.microsoft.com/office/powerpoint/2010/main" xmlns="" val="203921150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研究内容</a:t>
            </a:r>
            <a:endParaRPr lang="zh-CN" altLang="en-US" dirty="0"/>
          </a:p>
        </p:txBody>
      </p:sp>
      <p:sp>
        <p:nvSpPr>
          <p:cNvPr id="3" name="内容占位符 2"/>
          <p:cNvSpPr>
            <a:spLocks noGrp="1"/>
          </p:cNvSpPr>
          <p:nvPr>
            <p:ph idx="1"/>
          </p:nvPr>
        </p:nvSpPr>
        <p:spPr/>
        <p:txBody>
          <a:bodyPr/>
          <a:lstStyle/>
          <a:p>
            <a:pPr lvl="0"/>
            <a:r>
              <a:rPr lang="zh-CN" altLang="zh-CN" sz="1800" dirty="0"/>
              <a:t>根据供水节点震后功能不同，对节点划分不同重要等级。利用</a:t>
            </a:r>
            <a:r>
              <a:rPr lang="en-US" altLang="zh-CN" sz="1800" dirty="0"/>
              <a:t>GIRAFFE</a:t>
            </a:r>
            <a:r>
              <a:rPr lang="zh-CN" altLang="zh-CN" sz="1800" dirty="0"/>
              <a:t>确定性损失分析功能，分析节点破坏后对临近节点水压的影响</a:t>
            </a:r>
            <a:r>
              <a:rPr lang="zh-CN" altLang="zh-CN" sz="1800" dirty="0" smtClean="0"/>
              <a:t>。</a:t>
            </a:r>
            <a:endParaRPr lang="en-US" altLang="zh-CN" sz="1800" dirty="0" smtClean="0"/>
          </a:p>
          <a:p>
            <a:pPr lvl="0"/>
            <a:endParaRPr lang="zh-CN" altLang="zh-CN" sz="1800" dirty="0"/>
          </a:p>
          <a:p>
            <a:pPr marL="0" lvl="0" indent="0">
              <a:buNone/>
            </a:pPr>
            <a:endParaRPr lang="zh-CN" altLang="zh-CN" sz="1800" dirty="0"/>
          </a:p>
          <a:p>
            <a:pPr lvl="0"/>
            <a:r>
              <a:rPr lang="zh-CN" altLang="zh-CN" sz="1800" dirty="0"/>
              <a:t>利用</a:t>
            </a:r>
            <a:r>
              <a:rPr lang="en-US" altLang="zh-CN" sz="1800" dirty="0"/>
              <a:t>GIRAFFE</a:t>
            </a:r>
            <a:r>
              <a:rPr lang="zh-CN" altLang="zh-CN" sz="1800" dirty="0"/>
              <a:t>随机模拟功能，模拟地震对供水管网的损伤。在此基础上</a:t>
            </a:r>
            <a:r>
              <a:rPr lang="zh-CN" altLang="zh-CN" sz="1800" dirty="0" smtClean="0"/>
              <a:t>提出</a:t>
            </a:r>
            <a:r>
              <a:rPr lang="zh-CN" altLang="en-US" sz="1800" dirty="0" smtClean="0"/>
              <a:t>针对重要用户的</a:t>
            </a:r>
            <a:r>
              <a:rPr lang="zh-CN" altLang="zh-CN" sz="1800" dirty="0" smtClean="0"/>
              <a:t>管网</a:t>
            </a:r>
            <a:r>
              <a:rPr lang="zh-CN" altLang="zh-CN" sz="1800" dirty="0"/>
              <a:t>恢复的优化</a:t>
            </a:r>
            <a:r>
              <a:rPr lang="zh-CN" altLang="zh-CN" sz="1800" dirty="0" smtClean="0"/>
              <a:t>策略</a:t>
            </a:r>
            <a:r>
              <a:rPr lang="zh-CN" altLang="en-US" sz="1800" dirty="0" smtClean="0"/>
              <a:t>。</a:t>
            </a:r>
            <a:endParaRPr lang="en-US" altLang="zh-CN" sz="1800" dirty="0" smtClean="0"/>
          </a:p>
          <a:p>
            <a:pPr lvl="0"/>
            <a:endParaRPr lang="en-US" altLang="zh-CN" sz="1800" dirty="0" smtClean="0"/>
          </a:p>
          <a:p>
            <a:pPr lvl="0"/>
            <a:endParaRPr lang="zh-CN" altLang="zh-CN" sz="1800" dirty="0"/>
          </a:p>
          <a:p>
            <a:pPr lvl="0"/>
            <a:r>
              <a:rPr lang="zh-CN" altLang="zh-CN" sz="1800" dirty="0"/>
              <a:t>提出供水管网震后维修的任务指派优化模型。在考虑修复可靠度的基础上寻找总修复时间最短的指派方案。</a:t>
            </a:r>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9</a:t>
            </a:fld>
            <a:endParaRPr lang="zh-CN" altLang="en-US"/>
          </a:p>
        </p:txBody>
      </p:sp>
    </p:spTree>
    <p:extLst>
      <p:ext uri="{BB962C8B-B14F-4D97-AF65-F5344CB8AC3E}">
        <p14:creationId xmlns:p14="http://schemas.microsoft.com/office/powerpoint/2010/main" xmlns="" val="907603737"/>
      </p:ext>
    </p:extLst>
  </p:cSld>
  <p:clrMapOvr>
    <a:overrideClrMapping bg1="lt1" tx1="dk1" bg2="lt2" tx2="dk2" accent1="accent1" accent2="accent2" accent3="accent3" accent4="accent4" accent5="accent5" accent6="accent6" hlink="hlink" folHlink="folHlink"/>
  </p:clrMapOvr>
  <p:transition/>
  <p:timing>
    <p:tnLst>
      <p:par>
        <p:cTn id="1" dur="indefinite" restart="never" nodeType="tmRoot"/>
      </p:par>
    </p:tnLst>
  </p:timing>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sz="2000" b="1"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sz="2000" b="1"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Profile">
  <a:themeElements>
    <a:clrScheme name="1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1_Profile">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sz="2000" b="1"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sz="2000" b="1"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1_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1_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1_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1_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1_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1_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1_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1_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1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北京工业大学博士学位论文答辩</Template>
  <TotalTime>31656</TotalTime>
  <Words>896</Words>
  <Application>Microsoft Office PowerPoint</Application>
  <PresentationFormat>全屏显示(4:3)</PresentationFormat>
  <Paragraphs>116</Paragraphs>
  <Slides>26</Slides>
  <Notes>2</Notes>
  <HiddenSlides>0</HiddenSlides>
  <MMClips>0</MMClips>
  <ScaleCrop>false</ScaleCrop>
  <HeadingPairs>
    <vt:vector size="6" baseType="variant">
      <vt:variant>
        <vt:lpstr>主题</vt:lpstr>
      </vt:variant>
      <vt:variant>
        <vt:i4>2</vt:i4>
      </vt:variant>
      <vt:variant>
        <vt:lpstr>嵌入 OLE 服务器</vt:lpstr>
      </vt:variant>
      <vt:variant>
        <vt:i4>0</vt:i4>
      </vt:variant>
      <vt:variant>
        <vt:lpstr>幻灯片标题</vt:lpstr>
      </vt:variant>
      <vt:variant>
        <vt:i4>26</vt:i4>
      </vt:variant>
    </vt:vector>
  </HeadingPairs>
  <TitlesOfParts>
    <vt:vector size="28" baseType="lpstr">
      <vt:lpstr>Profile</vt:lpstr>
      <vt:lpstr>1_Profile</vt:lpstr>
      <vt:lpstr>幻灯片 1</vt:lpstr>
      <vt:lpstr>内容提要</vt:lpstr>
      <vt:lpstr>研究背景及意义</vt:lpstr>
      <vt:lpstr>内容提要</vt:lpstr>
      <vt:lpstr>研究框架</vt:lpstr>
      <vt:lpstr>研究方法</vt:lpstr>
      <vt:lpstr>研究方法</vt:lpstr>
      <vt:lpstr>研究方法</vt:lpstr>
      <vt:lpstr>研究内容</vt:lpstr>
      <vt:lpstr>供水管网重要用户</vt:lpstr>
      <vt:lpstr>供水管网重要用户</vt:lpstr>
      <vt:lpstr>供水管网重要用户</vt:lpstr>
      <vt:lpstr>供水管网重要用户</vt:lpstr>
      <vt:lpstr>供水管网重要用户</vt:lpstr>
      <vt:lpstr>供水管网震后恢复策略</vt:lpstr>
      <vt:lpstr>供水管网重要用户</vt:lpstr>
      <vt:lpstr>供水管网震后恢复策略</vt:lpstr>
      <vt:lpstr>供水管网震后恢复策略</vt:lpstr>
      <vt:lpstr>供水管网震后案例</vt:lpstr>
      <vt:lpstr>供水管网震后案例</vt:lpstr>
      <vt:lpstr>供水管网震后恢复策略</vt:lpstr>
      <vt:lpstr>供水管网震后恢复策略</vt:lpstr>
      <vt:lpstr>供水管网震后恢复指派模型</vt:lpstr>
      <vt:lpstr>供水管网震后恢复指派模型</vt:lpstr>
      <vt:lpstr>供水管网震后恢复指派模型</vt:lpstr>
      <vt:lpstr>幻灯片 26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LXR</dc:creator>
  <cp:lastModifiedBy>LIU</cp:lastModifiedBy>
  <cp:revision>1396</cp:revision>
  <dcterms:created xsi:type="dcterms:W3CDTF">2014-10-07T08:04:50Z</dcterms:created>
  <dcterms:modified xsi:type="dcterms:W3CDTF">2017-03-16T07:50:00Z</dcterms:modified>
</cp:coreProperties>
</file>