
<file path=[Content_Types].xml><?xml version="1.0" encoding="utf-8"?>
<Types xmlns="http://schemas.openxmlformats.org/package/2006/content-types">
  <Default Extension="png" ContentType="image/png"/>
  <Default Extension="tmp"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7" r:id="rId2"/>
    <p:sldId id="295" r:id="rId3"/>
    <p:sldId id="296" r:id="rId4"/>
    <p:sldId id="300" r:id="rId5"/>
    <p:sldId id="302" r:id="rId6"/>
    <p:sldId id="304" r:id="rId7"/>
    <p:sldId id="301" r:id="rId8"/>
    <p:sldId id="297" r:id="rId9"/>
    <p:sldId id="306" r:id="rId10"/>
    <p:sldId id="310" r:id="rId11"/>
    <p:sldId id="298" r:id="rId12"/>
    <p:sldId id="312" r:id="rId13"/>
    <p:sldId id="282" r:id="rId14"/>
    <p:sldId id="288" r:id="rId15"/>
    <p:sldId id="360" r:id="rId16"/>
    <p:sldId id="361" r:id="rId17"/>
    <p:sldId id="362" r:id="rId18"/>
    <p:sldId id="363" r:id="rId19"/>
    <p:sldId id="364" r:id="rId20"/>
    <p:sldId id="366" r:id="rId21"/>
    <p:sldId id="365" r:id="rId22"/>
    <p:sldId id="368" r:id="rId23"/>
    <p:sldId id="367" r:id="rId24"/>
    <p:sldId id="299" r:id="rId25"/>
    <p:sldId id="369" r:id="rId26"/>
    <p:sldId id="294" r:id="rId27"/>
  </p:sldIdLst>
  <p:sldSz cx="9144000" cy="6858000" type="screen4x3"/>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285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8EB4"/>
    <a:srgbClr val="0000FF"/>
    <a:srgbClr val="007FAB"/>
    <a:srgbClr val="C55A11"/>
    <a:srgbClr val="FF0000"/>
    <a:srgbClr val="92D050"/>
    <a:srgbClr val="548235"/>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主题样式 2 - 强调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49" autoAdjust="0"/>
    <p:restoredTop sz="69151" autoAdjust="0"/>
  </p:normalViewPr>
  <p:slideViewPr>
    <p:cSldViewPr snapToGrid="0" showGuides="1">
      <p:cViewPr varScale="1">
        <p:scale>
          <a:sx n="62" d="100"/>
          <a:sy n="62" d="100"/>
        </p:scale>
        <p:origin x="948" y="66"/>
      </p:cViewPr>
      <p:guideLst>
        <p:guide orient="horz" pos="2183"/>
        <p:guide pos="285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emf"/><Relationship Id="rId1" Type="http://schemas.openxmlformats.org/officeDocument/2006/relationships/image" Target="../media/image18.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emf"/><Relationship Id="rId1" Type="http://schemas.openxmlformats.org/officeDocument/2006/relationships/image" Target="../media/image2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427" cy="513508"/>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idx="1"/>
          </p:nvPr>
        </p:nvSpPr>
        <p:spPr>
          <a:xfrm>
            <a:off x="4023992" y="0"/>
            <a:ext cx="3078427" cy="513508"/>
          </a:xfrm>
          <a:prstGeom prst="rect">
            <a:avLst/>
          </a:prstGeom>
        </p:spPr>
        <p:txBody>
          <a:bodyPr vert="horz" lIns="99048" tIns="49524" rIns="99048" bIns="49524" rtlCol="0"/>
          <a:lstStyle>
            <a:lvl1pPr algn="r">
              <a:defRPr sz="1300"/>
            </a:lvl1pPr>
          </a:lstStyle>
          <a:p>
            <a:fld id="{42A869BF-AD36-4466-B76B-910EFF1BE29F}" type="datetimeFigureOut">
              <a:rPr lang="zh-CN" altLang="en-US" smtClean="0"/>
              <a:pPr/>
              <a:t>2019/7/1</a:t>
            </a:fld>
            <a:endParaRPr lang="zh-CN" altLang="en-US"/>
          </a:p>
        </p:txBody>
      </p:sp>
      <p:sp>
        <p:nvSpPr>
          <p:cNvPr id="4" name="幻灯片图像占位符 3"/>
          <p:cNvSpPr>
            <a:spLocks noGrp="1" noRot="1" noChangeAspect="1"/>
          </p:cNvSpPr>
          <p:nvPr>
            <p:ph type="sldImg" idx="2"/>
          </p:nvPr>
        </p:nvSpPr>
        <p:spPr>
          <a:xfrm>
            <a:off x="1249363" y="1279525"/>
            <a:ext cx="4605337" cy="3454400"/>
          </a:xfrm>
          <a:prstGeom prst="rect">
            <a:avLst/>
          </a:prstGeom>
          <a:noFill/>
          <a:ln w="12700">
            <a:solidFill>
              <a:prstClr val="black"/>
            </a:solidFill>
          </a:ln>
        </p:spPr>
        <p:txBody>
          <a:bodyPr vert="horz" lIns="99048" tIns="49524" rIns="99048" bIns="49524" rtlCol="0" anchor="ctr"/>
          <a:lstStyle/>
          <a:p>
            <a:endParaRPr lang="zh-CN" altLang="en-US"/>
          </a:p>
        </p:txBody>
      </p:sp>
      <p:sp>
        <p:nvSpPr>
          <p:cNvPr id="5" name="备注占位符 4"/>
          <p:cNvSpPr>
            <a:spLocks noGrp="1"/>
          </p:cNvSpPr>
          <p:nvPr>
            <p:ph type="body" sz="quarter" idx="3"/>
          </p:nvPr>
        </p:nvSpPr>
        <p:spPr>
          <a:xfrm>
            <a:off x="710407" y="4925408"/>
            <a:ext cx="5683250" cy="4029879"/>
          </a:xfrm>
          <a:prstGeom prst="rect">
            <a:avLst/>
          </a:prstGeom>
        </p:spPr>
        <p:txBody>
          <a:bodyPr vert="horz" lIns="99048" tIns="49524" rIns="99048" bIns="49524"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108"/>
            <a:ext cx="3078427" cy="513507"/>
          </a:xfrm>
          <a:prstGeom prst="rect">
            <a:avLst/>
          </a:prstGeom>
        </p:spPr>
        <p:txBody>
          <a:bodyPr vert="horz" lIns="99048" tIns="49524" rIns="99048" bIns="49524"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3992" y="9721108"/>
            <a:ext cx="3078427" cy="513507"/>
          </a:xfrm>
          <a:prstGeom prst="rect">
            <a:avLst/>
          </a:prstGeom>
        </p:spPr>
        <p:txBody>
          <a:bodyPr vert="horz" lIns="99048" tIns="49524" rIns="99048" bIns="49524" rtlCol="0" anchor="b"/>
          <a:lstStyle>
            <a:lvl1pPr algn="r">
              <a:defRPr sz="1300"/>
            </a:lvl1pPr>
          </a:lstStyle>
          <a:p>
            <a:fld id="{FCB2E168-6E40-4667-BD19-7B0143F698DA}" type="slidenum">
              <a:rPr lang="zh-CN" altLang="en-US" smtClean="0"/>
              <a:pPr/>
              <a:t>‹#›</a:t>
            </a:fld>
            <a:endParaRPr lang="zh-CN" altLang="en-US"/>
          </a:p>
        </p:txBody>
      </p:sp>
    </p:spTree>
    <p:extLst>
      <p:ext uri="{BB962C8B-B14F-4D97-AF65-F5344CB8AC3E}">
        <p14:creationId xmlns:p14="http://schemas.microsoft.com/office/powerpoint/2010/main" val="2612512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zh-CN"/>
          </a:p>
        </p:txBody>
      </p:sp>
      <p:sp>
        <p:nvSpPr>
          <p:cNvPr id="34820" name="Slide Number Placeholder 3"/>
          <p:cNvSpPr>
            <a:spLocks noGrp="1"/>
          </p:cNvSpPr>
          <p:nvPr>
            <p:ph type="sldNum" sz="quarter" idx="5"/>
          </p:nvPr>
        </p:nvSpPr>
        <p:spPr/>
        <p:txBody>
          <a:bodyPr/>
          <a:lstStyle/>
          <a:p>
            <a:pPr>
              <a:defRPr/>
            </a:pPr>
            <a:fld id="{1079539D-F18F-4733-9D80-CA0E8EE3DE38}" type="slidenum">
              <a:rPr lang="el-GR" smtClean="0"/>
              <a:pPr>
                <a:defRPr/>
              </a:pPr>
              <a:t>1</a:t>
            </a:fld>
            <a:endParaRPr lang="el-G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B2E168-6E40-4667-BD19-7B0143F698DA}" type="slidenum">
              <a:rPr lang="zh-CN" altLang="en-US" smtClean="0"/>
              <a:pPr/>
              <a:t>17</a:t>
            </a:fld>
            <a:endParaRPr lang="zh-CN" altLang="en-US"/>
          </a:p>
        </p:txBody>
      </p:sp>
    </p:spTree>
    <p:extLst>
      <p:ext uri="{BB962C8B-B14F-4D97-AF65-F5344CB8AC3E}">
        <p14:creationId xmlns:p14="http://schemas.microsoft.com/office/powerpoint/2010/main" val="33251556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B2E168-6E40-4667-BD19-7B0143F698DA}" type="slidenum">
              <a:rPr lang="zh-CN" altLang="en-US" smtClean="0"/>
              <a:pPr/>
              <a:t>18</a:t>
            </a:fld>
            <a:endParaRPr lang="zh-CN" altLang="en-US"/>
          </a:p>
        </p:txBody>
      </p:sp>
    </p:spTree>
    <p:extLst>
      <p:ext uri="{BB962C8B-B14F-4D97-AF65-F5344CB8AC3E}">
        <p14:creationId xmlns:p14="http://schemas.microsoft.com/office/powerpoint/2010/main" val="37576986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B2E168-6E40-4667-BD19-7B0143F698DA}" type="slidenum">
              <a:rPr lang="zh-CN" altLang="en-US" smtClean="0"/>
              <a:pPr/>
              <a:t>20</a:t>
            </a:fld>
            <a:endParaRPr lang="zh-CN" altLang="en-US"/>
          </a:p>
        </p:txBody>
      </p:sp>
    </p:spTree>
    <p:extLst>
      <p:ext uri="{BB962C8B-B14F-4D97-AF65-F5344CB8AC3E}">
        <p14:creationId xmlns:p14="http://schemas.microsoft.com/office/powerpoint/2010/main" val="3551283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、为什么要选择这项课题进行研究</a:t>
            </a:r>
            <a:r>
              <a:rPr lang="en-US" altLang="zh-CN" dirty="0"/>
              <a:t>——</a:t>
            </a:r>
            <a:r>
              <a:rPr lang="zh-CN" altLang="en-US" dirty="0"/>
              <a:t>背景和意义</a:t>
            </a:r>
            <a:endParaRPr lang="en-US" altLang="zh-CN" dirty="0"/>
          </a:p>
          <a:p>
            <a:r>
              <a:rPr lang="en-US" altLang="zh-CN" dirty="0"/>
              <a:t>2</a:t>
            </a:r>
            <a:r>
              <a:rPr lang="zh-CN" altLang="en-US" dirty="0"/>
              <a:t>、这项课题式怎样进行研究的</a:t>
            </a:r>
            <a:r>
              <a:rPr lang="en-US" altLang="zh-CN" dirty="0"/>
              <a:t>——</a:t>
            </a:r>
            <a:r>
              <a:rPr lang="zh-CN" altLang="en-US" dirty="0"/>
              <a:t>研究目标、方法步骤及主要过程、中途进行了哪些调整？</a:t>
            </a:r>
            <a:endParaRPr lang="en-US" altLang="zh-CN" dirty="0"/>
          </a:p>
          <a:p>
            <a:r>
              <a:rPr lang="en-US" altLang="zh-CN" dirty="0"/>
              <a:t>3</a:t>
            </a:r>
            <a:r>
              <a:rPr lang="zh-CN" altLang="en-US" dirty="0"/>
              <a:t>、课题研究取得了哪些研究成果？包括研究成果和理论成果</a:t>
            </a:r>
            <a:endParaRPr lang="en-US" altLang="zh-CN" dirty="0"/>
          </a:p>
          <a:p>
            <a:r>
              <a:rPr lang="en-US" altLang="zh-CN" dirty="0"/>
              <a:t>4</a:t>
            </a:r>
            <a:r>
              <a:rPr lang="zh-CN" altLang="en-US" dirty="0"/>
              <a:t>、下一步研究的方向，可预期的成果。</a:t>
            </a:r>
          </a:p>
        </p:txBody>
      </p:sp>
      <p:sp>
        <p:nvSpPr>
          <p:cNvPr id="4" name="灯片编号占位符 3"/>
          <p:cNvSpPr>
            <a:spLocks noGrp="1"/>
          </p:cNvSpPr>
          <p:nvPr>
            <p:ph type="sldNum" sz="quarter" idx="5"/>
          </p:nvPr>
        </p:nvSpPr>
        <p:spPr/>
        <p:txBody>
          <a:bodyPr/>
          <a:lstStyle/>
          <a:p>
            <a:fld id="{FCB2E168-6E40-4667-BD19-7B0143F698DA}" type="slidenum">
              <a:rPr lang="zh-CN" altLang="en-US" smtClean="0"/>
              <a:pPr/>
              <a:t>2</a:t>
            </a:fld>
            <a:endParaRPr lang="zh-CN" altLang="en-US"/>
          </a:p>
        </p:txBody>
      </p:sp>
    </p:spTree>
    <p:extLst>
      <p:ext uri="{BB962C8B-B14F-4D97-AF65-F5344CB8AC3E}">
        <p14:creationId xmlns:p14="http://schemas.microsoft.com/office/powerpoint/2010/main" val="66134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中国是一个多地震国家，约</a:t>
            </a:r>
            <a:r>
              <a:rPr lang="en-US" altLang="zh-CN" dirty="0"/>
              <a:t>1/3</a:t>
            </a:r>
            <a:r>
              <a:rPr lang="zh-CN" altLang="en-US" dirty="0"/>
              <a:t>的国土具有发生</a:t>
            </a:r>
            <a:r>
              <a:rPr lang="en-US" altLang="zh-CN" dirty="0"/>
              <a:t>7</a:t>
            </a:r>
            <a:r>
              <a:rPr lang="zh-CN" altLang="en-US" dirty="0"/>
              <a:t>级或更强的地震构造背景，</a:t>
            </a:r>
            <a:r>
              <a:rPr lang="en-US" altLang="zh-CN" dirty="0"/>
              <a:t>12</a:t>
            </a:r>
            <a:r>
              <a:rPr lang="zh-CN" altLang="en-US" dirty="0"/>
              <a:t>个省会城市存在直下型强震的威胁。</a:t>
            </a:r>
          </a:p>
          <a:p>
            <a:endParaRPr lang="en-US" altLang="zh-CN" dirty="0"/>
          </a:p>
          <a:p>
            <a:endParaRPr lang="en-US" altLang="zh-CN" dirty="0"/>
          </a:p>
          <a:p>
            <a:r>
              <a:rPr lang="zh-CN" altLang="en-US" dirty="0"/>
              <a:t>研究背景，说明有研究的充分性。</a:t>
            </a:r>
            <a:endParaRPr lang="en-US" altLang="zh-CN" dirty="0"/>
          </a:p>
          <a:p>
            <a:endParaRPr lang="en-US" altLang="zh-CN" dirty="0"/>
          </a:p>
          <a:p>
            <a:r>
              <a:rPr lang="en-US" altLang="zh-CN" dirty="0"/>
              <a:t>1.</a:t>
            </a:r>
            <a:r>
              <a:rPr lang="zh-CN" altLang="en-US" dirty="0"/>
              <a:t>地震灾害在我过发生频繁。</a:t>
            </a:r>
            <a:endParaRPr lang="en-US" altLang="zh-CN" dirty="0"/>
          </a:p>
          <a:p>
            <a:r>
              <a:rPr lang="en-US" altLang="zh-CN" dirty="0"/>
              <a:t>2.</a:t>
            </a:r>
            <a:r>
              <a:rPr lang="zh-CN" altLang="en-US" dirty="0"/>
              <a:t>地震灾害发生后，供水管网系统破坏严重</a:t>
            </a:r>
            <a:endParaRPr lang="en-US" altLang="zh-CN" dirty="0"/>
          </a:p>
          <a:p>
            <a:r>
              <a:rPr lang="en-US" altLang="zh-CN" dirty="0"/>
              <a:t>3.</a:t>
            </a:r>
            <a:r>
              <a:rPr lang="zh-CN" altLang="en-US" dirty="0"/>
              <a:t>由于供水管网系统破坏严重，影响到人民的生命和财产安全，影响地震恢复。</a:t>
            </a:r>
            <a:endParaRPr lang="en-US" altLang="zh-CN" dirty="0"/>
          </a:p>
        </p:txBody>
      </p:sp>
      <p:sp>
        <p:nvSpPr>
          <p:cNvPr id="4" name="灯片编号占位符 3"/>
          <p:cNvSpPr>
            <a:spLocks noGrp="1"/>
          </p:cNvSpPr>
          <p:nvPr>
            <p:ph type="sldNum" sz="quarter" idx="5"/>
          </p:nvPr>
        </p:nvSpPr>
        <p:spPr/>
        <p:txBody>
          <a:bodyPr/>
          <a:lstStyle/>
          <a:p>
            <a:fld id="{FCB2E168-6E40-4667-BD19-7B0143F698DA}" type="slidenum">
              <a:rPr lang="zh-CN" altLang="en-US" smtClean="0"/>
              <a:pPr/>
              <a:t>4</a:t>
            </a:fld>
            <a:endParaRPr lang="zh-CN" altLang="en-US"/>
          </a:p>
        </p:txBody>
      </p:sp>
    </p:spTree>
    <p:extLst>
      <p:ext uri="{BB962C8B-B14F-4D97-AF65-F5344CB8AC3E}">
        <p14:creationId xmlns:p14="http://schemas.microsoft.com/office/powerpoint/2010/main" val="4114033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地震灾害发生后，供水管网系统破坏严重</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iu-Cans-CA" altLang="zh-CN" dirty="0">
                <a:solidFill>
                  <a:srgbClr val="000000"/>
                </a:solidFill>
                <a:latin typeface="TimesNewRomanPSMT"/>
              </a:rPr>
              <a:t>1976 </a:t>
            </a:r>
            <a:r>
              <a:rPr lang="zh-CN" altLang="en-US" dirty="0">
                <a:solidFill>
                  <a:srgbClr val="000000"/>
                </a:solidFill>
                <a:latin typeface="TimesNewRomanPSMT"/>
              </a:rPr>
              <a:t>唐山地震，唐山市区</a:t>
            </a:r>
            <a:r>
              <a:rPr lang="en-US" altLang="zh-CN" dirty="0">
                <a:solidFill>
                  <a:srgbClr val="000000"/>
                </a:solidFill>
                <a:latin typeface="TimesNewRomanPSMT"/>
              </a:rPr>
              <a:t>220</a:t>
            </a:r>
            <a:r>
              <a:rPr lang="zh-CN" altLang="en-US" dirty="0">
                <a:solidFill>
                  <a:srgbClr val="000000"/>
                </a:solidFill>
                <a:latin typeface="TimesNewRomanPSMT"/>
              </a:rPr>
              <a:t>公里给水管道全部瘫痪，震后供水最初只能靠河沟和汽车运水</a:t>
            </a:r>
            <a:endParaRPr lang="en-US" altLang="zh-CN" dirty="0">
              <a:solidFill>
                <a:srgbClr val="000000"/>
              </a:solidFill>
              <a:latin typeface="TimesNewRomanPSM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rgbClr val="000000"/>
                </a:solidFill>
                <a:latin typeface="TimesNewRomanPSMT"/>
              </a:rPr>
              <a:t>2008</a:t>
            </a:r>
            <a:r>
              <a:rPr lang="zh-CN" altLang="en-US" dirty="0">
                <a:solidFill>
                  <a:srgbClr val="000000"/>
                </a:solidFill>
                <a:latin typeface="TimesNewRomanPSMT"/>
              </a:rPr>
              <a:t>年汶川地震，地震影响</a:t>
            </a:r>
            <a:r>
              <a:rPr lang="en-US" altLang="zh-CN" dirty="0">
                <a:solidFill>
                  <a:srgbClr val="000000"/>
                </a:solidFill>
                <a:latin typeface="TimesNewRomanPSMT"/>
              </a:rPr>
              <a:t>126</a:t>
            </a:r>
            <a:r>
              <a:rPr lang="zh-CN" altLang="en-US" dirty="0">
                <a:solidFill>
                  <a:srgbClr val="000000"/>
                </a:solidFill>
                <a:latin typeface="TimesNewRomanPSMT"/>
              </a:rPr>
              <a:t>个市县区，地震烈度</a:t>
            </a:r>
            <a:r>
              <a:rPr lang="en-US" altLang="zh-CN" dirty="0">
                <a:solidFill>
                  <a:srgbClr val="000000"/>
                </a:solidFill>
                <a:latin typeface="TimesNewRomanPSMT"/>
              </a:rPr>
              <a:t>9</a:t>
            </a:r>
            <a:r>
              <a:rPr lang="zh-CN" altLang="en-US" dirty="0">
                <a:solidFill>
                  <a:srgbClr val="000000"/>
                </a:solidFill>
                <a:latin typeface="TimesNewRomanPSMT"/>
              </a:rPr>
              <a:t>度区的德阳、绵竹等地供水管线</a:t>
            </a:r>
            <a:r>
              <a:rPr lang="en-US" altLang="zh-CN" dirty="0">
                <a:solidFill>
                  <a:srgbClr val="000000"/>
                </a:solidFill>
                <a:latin typeface="TimesNewRomanPSMT"/>
              </a:rPr>
              <a:t>80%</a:t>
            </a:r>
            <a:r>
              <a:rPr lang="zh-CN" altLang="en-US" dirty="0">
                <a:solidFill>
                  <a:srgbClr val="000000"/>
                </a:solidFill>
                <a:latin typeface="TimesNewRomanPSMT"/>
              </a:rPr>
              <a:t>破坏，震后供水管网漏失率达</a:t>
            </a:r>
            <a:r>
              <a:rPr lang="en-US" altLang="zh-CN" dirty="0">
                <a:solidFill>
                  <a:srgbClr val="000000"/>
                </a:solidFill>
                <a:latin typeface="TimesNewRomanPSMT"/>
              </a:rPr>
              <a:t>85%</a:t>
            </a:r>
            <a:r>
              <a:rPr lang="zh-CN" altLang="en-US" dirty="0">
                <a:solidFill>
                  <a:srgbClr val="000000"/>
                </a:solidFill>
                <a:latin typeface="TimesNewRomanPSMT"/>
              </a:rPr>
              <a:t>。</a:t>
            </a:r>
            <a:endParaRPr lang="zh-CN" altLang="en-US" dirty="0"/>
          </a:p>
          <a:p>
            <a:endParaRPr lang="en-US" altLang="zh-CN" dirty="0"/>
          </a:p>
          <a:p>
            <a:r>
              <a:rPr lang="zh-CN" altLang="en-US" dirty="0"/>
              <a:t>研究背景，说明有研究的充分性。</a:t>
            </a:r>
            <a:endParaRPr lang="en-US" altLang="zh-CN" dirty="0"/>
          </a:p>
          <a:p>
            <a:endParaRPr lang="en-US" altLang="zh-CN" dirty="0"/>
          </a:p>
          <a:p>
            <a:r>
              <a:rPr lang="en-US" altLang="zh-CN" dirty="0"/>
              <a:t>1.</a:t>
            </a:r>
            <a:r>
              <a:rPr lang="zh-CN" altLang="en-US" dirty="0"/>
              <a:t>地震灾害在我过发生频繁。</a:t>
            </a:r>
            <a:endParaRPr lang="en-US" altLang="zh-CN" dirty="0"/>
          </a:p>
          <a:p>
            <a:r>
              <a:rPr lang="en-US" altLang="zh-CN" dirty="0"/>
              <a:t>2.</a:t>
            </a:r>
            <a:r>
              <a:rPr lang="zh-CN" altLang="en-US" dirty="0"/>
              <a:t>地震灾害发生后，供水管网系统破坏严重</a:t>
            </a:r>
            <a:endParaRPr lang="en-US" altLang="zh-CN" dirty="0"/>
          </a:p>
          <a:p>
            <a:r>
              <a:rPr lang="en-US" altLang="zh-CN" dirty="0"/>
              <a:t>3.</a:t>
            </a:r>
            <a:r>
              <a:rPr lang="zh-CN" altLang="en-US" dirty="0"/>
              <a:t>由于供水管网系统破坏严重，影响到人民的生命和财产安全，影响地震恢复。</a:t>
            </a:r>
            <a:endParaRPr lang="en-US" altLang="zh-CN" dirty="0"/>
          </a:p>
        </p:txBody>
      </p:sp>
      <p:sp>
        <p:nvSpPr>
          <p:cNvPr id="4" name="灯片编号占位符 3"/>
          <p:cNvSpPr>
            <a:spLocks noGrp="1"/>
          </p:cNvSpPr>
          <p:nvPr>
            <p:ph type="sldNum" sz="quarter" idx="5"/>
          </p:nvPr>
        </p:nvSpPr>
        <p:spPr/>
        <p:txBody>
          <a:bodyPr/>
          <a:lstStyle/>
          <a:p>
            <a:fld id="{FCB2E168-6E40-4667-BD19-7B0143F698DA}" type="slidenum">
              <a:rPr lang="zh-CN" altLang="en-US" smtClean="0"/>
              <a:pPr/>
              <a:t>5</a:t>
            </a:fld>
            <a:endParaRPr lang="zh-CN" altLang="en-US"/>
          </a:p>
        </p:txBody>
      </p:sp>
    </p:spTree>
    <p:extLst>
      <p:ext uri="{BB962C8B-B14F-4D97-AF65-F5344CB8AC3E}">
        <p14:creationId xmlns:p14="http://schemas.microsoft.com/office/powerpoint/2010/main" val="625681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图为东日本</a:t>
            </a:r>
            <a:r>
              <a:rPr lang="en-US" altLang="zh-CN" dirty="0"/>
              <a:t>311M9.0</a:t>
            </a:r>
            <a:r>
              <a:rPr lang="zh-CN" altLang="en-US" dirty="0"/>
              <a:t>级地震后供水系统震后服务能力恢复曲线</a:t>
            </a:r>
            <a:r>
              <a:rPr lang="en-US" altLang="zh-CN" dirty="0"/>
              <a:t>,</a:t>
            </a:r>
            <a:r>
              <a:rPr lang="zh-CN" altLang="en-US" dirty="0"/>
              <a:t>用以说明供水管网恢复过程的复杂性。</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1995</a:t>
            </a:r>
            <a:r>
              <a:rPr lang="zh-CN" altLang="en-US" dirty="0"/>
              <a:t>年日本阪神地震，神户地区约</a:t>
            </a:r>
            <a:r>
              <a:rPr lang="en-US" altLang="zh-CN" dirty="0"/>
              <a:t>73</a:t>
            </a:r>
            <a:r>
              <a:rPr lang="zh-CN" altLang="en-US" dirty="0"/>
              <a:t>的居民震后三天无饮用水，地震当天发生的</a:t>
            </a:r>
            <a:r>
              <a:rPr lang="en-US" altLang="zh-CN" dirty="0"/>
              <a:t>108</a:t>
            </a:r>
            <a:r>
              <a:rPr lang="zh-CN" altLang="en-US" dirty="0"/>
              <a:t>起火灾因缺水无法及时扑救</a:t>
            </a:r>
            <a:endParaRPr lang="en-US" altLang="zh-CN" dirty="0"/>
          </a:p>
          <a:p>
            <a:endParaRPr lang="en-US" altLang="zh-CN" dirty="0"/>
          </a:p>
          <a:p>
            <a:r>
              <a:rPr lang="zh-CN" altLang="en-US" dirty="0"/>
              <a:t>研究背景，说明有研究的充分性。</a:t>
            </a:r>
            <a:endParaRPr lang="en-US" altLang="zh-CN" dirty="0"/>
          </a:p>
          <a:p>
            <a:endParaRPr lang="en-US" altLang="zh-CN" dirty="0"/>
          </a:p>
          <a:p>
            <a:r>
              <a:rPr lang="en-US" altLang="zh-CN" dirty="0"/>
              <a:t>1.</a:t>
            </a:r>
            <a:r>
              <a:rPr lang="zh-CN" altLang="en-US" dirty="0"/>
              <a:t>地震灾害在我过发生频繁。</a:t>
            </a:r>
            <a:endParaRPr lang="en-US" altLang="zh-CN" dirty="0"/>
          </a:p>
          <a:p>
            <a:r>
              <a:rPr lang="en-US" altLang="zh-CN" dirty="0"/>
              <a:t>2.</a:t>
            </a:r>
            <a:r>
              <a:rPr lang="zh-CN" altLang="en-US" dirty="0"/>
              <a:t>地震灾害发生后，供水管网系统破坏严重</a:t>
            </a:r>
            <a:endParaRPr lang="en-US" altLang="zh-CN" dirty="0"/>
          </a:p>
          <a:p>
            <a:r>
              <a:rPr lang="en-US" altLang="zh-CN" dirty="0"/>
              <a:t>3.</a:t>
            </a:r>
            <a:r>
              <a:rPr lang="zh-CN" altLang="en-US" dirty="0"/>
              <a:t>由于供水管网系统破坏严重，影响到人民的生命和财产安全，影响地震恢复。</a:t>
            </a:r>
            <a:endParaRPr lang="en-US" altLang="zh-CN" dirty="0"/>
          </a:p>
        </p:txBody>
      </p:sp>
      <p:sp>
        <p:nvSpPr>
          <p:cNvPr id="4" name="灯片编号占位符 3"/>
          <p:cNvSpPr>
            <a:spLocks noGrp="1"/>
          </p:cNvSpPr>
          <p:nvPr>
            <p:ph type="sldNum" sz="quarter" idx="5"/>
          </p:nvPr>
        </p:nvSpPr>
        <p:spPr/>
        <p:txBody>
          <a:bodyPr/>
          <a:lstStyle/>
          <a:p>
            <a:fld id="{FCB2E168-6E40-4667-BD19-7B0143F698DA}" type="slidenum">
              <a:rPr lang="zh-CN" altLang="en-US" smtClean="0"/>
              <a:pPr/>
              <a:t>6</a:t>
            </a:fld>
            <a:endParaRPr lang="zh-CN" altLang="en-US"/>
          </a:p>
        </p:txBody>
      </p:sp>
    </p:spTree>
    <p:extLst>
      <p:ext uri="{BB962C8B-B14F-4D97-AF65-F5344CB8AC3E}">
        <p14:creationId xmlns:p14="http://schemas.microsoft.com/office/powerpoint/2010/main" val="1066203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图为东日本</a:t>
            </a:r>
            <a:r>
              <a:rPr lang="en-US" altLang="zh-CN" dirty="0"/>
              <a:t>311M9.0</a:t>
            </a:r>
            <a:r>
              <a:rPr lang="zh-CN" altLang="en-US" dirty="0"/>
              <a:t>级地震后供水系统震后服务能力恢复曲线</a:t>
            </a:r>
            <a:r>
              <a:rPr lang="en-US" altLang="zh-CN" dirty="0"/>
              <a:t>,</a:t>
            </a:r>
            <a:r>
              <a:rPr lang="zh-CN" altLang="en-US" dirty="0"/>
              <a:t>用以说明供水管网恢复过程的复杂性。</a:t>
            </a:r>
            <a:endParaRPr lang="en-US" altLang="zh-CN" dirty="0"/>
          </a:p>
          <a:p>
            <a:endParaRPr lang="en-US" altLang="zh-CN" dirty="0"/>
          </a:p>
          <a:p>
            <a:r>
              <a:rPr lang="en-US" altLang="zh-CN" dirty="0"/>
              <a:t>32</a:t>
            </a:r>
            <a:r>
              <a:rPr lang="zh-CN" altLang="en-US" dirty="0"/>
              <a:t>处地震，得到的管网恢复累积曲线</a:t>
            </a:r>
            <a:endParaRPr lang="en-US" altLang="zh-CN" dirty="0"/>
          </a:p>
          <a:p>
            <a:r>
              <a:rPr lang="zh-CN" altLang="en-US" dirty="0"/>
              <a:t>研究背景，说明有研究的充分性。</a:t>
            </a:r>
            <a:endParaRPr lang="en-US" altLang="zh-CN" dirty="0"/>
          </a:p>
          <a:p>
            <a:endParaRPr lang="en-US" altLang="zh-CN" dirty="0"/>
          </a:p>
          <a:p>
            <a:r>
              <a:rPr lang="en-US" altLang="zh-CN" dirty="0"/>
              <a:t>1.</a:t>
            </a:r>
            <a:r>
              <a:rPr lang="zh-CN" altLang="en-US" dirty="0"/>
              <a:t>地震灾害在我过发生频繁。</a:t>
            </a:r>
            <a:endParaRPr lang="en-US" altLang="zh-CN" dirty="0"/>
          </a:p>
          <a:p>
            <a:r>
              <a:rPr lang="en-US" altLang="zh-CN" dirty="0"/>
              <a:t>2.</a:t>
            </a:r>
            <a:r>
              <a:rPr lang="zh-CN" altLang="en-US" dirty="0"/>
              <a:t>地震灾害发生后，供水管网系统破坏严重</a:t>
            </a:r>
            <a:endParaRPr lang="en-US" altLang="zh-CN" dirty="0"/>
          </a:p>
          <a:p>
            <a:r>
              <a:rPr lang="en-US" altLang="zh-CN" dirty="0"/>
              <a:t>3.</a:t>
            </a:r>
            <a:r>
              <a:rPr lang="zh-CN" altLang="en-US" dirty="0"/>
              <a:t>由于供水管网系统破坏严重，影响到人民的生命和财产安全，影响地震恢复。</a:t>
            </a:r>
            <a:endParaRPr lang="en-US" altLang="zh-CN" dirty="0"/>
          </a:p>
        </p:txBody>
      </p:sp>
      <p:sp>
        <p:nvSpPr>
          <p:cNvPr id="4" name="灯片编号占位符 3"/>
          <p:cNvSpPr>
            <a:spLocks noGrp="1"/>
          </p:cNvSpPr>
          <p:nvPr>
            <p:ph type="sldNum" sz="quarter" idx="5"/>
          </p:nvPr>
        </p:nvSpPr>
        <p:spPr/>
        <p:txBody>
          <a:bodyPr/>
          <a:lstStyle/>
          <a:p>
            <a:fld id="{FCB2E168-6E40-4667-BD19-7B0143F698DA}" type="slidenum">
              <a:rPr lang="zh-CN" altLang="en-US" smtClean="0"/>
              <a:pPr/>
              <a:t>7</a:t>
            </a:fld>
            <a:endParaRPr lang="zh-CN" altLang="en-US"/>
          </a:p>
        </p:txBody>
      </p:sp>
    </p:spTree>
    <p:extLst>
      <p:ext uri="{BB962C8B-B14F-4D97-AF65-F5344CB8AC3E}">
        <p14:creationId xmlns:p14="http://schemas.microsoft.com/office/powerpoint/2010/main" val="3515102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介绍基于</a:t>
            </a:r>
            <a:r>
              <a:rPr lang="en-US" altLang="zh-CN" dirty="0"/>
              <a:t>PDD</a:t>
            </a:r>
            <a:r>
              <a:rPr lang="zh-CN" altLang="en-US" dirty="0"/>
              <a:t>模型的供水管网震后功能分析模型</a:t>
            </a:r>
            <a:endParaRPr lang="en-US" altLang="zh-CN" dirty="0"/>
          </a:p>
          <a:p>
            <a:r>
              <a:rPr lang="en-US" altLang="zh-CN" dirty="0"/>
              <a:t>PDD</a:t>
            </a:r>
            <a:r>
              <a:rPr lang="zh-CN" altLang="en-US" dirty="0"/>
              <a:t>模型如箭头右图所示。</a:t>
            </a:r>
            <a:endParaRPr lang="en-US" altLang="zh-CN" dirty="0"/>
          </a:p>
          <a:p>
            <a:r>
              <a:rPr lang="zh-CN" altLang="en-US" dirty="0"/>
              <a:t>下一张进行案例分析</a:t>
            </a:r>
          </a:p>
        </p:txBody>
      </p:sp>
      <p:sp>
        <p:nvSpPr>
          <p:cNvPr id="4" name="灯片编号占位符 3"/>
          <p:cNvSpPr>
            <a:spLocks noGrp="1"/>
          </p:cNvSpPr>
          <p:nvPr>
            <p:ph type="sldNum" sz="quarter" idx="5"/>
          </p:nvPr>
        </p:nvSpPr>
        <p:spPr/>
        <p:txBody>
          <a:bodyPr/>
          <a:lstStyle/>
          <a:p>
            <a:fld id="{FCB2E168-6E40-4667-BD19-7B0143F698DA}" type="slidenum">
              <a:rPr lang="zh-CN" altLang="en-US" smtClean="0"/>
              <a:pPr/>
              <a:t>13</a:t>
            </a:fld>
            <a:endParaRPr lang="zh-CN" altLang="en-US"/>
          </a:p>
        </p:txBody>
      </p:sp>
    </p:spTree>
    <p:extLst>
      <p:ext uri="{BB962C8B-B14F-4D97-AF65-F5344CB8AC3E}">
        <p14:creationId xmlns:p14="http://schemas.microsoft.com/office/powerpoint/2010/main" val="287912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kern="1200" dirty="0">
                <a:solidFill>
                  <a:schemeClr val="tx1"/>
                </a:solidFill>
                <a:effectLst/>
                <a:latin typeface="+mn-lt"/>
                <a:ea typeface="+mn-ea"/>
                <a:cs typeface="+mn-cs"/>
              </a:rPr>
              <a:t>下图为</a:t>
            </a:r>
            <a:r>
              <a:rPr lang="zh-CN" altLang="zh-CN" sz="1200" b="1" kern="1200" dirty="0">
                <a:solidFill>
                  <a:schemeClr val="tx1"/>
                </a:solidFill>
                <a:effectLst/>
                <a:latin typeface="+mn-lt"/>
                <a:ea typeface="+mn-ea"/>
                <a:cs typeface="+mn-cs"/>
              </a:rPr>
              <a:t>节点供水满足率分布</a:t>
            </a:r>
          </a:p>
          <a:p>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地震烈度为</a:t>
            </a:r>
            <a:r>
              <a:rPr lang="en-US" altLang="zh-CN" sz="1200" kern="1200" dirty="0">
                <a:solidFill>
                  <a:schemeClr val="tx1"/>
                </a:solidFill>
                <a:effectLst/>
                <a:latin typeface="+mn-lt"/>
                <a:ea typeface="+mn-ea"/>
                <a:cs typeface="+mn-cs"/>
              </a:rPr>
              <a:t>VII</a:t>
            </a:r>
            <a:r>
              <a:rPr lang="zh-CN" altLang="zh-CN" sz="1200" kern="1200" dirty="0">
                <a:solidFill>
                  <a:schemeClr val="tx1"/>
                </a:solidFill>
                <a:effectLst/>
                <a:latin typeface="+mn-lt"/>
                <a:ea typeface="+mn-ea"/>
                <a:cs typeface="+mn-cs"/>
              </a:rPr>
              <a:t>度</a:t>
            </a:r>
            <a:r>
              <a:rPr lang="en-US" altLang="zh-CN" sz="1200" kern="1200" dirty="0">
                <a:solidFill>
                  <a:schemeClr val="tx1"/>
                </a:solidFill>
                <a:effectLst/>
                <a:latin typeface="+mn-lt"/>
                <a:ea typeface="+mn-ea"/>
                <a:cs typeface="+mn-cs"/>
              </a:rPr>
              <a:t>; (b)</a:t>
            </a:r>
            <a:r>
              <a:rPr lang="zh-CN" altLang="zh-CN" sz="1200" kern="1200" dirty="0">
                <a:solidFill>
                  <a:schemeClr val="tx1"/>
                </a:solidFill>
                <a:effectLst/>
                <a:latin typeface="+mn-lt"/>
                <a:ea typeface="+mn-ea"/>
                <a:cs typeface="+mn-cs"/>
              </a:rPr>
              <a:t>地震烈度为</a:t>
            </a:r>
            <a:r>
              <a:rPr lang="en-US" altLang="zh-CN" sz="1200" kern="1200" dirty="0">
                <a:solidFill>
                  <a:schemeClr val="tx1"/>
                </a:solidFill>
                <a:effectLst/>
                <a:latin typeface="+mn-lt"/>
                <a:ea typeface="+mn-ea"/>
                <a:cs typeface="+mn-cs"/>
              </a:rPr>
              <a:t>VIII</a:t>
            </a:r>
            <a:r>
              <a:rPr lang="zh-CN" altLang="zh-CN" sz="1200" kern="1200" dirty="0">
                <a:solidFill>
                  <a:schemeClr val="tx1"/>
                </a:solidFill>
                <a:effectLst/>
                <a:latin typeface="+mn-lt"/>
                <a:ea typeface="+mn-ea"/>
                <a:cs typeface="+mn-cs"/>
              </a:rPr>
              <a:t>度</a:t>
            </a:r>
            <a:r>
              <a:rPr lang="en-US" altLang="zh-CN" sz="1200" kern="1200" dirty="0">
                <a:solidFill>
                  <a:schemeClr val="tx1"/>
                </a:solidFill>
                <a:effectLst/>
                <a:latin typeface="+mn-lt"/>
                <a:ea typeface="+mn-ea"/>
                <a:cs typeface="+mn-cs"/>
              </a:rPr>
              <a:t>; (c)</a:t>
            </a:r>
            <a:r>
              <a:rPr lang="zh-CN" altLang="zh-CN" sz="1200" kern="1200" dirty="0">
                <a:solidFill>
                  <a:schemeClr val="tx1"/>
                </a:solidFill>
                <a:effectLst/>
                <a:latin typeface="+mn-lt"/>
                <a:ea typeface="+mn-ea"/>
                <a:cs typeface="+mn-cs"/>
              </a:rPr>
              <a:t>地震烈度为</a:t>
            </a:r>
            <a:r>
              <a:rPr lang="en-US" altLang="zh-CN" sz="1200" kern="1200" dirty="0">
                <a:solidFill>
                  <a:schemeClr val="tx1"/>
                </a:solidFill>
                <a:effectLst/>
                <a:latin typeface="+mn-lt"/>
                <a:ea typeface="+mn-ea"/>
                <a:cs typeface="+mn-cs"/>
              </a:rPr>
              <a:t>IX</a:t>
            </a:r>
            <a:r>
              <a:rPr lang="zh-CN" altLang="zh-CN" sz="1200" kern="1200" dirty="0">
                <a:solidFill>
                  <a:schemeClr val="tx1"/>
                </a:solidFill>
                <a:effectLst/>
                <a:latin typeface="+mn-lt"/>
                <a:ea typeface="+mn-ea"/>
                <a:cs typeface="+mn-cs"/>
              </a:rPr>
              <a:t>度</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说明</a:t>
            </a:r>
            <a:r>
              <a:rPr lang="en-US" altLang="zh-CN" sz="1200" kern="1200" dirty="0">
                <a:solidFill>
                  <a:schemeClr val="tx1"/>
                </a:solidFill>
                <a:effectLst/>
                <a:latin typeface="+mn-lt"/>
                <a:ea typeface="+mn-ea"/>
                <a:cs typeface="+mn-cs"/>
              </a:rPr>
              <a:t>GIRAFFE</a:t>
            </a:r>
            <a:r>
              <a:rPr lang="zh-CN" altLang="zh-CN" sz="1200" kern="1200" dirty="0">
                <a:solidFill>
                  <a:schemeClr val="tx1"/>
                </a:solidFill>
                <a:effectLst/>
                <a:latin typeface="+mn-lt"/>
                <a:ea typeface="+mn-ea"/>
                <a:cs typeface="+mn-cs"/>
              </a:rPr>
              <a:t>与本文方法模拟各个节点供水满足率</a:t>
            </a:r>
            <a:r>
              <a:rPr lang="en-US" altLang="zh-CN" sz="1200" i="1" kern="1200" dirty="0">
                <a:solidFill>
                  <a:schemeClr val="tx1"/>
                </a:solidFill>
                <a:effectLst/>
                <a:latin typeface="+mn-lt"/>
                <a:ea typeface="+mn-ea"/>
                <a:cs typeface="+mn-cs"/>
              </a:rPr>
              <a:t>SI</a:t>
            </a:r>
            <a:r>
              <a:rPr lang="zh-CN" altLang="zh-CN" sz="1200" kern="1200" dirty="0">
                <a:solidFill>
                  <a:schemeClr val="tx1"/>
                </a:solidFill>
                <a:effectLst/>
                <a:latin typeface="+mn-lt"/>
                <a:ea typeface="+mn-ea"/>
                <a:cs typeface="+mn-cs"/>
              </a:rPr>
              <a:t>变化趋势一致</a:t>
            </a:r>
          </a:p>
          <a:p>
            <a:endParaRPr lang="zh-CN" altLang="en-US" dirty="0"/>
          </a:p>
        </p:txBody>
      </p:sp>
      <p:sp>
        <p:nvSpPr>
          <p:cNvPr id="4" name="灯片编号占位符 3"/>
          <p:cNvSpPr>
            <a:spLocks noGrp="1"/>
          </p:cNvSpPr>
          <p:nvPr>
            <p:ph type="sldNum" sz="quarter" idx="5"/>
          </p:nvPr>
        </p:nvSpPr>
        <p:spPr/>
        <p:txBody>
          <a:bodyPr/>
          <a:lstStyle/>
          <a:p>
            <a:fld id="{FCB2E168-6E40-4667-BD19-7B0143F698DA}" type="slidenum">
              <a:rPr lang="zh-CN" altLang="en-US" smtClean="0"/>
              <a:pPr/>
              <a:t>14</a:t>
            </a:fld>
            <a:endParaRPr lang="zh-CN" altLang="en-US"/>
          </a:p>
        </p:txBody>
      </p:sp>
    </p:spTree>
    <p:extLst>
      <p:ext uri="{BB962C8B-B14F-4D97-AF65-F5344CB8AC3E}">
        <p14:creationId xmlns:p14="http://schemas.microsoft.com/office/powerpoint/2010/main" val="8086175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下图分析：</a:t>
            </a:r>
            <a:r>
              <a:rPr lang="zh-CN" altLang="zh-CN" sz="1200" kern="1200" dirty="0">
                <a:solidFill>
                  <a:schemeClr val="tx1"/>
                </a:solidFill>
                <a:effectLst/>
                <a:latin typeface="+mn-lt"/>
                <a:ea typeface="+mn-ea"/>
                <a:cs typeface="+mn-cs"/>
              </a:rPr>
              <a:t>对于模型</a:t>
            </a:r>
            <a:r>
              <a:rPr lang="en-US" altLang="zh-CN" sz="1200" kern="1200" dirty="0">
                <a:solidFill>
                  <a:schemeClr val="tx1"/>
                </a:solidFill>
                <a:effectLst/>
                <a:latin typeface="+mn-lt"/>
                <a:ea typeface="+mn-ea"/>
                <a:cs typeface="+mn-cs"/>
              </a:rPr>
              <a:t>a, </a:t>
            </a:r>
            <a:r>
              <a:rPr lang="zh-CN" altLang="zh-CN" sz="1200" kern="1200" dirty="0">
                <a:solidFill>
                  <a:schemeClr val="tx1"/>
                </a:solidFill>
                <a:effectLst/>
                <a:latin typeface="+mn-lt"/>
                <a:ea typeface="+mn-ea"/>
                <a:cs typeface="+mn-cs"/>
              </a:rPr>
              <a:t>基于压力驱动节点配水量模型的水力平差方法得到的供水管网供水满足率高于固定节点配水量的水力平差方法</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而对于模型</a:t>
            </a:r>
            <a:r>
              <a:rPr lang="en-US" altLang="zh-CN" sz="1200" kern="1200" dirty="0">
                <a:solidFill>
                  <a:schemeClr val="tx1"/>
                </a:solidFill>
                <a:effectLst/>
                <a:latin typeface="+mn-lt"/>
                <a:ea typeface="+mn-ea"/>
                <a:cs typeface="+mn-cs"/>
              </a:rPr>
              <a:t>b, </a:t>
            </a:r>
            <a:r>
              <a:rPr lang="zh-CN" altLang="zh-CN" sz="1200" kern="1200" dirty="0">
                <a:solidFill>
                  <a:schemeClr val="tx1"/>
                </a:solidFill>
                <a:effectLst/>
                <a:latin typeface="+mn-lt"/>
                <a:ea typeface="+mn-ea"/>
                <a:cs typeface="+mn-cs"/>
              </a:rPr>
              <a:t>则结果相反</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进一步分析</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这是由于在</a:t>
            </a:r>
            <a:r>
              <a:rPr lang="zh-CN" altLang="en-US" sz="1200" kern="1200" dirty="0">
                <a:solidFill>
                  <a:schemeClr val="tx1"/>
                </a:solidFill>
                <a:effectLst/>
                <a:latin typeface="+mn-lt"/>
                <a:ea typeface="+mn-ea"/>
                <a:cs typeface="+mn-cs"/>
              </a:rPr>
              <a:t>需水量驱动分析</a:t>
            </a:r>
            <a:r>
              <a:rPr lang="zh-CN" altLang="zh-CN" sz="1200" kern="1200" dirty="0">
                <a:solidFill>
                  <a:schemeClr val="tx1"/>
                </a:solidFill>
                <a:effectLst/>
                <a:latin typeface="+mn-lt"/>
                <a:ea typeface="+mn-ea"/>
                <a:cs typeface="+mn-cs"/>
              </a:rPr>
              <a:t>方法计算模型</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时</a:t>
            </a:r>
            <a:r>
              <a:rPr lang="en-US" altLang="zh-CN" sz="1200" kern="1200" dirty="0">
                <a:solidFill>
                  <a:schemeClr val="tx1"/>
                </a:solidFill>
                <a:effectLst/>
                <a:latin typeface="+mn-lt"/>
                <a:ea typeface="+mn-ea"/>
                <a:cs typeface="+mn-cs"/>
              </a:rPr>
              <a:t>, 22</a:t>
            </a:r>
            <a:r>
              <a:rPr lang="zh-CN" altLang="zh-CN" sz="1200" kern="1200" dirty="0">
                <a:solidFill>
                  <a:schemeClr val="tx1"/>
                </a:solidFill>
                <a:effectLst/>
                <a:latin typeface="+mn-lt"/>
                <a:ea typeface="+mn-ea"/>
                <a:cs typeface="+mn-cs"/>
              </a:rPr>
              <a:t>个节点</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约</a:t>
            </a:r>
            <a:r>
              <a:rPr lang="en-US" altLang="zh-CN" sz="1200" kern="1200" dirty="0">
                <a:solidFill>
                  <a:schemeClr val="tx1"/>
                </a:solidFill>
                <a:effectLst/>
                <a:latin typeface="+mn-lt"/>
                <a:ea typeface="+mn-ea"/>
                <a:cs typeface="+mn-cs"/>
              </a:rPr>
              <a:t>45%)</a:t>
            </a:r>
            <a:r>
              <a:rPr lang="zh-CN" altLang="zh-CN" sz="1200" kern="1200" dirty="0">
                <a:solidFill>
                  <a:schemeClr val="tx1"/>
                </a:solidFill>
                <a:effectLst/>
                <a:latin typeface="+mn-lt"/>
                <a:ea typeface="+mn-ea"/>
                <a:cs typeface="+mn-cs"/>
              </a:rPr>
              <a:t>水压在</a:t>
            </a:r>
            <a:r>
              <a:rPr lang="en-US" altLang="zh-CN" sz="1200" kern="1200" dirty="0">
                <a:solidFill>
                  <a:schemeClr val="tx1"/>
                </a:solidFill>
                <a:effectLst/>
                <a:latin typeface="+mn-lt"/>
                <a:ea typeface="+mn-ea"/>
                <a:cs typeface="+mn-cs"/>
              </a:rPr>
              <a:t>0~10m</a:t>
            </a:r>
            <a:r>
              <a:rPr lang="zh-CN" altLang="zh-CN" sz="1200" kern="1200" dirty="0">
                <a:solidFill>
                  <a:schemeClr val="tx1"/>
                </a:solidFill>
                <a:effectLst/>
                <a:latin typeface="+mn-lt"/>
                <a:ea typeface="+mn-ea"/>
                <a:cs typeface="+mn-cs"/>
              </a:rPr>
              <a:t>之间</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见图</a:t>
            </a:r>
            <a:r>
              <a:rPr lang="en-US" altLang="zh-CN" sz="1200" kern="1200" dirty="0">
                <a:solidFill>
                  <a:schemeClr val="tx1"/>
                </a:solidFill>
                <a:effectLst/>
                <a:latin typeface="+mn-lt"/>
                <a:ea typeface="+mn-ea"/>
                <a:cs typeface="+mn-cs"/>
              </a:rPr>
              <a:t>10). </a:t>
            </a:r>
            <a:r>
              <a:rPr lang="zh-CN" altLang="zh-CN"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PDD</a:t>
            </a:r>
            <a:r>
              <a:rPr lang="zh-CN" altLang="zh-CN" sz="1200" kern="1200" dirty="0">
                <a:solidFill>
                  <a:schemeClr val="tx1"/>
                </a:solidFill>
                <a:effectLst/>
                <a:latin typeface="+mn-lt"/>
                <a:ea typeface="+mn-ea"/>
                <a:cs typeface="+mn-cs"/>
              </a:rPr>
              <a:t>方法中，水压在</a:t>
            </a:r>
            <a:r>
              <a:rPr lang="en-US" altLang="zh-CN" sz="1200" kern="1200" dirty="0">
                <a:solidFill>
                  <a:schemeClr val="tx1"/>
                </a:solidFill>
                <a:effectLst/>
                <a:latin typeface="+mn-lt"/>
                <a:ea typeface="+mn-ea"/>
                <a:cs typeface="+mn-cs"/>
              </a:rPr>
              <a:t>0~10m</a:t>
            </a:r>
            <a:r>
              <a:rPr lang="zh-CN" altLang="zh-CN" sz="1200" kern="1200" dirty="0">
                <a:solidFill>
                  <a:schemeClr val="tx1"/>
                </a:solidFill>
                <a:effectLst/>
                <a:latin typeface="+mn-lt"/>
                <a:ea typeface="+mn-ea"/>
                <a:cs typeface="+mn-cs"/>
              </a:rPr>
              <a:t>之间的节点需水量部分满足；而在</a:t>
            </a:r>
            <a:r>
              <a:rPr lang="en-US" altLang="zh-CN" sz="1200" kern="1200" dirty="0">
                <a:solidFill>
                  <a:schemeClr val="tx1"/>
                </a:solidFill>
                <a:effectLst/>
                <a:latin typeface="+mn-lt"/>
                <a:ea typeface="+mn-ea"/>
                <a:cs typeface="+mn-cs"/>
              </a:rPr>
              <a:t>GIRAFFE</a:t>
            </a:r>
            <a:r>
              <a:rPr lang="zh-CN" altLang="zh-CN" sz="1200" kern="1200" dirty="0">
                <a:solidFill>
                  <a:schemeClr val="tx1"/>
                </a:solidFill>
                <a:effectLst/>
                <a:latin typeface="+mn-lt"/>
                <a:ea typeface="+mn-ea"/>
                <a:cs typeface="+mn-cs"/>
              </a:rPr>
              <a:t>计算中水压在</a:t>
            </a:r>
            <a:r>
              <a:rPr lang="en-US" altLang="zh-CN" sz="1200" kern="1200" dirty="0">
                <a:solidFill>
                  <a:schemeClr val="tx1"/>
                </a:solidFill>
                <a:effectLst/>
                <a:latin typeface="+mn-lt"/>
                <a:ea typeface="+mn-ea"/>
                <a:cs typeface="+mn-cs"/>
              </a:rPr>
              <a:t>0~10m</a:t>
            </a:r>
            <a:r>
              <a:rPr lang="zh-CN" altLang="zh-CN" sz="1200" kern="1200" dirty="0">
                <a:solidFill>
                  <a:schemeClr val="tx1"/>
                </a:solidFill>
                <a:effectLst/>
                <a:latin typeface="+mn-lt"/>
                <a:ea typeface="+mn-ea"/>
                <a:cs typeface="+mn-cs"/>
              </a:rPr>
              <a:t>之间的节点需水量完全满足</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并未考虑低压</a:t>
            </a:r>
            <a:r>
              <a:rPr lang="en-US" altLang="zh-CN" sz="1200" kern="1200" dirty="0">
                <a:solidFill>
                  <a:schemeClr val="tx1"/>
                </a:solidFill>
                <a:effectLst/>
                <a:latin typeface="+mn-lt"/>
                <a:ea typeface="+mn-ea"/>
                <a:cs typeface="+mn-cs"/>
              </a:rPr>
              <a:t>(0~10m)</a:t>
            </a:r>
            <a:r>
              <a:rPr lang="zh-CN" altLang="zh-CN" sz="1200" kern="1200" dirty="0">
                <a:solidFill>
                  <a:schemeClr val="tx1"/>
                </a:solidFill>
                <a:effectLst/>
                <a:latin typeface="+mn-lt"/>
                <a:ea typeface="+mn-ea"/>
                <a:cs typeface="+mn-cs"/>
              </a:rPr>
              <a:t>对节点需水量的影响</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因此</a:t>
            </a:r>
            <a:r>
              <a:rPr lang="en-US" altLang="zh-CN" sz="1200" kern="1200" dirty="0">
                <a:solidFill>
                  <a:schemeClr val="tx1"/>
                </a:solidFill>
                <a:effectLst/>
                <a:latin typeface="+mn-lt"/>
                <a:ea typeface="+mn-ea"/>
                <a:cs typeface="+mn-cs"/>
              </a:rPr>
              <a:t>, GIRAFFE</a:t>
            </a:r>
            <a:r>
              <a:rPr lang="zh-CN" altLang="zh-CN" sz="1200" kern="1200" dirty="0">
                <a:solidFill>
                  <a:schemeClr val="tx1"/>
                </a:solidFill>
                <a:effectLst/>
                <a:latin typeface="+mn-lt"/>
                <a:ea typeface="+mn-ea"/>
                <a:cs typeface="+mn-cs"/>
              </a:rPr>
              <a:t>评价节点供水满足率偏高。</a:t>
            </a:r>
            <a:endParaRPr lang="zh-CN" altLang="en-US" dirty="0"/>
          </a:p>
        </p:txBody>
      </p:sp>
      <p:sp>
        <p:nvSpPr>
          <p:cNvPr id="4" name="灯片编号占位符 3"/>
          <p:cNvSpPr>
            <a:spLocks noGrp="1"/>
          </p:cNvSpPr>
          <p:nvPr>
            <p:ph type="sldNum" sz="quarter" idx="5"/>
          </p:nvPr>
        </p:nvSpPr>
        <p:spPr/>
        <p:txBody>
          <a:bodyPr/>
          <a:lstStyle/>
          <a:p>
            <a:fld id="{FCB2E168-6E40-4667-BD19-7B0143F698DA}" type="slidenum">
              <a:rPr lang="zh-CN" altLang="en-US" smtClean="0"/>
              <a:pPr/>
              <a:t>15</a:t>
            </a:fld>
            <a:endParaRPr lang="zh-CN" altLang="en-US"/>
          </a:p>
        </p:txBody>
      </p:sp>
    </p:spTree>
    <p:extLst>
      <p:ext uri="{BB962C8B-B14F-4D97-AF65-F5344CB8AC3E}">
        <p14:creationId xmlns:p14="http://schemas.microsoft.com/office/powerpoint/2010/main" val="19391033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47F5AE74-49BD-441D-9445-FF6D086278DC}" type="datetimeFigureOut">
              <a:rPr lang="zh-CN" altLang="en-US" smtClean="0"/>
              <a:pPr/>
              <a:t>2019/7/1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84833F3-3EFB-48EB-8D75-28055706004E}" type="slidenum">
              <a:rPr lang="zh-CN" altLang="en-US" smtClean="0"/>
              <a:pPr/>
              <a:t>‹#›</a:t>
            </a:fld>
            <a:endParaRPr lang="zh-CN" altLang="en-US"/>
          </a:p>
        </p:txBody>
      </p:sp>
      <p:pic>
        <p:nvPicPr>
          <p:cNvPr id="7" name="Picture 15" descr="BJUT-logo.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371476"/>
            <a:ext cx="3001963"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7F5AE74-49BD-441D-9445-FF6D086278DC}" type="datetimeFigureOut">
              <a:rPr lang="zh-CN" altLang="en-US" smtClean="0"/>
              <a:pPr/>
              <a:t>2019/7/1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84833F3-3EFB-48EB-8D75-28055706004E}" type="slidenum">
              <a:rPr lang="zh-CN" altLang="en-US" smtClean="0"/>
              <a:pPr/>
              <a:t>‹#›</a:t>
            </a:fld>
            <a:endParaRPr lang="zh-CN" altLang="en-US"/>
          </a:p>
        </p:txBody>
      </p:sp>
      <p:pic>
        <p:nvPicPr>
          <p:cNvPr id="8" name="Picture 15" descr="BJUT-logo.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657" y="6107113"/>
            <a:ext cx="3001963"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8">
            <a:extLst>
              <a:ext uri="{FF2B5EF4-FFF2-40B4-BE49-F238E27FC236}">
                <a16:creationId xmlns:a16="http://schemas.microsoft.com/office/drawing/2014/main" id="{097C65FB-C667-4151-9A5C-D994FC3482FC}"/>
              </a:ext>
            </a:extLst>
          </p:cNvPr>
          <p:cNvSpPr txBox="1"/>
          <p:nvPr userDrawn="1"/>
        </p:nvSpPr>
        <p:spPr>
          <a:xfrm>
            <a:off x="6115050" y="6110129"/>
            <a:ext cx="2872581" cy="492443"/>
          </a:xfrm>
          <a:prstGeom prst="rect">
            <a:avLst/>
          </a:prstGeom>
          <a:noFill/>
        </p:spPr>
        <p:txBody>
          <a:bodyPr wrap="none" lIns="0" tIns="0" rIns="0" bIns="0" rtlCol="0">
            <a:spAutoFit/>
          </a:bodyPr>
          <a:lstStyle/>
          <a:p>
            <a:pPr algn="l"/>
            <a:r>
              <a:rPr lang="zh-CN" altLang="en-US" sz="3200" dirty="0">
                <a:solidFill>
                  <a:srgbClr val="128EB4"/>
                </a:solidFill>
                <a:latin typeface="隶书" panose="02010509060101010101" pitchFamily="49" charset="-122"/>
                <a:ea typeface="隶书" panose="02010509060101010101" pitchFamily="49" charset="-122"/>
              </a:rPr>
              <a:t>抗震减灾研究所</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7F5AE74-49BD-441D-9445-FF6D086278DC}" type="datetimeFigureOut">
              <a:rPr lang="zh-CN" altLang="en-US" smtClean="0"/>
              <a:pPr/>
              <a:t>2019/7/1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84833F3-3EFB-48EB-8D75-28055706004E}" type="slidenum">
              <a:rPr lang="zh-CN" altLang="en-US" smtClean="0"/>
              <a:pPr/>
              <a:t>‹#›</a:t>
            </a:fld>
            <a:endParaRPr lang="zh-CN" altLang="en-US"/>
          </a:p>
        </p:txBody>
      </p:sp>
      <p:pic>
        <p:nvPicPr>
          <p:cNvPr id="7" name="Picture 15" descr="BJUT-logo.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657" y="6107113"/>
            <a:ext cx="3001963"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7">
            <a:extLst>
              <a:ext uri="{FF2B5EF4-FFF2-40B4-BE49-F238E27FC236}">
                <a16:creationId xmlns:a16="http://schemas.microsoft.com/office/drawing/2014/main" id="{7B3B6DED-48C9-4F16-A4DD-C0F83848BE46}"/>
              </a:ext>
            </a:extLst>
          </p:cNvPr>
          <p:cNvSpPr txBox="1"/>
          <p:nvPr userDrawn="1"/>
        </p:nvSpPr>
        <p:spPr>
          <a:xfrm>
            <a:off x="6115050" y="6110129"/>
            <a:ext cx="2872581" cy="492443"/>
          </a:xfrm>
          <a:prstGeom prst="rect">
            <a:avLst/>
          </a:prstGeom>
          <a:noFill/>
        </p:spPr>
        <p:txBody>
          <a:bodyPr wrap="none" lIns="0" tIns="0" rIns="0" bIns="0" rtlCol="0">
            <a:spAutoFit/>
          </a:bodyPr>
          <a:lstStyle/>
          <a:p>
            <a:pPr algn="l"/>
            <a:r>
              <a:rPr lang="zh-CN" altLang="en-US" sz="3200" dirty="0">
                <a:solidFill>
                  <a:srgbClr val="128EB4"/>
                </a:solidFill>
                <a:latin typeface="隶书" panose="02010509060101010101" pitchFamily="49" charset="-122"/>
                <a:ea typeface="隶书" panose="02010509060101010101" pitchFamily="49" charset="-122"/>
              </a:rPr>
              <a:t>抗震减灾研究所</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7F5AE74-49BD-441D-9445-FF6D086278DC}" type="datetimeFigureOut">
              <a:rPr lang="zh-CN" altLang="en-US" smtClean="0"/>
              <a:pPr/>
              <a:t>2019/7/1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84833F3-3EFB-48EB-8D75-28055706004E}" type="slidenum">
              <a:rPr lang="zh-CN" altLang="en-US" smtClean="0"/>
              <a:pPr/>
              <a:t>‹#›</a:t>
            </a:fld>
            <a:endParaRPr lang="zh-CN" altLang="en-US"/>
          </a:p>
        </p:txBody>
      </p:sp>
      <p:pic>
        <p:nvPicPr>
          <p:cNvPr id="7" name="Picture 15" descr="BJUT-logo.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657" y="6107113"/>
            <a:ext cx="3001963"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7">
            <a:extLst>
              <a:ext uri="{FF2B5EF4-FFF2-40B4-BE49-F238E27FC236}">
                <a16:creationId xmlns:a16="http://schemas.microsoft.com/office/drawing/2014/main" id="{7354ECEA-B34A-430E-92D1-4E895A5D2F08}"/>
              </a:ext>
            </a:extLst>
          </p:cNvPr>
          <p:cNvSpPr txBox="1"/>
          <p:nvPr userDrawn="1"/>
        </p:nvSpPr>
        <p:spPr>
          <a:xfrm>
            <a:off x="6115050" y="6110129"/>
            <a:ext cx="2872581" cy="492443"/>
          </a:xfrm>
          <a:prstGeom prst="rect">
            <a:avLst/>
          </a:prstGeom>
          <a:noFill/>
        </p:spPr>
        <p:txBody>
          <a:bodyPr wrap="none" lIns="0" tIns="0" rIns="0" bIns="0" rtlCol="0">
            <a:spAutoFit/>
          </a:bodyPr>
          <a:lstStyle/>
          <a:p>
            <a:pPr algn="l"/>
            <a:r>
              <a:rPr lang="zh-CN" altLang="en-US" sz="3200" dirty="0">
                <a:solidFill>
                  <a:srgbClr val="128EB4"/>
                </a:solidFill>
                <a:latin typeface="隶书" panose="02010509060101010101" pitchFamily="49" charset="-122"/>
                <a:ea typeface="隶书" panose="02010509060101010101" pitchFamily="49" charset="-122"/>
              </a:rPr>
              <a:t>抗震减灾研究所</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7F5AE74-49BD-441D-9445-FF6D086278DC}" type="datetimeFigureOut">
              <a:rPr lang="zh-CN" altLang="en-US" smtClean="0"/>
              <a:pPr/>
              <a:t>2019/7/1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84833F3-3EFB-48EB-8D75-28055706004E}" type="slidenum">
              <a:rPr lang="zh-CN" altLang="en-US" smtClean="0"/>
              <a:pPr/>
              <a:t>‹#›</a:t>
            </a:fld>
            <a:endParaRPr lang="zh-CN" altLang="en-US"/>
          </a:p>
        </p:txBody>
      </p:sp>
      <p:pic>
        <p:nvPicPr>
          <p:cNvPr id="7" name="Picture 15" descr="BJUT-logo.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657" y="6107113"/>
            <a:ext cx="3001963"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7F5AE74-49BD-441D-9445-FF6D086278DC}" type="datetimeFigureOut">
              <a:rPr lang="zh-CN" altLang="en-US" smtClean="0"/>
              <a:pPr/>
              <a:t>2019/7/1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84833F3-3EFB-48EB-8D75-28055706004E}" type="slidenum">
              <a:rPr lang="zh-CN" altLang="en-US" smtClean="0"/>
              <a:pPr/>
              <a:t>‹#›</a:t>
            </a:fld>
            <a:endParaRPr lang="zh-CN" altLang="en-US"/>
          </a:p>
        </p:txBody>
      </p:sp>
      <p:pic>
        <p:nvPicPr>
          <p:cNvPr id="7" name="Picture 15" descr="BJUT-logo.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657" y="6107113"/>
            <a:ext cx="3001963"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01 Background</a:t>
            </a:r>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7F5AE74-49BD-441D-9445-FF6D086278DC}" type="datetimeFigureOut">
              <a:rPr lang="zh-CN" altLang="en-US" smtClean="0"/>
              <a:pPr/>
              <a:t>2019/7/1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84833F3-3EFB-48EB-8D75-28055706004E}" type="slidenum">
              <a:rPr lang="zh-CN" altLang="en-US" smtClean="0"/>
              <a:pPr/>
              <a:t>‹#›</a:t>
            </a:fld>
            <a:endParaRPr lang="zh-CN" altLang="en-US"/>
          </a:p>
        </p:txBody>
      </p:sp>
      <p:pic>
        <p:nvPicPr>
          <p:cNvPr id="8" name="Picture 15" descr="BJUT-logo.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657" y="6107113"/>
            <a:ext cx="3001963"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47F5AE74-49BD-441D-9445-FF6D086278DC}" type="datetimeFigureOut">
              <a:rPr lang="zh-CN" altLang="en-US" smtClean="0"/>
              <a:pPr/>
              <a:t>2019/7/1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84833F3-3EFB-48EB-8D75-28055706004E}" type="slidenum">
              <a:rPr lang="zh-CN" altLang="en-US" smtClean="0"/>
              <a:pPr/>
              <a:t>‹#›</a:t>
            </a:fld>
            <a:endParaRPr lang="zh-CN" altLang="en-US"/>
          </a:p>
        </p:txBody>
      </p:sp>
      <p:pic>
        <p:nvPicPr>
          <p:cNvPr id="10" name="Picture 15" descr="BJUT-logo.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657" y="6107113"/>
            <a:ext cx="3001963"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7F5AE74-49BD-441D-9445-FF6D086278DC}" type="datetimeFigureOut">
              <a:rPr lang="zh-CN" altLang="en-US" smtClean="0"/>
              <a:pPr/>
              <a:t>2019/7/1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84833F3-3EFB-48EB-8D75-28055706004E}" type="slidenum">
              <a:rPr lang="zh-CN" altLang="en-US" smtClean="0"/>
              <a:pPr/>
              <a:t>‹#›</a:t>
            </a:fld>
            <a:endParaRPr lang="zh-CN" altLang="en-US"/>
          </a:p>
        </p:txBody>
      </p:sp>
      <p:pic>
        <p:nvPicPr>
          <p:cNvPr id="6" name="Picture 15" descr="BJUT-logo.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657" y="6107113"/>
            <a:ext cx="3001963"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7F5AE74-49BD-441D-9445-FF6D086278DC}" type="datetimeFigureOut">
              <a:rPr lang="zh-CN" altLang="en-US" smtClean="0"/>
              <a:pPr/>
              <a:t>2019/7/1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84833F3-3EFB-48EB-8D75-28055706004E}" type="slidenum">
              <a:rPr lang="zh-CN" altLang="en-US" smtClean="0"/>
              <a:pPr/>
              <a:t>‹#›</a:t>
            </a:fld>
            <a:endParaRPr lang="zh-CN" altLang="en-US"/>
          </a:p>
        </p:txBody>
      </p:sp>
      <p:pic>
        <p:nvPicPr>
          <p:cNvPr id="6" name="Picture 15" descr="BJUT-logo.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657" y="6107113"/>
            <a:ext cx="3001963"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直接连接符 7">
            <a:extLst>
              <a:ext uri="{FF2B5EF4-FFF2-40B4-BE49-F238E27FC236}">
                <a16:creationId xmlns:a16="http://schemas.microsoft.com/office/drawing/2014/main" id="{7E5ADC1A-1F13-483E-82E1-58293F27E417}"/>
              </a:ext>
            </a:extLst>
          </p:cNvPr>
          <p:cNvCxnSpPr>
            <a:cxnSpLocks/>
          </p:cNvCxnSpPr>
          <p:nvPr userDrawn="1"/>
        </p:nvCxnSpPr>
        <p:spPr>
          <a:xfrm>
            <a:off x="628650" y="1403598"/>
            <a:ext cx="7886700" cy="0"/>
          </a:xfrm>
          <a:prstGeom prst="line">
            <a:avLst/>
          </a:prstGeom>
          <a:ln w="28575">
            <a:solidFill>
              <a:srgbClr val="128EB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B5866E84-4111-4EEC-A1BE-399F59A26810}"/>
              </a:ext>
            </a:extLst>
          </p:cNvPr>
          <p:cNvSpPr txBox="1"/>
          <p:nvPr userDrawn="1"/>
        </p:nvSpPr>
        <p:spPr>
          <a:xfrm>
            <a:off x="6115050" y="6110129"/>
            <a:ext cx="2872581" cy="492443"/>
          </a:xfrm>
          <a:prstGeom prst="rect">
            <a:avLst/>
          </a:prstGeom>
          <a:noFill/>
        </p:spPr>
        <p:txBody>
          <a:bodyPr wrap="none" lIns="0" tIns="0" rIns="0" bIns="0" rtlCol="0">
            <a:spAutoFit/>
          </a:bodyPr>
          <a:lstStyle/>
          <a:p>
            <a:pPr algn="l"/>
            <a:r>
              <a:rPr lang="zh-CN" altLang="en-US" sz="3200" dirty="0">
                <a:solidFill>
                  <a:srgbClr val="128EB4"/>
                </a:solidFill>
                <a:latin typeface="隶书" panose="02010509060101010101" pitchFamily="49" charset="-122"/>
                <a:ea typeface="隶书" panose="02010509060101010101" pitchFamily="49" charset="-122"/>
              </a:rPr>
              <a:t>抗震减灾研究所</a:t>
            </a:r>
          </a:p>
        </p:txBody>
      </p:sp>
    </p:spTree>
    <p:extLst>
      <p:ext uri="{BB962C8B-B14F-4D97-AF65-F5344CB8AC3E}">
        <p14:creationId xmlns:p14="http://schemas.microsoft.com/office/powerpoint/2010/main" val="877337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F5AE74-49BD-441D-9445-FF6D086278DC}" type="datetimeFigureOut">
              <a:rPr lang="zh-CN" altLang="en-US" smtClean="0"/>
              <a:pPr/>
              <a:t>2019/7/1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84833F3-3EFB-48EB-8D75-28055706004E}" type="slidenum">
              <a:rPr lang="zh-CN" altLang="en-US" smtClean="0"/>
              <a:pPr/>
              <a:t>‹#›</a:t>
            </a:fld>
            <a:endParaRPr lang="zh-CN" altLang="en-US"/>
          </a:p>
        </p:txBody>
      </p:sp>
      <p:pic>
        <p:nvPicPr>
          <p:cNvPr id="5" name="Picture 15" descr="BJUT-logo.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657" y="6107113"/>
            <a:ext cx="3001963"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a:extLst>
              <a:ext uri="{FF2B5EF4-FFF2-40B4-BE49-F238E27FC236}">
                <a16:creationId xmlns:a16="http://schemas.microsoft.com/office/drawing/2014/main" id="{40676C4F-19FE-4756-9C4D-7C9C164F0FE5}"/>
              </a:ext>
            </a:extLst>
          </p:cNvPr>
          <p:cNvSpPr txBox="1"/>
          <p:nvPr userDrawn="1"/>
        </p:nvSpPr>
        <p:spPr>
          <a:xfrm>
            <a:off x="6115050" y="6110129"/>
            <a:ext cx="2872581" cy="492443"/>
          </a:xfrm>
          <a:prstGeom prst="rect">
            <a:avLst/>
          </a:prstGeom>
          <a:noFill/>
        </p:spPr>
        <p:txBody>
          <a:bodyPr wrap="none" lIns="0" tIns="0" rIns="0" bIns="0" rtlCol="0">
            <a:spAutoFit/>
          </a:bodyPr>
          <a:lstStyle/>
          <a:p>
            <a:pPr algn="l"/>
            <a:r>
              <a:rPr lang="zh-CN" altLang="en-US" sz="3200" dirty="0">
                <a:solidFill>
                  <a:srgbClr val="128EB4"/>
                </a:solidFill>
                <a:latin typeface="隶书" panose="02010509060101010101" pitchFamily="49" charset="-122"/>
                <a:ea typeface="隶书" panose="02010509060101010101" pitchFamily="49" charset="-122"/>
              </a:rPr>
              <a:t>抗震减灾研究所</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7F5AE74-49BD-441D-9445-FF6D086278DC}" type="datetimeFigureOut">
              <a:rPr lang="zh-CN" altLang="en-US" smtClean="0"/>
              <a:pPr/>
              <a:t>2019/7/1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84833F3-3EFB-48EB-8D75-28055706004E}" type="slidenum">
              <a:rPr lang="zh-CN" altLang="en-US" smtClean="0"/>
              <a:pPr/>
              <a:t>‹#›</a:t>
            </a:fld>
            <a:endParaRPr lang="zh-CN" altLang="en-US"/>
          </a:p>
        </p:txBody>
      </p:sp>
      <p:pic>
        <p:nvPicPr>
          <p:cNvPr id="8" name="Picture 15" descr="BJUT-logo.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657" y="6107113"/>
            <a:ext cx="3001963"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8">
            <a:extLst>
              <a:ext uri="{FF2B5EF4-FFF2-40B4-BE49-F238E27FC236}">
                <a16:creationId xmlns:a16="http://schemas.microsoft.com/office/drawing/2014/main" id="{FCAA9512-6605-4844-B2C2-A2E54D9516A5}"/>
              </a:ext>
            </a:extLst>
          </p:cNvPr>
          <p:cNvSpPr txBox="1"/>
          <p:nvPr userDrawn="1"/>
        </p:nvSpPr>
        <p:spPr>
          <a:xfrm>
            <a:off x="6115050" y="6110129"/>
            <a:ext cx="2872581" cy="492443"/>
          </a:xfrm>
          <a:prstGeom prst="rect">
            <a:avLst/>
          </a:prstGeom>
          <a:noFill/>
        </p:spPr>
        <p:txBody>
          <a:bodyPr wrap="none" lIns="0" tIns="0" rIns="0" bIns="0" rtlCol="0">
            <a:spAutoFit/>
          </a:bodyPr>
          <a:lstStyle/>
          <a:p>
            <a:pPr algn="l"/>
            <a:r>
              <a:rPr lang="zh-CN" altLang="en-US" sz="3200" dirty="0">
                <a:solidFill>
                  <a:srgbClr val="128EB4"/>
                </a:solidFill>
                <a:latin typeface="隶书" panose="02010509060101010101" pitchFamily="49" charset="-122"/>
                <a:ea typeface="隶书" panose="02010509060101010101" pitchFamily="49" charset="-122"/>
              </a:rPr>
              <a:t>抗震减灾研究所</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F5AE74-49BD-441D-9445-FF6D086278DC}" type="datetimeFigureOut">
              <a:rPr lang="zh-CN" altLang="en-US" smtClean="0"/>
              <a:pPr/>
              <a:t>2019/7/1</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4833F3-3EFB-48EB-8D75-28055706004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60"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1.e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2.emf"/><Relationship Id="rId5" Type="http://schemas.openxmlformats.org/officeDocument/2006/relationships/oleObject" Target="../embeddings/oleObject1.bin"/><Relationship Id="rId4" Type="http://schemas.openxmlformats.org/officeDocument/2006/relationships/image" Target="../media/image13.e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4.emf"/><Relationship Id="rId5" Type="http://schemas.openxmlformats.org/officeDocument/2006/relationships/oleObject" Target="../embeddings/oleObject2.bin"/><Relationship Id="rId4" Type="http://schemas.openxmlformats.org/officeDocument/2006/relationships/image" Target="../media/image15.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2.xml"/><Relationship Id="rId7" Type="http://schemas.openxmlformats.org/officeDocument/2006/relationships/image" Target="../media/image19.e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package" Target="../embeddings/Microsoft_Visio_Drawing1.vsdx"/><Relationship Id="rId5" Type="http://schemas.openxmlformats.org/officeDocument/2006/relationships/image" Target="../media/image18.emf"/><Relationship Id="rId4" Type="http://schemas.openxmlformats.org/officeDocument/2006/relationships/package" Target="../embeddings/Microsoft_Visio_Drawing.vsdx"/><Relationship Id="rId9" Type="http://schemas.openxmlformats.org/officeDocument/2006/relationships/image" Target="../media/image20.wmf"/></Relationships>
</file>

<file path=ppt/slides/_rels/slide21.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22.emf"/><Relationship Id="rId5" Type="http://schemas.openxmlformats.org/officeDocument/2006/relationships/oleObject" Target="../embeddings/oleObject5.bin"/><Relationship Id="rId4" Type="http://schemas.openxmlformats.org/officeDocument/2006/relationships/image" Target="../media/image21.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tmp"/></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ubtitle 2"/>
          <p:cNvSpPr>
            <a:spLocks noGrp="1"/>
          </p:cNvSpPr>
          <p:nvPr>
            <p:ph type="subTitle" idx="1"/>
          </p:nvPr>
        </p:nvSpPr>
        <p:spPr>
          <a:xfrm>
            <a:off x="642938" y="2781300"/>
            <a:ext cx="7786687" cy="3240088"/>
          </a:xfrm>
        </p:spPr>
        <p:txBody>
          <a:bodyPr>
            <a:normAutofit/>
          </a:bodyPr>
          <a:lstStyle/>
          <a:p>
            <a:pPr eaLnBrk="1" hangingPunct="1">
              <a:defRPr/>
            </a:pPr>
            <a:endParaRPr lang="en-US" b="1" dirty="0">
              <a:solidFill>
                <a:schemeClr val="tx1"/>
              </a:solidFill>
            </a:endParaRPr>
          </a:p>
          <a:p>
            <a:pPr algn="ctr" eaLnBrk="1" hangingPunct="1">
              <a:defRPr/>
            </a:pPr>
            <a:r>
              <a:rPr lang="zh-CN" altLang="en-US" b="1" dirty="0">
                <a:latin typeface="楷体" pitchFamily="49" charset="-122"/>
                <a:ea typeface="楷体" pitchFamily="49" charset="-122"/>
              </a:rPr>
              <a:t>报告人：韩朝</a:t>
            </a:r>
            <a:br>
              <a:rPr lang="el-GR" dirty="0"/>
            </a:br>
            <a:endParaRPr lang="el-GR" i="1" dirty="0">
              <a:solidFill>
                <a:schemeClr val="tx1"/>
              </a:solidFill>
              <a:latin typeface="楷体" panose="02010609060101010101" pitchFamily="49" charset="-122"/>
              <a:ea typeface="楷体" panose="02010609060101010101" pitchFamily="49" charset="-122"/>
            </a:endParaRPr>
          </a:p>
          <a:p>
            <a:pPr eaLnBrk="1" hangingPunct="1">
              <a:defRPr/>
            </a:pPr>
            <a:r>
              <a:rPr lang="en-US" i="1" dirty="0">
                <a:solidFill>
                  <a:schemeClr val="tx1"/>
                </a:solidFill>
                <a:latin typeface="Arial" panose="020B0604020202020204" pitchFamily="34" charset="0"/>
                <a:cs typeface="Arial" panose="020B0604020202020204" pitchFamily="34" charset="0"/>
              </a:rPr>
              <a:t>July 1, 2019</a:t>
            </a:r>
          </a:p>
          <a:p>
            <a:pPr eaLnBrk="1" hangingPunct="1">
              <a:defRPr/>
            </a:pPr>
            <a:endParaRPr lang="el-GR" sz="1600" i="1" dirty="0">
              <a:solidFill>
                <a:schemeClr val="tx1"/>
              </a:solidFill>
            </a:endParaRPr>
          </a:p>
        </p:txBody>
      </p:sp>
      <p:sp>
        <p:nvSpPr>
          <p:cNvPr id="4" name="Title 3"/>
          <p:cNvSpPr>
            <a:spLocks noGrp="1"/>
          </p:cNvSpPr>
          <p:nvPr>
            <p:ph type="ctrTitle"/>
          </p:nvPr>
        </p:nvSpPr>
        <p:spPr>
          <a:xfrm>
            <a:off x="657225" y="1129030"/>
            <a:ext cx="7969885" cy="1528445"/>
          </a:xfrm>
        </p:spPr>
        <p:txBody>
          <a:bodyPr>
            <a:noAutofit/>
          </a:bodyPr>
          <a:lstStyle/>
          <a:p>
            <a:pPr>
              <a:defRPr/>
            </a:pPr>
            <a:r>
              <a:rPr kumimoji="1" lang="zh-CN" altLang="en-US" sz="3200" b="1" dirty="0"/>
              <a:t>基于性态的城市供水系统震后应急功能保障与韧性提升方法研究</a:t>
            </a:r>
            <a:endParaRPr lang="el-GR" sz="32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mj-ea"/>
              </a:rPr>
              <a:t>研究内容</a:t>
            </a:r>
          </a:p>
        </p:txBody>
      </p:sp>
      <p:sp>
        <p:nvSpPr>
          <p:cNvPr id="5" name="文本框 4">
            <a:extLst>
              <a:ext uri="{FF2B5EF4-FFF2-40B4-BE49-F238E27FC236}">
                <a16:creationId xmlns:a16="http://schemas.microsoft.com/office/drawing/2014/main" id="{0BCD6A22-2E17-41E2-9B41-170D9D75FE7F}"/>
              </a:ext>
            </a:extLst>
          </p:cNvPr>
          <p:cNvSpPr txBox="1"/>
          <p:nvPr/>
        </p:nvSpPr>
        <p:spPr>
          <a:xfrm>
            <a:off x="798576" y="1690689"/>
            <a:ext cx="1641475" cy="492443"/>
          </a:xfrm>
          <a:prstGeom prst="rect">
            <a:avLst/>
          </a:prstGeom>
          <a:solidFill>
            <a:schemeClr val="accent1">
              <a:lumMod val="40000"/>
              <a:lumOff val="60000"/>
            </a:schemeClr>
          </a:solidFill>
        </p:spPr>
        <p:txBody>
          <a:bodyPr wrap="none" lIns="0" tIns="0" rIns="0" bIns="0" rtlCol="0">
            <a:spAutoFit/>
          </a:bodyPr>
          <a:lstStyle/>
          <a:p>
            <a:r>
              <a:rPr lang="zh-CN" altLang="en-US" sz="3200" b="1" dirty="0"/>
              <a:t>研究内容</a:t>
            </a:r>
            <a:endParaRPr lang="en-US" altLang="zh-CN" sz="3200" dirty="0"/>
          </a:p>
        </p:txBody>
      </p:sp>
      <p:sp>
        <p:nvSpPr>
          <p:cNvPr id="6" name="矩形 5">
            <a:extLst>
              <a:ext uri="{FF2B5EF4-FFF2-40B4-BE49-F238E27FC236}">
                <a16:creationId xmlns:a16="http://schemas.microsoft.com/office/drawing/2014/main" id="{7E205659-D5AE-4E74-A889-C7CD78F5340A}"/>
              </a:ext>
            </a:extLst>
          </p:cNvPr>
          <p:cNvSpPr/>
          <p:nvPr/>
        </p:nvSpPr>
        <p:spPr>
          <a:xfrm>
            <a:off x="628650" y="2385310"/>
            <a:ext cx="8064246" cy="4093428"/>
          </a:xfrm>
          <a:prstGeom prst="rect">
            <a:avLst/>
          </a:prstGeom>
        </p:spPr>
        <p:txBody>
          <a:bodyPr wrap="square">
            <a:spAutoFit/>
          </a:bodyPr>
          <a:lstStyle/>
          <a:p>
            <a:pPr marL="342900" indent="-342900">
              <a:buFont typeface="Arial" panose="020B0604020202020204" pitchFamily="34" charset="0"/>
              <a:buChar char="•"/>
            </a:pPr>
            <a:r>
              <a:rPr lang="zh-CN" altLang="en-US" sz="2000" dirty="0"/>
              <a:t>建立供水管网地震服务能力评价模型。</a:t>
            </a:r>
            <a:endParaRPr lang="en-US" altLang="zh-CN" sz="2000" dirty="0"/>
          </a:p>
          <a:p>
            <a:pPr marL="800100" lvl="1" indent="-342900">
              <a:buFont typeface="Arial" panose="020B0604020202020204" pitchFamily="34" charset="0"/>
              <a:buChar char="•"/>
            </a:pPr>
            <a:r>
              <a:rPr lang="zh-CN" altLang="en-US" sz="2000" dirty="0"/>
              <a:t>选择管网服务能力评价指标；</a:t>
            </a:r>
            <a:endParaRPr lang="en-US" altLang="zh-CN" sz="2000" dirty="0"/>
          </a:p>
          <a:p>
            <a:pPr marL="800100" lvl="1" indent="-342900">
              <a:buFont typeface="Arial" panose="020B0604020202020204" pitchFamily="34" charset="0"/>
              <a:buChar char="•"/>
            </a:pPr>
            <a:r>
              <a:rPr lang="zh-CN" altLang="en-US" sz="2000" dirty="0"/>
              <a:t>采用蒙特卡罗抽样生成管网震后物理破坏状态；</a:t>
            </a:r>
            <a:endParaRPr lang="en-US" altLang="zh-CN" sz="2000" dirty="0"/>
          </a:p>
          <a:p>
            <a:pPr marL="800100" lvl="1" indent="-342900">
              <a:buFont typeface="Arial" panose="020B0604020202020204" pitchFamily="34" charset="0"/>
              <a:buChar char="•"/>
            </a:pPr>
            <a:r>
              <a:rPr lang="zh-CN" altLang="en-US" sz="2000" dirty="0"/>
              <a:t>建立管网物理破坏状态与水力模型对应关系；</a:t>
            </a:r>
            <a:endParaRPr lang="en-US" altLang="zh-CN" sz="2000" dirty="0"/>
          </a:p>
          <a:p>
            <a:pPr marL="800100" lvl="1" indent="-342900">
              <a:buFont typeface="Arial" panose="020B0604020202020204" pitchFamily="34" charset="0"/>
              <a:buChar char="•"/>
            </a:pPr>
            <a:r>
              <a:rPr lang="zh-CN" altLang="en-US" sz="2000" dirty="0"/>
              <a:t>对水力模型进行水力分析，获得管网服务能力评价指标。</a:t>
            </a:r>
            <a:endParaRPr lang="en-US" altLang="zh-CN" sz="2000" dirty="0"/>
          </a:p>
          <a:p>
            <a:pPr marL="342900" indent="-342900">
              <a:buFont typeface="Arial" panose="020B0604020202020204" pitchFamily="34" charset="0"/>
              <a:buChar char="•"/>
            </a:pPr>
            <a:r>
              <a:rPr lang="zh-CN" altLang="en-US" sz="2000" dirty="0"/>
              <a:t>建立供水管网恢复活动与管网物理状态时变关系；</a:t>
            </a:r>
            <a:endParaRPr lang="en-US" altLang="zh-CN" sz="2000" dirty="0"/>
          </a:p>
          <a:p>
            <a:pPr marL="800100" lvl="1" indent="-342900">
              <a:buFont typeface="Arial" panose="020B0604020202020204" pitchFamily="34" charset="0"/>
              <a:buChar char="•"/>
            </a:pPr>
            <a:r>
              <a:rPr lang="zh-CN" altLang="en-US" sz="2000" dirty="0"/>
              <a:t>以离散事件模型模拟管网恢复活动；</a:t>
            </a:r>
            <a:endParaRPr lang="en-US" altLang="zh-CN" sz="2000" dirty="0"/>
          </a:p>
          <a:p>
            <a:pPr marL="342900" indent="-342900">
              <a:buFont typeface="Arial" panose="020B0604020202020204" pitchFamily="34" charset="0"/>
              <a:buChar char="•"/>
            </a:pPr>
            <a:r>
              <a:rPr lang="zh-CN" altLang="en-US" sz="2000" dirty="0"/>
              <a:t>建立供水管网韧性评价方法；</a:t>
            </a:r>
            <a:endParaRPr lang="en-US" altLang="zh-CN" sz="2000" dirty="0"/>
          </a:p>
          <a:p>
            <a:pPr marL="342900" indent="-342900">
              <a:buFont typeface="Arial" panose="020B0604020202020204" pitchFamily="34" charset="0"/>
              <a:buChar char="•"/>
            </a:pPr>
            <a:r>
              <a:rPr lang="zh-CN" altLang="en-US" sz="2000" dirty="0"/>
              <a:t>研究不同恢复资源分配方法对管网韧性提升；</a:t>
            </a:r>
            <a:endParaRPr lang="en-US" altLang="zh-CN" sz="2000" dirty="0"/>
          </a:p>
          <a:p>
            <a:pPr marL="800100" lvl="1" indent="-342900">
              <a:buFont typeface="Arial" panose="020B0604020202020204" pitchFamily="34" charset="0"/>
              <a:buChar char="•"/>
            </a:pPr>
            <a:r>
              <a:rPr lang="zh-CN" altLang="en-US" sz="2000" dirty="0"/>
              <a:t>研究</a:t>
            </a:r>
            <a:r>
              <a:rPr lang="zh-CN" altLang="en-US" sz="2000" dirty="0">
                <a:solidFill>
                  <a:srgbClr val="128EB4"/>
                </a:solidFill>
              </a:rPr>
              <a:t>震前规划阶段</a:t>
            </a:r>
            <a:r>
              <a:rPr lang="zh-CN" altLang="en-US" sz="2000" dirty="0"/>
              <a:t>加固管网对管网地震韧性的提升；</a:t>
            </a:r>
            <a:endParaRPr lang="en-US" altLang="zh-CN" sz="2000" dirty="0"/>
          </a:p>
          <a:p>
            <a:pPr marL="800100" lvl="1" indent="-342900">
              <a:buFont typeface="Arial" panose="020B0604020202020204" pitchFamily="34" charset="0"/>
              <a:buChar char="•"/>
            </a:pPr>
            <a:r>
              <a:rPr lang="zh-CN" altLang="en-US" sz="2000" dirty="0"/>
              <a:t>研究</a:t>
            </a:r>
            <a:r>
              <a:rPr lang="zh-CN" altLang="en-US" sz="2000" dirty="0">
                <a:solidFill>
                  <a:srgbClr val="128EB4"/>
                </a:solidFill>
              </a:rPr>
              <a:t>震前运行阶段</a:t>
            </a:r>
            <a:r>
              <a:rPr lang="zh-CN" altLang="en-US" sz="2000" dirty="0"/>
              <a:t>对管网维护和管理对管网地震韧性的提升；</a:t>
            </a:r>
            <a:endParaRPr lang="en-US" altLang="zh-CN" sz="2000" dirty="0"/>
          </a:p>
          <a:p>
            <a:pPr marL="800100" lvl="1" indent="-342900">
              <a:buFont typeface="Arial" panose="020B0604020202020204" pitchFamily="34" charset="0"/>
              <a:buChar char="•"/>
            </a:pPr>
            <a:r>
              <a:rPr lang="zh-CN" altLang="en-US" sz="2000" dirty="0"/>
              <a:t>研究</a:t>
            </a:r>
            <a:r>
              <a:rPr lang="zh-CN" altLang="en-US" sz="2000" dirty="0">
                <a:solidFill>
                  <a:srgbClr val="128EB4"/>
                </a:solidFill>
              </a:rPr>
              <a:t>震后修复阶段</a:t>
            </a:r>
            <a:r>
              <a:rPr lang="zh-CN" altLang="en-US" sz="2000" dirty="0"/>
              <a:t>对管网韧性的提升。</a:t>
            </a:r>
            <a:endParaRPr lang="en-US" altLang="zh-CN" sz="2000" dirty="0"/>
          </a:p>
          <a:p>
            <a:pPr marL="800100" lvl="1" indent="-342900">
              <a:buFont typeface="+mj-lt"/>
              <a:buAutoNum type="arabicPeriod"/>
            </a:pPr>
            <a:endParaRPr lang="en-US" altLang="zh-CN" sz="2000" dirty="0"/>
          </a:p>
        </p:txBody>
      </p:sp>
    </p:spTree>
    <p:extLst>
      <p:ext uri="{BB962C8B-B14F-4D97-AF65-F5344CB8AC3E}">
        <p14:creationId xmlns:p14="http://schemas.microsoft.com/office/powerpoint/2010/main" val="93574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85003" y="2538404"/>
            <a:ext cx="677108" cy="900246"/>
          </a:xfrm>
          <a:prstGeom prst="rect">
            <a:avLst/>
          </a:prstGeom>
          <a:noFill/>
        </p:spPr>
        <p:txBody>
          <a:bodyPr vert="eaVert" wrap="none" rtlCol="0">
            <a:spAutoFit/>
          </a:bodyPr>
          <a:lstStyle/>
          <a:p>
            <a:r>
              <a:rPr lang="zh-CN" altLang="en-US" sz="3200" b="1" dirty="0"/>
              <a:t>目录</a:t>
            </a:r>
          </a:p>
        </p:txBody>
      </p:sp>
      <p:sp>
        <p:nvSpPr>
          <p:cNvPr id="4" name="TextBox 3"/>
          <p:cNvSpPr txBox="1"/>
          <p:nvPr/>
        </p:nvSpPr>
        <p:spPr>
          <a:xfrm>
            <a:off x="3590692" y="2168565"/>
            <a:ext cx="1579278" cy="369332"/>
          </a:xfrm>
          <a:prstGeom prst="rect">
            <a:avLst/>
          </a:prstGeom>
          <a:noFill/>
        </p:spPr>
        <p:txBody>
          <a:bodyPr wrap="none" rtlCol="0">
            <a:spAutoFit/>
          </a:bodyPr>
          <a:lstStyle/>
          <a:p>
            <a:r>
              <a:rPr lang="zh-CN" altLang="en-US" b="1" dirty="0">
                <a:latin typeface="楷体" pitchFamily="49" charset="-122"/>
                <a:ea typeface="楷体" pitchFamily="49" charset="-122"/>
              </a:rPr>
              <a:t>一、研究背景</a:t>
            </a:r>
          </a:p>
        </p:txBody>
      </p:sp>
      <p:cxnSp>
        <p:nvCxnSpPr>
          <p:cNvPr id="6" name="直接连接符 5"/>
          <p:cNvCxnSpPr/>
          <p:nvPr/>
        </p:nvCxnSpPr>
        <p:spPr>
          <a:xfrm>
            <a:off x="3122342" y="825189"/>
            <a:ext cx="0" cy="4962293"/>
          </a:xfrm>
          <a:prstGeom prst="line">
            <a:avLst/>
          </a:prstGeom>
          <a:ln w="19050">
            <a:solidFill>
              <a:schemeClr val="bg2">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590693" y="2862389"/>
            <a:ext cx="2276585" cy="369332"/>
          </a:xfrm>
          <a:prstGeom prst="rect">
            <a:avLst/>
          </a:prstGeom>
          <a:noFill/>
        </p:spPr>
        <p:txBody>
          <a:bodyPr wrap="none" rtlCol="0">
            <a:spAutoFit/>
          </a:bodyPr>
          <a:lstStyle/>
          <a:p>
            <a:r>
              <a:rPr lang="zh-CN" altLang="en-US" b="1" dirty="0">
                <a:latin typeface="楷体" pitchFamily="49" charset="-122"/>
                <a:ea typeface="楷体" pitchFamily="49" charset="-122"/>
              </a:rPr>
              <a:t>二、研究目标与内容</a:t>
            </a:r>
          </a:p>
        </p:txBody>
      </p:sp>
      <p:sp>
        <p:nvSpPr>
          <p:cNvPr id="9" name="TextBox 8"/>
          <p:cNvSpPr txBox="1"/>
          <p:nvPr/>
        </p:nvSpPr>
        <p:spPr>
          <a:xfrm>
            <a:off x="3590693" y="3556213"/>
            <a:ext cx="1579278" cy="369332"/>
          </a:xfrm>
          <a:prstGeom prst="rect">
            <a:avLst/>
          </a:prstGeom>
          <a:solidFill>
            <a:schemeClr val="accent1">
              <a:lumMod val="60000"/>
              <a:lumOff val="40000"/>
            </a:schemeClr>
          </a:solidFill>
        </p:spPr>
        <p:txBody>
          <a:bodyPr wrap="none" rtlCol="0">
            <a:spAutoFit/>
          </a:bodyPr>
          <a:lstStyle/>
          <a:p>
            <a:r>
              <a:rPr lang="zh-CN" altLang="en-US" b="1" dirty="0">
                <a:latin typeface="楷体" pitchFamily="49" charset="-122"/>
                <a:ea typeface="楷体" pitchFamily="49" charset="-122"/>
              </a:rPr>
              <a:t>三、研究进展</a:t>
            </a:r>
          </a:p>
        </p:txBody>
      </p:sp>
      <p:sp>
        <p:nvSpPr>
          <p:cNvPr id="7" name="TextBox 8">
            <a:extLst>
              <a:ext uri="{FF2B5EF4-FFF2-40B4-BE49-F238E27FC236}">
                <a16:creationId xmlns:a16="http://schemas.microsoft.com/office/drawing/2014/main" id="{73F97C46-1EDD-4DBB-A777-2FCA5DA56567}"/>
              </a:ext>
            </a:extLst>
          </p:cNvPr>
          <p:cNvSpPr txBox="1"/>
          <p:nvPr/>
        </p:nvSpPr>
        <p:spPr>
          <a:xfrm>
            <a:off x="3590692" y="4250037"/>
            <a:ext cx="2044149" cy="369332"/>
          </a:xfrm>
          <a:prstGeom prst="rect">
            <a:avLst/>
          </a:prstGeom>
          <a:noFill/>
        </p:spPr>
        <p:txBody>
          <a:bodyPr wrap="none" rtlCol="0">
            <a:spAutoFit/>
          </a:bodyPr>
          <a:lstStyle/>
          <a:p>
            <a:r>
              <a:rPr lang="zh-CN" altLang="en-US" b="1" dirty="0">
                <a:latin typeface="楷体" pitchFamily="49" charset="-122"/>
                <a:ea typeface="楷体" pitchFamily="49" charset="-122"/>
              </a:rPr>
              <a:t>四、下一阶段工作</a:t>
            </a:r>
          </a:p>
        </p:txBody>
      </p:sp>
    </p:spTree>
    <p:extLst>
      <p:ext uri="{BB962C8B-B14F-4D97-AF65-F5344CB8AC3E}">
        <p14:creationId xmlns:p14="http://schemas.microsoft.com/office/powerpoint/2010/main" val="178606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A7044B-45AD-4A63-8B53-325A625D01A6}"/>
              </a:ext>
            </a:extLst>
          </p:cNvPr>
          <p:cNvSpPr>
            <a:spLocks noGrp="1"/>
          </p:cNvSpPr>
          <p:nvPr>
            <p:ph type="title"/>
          </p:nvPr>
        </p:nvSpPr>
        <p:spPr/>
        <p:txBody>
          <a:bodyPr/>
          <a:lstStyle/>
          <a:p>
            <a:r>
              <a:rPr lang="zh-CN" altLang="en-US" dirty="0"/>
              <a:t>研究进展</a:t>
            </a:r>
          </a:p>
        </p:txBody>
      </p:sp>
      <p:sp>
        <p:nvSpPr>
          <p:cNvPr id="47" name="文本框 46">
            <a:extLst>
              <a:ext uri="{FF2B5EF4-FFF2-40B4-BE49-F238E27FC236}">
                <a16:creationId xmlns:a16="http://schemas.microsoft.com/office/drawing/2014/main" id="{077F0DF8-E54A-4717-85B8-9C9C64AC5EE7}"/>
              </a:ext>
            </a:extLst>
          </p:cNvPr>
          <p:cNvSpPr txBox="1"/>
          <p:nvPr/>
        </p:nvSpPr>
        <p:spPr>
          <a:xfrm>
            <a:off x="798576" y="1690689"/>
            <a:ext cx="1641475" cy="492443"/>
          </a:xfrm>
          <a:prstGeom prst="rect">
            <a:avLst/>
          </a:prstGeom>
          <a:solidFill>
            <a:schemeClr val="accent1">
              <a:lumMod val="40000"/>
              <a:lumOff val="60000"/>
            </a:schemeClr>
          </a:solidFill>
        </p:spPr>
        <p:txBody>
          <a:bodyPr wrap="none" lIns="0" tIns="0" rIns="0" bIns="0" rtlCol="0">
            <a:spAutoFit/>
          </a:bodyPr>
          <a:lstStyle/>
          <a:p>
            <a:r>
              <a:rPr lang="zh-CN" altLang="en-US" sz="3200" b="1" dirty="0"/>
              <a:t>研究内容</a:t>
            </a:r>
            <a:endParaRPr lang="en-US" altLang="zh-CN" sz="3200" dirty="0"/>
          </a:p>
        </p:txBody>
      </p:sp>
      <p:sp>
        <p:nvSpPr>
          <p:cNvPr id="48" name="矩形 47">
            <a:extLst>
              <a:ext uri="{FF2B5EF4-FFF2-40B4-BE49-F238E27FC236}">
                <a16:creationId xmlns:a16="http://schemas.microsoft.com/office/drawing/2014/main" id="{30155060-B8D1-45FA-89FC-AADF00D090EB}"/>
              </a:ext>
            </a:extLst>
          </p:cNvPr>
          <p:cNvSpPr/>
          <p:nvPr/>
        </p:nvSpPr>
        <p:spPr>
          <a:xfrm>
            <a:off x="628650" y="2385310"/>
            <a:ext cx="8064246" cy="4093428"/>
          </a:xfrm>
          <a:prstGeom prst="rect">
            <a:avLst/>
          </a:prstGeom>
          <a:ln>
            <a:noFill/>
          </a:ln>
        </p:spPr>
        <p:txBody>
          <a:bodyPr wrap="square">
            <a:spAutoFit/>
          </a:bodyPr>
          <a:lstStyle/>
          <a:p>
            <a:pPr marL="342900" indent="-342900">
              <a:buFont typeface="Arial" panose="020B0604020202020204" pitchFamily="34" charset="0"/>
              <a:buChar char="•"/>
            </a:pPr>
            <a:r>
              <a:rPr lang="zh-CN" altLang="en-US" sz="2000" dirty="0">
                <a:solidFill>
                  <a:srgbClr val="128EB4"/>
                </a:solidFill>
              </a:rPr>
              <a:t>建立供水管网地震服务能力评价模型。（已完成）</a:t>
            </a:r>
            <a:endParaRPr lang="en-US" altLang="zh-CN" sz="2000" dirty="0">
              <a:solidFill>
                <a:srgbClr val="128EB4"/>
              </a:solidFill>
            </a:endParaRPr>
          </a:p>
          <a:p>
            <a:pPr marL="800100" lvl="1" indent="-342900">
              <a:buFont typeface="Arial" panose="020B0604020202020204" pitchFamily="34" charset="0"/>
              <a:buChar char="•"/>
            </a:pPr>
            <a:r>
              <a:rPr lang="zh-CN" altLang="en-US" sz="2000" dirty="0">
                <a:solidFill>
                  <a:srgbClr val="128EB4"/>
                </a:solidFill>
              </a:rPr>
              <a:t>选择管网服务能力评价指标；</a:t>
            </a:r>
            <a:endParaRPr lang="en-US" altLang="zh-CN" sz="2000" dirty="0">
              <a:solidFill>
                <a:srgbClr val="128EB4"/>
              </a:solidFill>
            </a:endParaRPr>
          </a:p>
          <a:p>
            <a:pPr marL="800100" lvl="1" indent="-342900">
              <a:buFont typeface="Arial" panose="020B0604020202020204" pitchFamily="34" charset="0"/>
              <a:buChar char="•"/>
            </a:pPr>
            <a:r>
              <a:rPr lang="zh-CN" altLang="en-US" sz="2000" dirty="0">
                <a:solidFill>
                  <a:srgbClr val="128EB4"/>
                </a:solidFill>
              </a:rPr>
              <a:t>采用蒙特卡罗抽样生成管网震后物理破坏状态；</a:t>
            </a:r>
            <a:endParaRPr lang="en-US" altLang="zh-CN" sz="2000" dirty="0">
              <a:solidFill>
                <a:srgbClr val="128EB4"/>
              </a:solidFill>
            </a:endParaRPr>
          </a:p>
          <a:p>
            <a:pPr marL="800100" lvl="1" indent="-342900">
              <a:buFont typeface="Arial" panose="020B0604020202020204" pitchFamily="34" charset="0"/>
              <a:buChar char="•"/>
            </a:pPr>
            <a:r>
              <a:rPr lang="zh-CN" altLang="en-US" sz="2000" dirty="0">
                <a:solidFill>
                  <a:srgbClr val="128EB4"/>
                </a:solidFill>
              </a:rPr>
              <a:t>建立管网物理破坏状态与水力模型对应关系；</a:t>
            </a:r>
            <a:endParaRPr lang="en-US" altLang="zh-CN" sz="2000" dirty="0">
              <a:solidFill>
                <a:srgbClr val="128EB4"/>
              </a:solidFill>
            </a:endParaRPr>
          </a:p>
          <a:p>
            <a:pPr marL="800100" lvl="1" indent="-342900">
              <a:buFont typeface="Arial" panose="020B0604020202020204" pitchFamily="34" charset="0"/>
              <a:buChar char="•"/>
            </a:pPr>
            <a:r>
              <a:rPr lang="zh-CN" altLang="en-US" sz="2000" dirty="0">
                <a:solidFill>
                  <a:srgbClr val="128EB4"/>
                </a:solidFill>
              </a:rPr>
              <a:t>对水力模型进行水力分析，获得管网服务能力评价指标。</a:t>
            </a:r>
            <a:endParaRPr lang="en-US" altLang="zh-CN" sz="2000" dirty="0">
              <a:solidFill>
                <a:srgbClr val="128EB4"/>
              </a:solidFill>
            </a:endParaRPr>
          </a:p>
          <a:p>
            <a:pPr marL="342900" indent="-342900">
              <a:buFont typeface="Arial" panose="020B0604020202020204" pitchFamily="34" charset="0"/>
              <a:buChar char="•"/>
            </a:pPr>
            <a:r>
              <a:rPr lang="zh-CN" altLang="en-US" sz="2000" dirty="0">
                <a:solidFill>
                  <a:srgbClr val="128EB4"/>
                </a:solidFill>
              </a:rPr>
              <a:t>建立供水管网恢复活动与管网物理状态时变关系；（已完成）</a:t>
            </a:r>
            <a:endParaRPr lang="en-US" altLang="zh-CN" sz="2000" dirty="0">
              <a:solidFill>
                <a:srgbClr val="128EB4"/>
              </a:solidFill>
            </a:endParaRPr>
          </a:p>
          <a:p>
            <a:pPr marL="800100" lvl="1" indent="-342900">
              <a:buFont typeface="Arial" panose="020B0604020202020204" pitchFamily="34" charset="0"/>
              <a:buChar char="•"/>
            </a:pPr>
            <a:r>
              <a:rPr lang="zh-CN" altLang="en-US" sz="2000" dirty="0">
                <a:solidFill>
                  <a:srgbClr val="128EB4"/>
                </a:solidFill>
              </a:rPr>
              <a:t>以离散事件模型模拟管网恢复活动；</a:t>
            </a:r>
            <a:endParaRPr lang="en-US" altLang="zh-CN" sz="2000" dirty="0">
              <a:solidFill>
                <a:srgbClr val="128EB4"/>
              </a:solidFill>
            </a:endParaRPr>
          </a:p>
          <a:p>
            <a:pPr marL="342900" indent="-342900">
              <a:buFont typeface="Arial" panose="020B0604020202020204" pitchFamily="34" charset="0"/>
              <a:buChar char="•"/>
            </a:pPr>
            <a:r>
              <a:rPr lang="zh-CN" altLang="en-US" sz="2000" dirty="0"/>
              <a:t>建立供水管网韧性评价方法；（进行中）</a:t>
            </a:r>
            <a:endParaRPr lang="en-US" altLang="zh-CN" sz="2000" dirty="0"/>
          </a:p>
          <a:p>
            <a:pPr marL="342900" indent="-342900">
              <a:buFont typeface="Arial" panose="020B0604020202020204" pitchFamily="34" charset="0"/>
              <a:buChar char="•"/>
            </a:pPr>
            <a:r>
              <a:rPr lang="zh-CN" altLang="en-US" sz="2000" dirty="0"/>
              <a:t>研究不同恢复资源分配方法对管网韧性提升；</a:t>
            </a:r>
            <a:endParaRPr lang="en-US" altLang="zh-CN" sz="2000" dirty="0"/>
          </a:p>
          <a:p>
            <a:pPr marL="800100" lvl="1" indent="-342900">
              <a:buFont typeface="Arial" panose="020B0604020202020204" pitchFamily="34" charset="0"/>
              <a:buChar char="•"/>
            </a:pPr>
            <a:r>
              <a:rPr lang="zh-CN" altLang="en-US" sz="2000" dirty="0"/>
              <a:t>研究</a:t>
            </a:r>
            <a:r>
              <a:rPr lang="zh-CN" altLang="en-US" sz="2000" dirty="0">
                <a:solidFill>
                  <a:srgbClr val="128EB4"/>
                </a:solidFill>
              </a:rPr>
              <a:t>震前规划阶段</a:t>
            </a:r>
            <a:r>
              <a:rPr lang="zh-CN" altLang="en-US" sz="2000" dirty="0"/>
              <a:t>加固管网对管网地震韧性的提升；</a:t>
            </a:r>
            <a:endParaRPr lang="en-US" altLang="zh-CN" sz="2000" dirty="0"/>
          </a:p>
          <a:p>
            <a:pPr marL="800100" lvl="1" indent="-342900">
              <a:buFont typeface="Arial" panose="020B0604020202020204" pitchFamily="34" charset="0"/>
              <a:buChar char="•"/>
            </a:pPr>
            <a:r>
              <a:rPr lang="zh-CN" altLang="en-US" sz="2000" dirty="0"/>
              <a:t>研究</a:t>
            </a:r>
            <a:r>
              <a:rPr lang="zh-CN" altLang="en-US" sz="2000" dirty="0">
                <a:solidFill>
                  <a:srgbClr val="128EB4"/>
                </a:solidFill>
              </a:rPr>
              <a:t>震前运行阶段</a:t>
            </a:r>
            <a:r>
              <a:rPr lang="zh-CN" altLang="en-US" sz="2000" dirty="0"/>
              <a:t>对管网维护和管理对管网地震韧性的提升；</a:t>
            </a:r>
            <a:endParaRPr lang="en-US" altLang="zh-CN" sz="2000" dirty="0"/>
          </a:p>
          <a:p>
            <a:pPr marL="800100" lvl="1" indent="-342900">
              <a:buFont typeface="Arial" panose="020B0604020202020204" pitchFamily="34" charset="0"/>
              <a:buChar char="•"/>
            </a:pPr>
            <a:r>
              <a:rPr lang="zh-CN" altLang="en-US" sz="2000" dirty="0"/>
              <a:t>研究</a:t>
            </a:r>
            <a:r>
              <a:rPr lang="zh-CN" altLang="en-US" sz="2000" dirty="0">
                <a:solidFill>
                  <a:srgbClr val="128EB4"/>
                </a:solidFill>
              </a:rPr>
              <a:t>震后修复阶段</a:t>
            </a:r>
            <a:r>
              <a:rPr lang="zh-CN" altLang="en-US" sz="2000" dirty="0"/>
              <a:t>对管网韧性的提升。</a:t>
            </a:r>
            <a:endParaRPr lang="en-US" altLang="zh-CN" sz="2000" dirty="0"/>
          </a:p>
          <a:p>
            <a:pPr marL="800100" lvl="1" indent="-342900">
              <a:buFont typeface="+mj-lt"/>
              <a:buAutoNum type="arabicPeriod"/>
            </a:pPr>
            <a:endParaRPr lang="en-US" altLang="zh-CN" sz="2000" dirty="0"/>
          </a:p>
        </p:txBody>
      </p:sp>
    </p:spTree>
    <p:extLst>
      <p:ext uri="{BB962C8B-B14F-4D97-AF65-F5344CB8AC3E}">
        <p14:creationId xmlns:p14="http://schemas.microsoft.com/office/powerpoint/2010/main" val="500954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管网震后服务能力评价模型</a:t>
            </a:r>
          </a:p>
        </p:txBody>
      </p:sp>
      <p:pic>
        <p:nvPicPr>
          <p:cNvPr id="34" name="Picture 2" descr="图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31478" y="1816632"/>
            <a:ext cx="2177338" cy="3224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2" name="Picture 2" descr="图5">
            <a:extLst>
              <a:ext uri="{FF2B5EF4-FFF2-40B4-BE49-F238E27FC236}">
                <a16:creationId xmlns:a16="http://schemas.microsoft.com/office/drawing/2014/main" id="{6FCC7836-5209-4F1B-B04D-3FC19E0160D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15050" y="1690689"/>
            <a:ext cx="2400300" cy="416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文本框 23">
            <a:extLst>
              <a:ext uri="{FF2B5EF4-FFF2-40B4-BE49-F238E27FC236}">
                <a16:creationId xmlns:a16="http://schemas.microsoft.com/office/drawing/2014/main" id="{80D9F7F1-DBA8-4EE2-8F8D-5EAAAE7D2DD7}"/>
              </a:ext>
            </a:extLst>
          </p:cNvPr>
          <p:cNvSpPr txBox="1"/>
          <p:nvPr/>
        </p:nvSpPr>
        <p:spPr>
          <a:xfrm>
            <a:off x="476435" y="1706800"/>
            <a:ext cx="3136559" cy="3970318"/>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针对需水量驱动节点压力分析模型在震后供水挂五年水力分析中的不足，建立了基于压力驱动</a:t>
            </a:r>
            <a:r>
              <a:rPr lang="en-US" altLang="zh-CN" dirty="0"/>
              <a:t>(PDD)</a:t>
            </a:r>
            <a:r>
              <a:rPr lang="zh-CN" altLang="en-US" dirty="0"/>
              <a:t>分析的供水管网分析模型。</a:t>
            </a:r>
            <a:endParaRPr lang="en-US" altLang="zh-CN" dirty="0"/>
          </a:p>
          <a:p>
            <a:pPr marL="742950" lvl="1" indent="-285750">
              <a:buFont typeface="Arial" panose="020B0604020202020204" pitchFamily="34" charset="0"/>
              <a:buChar char="•"/>
            </a:pPr>
            <a:r>
              <a:rPr lang="en-US" altLang="zh-CN" dirty="0"/>
              <a:t>Step1 </a:t>
            </a:r>
            <a:r>
              <a:rPr lang="zh-CN" altLang="en-US" dirty="0"/>
              <a:t>采用</a:t>
            </a:r>
            <a:r>
              <a:rPr lang="en-US" altLang="zh-CN" dirty="0"/>
              <a:t>Monte Carlo </a:t>
            </a:r>
            <a:r>
              <a:rPr lang="zh-CN" altLang="en-US" dirty="0"/>
              <a:t>随机抽样生成供水管网破坏工况；</a:t>
            </a:r>
            <a:endParaRPr lang="en-US" altLang="zh-CN" dirty="0"/>
          </a:p>
          <a:p>
            <a:pPr marL="742950" lvl="1" indent="-285750">
              <a:buFont typeface="Arial" panose="020B0604020202020204" pitchFamily="34" charset="0"/>
              <a:buChar char="•"/>
            </a:pPr>
            <a:r>
              <a:rPr lang="en-US" altLang="zh-CN" dirty="0"/>
              <a:t>Step2 </a:t>
            </a:r>
            <a:r>
              <a:rPr lang="zh-CN" altLang="en-US" dirty="0"/>
              <a:t>根据破坏工况，在</a:t>
            </a:r>
            <a:r>
              <a:rPr lang="en-US" altLang="zh-CN" dirty="0"/>
              <a:t>EPANET</a:t>
            </a:r>
            <a:r>
              <a:rPr lang="zh-CN" altLang="en-US" dirty="0"/>
              <a:t>中建立对应的水力模型；</a:t>
            </a:r>
            <a:endParaRPr lang="en-US" altLang="zh-CN" dirty="0"/>
          </a:p>
          <a:p>
            <a:pPr marL="742950" lvl="1" indent="-285750">
              <a:buFont typeface="Arial" panose="020B0604020202020204" pitchFamily="34" charset="0"/>
              <a:buChar char="•"/>
            </a:pPr>
            <a:r>
              <a:rPr lang="en-US" altLang="zh-CN" dirty="0"/>
              <a:t>Step3 </a:t>
            </a:r>
            <a:r>
              <a:rPr lang="zh-CN" altLang="en-US" dirty="0"/>
              <a:t>采用</a:t>
            </a:r>
            <a:r>
              <a:rPr lang="en-US" altLang="zh-CN" dirty="0"/>
              <a:t>PDD</a:t>
            </a:r>
            <a:r>
              <a:rPr lang="zh-CN" altLang="en-US" dirty="0"/>
              <a:t>模型进行水力平差。</a:t>
            </a:r>
            <a:endParaRPr lang="en-US" altLang="zh-CN" dirty="0"/>
          </a:p>
          <a:p>
            <a:pPr marL="285750" indent="-285750">
              <a:buFont typeface="Arial" panose="020B0604020202020204" pitchFamily="34" charset="0"/>
              <a:buChar char="•"/>
            </a:pPr>
            <a:endParaRPr lang="en-US" altLang="zh-CN" dirty="0"/>
          </a:p>
        </p:txBody>
      </p:sp>
      <p:sp>
        <p:nvSpPr>
          <p:cNvPr id="17" name="箭头: 右 16">
            <a:extLst>
              <a:ext uri="{FF2B5EF4-FFF2-40B4-BE49-F238E27FC236}">
                <a16:creationId xmlns:a16="http://schemas.microsoft.com/office/drawing/2014/main" id="{641C0906-7680-426D-907E-39A4DC4639CF}"/>
              </a:ext>
            </a:extLst>
          </p:cNvPr>
          <p:cNvSpPr/>
          <p:nvPr/>
        </p:nvSpPr>
        <p:spPr>
          <a:xfrm>
            <a:off x="5749879" y="3678510"/>
            <a:ext cx="524108" cy="186782"/>
          </a:xfrm>
          <a:prstGeom prst="rightArrow">
            <a:avLst/>
          </a:prstGeom>
          <a:solidFill>
            <a:srgbClr val="128EB4"/>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dirty="0">
              <a:solidFill>
                <a:sysClr val="windowText" lastClr="000000"/>
              </a:solidFill>
            </a:endParaRPr>
          </a:p>
        </p:txBody>
      </p:sp>
      <p:sp>
        <p:nvSpPr>
          <p:cNvPr id="18" name="文本框 17">
            <a:extLst>
              <a:ext uri="{FF2B5EF4-FFF2-40B4-BE49-F238E27FC236}">
                <a16:creationId xmlns:a16="http://schemas.microsoft.com/office/drawing/2014/main" id="{E6716D56-C41E-41E5-95F5-B1792E550940}"/>
              </a:ext>
            </a:extLst>
          </p:cNvPr>
          <p:cNvSpPr txBox="1"/>
          <p:nvPr/>
        </p:nvSpPr>
        <p:spPr>
          <a:xfrm>
            <a:off x="3493615" y="6394029"/>
            <a:ext cx="2518318" cy="276999"/>
          </a:xfrm>
          <a:prstGeom prst="rect">
            <a:avLst/>
          </a:prstGeom>
          <a:noFill/>
        </p:spPr>
        <p:txBody>
          <a:bodyPr wrap="none" lIns="0" tIns="0" rIns="0" bIns="0" rtlCol="0">
            <a:spAutoFit/>
          </a:bodyPr>
          <a:lstStyle/>
          <a:p>
            <a:pPr algn="l"/>
            <a:r>
              <a:rPr lang="en-US" altLang="zh-CN" dirty="0"/>
              <a:t>PDD</a:t>
            </a:r>
            <a:r>
              <a:rPr lang="zh-CN" altLang="en-US" dirty="0"/>
              <a:t>模型采用</a:t>
            </a:r>
            <a:r>
              <a:rPr lang="en-US" altLang="zh-CN" dirty="0"/>
              <a:t>Wagner</a:t>
            </a:r>
            <a:r>
              <a:rPr lang="zh-CN" altLang="en-US" dirty="0"/>
              <a:t>模型</a:t>
            </a:r>
          </a:p>
        </p:txBody>
      </p:sp>
    </p:spTree>
    <p:extLst>
      <p:ext uri="{BB962C8B-B14F-4D97-AF65-F5344CB8AC3E}">
        <p14:creationId xmlns:p14="http://schemas.microsoft.com/office/powerpoint/2010/main" val="3350810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管网震后服务能力评价模型</a:t>
            </a:r>
            <a:endParaRPr lang="zh-CN" altLang="en-US" b="1" dirty="0"/>
          </a:p>
        </p:txBody>
      </p:sp>
      <p:pic>
        <p:nvPicPr>
          <p:cNvPr id="21" name="图片 5"/>
          <p:cNvPicPr>
            <a:picLocks noChangeAspect="1" noChangeArrowheads="1"/>
          </p:cNvPicPr>
          <p:nvPr/>
        </p:nvPicPr>
        <p:blipFill>
          <a:blip r:embed="rId4">
            <a:extLst>
              <a:ext uri="{28A0092B-C50C-407E-A947-70E740481C1C}">
                <a14:useLocalDpi xmlns:a14="http://schemas.microsoft.com/office/drawing/2010/main" val="0"/>
              </a:ext>
            </a:extLst>
          </a:blip>
          <a:srcRect l="18781" t="13902" r="18011" b="60423"/>
          <a:stretch>
            <a:fillRect/>
          </a:stretch>
        </p:blipFill>
        <p:spPr bwMode="auto">
          <a:xfrm>
            <a:off x="4325250" y="1581663"/>
            <a:ext cx="4068395" cy="2340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3" name="对象 22"/>
          <p:cNvGraphicFramePr>
            <a:graphicFrameLocks noChangeAspect="1"/>
          </p:cNvGraphicFramePr>
          <p:nvPr>
            <p:extLst/>
          </p:nvPr>
        </p:nvGraphicFramePr>
        <p:xfrm>
          <a:off x="4325250" y="4024856"/>
          <a:ext cx="4068000" cy="2502961"/>
        </p:xfrm>
        <a:graphic>
          <a:graphicData uri="http://schemas.openxmlformats.org/presentationml/2006/ole">
            <mc:AlternateContent xmlns:mc="http://schemas.openxmlformats.org/markup-compatibility/2006">
              <mc:Choice xmlns:v="urn:schemas-microsoft-com:vml" Requires="v">
                <p:oleObj spid="_x0000_s1034" name="Graph" r:id="rId5" imgW="3682080" imgH="2265512" progId="Origin50.Graph">
                  <p:embed/>
                </p:oleObj>
              </mc:Choice>
              <mc:Fallback>
                <p:oleObj name="Graph" r:id="rId5" imgW="3682080" imgH="2265512" progId="Origin50.Graph">
                  <p:embed/>
                  <p:pic>
                    <p:nvPicPr>
                      <p:cNvPr id="23" name="对象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5250" y="4024856"/>
                        <a:ext cx="4068000" cy="25029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5"/>
          <p:cNvSpPr>
            <a:spLocks noChangeAspect="1" noChangeArrowheads="1"/>
          </p:cNvSpPr>
          <p:nvPr/>
        </p:nvSpPr>
        <p:spPr bwMode="auto">
          <a:xfrm>
            <a:off x="5067300" y="4305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文本框 7">
            <a:extLst>
              <a:ext uri="{FF2B5EF4-FFF2-40B4-BE49-F238E27FC236}">
                <a16:creationId xmlns:a16="http://schemas.microsoft.com/office/drawing/2014/main" id="{C35E8DCD-1DD1-4834-958B-91C493069706}"/>
              </a:ext>
            </a:extLst>
          </p:cNvPr>
          <p:cNvSpPr txBox="1"/>
          <p:nvPr/>
        </p:nvSpPr>
        <p:spPr>
          <a:xfrm>
            <a:off x="476435" y="1706800"/>
            <a:ext cx="3136559" cy="3693319"/>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将提出的管网震后功能分析模型与</a:t>
            </a:r>
            <a:r>
              <a:rPr lang="en-US" altLang="zh-CN" dirty="0"/>
              <a:t>GIRAFFE</a:t>
            </a:r>
            <a:r>
              <a:rPr lang="zh-CN" altLang="en-US" dirty="0"/>
              <a:t>软件的分析结果进行比较。</a:t>
            </a:r>
            <a:endParaRPr lang="en-US" altLang="zh-CN" dirty="0"/>
          </a:p>
          <a:p>
            <a:pPr marL="742950" lvl="1" indent="-285750">
              <a:buFont typeface="Arial" panose="020B0604020202020204" pitchFamily="34" charset="0"/>
              <a:buChar char="•"/>
            </a:pPr>
            <a:r>
              <a:rPr lang="zh-CN" altLang="en-US" dirty="0"/>
              <a:t>案例管网包括：</a:t>
            </a:r>
            <a:r>
              <a:rPr lang="en-US" altLang="zh-CN" dirty="0"/>
              <a:t>4</a:t>
            </a:r>
            <a:r>
              <a:rPr lang="zh-CN" altLang="en-US" dirty="0"/>
              <a:t>个水源节点、</a:t>
            </a:r>
            <a:r>
              <a:rPr lang="en-US" altLang="zh-CN" dirty="0"/>
              <a:t>49</a:t>
            </a:r>
            <a:r>
              <a:rPr lang="zh-CN" altLang="en-US" dirty="0"/>
              <a:t>个用户节点、</a:t>
            </a:r>
            <a:r>
              <a:rPr lang="en-US" altLang="zh-CN" dirty="0"/>
              <a:t>78</a:t>
            </a:r>
            <a:r>
              <a:rPr lang="zh-CN" altLang="en-US" dirty="0"/>
              <a:t>条管段。</a:t>
            </a:r>
            <a:endParaRPr lang="en-US" altLang="zh-CN" dirty="0"/>
          </a:p>
          <a:p>
            <a:pPr marL="742950" lvl="1" indent="-285750">
              <a:buFont typeface="Arial" panose="020B0604020202020204" pitchFamily="34" charset="0"/>
              <a:buChar char="•"/>
            </a:pPr>
            <a:endParaRPr lang="en-US" altLang="zh-CN" dirty="0"/>
          </a:p>
          <a:p>
            <a:pPr marL="742950" lvl="1" indent="-285750">
              <a:buFont typeface="Arial" panose="020B0604020202020204" pitchFamily="34" charset="0"/>
              <a:buChar char="•"/>
            </a:pPr>
            <a:r>
              <a:rPr lang="zh-CN" altLang="zh-CN" dirty="0"/>
              <a:t>应用</a:t>
            </a:r>
            <a:r>
              <a:rPr lang="en-US" altLang="zh-CN" dirty="0"/>
              <a:t>GIRAFFE</a:t>
            </a:r>
            <a:r>
              <a:rPr lang="zh-CN" altLang="zh-CN" dirty="0"/>
              <a:t>软件设置模拟结束条件方法分析管网在地震烈度为</a:t>
            </a:r>
            <a:r>
              <a:rPr lang="en-US" altLang="zh-CN" dirty="0"/>
              <a:t>VII</a:t>
            </a:r>
            <a:r>
              <a:rPr lang="zh-CN" altLang="zh-CN" dirty="0"/>
              <a:t>、</a:t>
            </a:r>
            <a:r>
              <a:rPr lang="en-US" altLang="zh-CN" dirty="0"/>
              <a:t>VIII</a:t>
            </a:r>
            <a:r>
              <a:rPr lang="zh-CN" altLang="zh-CN" dirty="0"/>
              <a:t>和</a:t>
            </a:r>
            <a:r>
              <a:rPr lang="en-US" altLang="zh-CN" dirty="0"/>
              <a:t>IX</a:t>
            </a:r>
            <a:r>
              <a:rPr lang="zh-CN" altLang="zh-CN" dirty="0"/>
              <a:t>度下供水管网供水能力</a:t>
            </a:r>
            <a:r>
              <a:rPr lang="zh-CN" altLang="en-US" dirty="0"/>
              <a:t>（下图）。</a:t>
            </a:r>
            <a:endParaRPr lang="en-US" altLang="zh-CN" dirty="0"/>
          </a:p>
        </p:txBody>
      </p:sp>
    </p:spTree>
    <p:extLst>
      <p:ext uri="{BB962C8B-B14F-4D97-AF65-F5344CB8AC3E}">
        <p14:creationId xmlns:p14="http://schemas.microsoft.com/office/powerpoint/2010/main" val="3245490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06A25F63-BE6C-4994-B3EC-D099DE8FF98D}"/>
              </a:ext>
            </a:extLst>
          </p:cNvPr>
          <p:cNvSpPr>
            <a:spLocks noGrp="1"/>
          </p:cNvSpPr>
          <p:nvPr>
            <p:ph type="title"/>
          </p:nvPr>
        </p:nvSpPr>
        <p:spPr>
          <a:xfrm>
            <a:off x="628650" y="365126"/>
            <a:ext cx="7886700" cy="1325563"/>
          </a:xfrm>
        </p:spPr>
        <p:txBody>
          <a:bodyPr>
            <a:normAutofit/>
          </a:bodyPr>
          <a:lstStyle/>
          <a:p>
            <a:r>
              <a:rPr lang="zh-CN" altLang="en-US" dirty="0"/>
              <a:t>管网震后服务能力评价模型</a:t>
            </a:r>
            <a:endParaRPr lang="zh-CN" altLang="en-US" b="1" dirty="0"/>
          </a:p>
        </p:txBody>
      </p:sp>
      <p:pic>
        <p:nvPicPr>
          <p:cNvPr id="7" name="Picture 3" descr="TU51">
            <a:extLst>
              <a:ext uri="{FF2B5EF4-FFF2-40B4-BE49-F238E27FC236}">
                <a16:creationId xmlns:a16="http://schemas.microsoft.com/office/drawing/2014/main" id="{D7B90F28-BED9-4F6B-81AB-0E009485B63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l="3723" t="11656" r="2988" b="12024"/>
          <a:stretch>
            <a:fillRect/>
          </a:stretch>
        </p:blipFill>
        <p:spPr bwMode="auto">
          <a:xfrm>
            <a:off x="4514224" y="1690689"/>
            <a:ext cx="3801560" cy="2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对象 7">
            <a:extLst>
              <a:ext uri="{FF2B5EF4-FFF2-40B4-BE49-F238E27FC236}">
                <a16:creationId xmlns:a16="http://schemas.microsoft.com/office/drawing/2014/main" id="{E030AE28-8719-499C-86B1-360ED76147BC}"/>
              </a:ext>
            </a:extLst>
          </p:cNvPr>
          <p:cNvGraphicFramePr>
            <a:graphicFrameLocks noChangeAspect="1"/>
          </p:cNvGraphicFramePr>
          <p:nvPr>
            <p:extLst/>
          </p:nvPr>
        </p:nvGraphicFramePr>
        <p:xfrm>
          <a:off x="4514184" y="4088551"/>
          <a:ext cx="3801600" cy="2404323"/>
        </p:xfrm>
        <a:graphic>
          <a:graphicData uri="http://schemas.openxmlformats.org/presentationml/2006/ole">
            <mc:AlternateContent xmlns:mc="http://schemas.openxmlformats.org/markup-compatibility/2006">
              <mc:Choice xmlns:v="urn:schemas-microsoft-com:vml" Requires="v">
                <p:oleObj spid="_x0000_s2058" name="Graph" r:id="rId5" imgW="3903120" imgH="2473625" progId="Origin50.Graph">
                  <p:embed/>
                </p:oleObj>
              </mc:Choice>
              <mc:Fallback>
                <p:oleObj name="Graph" r:id="rId5" imgW="3903120" imgH="2473625" progId="Origin50.Graph">
                  <p:embed/>
                  <p:pic>
                    <p:nvPicPr>
                      <p:cNvPr id="8" name="对象 7">
                        <a:extLst>
                          <a:ext uri="{FF2B5EF4-FFF2-40B4-BE49-F238E27FC236}">
                            <a16:creationId xmlns:a16="http://schemas.microsoft.com/office/drawing/2014/main" id="{E030AE28-8719-499C-86B1-360ED76147B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184" y="4088551"/>
                        <a:ext cx="3801600" cy="24043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文本框 8">
            <a:extLst>
              <a:ext uri="{FF2B5EF4-FFF2-40B4-BE49-F238E27FC236}">
                <a16:creationId xmlns:a16="http://schemas.microsoft.com/office/drawing/2014/main" id="{829D127C-F3C0-453E-8A00-63FB2755D60B}"/>
              </a:ext>
            </a:extLst>
          </p:cNvPr>
          <p:cNvSpPr txBox="1"/>
          <p:nvPr/>
        </p:nvSpPr>
        <p:spPr>
          <a:xfrm>
            <a:off x="476435" y="1706800"/>
            <a:ext cx="3136559" cy="3693319"/>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分别用两种方法对相同的破坏工况</a:t>
            </a:r>
            <a:r>
              <a:rPr lang="en-US" altLang="zh-CN" dirty="0"/>
              <a:t>(</a:t>
            </a:r>
            <a:r>
              <a:rPr lang="zh-CN" altLang="en-US" dirty="0"/>
              <a:t>上图</a:t>
            </a:r>
            <a:r>
              <a:rPr lang="en-US" altLang="zh-CN" dirty="0"/>
              <a:t>)</a:t>
            </a:r>
            <a:r>
              <a:rPr lang="zh-CN" altLang="en-US" dirty="0"/>
              <a:t>进行分析。</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zh-CN" dirty="0"/>
              <a:t>当管网破坏较严重时</a:t>
            </a:r>
            <a:r>
              <a:rPr lang="zh-CN" altLang="en-US" dirty="0"/>
              <a:t>，</a:t>
            </a:r>
            <a:r>
              <a:rPr lang="en-US" altLang="zh-CN" dirty="0"/>
              <a:t> </a:t>
            </a:r>
            <a:r>
              <a:rPr lang="zh-CN" altLang="zh-CN" dirty="0"/>
              <a:t>即地震后管网中大量节点水压</a:t>
            </a:r>
            <a:r>
              <a:rPr lang="en-US" altLang="zh-CN" i="1" dirty="0"/>
              <a:t>H</a:t>
            </a:r>
            <a:r>
              <a:rPr lang="en-US" altLang="zh-CN" i="1" baseline="-25000" dirty="0"/>
              <a:t>i</a:t>
            </a:r>
            <a:r>
              <a:rPr lang="en-US" altLang="zh-CN" dirty="0"/>
              <a:t>&lt;0m</a:t>
            </a:r>
            <a:r>
              <a:rPr lang="zh-CN" altLang="zh-CN" dirty="0"/>
              <a:t>时</a:t>
            </a:r>
            <a:r>
              <a:rPr lang="zh-CN" altLang="en-US" dirty="0"/>
              <a:t>，</a:t>
            </a:r>
            <a:r>
              <a:rPr lang="en-US" altLang="zh-CN" dirty="0"/>
              <a:t> PDD</a:t>
            </a:r>
            <a:r>
              <a:rPr lang="zh-CN" altLang="zh-CN" dirty="0"/>
              <a:t>方法评价供水满足率高于</a:t>
            </a:r>
            <a:r>
              <a:rPr lang="en-US" altLang="zh-CN" dirty="0"/>
              <a:t>GIRAFFE</a:t>
            </a:r>
            <a:r>
              <a:rPr lang="zh-CN" altLang="en-US" dirty="0"/>
              <a:t>。</a:t>
            </a:r>
            <a:r>
              <a:rPr lang="zh-CN" altLang="zh-CN" dirty="0"/>
              <a:t>而当管网破坏较轻时</a:t>
            </a:r>
            <a:r>
              <a:rPr lang="zh-CN" altLang="en-US" dirty="0"/>
              <a:t>，</a:t>
            </a:r>
            <a:r>
              <a:rPr lang="en-US" altLang="zh-CN" dirty="0"/>
              <a:t> </a:t>
            </a:r>
            <a:r>
              <a:rPr lang="zh-CN" altLang="zh-CN" dirty="0"/>
              <a:t>即地震后管网中大量节点水压</a:t>
            </a:r>
            <a:r>
              <a:rPr lang="en-US" altLang="zh-CN" i="1" dirty="0"/>
              <a:t>H</a:t>
            </a:r>
            <a:r>
              <a:rPr lang="en-US" altLang="zh-CN" i="1" baseline="-25000" dirty="0"/>
              <a:t>i</a:t>
            </a:r>
            <a:r>
              <a:rPr lang="zh-CN" altLang="zh-CN" dirty="0"/>
              <a:t>在</a:t>
            </a:r>
            <a:r>
              <a:rPr lang="en-US" altLang="zh-CN" dirty="0"/>
              <a:t>0~10m</a:t>
            </a:r>
            <a:r>
              <a:rPr lang="zh-CN" altLang="zh-CN" dirty="0"/>
              <a:t>之间</a:t>
            </a:r>
            <a:r>
              <a:rPr lang="zh-CN" altLang="en-US" dirty="0"/>
              <a:t>，</a:t>
            </a:r>
            <a:r>
              <a:rPr lang="en-US" altLang="zh-CN" dirty="0"/>
              <a:t>GIRAFFE</a:t>
            </a:r>
            <a:r>
              <a:rPr lang="zh-CN" altLang="zh-CN" dirty="0"/>
              <a:t>得到的管网供水满足率偏高</a:t>
            </a:r>
            <a:r>
              <a:rPr lang="en-US" altLang="zh-CN" dirty="0"/>
              <a:t>.</a:t>
            </a:r>
          </a:p>
          <a:p>
            <a:pPr marL="285750" indent="-285750">
              <a:buFont typeface="Arial" panose="020B0604020202020204" pitchFamily="34" charset="0"/>
              <a:buChar char="•"/>
            </a:pPr>
            <a:endParaRPr lang="en-US" altLang="zh-CN" dirty="0"/>
          </a:p>
        </p:txBody>
      </p:sp>
    </p:spTree>
    <p:extLst>
      <p:ext uri="{BB962C8B-B14F-4D97-AF65-F5344CB8AC3E}">
        <p14:creationId xmlns:p14="http://schemas.microsoft.com/office/powerpoint/2010/main" val="4117404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3BF55C-F3AD-49FE-ADAE-3E3F25DB4C2D}"/>
              </a:ext>
            </a:extLst>
          </p:cNvPr>
          <p:cNvSpPr>
            <a:spLocks noGrp="1"/>
          </p:cNvSpPr>
          <p:nvPr>
            <p:ph type="title"/>
          </p:nvPr>
        </p:nvSpPr>
        <p:spPr/>
        <p:txBody>
          <a:bodyPr>
            <a:normAutofit/>
          </a:bodyPr>
          <a:lstStyle/>
          <a:p>
            <a:r>
              <a:rPr lang="zh-CN" altLang="en-US" sz="4000" dirty="0"/>
              <a:t>供水管网震后物理状态时变模型</a:t>
            </a:r>
          </a:p>
        </p:txBody>
      </p:sp>
      <p:sp>
        <p:nvSpPr>
          <p:cNvPr id="3" name="文本框 2">
            <a:extLst>
              <a:ext uri="{FF2B5EF4-FFF2-40B4-BE49-F238E27FC236}">
                <a16:creationId xmlns:a16="http://schemas.microsoft.com/office/drawing/2014/main" id="{A0526B22-AE30-43D5-BBD4-732B548FD983}"/>
              </a:ext>
            </a:extLst>
          </p:cNvPr>
          <p:cNvSpPr txBox="1"/>
          <p:nvPr/>
        </p:nvSpPr>
        <p:spPr>
          <a:xfrm>
            <a:off x="578331" y="1480742"/>
            <a:ext cx="8097397"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采用</a:t>
            </a:r>
            <a:r>
              <a:rPr lang="zh-CN" altLang="en-US" b="1" dirty="0"/>
              <a:t>离散事件模型</a:t>
            </a:r>
            <a:r>
              <a:rPr lang="en-US" altLang="zh-CN" dirty="0"/>
              <a:t>(discrete event model)</a:t>
            </a:r>
            <a:r>
              <a:rPr lang="zh-CN" altLang="en-US" dirty="0"/>
              <a:t>描述恢复过程。</a:t>
            </a:r>
          </a:p>
        </p:txBody>
      </p:sp>
      <p:grpSp>
        <p:nvGrpSpPr>
          <p:cNvPr id="4" name="组合 3">
            <a:extLst>
              <a:ext uri="{FF2B5EF4-FFF2-40B4-BE49-F238E27FC236}">
                <a16:creationId xmlns:a16="http://schemas.microsoft.com/office/drawing/2014/main" id="{AD82E52F-F489-48E3-ACE0-D841B776EF79}"/>
              </a:ext>
            </a:extLst>
          </p:cNvPr>
          <p:cNvGrpSpPr/>
          <p:nvPr/>
        </p:nvGrpSpPr>
        <p:grpSpPr>
          <a:xfrm>
            <a:off x="4902745" y="1982849"/>
            <a:ext cx="3269675" cy="2710207"/>
            <a:chOff x="1326118" y="2236555"/>
            <a:chExt cx="3269675" cy="2710207"/>
          </a:xfrm>
        </p:grpSpPr>
        <p:grpSp>
          <p:nvGrpSpPr>
            <p:cNvPr id="5" name="组合 4">
              <a:extLst>
                <a:ext uri="{FF2B5EF4-FFF2-40B4-BE49-F238E27FC236}">
                  <a16:creationId xmlns:a16="http://schemas.microsoft.com/office/drawing/2014/main" id="{B02617C2-2339-4D96-8771-706ABEDFB8BB}"/>
                </a:ext>
              </a:extLst>
            </p:cNvPr>
            <p:cNvGrpSpPr/>
            <p:nvPr/>
          </p:nvGrpSpPr>
          <p:grpSpPr>
            <a:xfrm>
              <a:off x="3475720" y="3652166"/>
              <a:ext cx="228976" cy="129779"/>
              <a:chOff x="3956259" y="1653380"/>
              <a:chExt cx="305301" cy="173038"/>
            </a:xfrm>
          </p:grpSpPr>
          <p:sp>
            <p:nvSpPr>
              <p:cNvPr id="182" name="椭圆 181">
                <a:extLst>
                  <a:ext uri="{FF2B5EF4-FFF2-40B4-BE49-F238E27FC236}">
                    <a16:creationId xmlns:a16="http://schemas.microsoft.com/office/drawing/2014/main" id="{20BDB240-74D6-4135-AF68-0D5D6F90B172}"/>
                  </a:ext>
                </a:extLst>
              </p:cNvPr>
              <p:cNvSpPr>
                <a:spLocks noChangeAspect="1"/>
              </p:cNvSpPr>
              <p:nvPr/>
            </p:nvSpPr>
            <p:spPr>
              <a:xfrm>
                <a:off x="4180560" y="1689893"/>
                <a:ext cx="81000" cy="80963"/>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cxnSp>
            <p:nvCxnSpPr>
              <p:cNvPr id="183" name="直接箭头连接符 182">
                <a:extLst>
                  <a:ext uri="{FF2B5EF4-FFF2-40B4-BE49-F238E27FC236}">
                    <a16:creationId xmlns:a16="http://schemas.microsoft.com/office/drawing/2014/main" id="{9C761D44-2AE2-49CB-B156-774F4F3ADCBD}"/>
                  </a:ext>
                </a:extLst>
              </p:cNvPr>
              <p:cNvCxnSpPr/>
              <p:nvPr/>
            </p:nvCxnSpPr>
            <p:spPr>
              <a:xfrm flipH="1" flipV="1">
                <a:off x="3956259" y="1734340"/>
                <a:ext cx="222100" cy="1"/>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84" name="任意多边形 6">
                <a:extLst>
                  <a:ext uri="{FF2B5EF4-FFF2-40B4-BE49-F238E27FC236}">
                    <a16:creationId xmlns:a16="http://schemas.microsoft.com/office/drawing/2014/main" id="{16A32B83-6FA7-463D-9FBB-6D4D28070CBA}"/>
                  </a:ext>
                </a:extLst>
              </p:cNvPr>
              <p:cNvSpPr/>
              <p:nvPr/>
            </p:nvSpPr>
            <p:spPr>
              <a:xfrm>
                <a:off x="4010084" y="1653380"/>
                <a:ext cx="168275" cy="73025"/>
              </a:xfrm>
              <a:custGeom>
                <a:avLst/>
                <a:gdLst>
                  <a:gd name="connsiteX0" fmla="*/ 168275 w 168275"/>
                  <a:gd name="connsiteY0" fmla="*/ 73025 h 73025"/>
                  <a:gd name="connsiteX1" fmla="*/ 117475 w 168275"/>
                  <a:gd name="connsiteY1" fmla="*/ 63500 h 73025"/>
                  <a:gd name="connsiteX2" fmla="*/ 76200 w 168275"/>
                  <a:gd name="connsiteY2" fmla="*/ 47625 h 73025"/>
                  <a:gd name="connsiteX3" fmla="*/ 47625 w 168275"/>
                  <a:gd name="connsiteY3" fmla="*/ 31750 h 73025"/>
                  <a:gd name="connsiteX4" fmla="*/ 0 w 168275"/>
                  <a:gd name="connsiteY4" fmla="*/ 0 h 73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75" h="73025">
                    <a:moveTo>
                      <a:pt x="168275" y="73025"/>
                    </a:moveTo>
                    <a:cubicBezTo>
                      <a:pt x="150548" y="70379"/>
                      <a:pt x="132821" y="67733"/>
                      <a:pt x="117475" y="63500"/>
                    </a:cubicBezTo>
                    <a:cubicBezTo>
                      <a:pt x="102129" y="59267"/>
                      <a:pt x="87842" y="52917"/>
                      <a:pt x="76200" y="47625"/>
                    </a:cubicBezTo>
                    <a:cubicBezTo>
                      <a:pt x="64558" y="42333"/>
                      <a:pt x="60325" y="39687"/>
                      <a:pt x="47625" y="31750"/>
                    </a:cubicBezTo>
                    <a:cubicBezTo>
                      <a:pt x="34925" y="23813"/>
                      <a:pt x="6879" y="4762"/>
                      <a:pt x="0" y="0"/>
                    </a:cubicBezTo>
                  </a:path>
                </a:pathLst>
              </a:cu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5" name="任意多边形 7">
                <a:extLst>
                  <a:ext uri="{FF2B5EF4-FFF2-40B4-BE49-F238E27FC236}">
                    <a16:creationId xmlns:a16="http://schemas.microsoft.com/office/drawing/2014/main" id="{D3E14469-A23D-4E37-9189-C541D30455A4}"/>
                  </a:ext>
                </a:extLst>
              </p:cNvPr>
              <p:cNvSpPr/>
              <p:nvPr/>
            </p:nvSpPr>
            <p:spPr>
              <a:xfrm>
                <a:off x="4020583" y="1737518"/>
                <a:ext cx="155575" cy="88900"/>
              </a:xfrm>
              <a:custGeom>
                <a:avLst/>
                <a:gdLst>
                  <a:gd name="connsiteX0" fmla="*/ 155575 w 155575"/>
                  <a:gd name="connsiteY0" fmla="*/ 0 h 88900"/>
                  <a:gd name="connsiteX1" fmla="*/ 92075 w 155575"/>
                  <a:gd name="connsiteY1" fmla="*/ 25400 h 88900"/>
                  <a:gd name="connsiteX2" fmla="*/ 47625 w 155575"/>
                  <a:gd name="connsiteY2" fmla="*/ 41275 h 88900"/>
                  <a:gd name="connsiteX3" fmla="*/ 19050 w 155575"/>
                  <a:gd name="connsiteY3" fmla="*/ 66675 h 88900"/>
                  <a:gd name="connsiteX4" fmla="*/ 0 w 155575"/>
                  <a:gd name="connsiteY4" fmla="*/ 88900 h 88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575" h="88900">
                    <a:moveTo>
                      <a:pt x="155575" y="0"/>
                    </a:moveTo>
                    <a:lnTo>
                      <a:pt x="92075" y="25400"/>
                    </a:lnTo>
                    <a:cubicBezTo>
                      <a:pt x="74083" y="32279"/>
                      <a:pt x="59796" y="34396"/>
                      <a:pt x="47625" y="41275"/>
                    </a:cubicBezTo>
                    <a:cubicBezTo>
                      <a:pt x="35454" y="48154"/>
                      <a:pt x="26987" y="58738"/>
                      <a:pt x="19050" y="66675"/>
                    </a:cubicBezTo>
                    <a:cubicBezTo>
                      <a:pt x="11113" y="74612"/>
                      <a:pt x="5556" y="81756"/>
                      <a:pt x="0" y="88900"/>
                    </a:cubicBezTo>
                  </a:path>
                </a:pathLst>
              </a:cu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6" name="椭圆 5">
              <a:extLst>
                <a:ext uri="{FF2B5EF4-FFF2-40B4-BE49-F238E27FC236}">
                  <a16:creationId xmlns:a16="http://schemas.microsoft.com/office/drawing/2014/main" id="{6013B4F3-3505-489D-BFB2-B1B9B4B6450A}"/>
                </a:ext>
              </a:extLst>
            </p:cNvPr>
            <p:cNvSpPr>
              <a:spLocks noChangeAspect="1"/>
            </p:cNvSpPr>
            <p:nvPr/>
          </p:nvSpPr>
          <p:spPr>
            <a:xfrm>
              <a:off x="3523400" y="2853624"/>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cxnSp>
          <p:nvCxnSpPr>
            <p:cNvPr id="7" name="直接连接符 6">
              <a:extLst>
                <a:ext uri="{FF2B5EF4-FFF2-40B4-BE49-F238E27FC236}">
                  <a16:creationId xmlns:a16="http://schemas.microsoft.com/office/drawing/2014/main" id="{5502213D-5B3A-4637-95E5-5B32539344F6}"/>
                </a:ext>
              </a:extLst>
            </p:cNvPr>
            <p:cNvCxnSpPr/>
            <p:nvPr/>
          </p:nvCxnSpPr>
          <p:spPr>
            <a:xfrm>
              <a:off x="3494825" y="3130498"/>
              <a:ext cx="19672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 name="组合 7">
              <a:extLst>
                <a:ext uri="{FF2B5EF4-FFF2-40B4-BE49-F238E27FC236}">
                  <a16:creationId xmlns:a16="http://schemas.microsoft.com/office/drawing/2014/main" id="{DA0E4696-1085-49F2-B4E2-1064D612C60F}"/>
                </a:ext>
              </a:extLst>
            </p:cNvPr>
            <p:cNvGrpSpPr>
              <a:grpSpLocks noChangeAspect="1"/>
            </p:cNvGrpSpPr>
            <p:nvPr/>
          </p:nvGrpSpPr>
          <p:grpSpPr>
            <a:xfrm>
              <a:off x="3598462" y="4279229"/>
              <a:ext cx="31406" cy="97155"/>
              <a:chOff x="4909232" y="1471877"/>
              <a:chExt cx="183468" cy="567571"/>
            </a:xfrm>
          </p:grpSpPr>
          <p:sp>
            <p:nvSpPr>
              <p:cNvPr id="179" name="等腰三角形 178">
                <a:extLst>
                  <a:ext uri="{FF2B5EF4-FFF2-40B4-BE49-F238E27FC236}">
                    <a16:creationId xmlns:a16="http://schemas.microsoft.com/office/drawing/2014/main" id="{BF6BE01A-3A3A-4842-A2A7-5C5C0B02146A}"/>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80" name="等腰三角形 179">
                <a:extLst>
                  <a:ext uri="{FF2B5EF4-FFF2-40B4-BE49-F238E27FC236}">
                    <a16:creationId xmlns:a16="http://schemas.microsoft.com/office/drawing/2014/main" id="{B3B3997C-B23C-427D-B087-2FD32D36B9FB}"/>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181" name="直接连接符 180">
                <a:extLst>
                  <a:ext uri="{FF2B5EF4-FFF2-40B4-BE49-F238E27FC236}">
                    <a16:creationId xmlns:a16="http://schemas.microsoft.com/office/drawing/2014/main" id="{0CF2C441-1B46-4167-A29D-4098E0715F0C}"/>
                  </a:ext>
                </a:extLst>
              </p:cNvPr>
              <p:cNvCxnSpPr>
                <a:stCxn id="180" idx="0"/>
                <a:endCxn id="179"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sp>
          <p:nvSpPr>
            <p:cNvPr id="9" name="椭圆 8">
              <a:extLst>
                <a:ext uri="{FF2B5EF4-FFF2-40B4-BE49-F238E27FC236}">
                  <a16:creationId xmlns:a16="http://schemas.microsoft.com/office/drawing/2014/main" id="{E6BF527A-E766-48E8-8811-7DE9B215F061}"/>
                </a:ext>
              </a:extLst>
            </p:cNvPr>
            <p:cNvSpPr>
              <a:spLocks noChangeAspect="1"/>
            </p:cNvSpPr>
            <p:nvPr/>
          </p:nvSpPr>
          <p:spPr>
            <a:xfrm>
              <a:off x="1925706" y="3745044"/>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10" name="椭圆 9">
              <a:extLst>
                <a:ext uri="{FF2B5EF4-FFF2-40B4-BE49-F238E27FC236}">
                  <a16:creationId xmlns:a16="http://schemas.microsoft.com/office/drawing/2014/main" id="{A08D336A-1B37-4683-A66C-71C07C4A0515}"/>
                </a:ext>
              </a:extLst>
            </p:cNvPr>
            <p:cNvSpPr>
              <a:spLocks noChangeAspect="1"/>
            </p:cNvSpPr>
            <p:nvPr/>
          </p:nvSpPr>
          <p:spPr>
            <a:xfrm>
              <a:off x="2466887" y="3750045"/>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11" name="椭圆 10">
              <a:extLst>
                <a:ext uri="{FF2B5EF4-FFF2-40B4-BE49-F238E27FC236}">
                  <a16:creationId xmlns:a16="http://schemas.microsoft.com/office/drawing/2014/main" id="{1D26FA60-4209-4846-A157-5CECC702206A}"/>
                </a:ext>
              </a:extLst>
            </p:cNvPr>
            <p:cNvSpPr>
              <a:spLocks noChangeAspect="1"/>
            </p:cNvSpPr>
            <p:nvPr/>
          </p:nvSpPr>
          <p:spPr>
            <a:xfrm>
              <a:off x="1925706" y="4276717"/>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12" name="椭圆 11">
              <a:extLst>
                <a:ext uri="{FF2B5EF4-FFF2-40B4-BE49-F238E27FC236}">
                  <a16:creationId xmlns:a16="http://schemas.microsoft.com/office/drawing/2014/main" id="{9BB982DF-312F-4DCE-B20E-EB00E4495DA2}"/>
                </a:ext>
              </a:extLst>
            </p:cNvPr>
            <p:cNvSpPr>
              <a:spLocks noChangeAspect="1"/>
            </p:cNvSpPr>
            <p:nvPr/>
          </p:nvSpPr>
          <p:spPr>
            <a:xfrm>
              <a:off x="2466887" y="4276717"/>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13" name="椭圆 12">
              <a:extLst>
                <a:ext uri="{FF2B5EF4-FFF2-40B4-BE49-F238E27FC236}">
                  <a16:creationId xmlns:a16="http://schemas.microsoft.com/office/drawing/2014/main" id="{54FBBA18-904F-4220-AD1C-730D0BFBC293}"/>
                </a:ext>
              </a:extLst>
            </p:cNvPr>
            <p:cNvSpPr>
              <a:spLocks noChangeAspect="1"/>
            </p:cNvSpPr>
            <p:nvPr/>
          </p:nvSpPr>
          <p:spPr>
            <a:xfrm>
              <a:off x="3004896" y="3750045"/>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14" name="椭圆 13">
              <a:extLst>
                <a:ext uri="{FF2B5EF4-FFF2-40B4-BE49-F238E27FC236}">
                  <a16:creationId xmlns:a16="http://schemas.microsoft.com/office/drawing/2014/main" id="{0BA888FC-5D00-4AC3-9E1C-7096196165BD}"/>
                </a:ext>
              </a:extLst>
            </p:cNvPr>
            <p:cNvSpPr>
              <a:spLocks noChangeAspect="1"/>
            </p:cNvSpPr>
            <p:nvPr/>
          </p:nvSpPr>
          <p:spPr>
            <a:xfrm>
              <a:off x="3006482" y="4276717"/>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15" name="椭圆 14">
              <a:extLst>
                <a:ext uri="{FF2B5EF4-FFF2-40B4-BE49-F238E27FC236}">
                  <a16:creationId xmlns:a16="http://schemas.microsoft.com/office/drawing/2014/main" id="{66F4AC8A-8586-4C2F-876D-8F494F2F258F}"/>
                </a:ext>
              </a:extLst>
            </p:cNvPr>
            <p:cNvSpPr>
              <a:spLocks noChangeAspect="1"/>
            </p:cNvSpPr>
            <p:nvPr/>
          </p:nvSpPr>
          <p:spPr>
            <a:xfrm>
              <a:off x="1921420" y="4819107"/>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16" name="椭圆 15">
              <a:extLst>
                <a:ext uri="{FF2B5EF4-FFF2-40B4-BE49-F238E27FC236}">
                  <a16:creationId xmlns:a16="http://schemas.microsoft.com/office/drawing/2014/main" id="{2107C5CC-2C6F-4B5D-B773-966FC3D819BF}"/>
                </a:ext>
              </a:extLst>
            </p:cNvPr>
            <p:cNvSpPr>
              <a:spLocks noChangeAspect="1"/>
            </p:cNvSpPr>
            <p:nvPr/>
          </p:nvSpPr>
          <p:spPr>
            <a:xfrm>
              <a:off x="2466887" y="4819107"/>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17" name="椭圆 16">
              <a:extLst>
                <a:ext uri="{FF2B5EF4-FFF2-40B4-BE49-F238E27FC236}">
                  <a16:creationId xmlns:a16="http://schemas.microsoft.com/office/drawing/2014/main" id="{2AC8D869-B54B-42D9-965C-0C65B82EB2FC}"/>
                </a:ext>
              </a:extLst>
            </p:cNvPr>
            <p:cNvSpPr>
              <a:spLocks noChangeAspect="1"/>
            </p:cNvSpPr>
            <p:nvPr/>
          </p:nvSpPr>
          <p:spPr>
            <a:xfrm>
              <a:off x="3004896" y="4824108"/>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cxnSp>
          <p:nvCxnSpPr>
            <p:cNvPr id="18" name="直接连接符 17">
              <a:extLst>
                <a:ext uri="{FF2B5EF4-FFF2-40B4-BE49-F238E27FC236}">
                  <a16:creationId xmlns:a16="http://schemas.microsoft.com/office/drawing/2014/main" id="{32F7A1E8-E105-4937-8156-74C4088B7A9E}"/>
                </a:ext>
              </a:extLst>
            </p:cNvPr>
            <p:cNvCxnSpPr>
              <a:stCxn id="9" idx="6"/>
              <a:endCxn id="10" idx="2"/>
            </p:cNvCxnSpPr>
            <p:nvPr/>
          </p:nvCxnSpPr>
          <p:spPr>
            <a:xfrm>
              <a:off x="2016832" y="3790585"/>
              <a:ext cx="450056" cy="500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717AA802-42DF-40A7-B881-51F1E42B3726}"/>
                </a:ext>
              </a:extLst>
            </p:cNvPr>
            <p:cNvCxnSpPr>
              <a:stCxn id="10" idx="6"/>
              <a:endCxn id="13" idx="2"/>
            </p:cNvCxnSpPr>
            <p:nvPr/>
          </p:nvCxnSpPr>
          <p:spPr>
            <a:xfrm>
              <a:off x="2558013" y="3795586"/>
              <a:ext cx="4468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521CDC11-7187-462C-ACD8-8729E64535E3}"/>
                </a:ext>
              </a:extLst>
            </p:cNvPr>
            <p:cNvCxnSpPr>
              <a:stCxn id="13" idx="4"/>
              <a:endCxn id="14" idx="0"/>
            </p:cNvCxnSpPr>
            <p:nvPr/>
          </p:nvCxnSpPr>
          <p:spPr>
            <a:xfrm>
              <a:off x="3050459" y="3841127"/>
              <a:ext cx="1586" cy="4355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E580A1A3-5E83-493C-9987-6736EBFE04C4}"/>
                </a:ext>
              </a:extLst>
            </p:cNvPr>
            <p:cNvCxnSpPr>
              <a:stCxn id="14" idx="4"/>
              <a:endCxn id="17" idx="0"/>
            </p:cNvCxnSpPr>
            <p:nvPr/>
          </p:nvCxnSpPr>
          <p:spPr>
            <a:xfrm flipH="1">
              <a:off x="3050459" y="4367800"/>
              <a:ext cx="1586" cy="45630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C2FC1A6C-E0A5-48B8-AB89-A95D49831E42}"/>
                </a:ext>
              </a:extLst>
            </p:cNvPr>
            <p:cNvCxnSpPr>
              <a:stCxn id="14" idx="2"/>
              <a:endCxn id="12" idx="6"/>
            </p:cNvCxnSpPr>
            <p:nvPr/>
          </p:nvCxnSpPr>
          <p:spPr>
            <a:xfrm flipH="1">
              <a:off x="2558012" y="4322259"/>
              <a:ext cx="44847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69E373A4-0DE4-441E-9460-173B60036E46}"/>
                </a:ext>
              </a:extLst>
            </p:cNvPr>
            <p:cNvCxnSpPr>
              <a:stCxn id="10" idx="4"/>
              <a:endCxn id="12" idx="0"/>
            </p:cNvCxnSpPr>
            <p:nvPr/>
          </p:nvCxnSpPr>
          <p:spPr>
            <a:xfrm>
              <a:off x="2512450" y="3841127"/>
              <a:ext cx="0" cy="4355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4F2CD238-35AC-4ADF-BFD7-B745C805DE8A}"/>
                </a:ext>
              </a:extLst>
            </p:cNvPr>
            <p:cNvCxnSpPr>
              <a:stCxn id="9" idx="4"/>
              <a:endCxn id="11" idx="0"/>
            </p:cNvCxnSpPr>
            <p:nvPr/>
          </p:nvCxnSpPr>
          <p:spPr>
            <a:xfrm>
              <a:off x="1971269" y="3836126"/>
              <a:ext cx="0" cy="44059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2F533D23-8D2F-4D60-B86C-EA816561B23A}"/>
                </a:ext>
              </a:extLst>
            </p:cNvPr>
            <p:cNvCxnSpPr>
              <a:stCxn id="11" idx="6"/>
              <a:endCxn id="12" idx="2"/>
            </p:cNvCxnSpPr>
            <p:nvPr/>
          </p:nvCxnSpPr>
          <p:spPr>
            <a:xfrm>
              <a:off x="2016832" y="4322259"/>
              <a:ext cx="45005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07B40CD5-0F2D-488B-B050-558CBE9CB7D3}"/>
                </a:ext>
              </a:extLst>
            </p:cNvPr>
            <p:cNvCxnSpPr>
              <a:stCxn id="11" idx="4"/>
              <a:endCxn id="15" idx="0"/>
            </p:cNvCxnSpPr>
            <p:nvPr/>
          </p:nvCxnSpPr>
          <p:spPr>
            <a:xfrm flipH="1">
              <a:off x="1966983" y="4367800"/>
              <a:ext cx="4286" cy="45130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8CE5AC29-6997-49F8-A5C1-A08A3B8F9483}"/>
                </a:ext>
              </a:extLst>
            </p:cNvPr>
            <p:cNvCxnSpPr>
              <a:stCxn id="15" idx="6"/>
              <a:endCxn id="16" idx="2"/>
            </p:cNvCxnSpPr>
            <p:nvPr/>
          </p:nvCxnSpPr>
          <p:spPr>
            <a:xfrm>
              <a:off x="2012545" y="4864648"/>
              <a:ext cx="45434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43A47420-672C-4505-8394-70992384E511}"/>
                </a:ext>
              </a:extLst>
            </p:cNvPr>
            <p:cNvCxnSpPr>
              <a:stCxn id="12" idx="4"/>
              <a:endCxn id="16" idx="0"/>
            </p:cNvCxnSpPr>
            <p:nvPr/>
          </p:nvCxnSpPr>
          <p:spPr>
            <a:xfrm>
              <a:off x="2512450" y="4367800"/>
              <a:ext cx="0" cy="45130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05E088F7-689D-4A30-89A8-8F5E5894C793}"/>
                </a:ext>
              </a:extLst>
            </p:cNvPr>
            <p:cNvCxnSpPr>
              <a:stCxn id="16" idx="6"/>
              <a:endCxn id="17" idx="2"/>
            </p:cNvCxnSpPr>
            <p:nvPr/>
          </p:nvCxnSpPr>
          <p:spPr>
            <a:xfrm>
              <a:off x="2558013" y="4864648"/>
              <a:ext cx="446884" cy="500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0" name="组合 29">
              <a:extLst>
                <a:ext uri="{FF2B5EF4-FFF2-40B4-BE49-F238E27FC236}">
                  <a16:creationId xmlns:a16="http://schemas.microsoft.com/office/drawing/2014/main" id="{E3101DF7-FEA7-4F95-B778-0F62786BC4FC}"/>
                </a:ext>
              </a:extLst>
            </p:cNvPr>
            <p:cNvGrpSpPr/>
            <p:nvPr/>
          </p:nvGrpSpPr>
          <p:grpSpPr>
            <a:xfrm>
              <a:off x="1328408" y="4765787"/>
              <a:ext cx="194786" cy="180975"/>
              <a:chOff x="6090285" y="4146550"/>
              <a:chExt cx="259715" cy="241300"/>
            </a:xfrm>
          </p:grpSpPr>
          <p:cxnSp>
            <p:nvCxnSpPr>
              <p:cNvPr id="172" name="直接连接符 171">
                <a:extLst>
                  <a:ext uri="{FF2B5EF4-FFF2-40B4-BE49-F238E27FC236}">
                    <a16:creationId xmlns:a16="http://schemas.microsoft.com/office/drawing/2014/main" id="{AD614C75-3164-4BAB-A788-E80621203E8B}"/>
                  </a:ext>
                </a:extLst>
              </p:cNvPr>
              <p:cNvCxnSpPr/>
              <p:nvPr/>
            </p:nvCxnSpPr>
            <p:spPr>
              <a:xfrm>
                <a:off x="6090285" y="4146550"/>
                <a:ext cx="0" cy="241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直接连接符 172">
                <a:extLst>
                  <a:ext uri="{FF2B5EF4-FFF2-40B4-BE49-F238E27FC236}">
                    <a16:creationId xmlns:a16="http://schemas.microsoft.com/office/drawing/2014/main" id="{FE7A43B0-7B25-4D06-9007-4B976DF50E60}"/>
                  </a:ext>
                </a:extLst>
              </p:cNvPr>
              <p:cNvCxnSpPr/>
              <p:nvPr/>
            </p:nvCxnSpPr>
            <p:spPr>
              <a:xfrm>
                <a:off x="6092666" y="4379914"/>
                <a:ext cx="2470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直接连接符 173">
                <a:extLst>
                  <a:ext uri="{FF2B5EF4-FFF2-40B4-BE49-F238E27FC236}">
                    <a16:creationId xmlns:a16="http://schemas.microsoft.com/office/drawing/2014/main" id="{C492F907-D25E-4294-827E-A5B80DF8D220}"/>
                  </a:ext>
                </a:extLst>
              </p:cNvPr>
              <p:cNvCxnSpPr/>
              <p:nvPr/>
            </p:nvCxnSpPr>
            <p:spPr>
              <a:xfrm flipV="1">
                <a:off x="6350000" y="4146550"/>
                <a:ext cx="0" cy="241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直接连接符 174">
                <a:extLst>
                  <a:ext uri="{FF2B5EF4-FFF2-40B4-BE49-F238E27FC236}">
                    <a16:creationId xmlns:a16="http://schemas.microsoft.com/office/drawing/2014/main" id="{196E67CB-BDC9-4783-B995-E7F245167D1A}"/>
                  </a:ext>
                </a:extLst>
              </p:cNvPr>
              <p:cNvCxnSpPr/>
              <p:nvPr/>
            </p:nvCxnSpPr>
            <p:spPr>
              <a:xfrm>
                <a:off x="6095047" y="4241800"/>
                <a:ext cx="2470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6" name="等腰三角形 175">
                <a:extLst>
                  <a:ext uri="{FF2B5EF4-FFF2-40B4-BE49-F238E27FC236}">
                    <a16:creationId xmlns:a16="http://schemas.microsoft.com/office/drawing/2014/main" id="{D58D925F-BE09-4BF7-B7BE-173050EBCFB1}"/>
                  </a:ext>
                </a:extLst>
              </p:cNvPr>
              <p:cNvSpPr/>
              <p:nvPr/>
            </p:nvSpPr>
            <p:spPr>
              <a:xfrm rot="10800000">
                <a:off x="6174025" y="4171078"/>
                <a:ext cx="84296" cy="46195"/>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cxnSp>
            <p:nvCxnSpPr>
              <p:cNvPr id="177" name="直接连接符 176">
                <a:extLst>
                  <a:ext uri="{FF2B5EF4-FFF2-40B4-BE49-F238E27FC236}">
                    <a16:creationId xmlns:a16="http://schemas.microsoft.com/office/drawing/2014/main" id="{693D1DB0-9B75-4E07-B22A-993FF9972EBA}"/>
                  </a:ext>
                </a:extLst>
              </p:cNvPr>
              <p:cNvCxnSpPr/>
              <p:nvPr/>
            </p:nvCxnSpPr>
            <p:spPr>
              <a:xfrm>
                <a:off x="6186488" y="4267200"/>
                <a:ext cx="6707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直接连接符 177">
                <a:extLst>
                  <a:ext uri="{FF2B5EF4-FFF2-40B4-BE49-F238E27FC236}">
                    <a16:creationId xmlns:a16="http://schemas.microsoft.com/office/drawing/2014/main" id="{A702ABAC-41B5-46DB-A818-FAD46A792DD7}"/>
                  </a:ext>
                </a:extLst>
              </p:cNvPr>
              <p:cNvCxnSpPr/>
              <p:nvPr/>
            </p:nvCxnSpPr>
            <p:spPr>
              <a:xfrm>
                <a:off x="6169262" y="4302919"/>
                <a:ext cx="10533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 name="直接连接符 30">
              <a:extLst>
                <a:ext uri="{FF2B5EF4-FFF2-40B4-BE49-F238E27FC236}">
                  <a16:creationId xmlns:a16="http://schemas.microsoft.com/office/drawing/2014/main" id="{33D0186A-D6B1-4B4B-BEAD-FCC7767EF79C}"/>
                </a:ext>
              </a:extLst>
            </p:cNvPr>
            <p:cNvCxnSpPr>
              <a:stCxn id="15" idx="2"/>
            </p:cNvCxnSpPr>
            <p:nvPr/>
          </p:nvCxnSpPr>
          <p:spPr>
            <a:xfrm flipH="1">
              <a:off x="1523194" y="4864648"/>
              <a:ext cx="39822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2" name="组合 31">
              <a:extLst>
                <a:ext uri="{FF2B5EF4-FFF2-40B4-BE49-F238E27FC236}">
                  <a16:creationId xmlns:a16="http://schemas.microsoft.com/office/drawing/2014/main" id="{A367C2B6-CC30-49CD-BEA4-0B27AB754B90}"/>
                </a:ext>
              </a:extLst>
            </p:cNvPr>
            <p:cNvGrpSpPr/>
            <p:nvPr/>
          </p:nvGrpSpPr>
          <p:grpSpPr>
            <a:xfrm>
              <a:off x="2854514" y="4531610"/>
              <a:ext cx="228976" cy="129779"/>
              <a:chOff x="3956259" y="1653380"/>
              <a:chExt cx="305301" cy="173038"/>
            </a:xfrm>
          </p:grpSpPr>
          <p:sp>
            <p:nvSpPr>
              <p:cNvPr id="168" name="椭圆 167">
                <a:extLst>
                  <a:ext uri="{FF2B5EF4-FFF2-40B4-BE49-F238E27FC236}">
                    <a16:creationId xmlns:a16="http://schemas.microsoft.com/office/drawing/2014/main" id="{D0E3BE87-37D0-465D-90AC-6F726D2D2520}"/>
                  </a:ext>
                </a:extLst>
              </p:cNvPr>
              <p:cNvSpPr>
                <a:spLocks noChangeAspect="1"/>
              </p:cNvSpPr>
              <p:nvPr/>
            </p:nvSpPr>
            <p:spPr>
              <a:xfrm>
                <a:off x="4180560" y="1689893"/>
                <a:ext cx="81000" cy="80963"/>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cxnSp>
            <p:nvCxnSpPr>
              <p:cNvPr id="169" name="直接箭头连接符 168">
                <a:extLst>
                  <a:ext uri="{FF2B5EF4-FFF2-40B4-BE49-F238E27FC236}">
                    <a16:creationId xmlns:a16="http://schemas.microsoft.com/office/drawing/2014/main" id="{9A30CB1A-A35E-4AE7-878E-F9DFFE4C2466}"/>
                  </a:ext>
                </a:extLst>
              </p:cNvPr>
              <p:cNvCxnSpPr/>
              <p:nvPr/>
            </p:nvCxnSpPr>
            <p:spPr>
              <a:xfrm flipH="1" flipV="1">
                <a:off x="3956259" y="1734340"/>
                <a:ext cx="222100" cy="1"/>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70" name="任意多边形 47">
                <a:extLst>
                  <a:ext uri="{FF2B5EF4-FFF2-40B4-BE49-F238E27FC236}">
                    <a16:creationId xmlns:a16="http://schemas.microsoft.com/office/drawing/2014/main" id="{54719307-CF1F-42DE-A47C-4DEF6CCF1059}"/>
                  </a:ext>
                </a:extLst>
              </p:cNvPr>
              <p:cNvSpPr/>
              <p:nvPr/>
            </p:nvSpPr>
            <p:spPr>
              <a:xfrm>
                <a:off x="4010084" y="1653380"/>
                <a:ext cx="168275" cy="73025"/>
              </a:xfrm>
              <a:custGeom>
                <a:avLst/>
                <a:gdLst>
                  <a:gd name="connsiteX0" fmla="*/ 168275 w 168275"/>
                  <a:gd name="connsiteY0" fmla="*/ 73025 h 73025"/>
                  <a:gd name="connsiteX1" fmla="*/ 117475 w 168275"/>
                  <a:gd name="connsiteY1" fmla="*/ 63500 h 73025"/>
                  <a:gd name="connsiteX2" fmla="*/ 76200 w 168275"/>
                  <a:gd name="connsiteY2" fmla="*/ 47625 h 73025"/>
                  <a:gd name="connsiteX3" fmla="*/ 47625 w 168275"/>
                  <a:gd name="connsiteY3" fmla="*/ 31750 h 73025"/>
                  <a:gd name="connsiteX4" fmla="*/ 0 w 168275"/>
                  <a:gd name="connsiteY4" fmla="*/ 0 h 73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75" h="73025">
                    <a:moveTo>
                      <a:pt x="168275" y="73025"/>
                    </a:moveTo>
                    <a:cubicBezTo>
                      <a:pt x="150548" y="70379"/>
                      <a:pt x="132821" y="67733"/>
                      <a:pt x="117475" y="63500"/>
                    </a:cubicBezTo>
                    <a:cubicBezTo>
                      <a:pt x="102129" y="59267"/>
                      <a:pt x="87842" y="52917"/>
                      <a:pt x="76200" y="47625"/>
                    </a:cubicBezTo>
                    <a:cubicBezTo>
                      <a:pt x="64558" y="42333"/>
                      <a:pt x="60325" y="39687"/>
                      <a:pt x="47625" y="31750"/>
                    </a:cubicBezTo>
                    <a:cubicBezTo>
                      <a:pt x="34925" y="23813"/>
                      <a:pt x="6879" y="4762"/>
                      <a:pt x="0" y="0"/>
                    </a:cubicBezTo>
                  </a:path>
                </a:pathLst>
              </a:cu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1" name="任意多边形 48">
                <a:extLst>
                  <a:ext uri="{FF2B5EF4-FFF2-40B4-BE49-F238E27FC236}">
                    <a16:creationId xmlns:a16="http://schemas.microsoft.com/office/drawing/2014/main" id="{AAD44C58-1E0F-46CA-9AE4-EBF34670F507}"/>
                  </a:ext>
                </a:extLst>
              </p:cNvPr>
              <p:cNvSpPr/>
              <p:nvPr/>
            </p:nvSpPr>
            <p:spPr>
              <a:xfrm>
                <a:off x="4020583" y="1737518"/>
                <a:ext cx="155575" cy="88900"/>
              </a:xfrm>
              <a:custGeom>
                <a:avLst/>
                <a:gdLst>
                  <a:gd name="connsiteX0" fmla="*/ 155575 w 155575"/>
                  <a:gd name="connsiteY0" fmla="*/ 0 h 88900"/>
                  <a:gd name="connsiteX1" fmla="*/ 92075 w 155575"/>
                  <a:gd name="connsiteY1" fmla="*/ 25400 h 88900"/>
                  <a:gd name="connsiteX2" fmla="*/ 47625 w 155575"/>
                  <a:gd name="connsiteY2" fmla="*/ 41275 h 88900"/>
                  <a:gd name="connsiteX3" fmla="*/ 19050 w 155575"/>
                  <a:gd name="connsiteY3" fmla="*/ 66675 h 88900"/>
                  <a:gd name="connsiteX4" fmla="*/ 0 w 155575"/>
                  <a:gd name="connsiteY4" fmla="*/ 88900 h 88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575" h="88900">
                    <a:moveTo>
                      <a:pt x="155575" y="0"/>
                    </a:moveTo>
                    <a:lnTo>
                      <a:pt x="92075" y="25400"/>
                    </a:lnTo>
                    <a:cubicBezTo>
                      <a:pt x="74083" y="32279"/>
                      <a:pt x="59796" y="34396"/>
                      <a:pt x="47625" y="41275"/>
                    </a:cubicBezTo>
                    <a:cubicBezTo>
                      <a:pt x="35454" y="48154"/>
                      <a:pt x="26987" y="58738"/>
                      <a:pt x="19050" y="66675"/>
                    </a:cubicBezTo>
                    <a:cubicBezTo>
                      <a:pt x="11113" y="74612"/>
                      <a:pt x="5556" y="81756"/>
                      <a:pt x="0" y="88900"/>
                    </a:cubicBezTo>
                  </a:path>
                </a:pathLst>
              </a:cu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33" name="组合 32">
              <a:extLst>
                <a:ext uri="{FF2B5EF4-FFF2-40B4-BE49-F238E27FC236}">
                  <a16:creationId xmlns:a16="http://schemas.microsoft.com/office/drawing/2014/main" id="{4A39F9B0-7E40-45CB-93DC-940C9CCC4C97}"/>
                </a:ext>
              </a:extLst>
            </p:cNvPr>
            <p:cNvGrpSpPr/>
            <p:nvPr/>
          </p:nvGrpSpPr>
          <p:grpSpPr>
            <a:xfrm>
              <a:off x="2854474" y="3994033"/>
              <a:ext cx="228976" cy="129779"/>
              <a:chOff x="3956259" y="1653380"/>
              <a:chExt cx="305301" cy="173038"/>
            </a:xfrm>
          </p:grpSpPr>
          <p:sp>
            <p:nvSpPr>
              <p:cNvPr id="164" name="椭圆 163">
                <a:extLst>
                  <a:ext uri="{FF2B5EF4-FFF2-40B4-BE49-F238E27FC236}">
                    <a16:creationId xmlns:a16="http://schemas.microsoft.com/office/drawing/2014/main" id="{54278291-A647-409C-BB45-5345AE3C69CC}"/>
                  </a:ext>
                </a:extLst>
              </p:cNvPr>
              <p:cNvSpPr>
                <a:spLocks noChangeAspect="1"/>
              </p:cNvSpPr>
              <p:nvPr/>
            </p:nvSpPr>
            <p:spPr>
              <a:xfrm>
                <a:off x="4180560" y="1689893"/>
                <a:ext cx="81000" cy="80963"/>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cxnSp>
            <p:nvCxnSpPr>
              <p:cNvPr id="165" name="直接箭头连接符 164">
                <a:extLst>
                  <a:ext uri="{FF2B5EF4-FFF2-40B4-BE49-F238E27FC236}">
                    <a16:creationId xmlns:a16="http://schemas.microsoft.com/office/drawing/2014/main" id="{F591401C-5423-4AC4-854B-AC86B92C662D}"/>
                  </a:ext>
                </a:extLst>
              </p:cNvPr>
              <p:cNvCxnSpPr/>
              <p:nvPr/>
            </p:nvCxnSpPr>
            <p:spPr>
              <a:xfrm flipH="1" flipV="1">
                <a:off x="3956259" y="1734340"/>
                <a:ext cx="222100" cy="1"/>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66" name="任意多边形 52">
                <a:extLst>
                  <a:ext uri="{FF2B5EF4-FFF2-40B4-BE49-F238E27FC236}">
                    <a16:creationId xmlns:a16="http://schemas.microsoft.com/office/drawing/2014/main" id="{0D18EF20-BD6D-4E5F-BCC8-3C8F03D6AD29}"/>
                  </a:ext>
                </a:extLst>
              </p:cNvPr>
              <p:cNvSpPr/>
              <p:nvPr/>
            </p:nvSpPr>
            <p:spPr>
              <a:xfrm>
                <a:off x="4010084" y="1653380"/>
                <a:ext cx="168275" cy="73025"/>
              </a:xfrm>
              <a:custGeom>
                <a:avLst/>
                <a:gdLst>
                  <a:gd name="connsiteX0" fmla="*/ 168275 w 168275"/>
                  <a:gd name="connsiteY0" fmla="*/ 73025 h 73025"/>
                  <a:gd name="connsiteX1" fmla="*/ 117475 w 168275"/>
                  <a:gd name="connsiteY1" fmla="*/ 63500 h 73025"/>
                  <a:gd name="connsiteX2" fmla="*/ 76200 w 168275"/>
                  <a:gd name="connsiteY2" fmla="*/ 47625 h 73025"/>
                  <a:gd name="connsiteX3" fmla="*/ 47625 w 168275"/>
                  <a:gd name="connsiteY3" fmla="*/ 31750 h 73025"/>
                  <a:gd name="connsiteX4" fmla="*/ 0 w 168275"/>
                  <a:gd name="connsiteY4" fmla="*/ 0 h 73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75" h="73025">
                    <a:moveTo>
                      <a:pt x="168275" y="73025"/>
                    </a:moveTo>
                    <a:cubicBezTo>
                      <a:pt x="150548" y="70379"/>
                      <a:pt x="132821" y="67733"/>
                      <a:pt x="117475" y="63500"/>
                    </a:cubicBezTo>
                    <a:cubicBezTo>
                      <a:pt x="102129" y="59267"/>
                      <a:pt x="87842" y="52917"/>
                      <a:pt x="76200" y="47625"/>
                    </a:cubicBezTo>
                    <a:cubicBezTo>
                      <a:pt x="64558" y="42333"/>
                      <a:pt x="60325" y="39687"/>
                      <a:pt x="47625" y="31750"/>
                    </a:cubicBezTo>
                    <a:cubicBezTo>
                      <a:pt x="34925" y="23813"/>
                      <a:pt x="6879" y="4762"/>
                      <a:pt x="0" y="0"/>
                    </a:cubicBezTo>
                  </a:path>
                </a:pathLst>
              </a:cu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7" name="任意多边形 53">
                <a:extLst>
                  <a:ext uri="{FF2B5EF4-FFF2-40B4-BE49-F238E27FC236}">
                    <a16:creationId xmlns:a16="http://schemas.microsoft.com/office/drawing/2014/main" id="{C70E234C-55DD-4D7B-80BB-61D21A588F3E}"/>
                  </a:ext>
                </a:extLst>
              </p:cNvPr>
              <p:cNvSpPr/>
              <p:nvPr/>
            </p:nvSpPr>
            <p:spPr>
              <a:xfrm>
                <a:off x="4020583" y="1737518"/>
                <a:ext cx="155575" cy="88900"/>
              </a:xfrm>
              <a:custGeom>
                <a:avLst/>
                <a:gdLst>
                  <a:gd name="connsiteX0" fmla="*/ 155575 w 155575"/>
                  <a:gd name="connsiteY0" fmla="*/ 0 h 88900"/>
                  <a:gd name="connsiteX1" fmla="*/ 92075 w 155575"/>
                  <a:gd name="connsiteY1" fmla="*/ 25400 h 88900"/>
                  <a:gd name="connsiteX2" fmla="*/ 47625 w 155575"/>
                  <a:gd name="connsiteY2" fmla="*/ 41275 h 88900"/>
                  <a:gd name="connsiteX3" fmla="*/ 19050 w 155575"/>
                  <a:gd name="connsiteY3" fmla="*/ 66675 h 88900"/>
                  <a:gd name="connsiteX4" fmla="*/ 0 w 155575"/>
                  <a:gd name="connsiteY4" fmla="*/ 88900 h 88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575" h="88900">
                    <a:moveTo>
                      <a:pt x="155575" y="0"/>
                    </a:moveTo>
                    <a:lnTo>
                      <a:pt x="92075" y="25400"/>
                    </a:lnTo>
                    <a:cubicBezTo>
                      <a:pt x="74083" y="32279"/>
                      <a:pt x="59796" y="34396"/>
                      <a:pt x="47625" y="41275"/>
                    </a:cubicBezTo>
                    <a:cubicBezTo>
                      <a:pt x="35454" y="48154"/>
                      <a:pt x="26987" y="58738"/>
                      <a:pt x="19050" y="66675"/>
                    </a:cubicBezTo>
                    <a:cubicBezTo>
                      <a:pt x="11113" y="74612"/>
                      <a:pt x="5556" y="81756"/>
                      <a:pt x="0" y="88900"/>
                    </a:cubicBezTo>
                  </a:path>
                </a:pathLst>
              </a:cu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34" name="组合 33">
              <a:extLst>
                <a:ext uri="{FF2B5EF4-FFF2-40B4-BE49-F238E27FC236}">
                  <a16:creationId xmlns:a16="http://schemas.microsoft.com/office/drawing/2014/main" id="{39305FBC-7CBD-4E95-BA22-3316FC24DF48}"/>
                </a:ext>
              </a:extLst>
            </p:cNvPr>
            <p:cNvGrpSpPr/>
            <p:nvPr/>
          </p:nvGrpSpPr>
          <p:grpSpPr>
            <a:xfrm>
              <a:off x="2159503" y="4133461"/>
              <a:ext cx="129779" cy="236659"/>
              <a:chOff x="5541385" y="3415764"/>
              <a:chExt cx="173038" cy="315545"/>
            </a:xfrm>
          </p:grpSpPr>
          <p:sp>
            <p:nvSpPr>
              <p:cNvPr id="160" name="乘号 159">
                <a:extLst>
                  <a:ext uri="{FF2B5EF4-FFF2-40B4-BE49-F238E27FC236}">
                    <a16:creationId xmlns:a16="http://schemas.microsoft.com/office/drawing/2014/main" id="{1ADB38F5-CEAF-42B3-A84B-3729DB671E5D}"/>
                  </a:ext>
                </a:extLst>
              </p:cNvPr>
              <p:cNvSpPr>
                <a:spLocks noChangeAspect="1"/>
              </p:cNvSpPr>
              <p:nvPr/>
            </p:nvSpPr>
            <p:spPr>
              <a:xfrm>
                <a:off x="5562819" y="3593673"/>
                <a:ext cx="138108" cy="137636"/>
              </a:xfrm>
              <a:prstGeom prst="mathMultiply">
                <a:avLst/>
              </a:prstGeom>
              <a:solidFill>
                <a:srgbClr val="FF0000"/>
              </a:solidFill>
              <a:ln w="0">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161" name="直接箭头连接符 160">
                <a:extLst>
                  <a:ext uri="{FF2B5EF4-FFF2-40B4-BE49-F238E27FC236}">
                    <a16:creationId xmlns:a16="http://schemas.microsoft.com/office/drawing/2014/main" id="{42C76708-A27C-4FD2-9372-0E51D8676A8B}"/>
                  </a:ext>
                </a:extLst>
              </p:cNvPr>
              <p:cNvCxnSpPr/>
              <p:nvPr/>
            </p:nvCxnSpPr>
            <p:spPr>
              <a:xfrm rot="5400000" flipH="1" flipV="1">
                <a:off x="5522412" y="3526813"/>
                <a:ext cx="222100" cy="1"/>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62" name="任意多边形 57">
                <a:extLst>
                  <a:ext uri="{FF2B5EF4-FFF2-40B4-BE49-F238E27FC236}">
                    <a16:creationId xmlns:a16="http://schemas.microsoft.com/office/drawing/2014/main" id="{EE3BFCF5-5884-4BF2-9377-4E67EF9655E6}"/>
                  </a:ext>
                </a:extLst>
              </p:cNvPr>
              <p:cNvSpPr/>
              <p:nvPr/>
            </p:nvSpPr>
            <p:spPr>
              <a:xfrm rot="5400000">
                <a:off x="5593773" y="3517214"/>
                <a:ext cx="168275" cy="73025"/>
              </a:xfrm>
              <a:custGeom>
                <a:avLst/>
                <a:gdLst>
                  <a:gd name="connsiteX0" fmla="*/ 168275 w 168275"/>
                  <a:gd name="connsiteY0" fmla="*/ 73025 h 73025"/>
                  <a:gd name="connsiteX1" fmla="*/ 117475 w 168275"/>
                  <a:gd name="connsiteY1" fmla="*/ 63500 h 73025"/>
                  <a:gd name="connsiteX2" fmla="*/ 76200 w 168275"/>
                  <a:gd name="connsiteY2" fmla="*/ 47625 h 73025"/>
                  <a:gd name="connsiteX3" fmla="*/ 47625 w 168275"/>
                  <a:gd name="connsiteY3" fmla="*/ 31750 h 73025"/>
                  <a:gd name="connsiteX4" fmla="*/ 0 w 168275"/>
                  <a:gd name="connsiteY4" fmla="*/ 0 h 73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75" h="73025">
                    <a:moveTo>
                      <a:pt x="168275" y="73025"/>
                    </a:moveTo>
                    <a:cubicBezTo>
                      <a:pt x="150548" y="70379"/>
                      <a:pt x="132821" y="67733"/>
                      <a:pt x="117475" y="63500"/>
                    </a:cubicBezTo>
                    <a:cubicBezTo>
                      <a:pt x="102129" y="59267"/>
                      <a:pt x="87842" y="52917"/>
                      <a:pt x="76200" y="47625"/>
                    </a:cubicBezTo>
                    <a:cubicBezTo>
                      <a:pt x="64558" y="42333"/>
                      <a:pt x="60325" y="39687"/>
                      <a:pt x="47625" y="31750"/>
                    </a:cubicBezTo>
                    <a:cubicBezTo>
                      <a:pt x="34925" y="23813"/>
                      <a:pt x="6879" y="4762"/>
                      <a:pt x="0" y="0"/>
                    </a:cubicBezTo>
                  </a:path>
                </a:pathLst>
              </a:cu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3" name="任意多边形 58">
                <a:extLst>
                  <a:ext uri="{FF2B5EF4-FFF2-40B4-BE49-F238E27FC236}">
                    <a16:creationId xmlns:a16="http://schemas.microsoft.com/office/drawing/2014/main" id="{318FBDDE-B855-416E-ACD8-95D420CF5ED9}"/>
                  </a:ext>
                </a:extLst>
              </p:cNvPr>
              <p:cNvSpPr/>
              <p:nvPr/>
            </p:nvSpPr>
            <p:spPr>
              <a:xfrm rot="5400000">
                <a:off x="5508047" y="3513425"/>
                <a:ext cx="155575" cy="88900"/>
              </a:xfrm>
              <a:custGeom>
                <a:avLst/>
                <a:gdLst>
                  <a:gd name="connsiteX0" fmla="*/ 155575 w 155575"/>
                  <a:gd name="connsiteY0" fmla="*/ 0 h 88900"/>
                  <a:gd name="connsiteX1" fmla="*/ 92075 w 155575"/>
                  <a:gd name="connsiteY1" fmla="*/ 25400 h 88900"/>
                  <a:gd name="connsiteX2" fmla="*/ 47625 w 155575"/>
                  <a:gd name="connsiteY2" fmla="*/ 41275 h 88900"/>
                  <a:gd name="connsiteX3" fmla="*/ 19050 w 155575"/>
                  <a:gd name="connsiteY3" fmla="*/ 66675 h 88900"/>
                  <a:gd name="connsiteX4" fmla="*/ 0 w 155575"/>
                  <a:gd name="connsiteY4" fmla="*/ 88900 h 88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575" h="88900">
                    <a:moveTo>
                      <a:pt x="155575" y="0"/>
                    </a:moveTo>
                    <a:lnTo>
                      <a:pt x="92075" y="25400"/>
                    </a:lnTo>
                    <a:cubicBezTo>
                      <a:pt x="74083" y="32279"/>
                      <a:pt x="59796" y="34396"/>
                      <a:pt x="47625" y="41275"/>
                    </a:cubicBezTo>
                    <a:cubicBezTo>
                      <a:pt x="35454" y="48154"/>
                      <a:pt x="26987" y="58738"/>
                      <a:pt x="19050" y="66675"/>
                    </a:cubicBezTo>
                    <a:cubicBezTo>
                      <a:pt x="11113" y="74612"/>
                      <a:pt x="5556" y="81756"/>
                      <a:pt x="0" y="88900"/>
                    </a:cubicBezTo>
                  </a:path>
                </a:pathLst>
              </a:cu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35" name="组合 34">
              <a:extLst>
                <a:ext uri="{FF2B5EF4-FFF2-40B4-BE49-F238E27FC236}">
                  <a16:creationId xmlns:a16="http://schemas.microsoft.com/office/drawing/2014/main" id="{B56271D8-95DD-45A9-B342-FE45CAF2AAB5}"/>
                </a:ext>
              </a:extLst>
            </p:cNvPr>
            <p:cNvGrpSpPr>
              <a:grpSpLocks noChangeAspect="1"/>
            </p:cNvGrpSpPr>
            <p:nvPr/>
          </p:nvGrpSpPr>
          <p:grpSpPr>
            <a:xfrm>
              <a:off x="2415019" y="4270437"/>
              <a:ext cx="31406" cy="97155"/>
              <a:chOff x="4909232" y="1471877"/>
              <a:chExt cx="183468" cy="567571"/>
            </a:xfrm>
          </p:grpSpPr>
          <p:sp>
            <p:nvSpPr>
              <p:cNvPr id="157" name="等腰三角形 156">
                <a:extLst>
                  <a:ext uri="{FF2B5EF4-FFF2-40B4-BE49-F238E27FC236}">
                    <a16:creationId xmlns:a16="http://schemas.microsoft.com/office/drawing/2014/main" id="{68046934-4358-45D6-9DA2-AAD8C4485503}"/>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58" name="等腰三角形 157">
                <a:extLst>
                  <a:ext uri="{FF2B5EF4-FFF2-40B4-BE49-F238E27FC236}">
                    <a16:creationId xmlns:a16="http://schemas.microsoft.com/office/drawing/2014/main" id="{485C4DBD-1D06-431B-90C0-3FC6621951DD}"/>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159" name="直接连接符 158">
                <a:extLst>
                  <a:ext uri="{FF2B5EF4-FFF2-40B4-BE49-F238E27FC236}">
                    <a16:creationId xmlns:a16="http://schemas.microsoft.com/office/drawing/2014/main" id="{860D9B43-D253-47ED-BC66-84F698F0E144}"/>
                  </a:ext>
                </a:extLst>
              </p:cNvPr>
              <p:cNvCxnSpPr>
                <a:stCxn id="158" idx="0"/>
                <a:endCxn id="157"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6" name="组合 35">
              <a:extLst>
                <a:ext uri="{FF2B5EF4-FFF2-40B4-BE49-F238E27FC236}">
                  <a16:creationId xmlns:a16="http://schemas.microsoft.com/office/drawing/2014/main" id="{4A0BC544-98E5-46BC-B90D-D323AA584092}"/>
                </a:ext>
              </a:extLst>
            </p:cNvPr>
            <p:cNvGrpSpPr>
              <a:grpSpLocks noChangeAspect="1"/>
            </p:cNvGrpSpPr>
            <p:nvPr/>
          </p:nvGrpSpPr>
          <p:grpSpPr>
            <a:xfrm>
              <a:off x="2037916" y="4268631"/>
              <a:ext cx="31406" cy="97155"/>
              <a:chOff x="4909232" y="1471877"/>
              <a:chExt cx="183468" cy="567571"/>
            </a:xfrm>
          </p:grpSpPr>
          <p:sp>
            <p:nvSpPr>
              <p:cNvPr id="154" name="等腰三角形 153">
                <a:extLst>
                  <a:ext uri="{FF2B5EF4-FFF2-40B4-BE49-F238E27FC236}">
                    <a16:creationId xmlns:a16="http://schemas.microsoft.com/office/drawing/2014/main" id="{EBA45125-9CA4-440D-B4AD-FC04423D86EE}"/>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55" name="等腰三角形 154">
                <a:extLst>
                  <a:ext uri="{FF2B5EF4-FFF2-40B4-BE49-F238E27FC236}">
                    <a16:creationId xmlns:a16="http://schemas.microsoft.com/office/drawing/2014/main" id="{7ABEA280-6F5C-45EF-899B-48598621BFF6}"/>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156" name="直接连接符 155">
                <a:extLst>
                  <a:ext uri="{FF2B5EF4-FFF2-40B4-BE49-F238E27FC236}">
                    <a16:creationId xmlns:a16="http://schemas.microsoft.com/office/drawing/2014/main" id="{E3CDA69C-50EF-4444-805D-474D83349B43}"/>
                  </a:ext>
                </a:extLst>
              </p:cNvPr>
              <p:cNvCxnSpPr>
                <a:stCxn id="155" idx="0"/>
                <a:endCxn id="154"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7" name="组合 36">
              <a:extLst>
                <a:ext uri="{FF2B5EF4-FFF2-40B4-BE49-F238E27FC236}">
                  <a16:creationId xmlns:a16="http://schemas.microsoft.com/office/drawing/2014/main" id="{A96CC914-2B54-4B87-A2A0-B05645C68A3F}"/>
                </a:ext>
              </a:extLst>
            </p:cNvPr>
            <p:cNvGrpSpPr>
              <a:grpSpLocks noChangeAspect="1"/>
            </p:cNvGrpSpPr>
            <p:nvPr/>
          </p:nvGrpSpPr>
          <p:grpSpPr>
            <a:xfrm>
              <a:off x="2042404" y="3740817"/>
              <a:ext cx="31406" cy="97155"/>
              <a:chOff x="4909232" y="1471877"/>
              <a:chExt cx="183468" cy="567571"/>
            </a:xfrm>
          </p:grpSpPr>
          <p:sp>
            <p:nvSpPr>
              <p:cNvPr id="151" name="等腰三角形 150">
                <a:extLst>
                  <a:ext uri="{FF2B5EF4-FFF2-40B4-BE49-F238E27FC236}">
                    <a16:creationId xmlns:a16="http://schemas.microsoft.com/office/drawing/2014/main" id="{A9FEA728-A290-4C52-B7B5-B7C38F0D4D7C}"/>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52" name="等腰三角形 151">
                <a:extLst>
                  <a:ext uri="{FF2B5EF4-FFF2-40B4-BE49-F238E27FC236}">
                    <a16:creationId xmlns:a16="http://schemas.microsoft.com/office/drawing/2014/main" id="{A11873EB-0796-473A-9BE3-220CFCAD5CFC}"/>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153" name="直接连接符 152">
                <a:extLst>
                  <a:ext uri="{FF2B5EF4-FFF2-40B4-BE49-F238E27FC236}">
                    <a16:creationId xmlns:a16="http://schemas.microsoft.com/office/drawing/2014/main" id="{D2D9EE8F-0FBD-4EF5-8848-201A26D7966B}"/>
                  </a:ext>
                </a:extLst>
              </p:cNvPr>
              <p:cNvCxnSpPr>
                <a:stCxn id="152" idx="0"/>
                <a:endCxn id="151"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8" name="组合 37">
              <a:extLst>
                <a:ext uri="{FF2B5EF4-FFF2-40B4-BE49-F238E27FC236}">
                  <a16:creationId xmlns:a16="http://schemas.microsoft.com/office/drawing/2014/main" id="{E9A37D85-F1A3-43C9-B727-4F6F93429AED}"/>
                </a:ext>
              </a:extLst>
            </p:cNvPr>
            <p:cNvGrpSpPr>
              <a:grpSpLocks noChangeAspect="1"/>
            </p:cNvGrpSpPr>
            <p:nvPr/>
          </p:nvGrpSpPr>
          <p:grpSpPr>
            <a:xfrm>
              <a:off x="2916666" y="3745629"/>
              <a:ext cx="31406" cy="97155"/>
              <a:chOff x="4909232" y="1471877"/>
              <a:chExt cx="183468" cy="567571"/>
            </a:xfrm>
          </p:grpSpPr>
          <p:sp>
            <p:nvSpPr>
              <p:cNvPr id="148" name="等腰三角形 147">
                <a:extLst>
                  <a:ext uri="{FF2B5EF4-FFF2-40B4-BE49-F238E27FC236}">
                    <a16:creationId xmlns:a16="http://schemas.microsoft.com/office/drawing/2014/main" id="{2A217E2A-0CBD-4CFF-BA24-0936EC2C78DD}"/>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9" name="等腰三角形 148">
                <a:extLst>
                  <a:ext uri="{FF2B5EF4-FFF2-40B4-BE49-F238E27FC236}">
                    <a16:creationId xmlns:a16="http://schemas.microsoft.com/office/drawing/2014/main" id="{536C774C-9832-4F7F-9BD7-5E7AB7D0AFF9}"/>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150" name="直接连接符 149">
                <a:extLst>
                  <a:ext uri="{FF2B5EF4-FFF2-40B4-BE49-F238E27FC236}">
                    <a16:creationId xmlns:a16="http://schemas.microsoft.com/office/drawing/2014/main" id="{D23613E1-5F08-440D-853A-8FA3976CEAC9}"/>
                  </a:ext>
                </a:extLst>
              </p:cNvPr>
              <p:cNvCxnSpPr>
                <a:stCxn id="149" idx="0"/>
                <a:endCxn id="148"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9" name="组合 38">
              <a:extLst>
                <a:ext uri="{FF2B5EF4-FFF2-40B4-BE49-F238E27FC236}">
                  <a16:creationId xmlns:a16="http://schemas.microsoft.com/office/drawing/2014/main" id="{ABE9F6A8-3245-4C25-98E5-EB20B1373FFA}"/>
                </a:ext>
              </a:extLst>
            </p:cNvPr>
            <p:cNvGrpSpPr>
              <a:grpSpLocks noChangeAspect="1"/>
            </p:cNvGrpSpPr>
            <p:nvPr/>
          </p:nvGrpSpPr>
          <p:grpSpPr>
            <a:xfrm>
              <a:off x="1572009" y="4806547"/>
              <a:ext cx="31406" cy="97155"/>
              <a:chOff x="4909232" y="1471877"/>
              <a:chExt cx="183468" cy="567571"/>
            </a:xfrm>
          </p:grpSpPr>
          <p:sp>
            <p:nvSpPr>
              <p:cNvPr id="145" name="等腰三角形 144">
                <a:extLst>
                  <a:ext uri="{FF2B5EF4-FFF2-40B4-BE49-F238E27FC236}">
                    <a16:creationId xmlns:a16="http://schemas.microsoft.com/office/drawing/2014/main" id="{6C11C53E-276E-4EDF-926E-234E823D3557}"/>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6" name="等腰三角形 145">
                <a:extLst>
                  <a:ext uri="{FF2B5EF4-FFF2-40B4-BE49-F238E27FC236}">
                    <a16:creationId xmlns:a16="http://schemas.microsoft.com/office/drawing/2014/main" id="{F336969D-3DE5-4FB3-84A1-51151EAEED15}"/>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147" name="直接连接符 146">
                <a:extLst>
                  <a:ext uri="{FF2B5EF4-FFF2-40B4-BE49-F238E27FC236}">
                    <a16:creationId xmlns:a16="http://schemas.microsoft.com/office/drawing/2014/main" id="{A410991F-A553-4285-8494-C060AE3B720C}"/>
                  </a:ext>
                </a:extLst>
              </p:cNvPr>
              <p:cNvCxnSpPr>
                <a:stCxn id="146" idx="0"/>
                <a:endCxn id="145"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0" name="组合 39">
              <a:extLst>
                <a:ext uri="{FF2B5EF4-FFF2-40B4-BE49-F238E27FC236}">
                  <a16:creationId xmlns:a16="http://schemas.microsoft.com/office/drawing/2014/main" id="{2FF3BBD5-B7BC-4F2B-A961-0DDCB1A8FDDA}"/>
                </a:ext>
              </a:extLst>
            </p:cNvPr>
            <p:cNvGrpSpPr>
              <a:grpSpLocks noChangeAspect="1"/>
            </p:cNvGrpSpPr>
            <p:nvPr/>
          </p:nvGrpSpPr>
          <p:grpSpPr>
            <a:xfrm>
              <a:off x="2945718" y="4282293"/>
              <a:ext cx="31406" cy="97155"/>
              <a:chOff x="4909232" y="1471877"/>
              <a:chExt cx="183468" cy="567571"/>
            </a:xfrm>
          </p:grpSpPr>
          <p:sp>
            <p:nvSpPr>
              <p:cNvPr id="142" name="等腰三角形 141">
                <a:extLst>
                  <a:ext uri="{FF2B5EF4-FFF2-40B4-BE49-F238E27FC236}">
                    <a16:creationId xmlns:a16="http://schemas.microsoft.com/office/drawing/2014/main" id="{D595F640-6F3F-41F3-8244-5722C3DD2851}"/>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3" name="等腰三角形 142">
                <a:extLst>
                  <a:ext uri="{FF2B5EF4-FFF2-40B4-BE49-F238E27FC236}">
                    <a16:creationId xmlns:a16="http://schemas.microsoft.com/office/drawing/2014/main" id="{6FE91F10-DF9C-4275-A19C-954F6AB93211}"/>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144" name="直接连接符 143">
                <a:extLst>
                  <a:ext uri="{FF2B5EF4-FFF2-40B4-BE49-F238E27FC236}">
                    <a16:creationId xmlns:a16="http://schemas.microsoft.com/office/drawing/2014/main" id="{8E089DC5-9E15-4090-9C94-E4E7DE6FA068}"/>
                  </a:ext>
                </a:extLst>
              </p:cNvPr>
              <p:cNvCxnSpPr>
                <a:stCxn id="143" idx="0"/>
                <a:endCxn id="142"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1" name="组合 40">
              <a:extLst>
                <a:ext uri="{FF2B5EF4-FFF2-40B4-BE49-F238E27FC236}">
                  <a16:creationId xmlns:a16="http://schemas.microsoft.com/office/drawing/2014/main" id="{8DC8BF76-DEF5-4C32-B591-8188AECC5F51}"/>
                </a:ext>
              </a:extLst>
            </p:cNvPr>
            <p:cNvGrpSpPr>
              <a:grpSpLocks noChangeAspect="1"/>
            </p:cNvGrpSpPr>
            <p:nvPr/>
          </p:nvGrpSpPr>
          <p:grpSpPr>
            <a:xfrm>
              <a:off x="2936812" y="4819512"/>
              <a:ext cx="31406" cy="97155"/>
              <a:chOff x="4909232" y="1471877"/>
              <a:chExt cx="183468" cy="567571"/>
            </a:xfrm>
          </p:grpSpPr>
          <p:sp>
            <p:nvSpPr>
              <p:cNvPr id="139" name="等腰三角形 138">
                <a:extLst>
                  <a:ext uri="{FF2B5EF4-FFF2-40B4-BE49-F238E27FC236}">
                    <a16:creationId xmlns:a16="http://schemas.microsoft.com/office/drawing/2014/main" id="{F8007CCB-9264-452B-9238-81D01026054B}"/>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0" name="等腰三角形 139">
                <a:extLst>
                  <a:ext uri="{FF2B5EF4-FFF2-40B4-BE49-F238E27FC236}">
                    <a16:creationId xmlns:a16="http://schemas.microsoft.com/office/drawing/2014/main" id="{35A5F7AC-D461-46AB-A526-0E4EB9042B75}"/>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141" name="直接连接符 140">
                <a:extLst>
                  <a:ext uri="{FF2B5EF4-FFF2-40B4-BE49-F238E27FC236}">
                    <a16:creationId xmlns:a16="http://schemas.microsoft.com/office/drawing/2014/main" id="{C05C4890-F629-4BD4-87C8-9AD33792B0C9}"/>
                  </a:ext>
                </a:extLst>
              </p:cNvPr>
              <p:cNvCxnSpPr>
                <a:stCxn id="140" idx="0"/>
                <a:endCxn id="139"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2" name="组合 41">
              <a:extLst>
                <a:ext uri="{FF2B5EF4-FFF2-40B4-BE49-F238E27FC236}">
                  <a16:creationId xmlns:a16="http://schemas.microsoft.com/office/drawing/2014/main" id="{D5BDBE14-87A3-4179-BE4F-ACD0DA8381E4}"/>
                </a:ext>
              </a:extLst>
            </p:cNvPr>
            <p:cNvGrpSpPr/>
            <p:nvPr/>
          </p:nvGrpSpPr>
          <p:grpSpPr>
            <a:xfrm>
              <a:off x="1326118" y="2381185"/>
              <a:ext cx="1769200" cy="1201718"/>
              <a:chOff x="8100592" y="1209106"/>
              <a:chExt cx="2358933" cy="1602291"/>
            </a:xfrm>
          </p:grpSpPr>
          <p:grpSp>
            <p:nvGrpSpPr>
              <p:cNvPr id="80" name="组合 79">
                <a:extLst>
                  <a:ext uri="{FF2B5EF4-FFF2-40B4-BE49-F238E27FC236}">
                    <a16:creationId xmlns:a16="http://schemas.microsoft.com/office/drawing/2014/main" id="{EA4EB489-8938-4D5D-9A16-241CF8082C7D}"/>
                  </a:ext>
                </a:extLst>
              </p:cNvPr>
              <p:cNvGrpSpPr/>
              <p:nvPr/>
            </p:nvGrpSpPr>
            <p:grpSpPr>
              <a:xfrm>
                <a:off x="8100592" y="1209106"/>
                <a:ext cx="2358933" cy="1602291"/>
                <a:chOff x="5238852" y="1942862"/>
                <a:chExt cx="2358933" cy="1602291"/>
              </a:xfrm>
            </p:grpSpPr>
            <p:sp>
              <p:nvSpPr>
                <p:cNvPr id="109" name="椭圆 108">
                  <a:extLst>
                    <a:ext uri="{FF2B5EF4-FFF2-40B4-BE49-F238E27FC236}">
                      <a16:creationId xmlns:a16="http://schemas.microsoft.com/office/drawing/2014/main" id="{CF200C1A-010B-4FF3-99F9-1F6D13218FEA}"/>
                    </a:ext>
                  </a:extLst>
                </p:cNvPr>
                <p:cNvSpPr>
                  <a:spLocks noChangeAspect="1"/>
                </p:cNvSpPr>
                <p:nvPr/>
              </p:nvSpPr>
              <p:spPr>
                <a:xfrm>
                  <a:off x="6035250" y="1942862"/>
                  <a:ext cx="121500" cy="1214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110" name="椭圆 109">
                  <a:extLst>
                    <a:ext uri="{FF2B5EF4-FFF2-40B4-BE49-F238E27FC236}">
                      <a16:creationId xmlns:a16="http://schemas.microsoft.com/office/drawing/2014/main" id="{97C9C76C-E77C-42F4-9686-D449FF80FEA0}"/>
                    </a:ext>
                  </a:extLst>
                </p:cNvPr>
                <p:cNvSpPr>
                  <a:spLocks noChangeAspect="1"/>
                </p:cNvSpPr>
                <p:nvPr/>
              </p:nvSpPr>
              <p:spPr>
                <a:xfrm>
                  <a:off x="6756825" y="1949530"/>
                  <a:ext cx="121500" cy="1214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111" name="椭圆 110">
                  <a:extLst>
                    <a:ext uri="{FF2B5EF4-FFF2-40B4-BE49-F238E27FC236}">
                      <a16:creationId xmlns:a16="http://schemas.microsoft.com/office/drawing/2014/main" id="{42B8B4B6-BB77-48E6-B0EA-2EF5455417C9}"/>
                    </a:ext>
                  </a:extLst>
                </p:cNvPr>
                <p:cNvSpPr>
                  <a:spLocks noChangeAspect="1"/>
                </p:cNvSpPr>
                <p:nvPr/>
              </p:nvSpPr>
              <p:spPr>
                <a:xfrm>
                  <a:off x="6035250" y="2651760"/>
                  <a:ext cx="121500" cy="1214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112" name="椭圆 111">
                  <a:extLst>
                    <a:ext uri="{FF2B5EF4-FFF2-40B4-BE49-F238E27FC236}">
                      <a16:creationId xmlns:a16="http://schemas.microsoft.com/office/drawing/2014/main" id="{DDD92FF9-A1F1-4C10-84D5-D7AD247132C9}"/>
                    </a:ext>
                  </a:extLst>
                </p:cNvPr>
                <p:cNvSpPr>
                  <a:spLocks noChangeAspect="1"/>
                </p:cNvSpPr>
                <p:nvPr/>
              </p:nvSpPr>
              <p:spPr>
                <a:xfrm>
                  <a:off x="6756825" y="2651760"/>
                  <a:ext cx="121500" cy="1214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113" name="椭圆 112">
                  <a:extLst>
                    <a:ext uri="{FF2B5EF4-FFF2-40B4-BE49-F238E27FC236}">
                      <a16:creationId xmlns:a16="http://schemas.microsoft.com/office/drawing/2014/main" id="{9E59BCB2-F03C-4674-AF96-3C3A9095D8DE}"/>
                    </a:ext>
                  </a:extLst>
                </p:cNvPr>
                <p:cNvSpPr>
                  <a:spLocks noChangeAspect="1"/>
                </p:cNvSpPr>
                <p:nvPr/>
              </p:nvSpPr>
              <p:spPr>
                <a:xfrm>
                  <a:off x="7474170" y="1949530"/>
                  <a:ext cx="121500" cy="1214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114" name="椭圆 113">
                  <a:extLst>
                    <a:ext uri="{FF2B5EF4-FFF2-40B4-BE49-F238E27FC236}">
                      <a16:creationId xmlns:a16="http://schemas.microsoft.com/office/drawing/2014/main" id="{C524EE78-FC89-4A63-9BEE-965BD471D9DD}"/>
                    </a:ext>
                  </a:extLst>
                </p:cNvPr>
                <p:cNvSpPr>
                  <a:spLocks noChangeAspect="1"/>
                </p:cNvSpPr>
                <p:nvPr/>
              </p:nvSpPr>
              <p:spPr>
                <a:xfrm>
                  <a:off x="7476285" y="2651760"/>
                  <a:ext cx="121500" cy="1214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115" name="椭圆 114">
                  <a:extLst>
                    <a:ext uri="{FF2B5EF4-FFF2-40B4-BE49-F238E27FC236}">
                      <a16:creationId xmlns:a16="http://schemas.microsoft.com/office/drawing/2014/main" id="{D2537EC6-1482-428F-BE01-E3EF81537A7C}"/>
                    </a:ext>
                  </a:extLst>
                </p:cNvPr>
                <p:cNvSpPr>
                  <a:spLocks noChangeAspect="1"/>
                </p:cNvSpPr>
                <p:nvPr/>
              </p:nvSpPr>
              <p:spPr>
                <a:xfrm>
                  <a:off x="6029535" y="3374946"/>
                  <a:ext cx="121500" cy="1214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116" name="椭圆 115">
                  <a:extLst>
                    <a:ext uri="{FF2B5EF4-FFF2-40B4-BE49-F238E27FC236}">
                      <a16:creationId xmlns:a16="http://schemas.microsoft.com/office/drawing/2014/main" id="{954F08B8-5029-4F34-88AB-5BDDCE0496C7}"/>
                    </a:ext>
                  </a:extLst>
                </p:cNvPr>
                <p:cNvSpPr>
                  <a:spLocks noChangeAspect="1"/>
                </p:cNvSpPr>
                <p:nvPr/>
              </p:nvSpPr>
              <p:spPr>
                <a:xfrm>
                  <a:off x="6756825" y="3374946"/>
                  <a:ext cx="121500" cy="1214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117" name="椭圆 116">
                  <a:extLst>
                    <a:ext uri="{FF2B5EF4-FFF2-40B4-BE49-F238E27FC236}">
                      <a16:creationId xmlns:a16="http://schemas.microsoft.com/office/drawing/2014/main" id="{7BF6C54A-5CAC-43C6-B1C3-6E50788B5568}"/>
                    </a:ext>
                  </a:extLst>
                </p:cNvPr>
                <p:cNvSpPr>
                  <a:spLocks noChangeAspect="1"/>
                </p:cNvSpPr>
                <p:nvPr/>
              </p:nvSpPr>
              <p:spPr>
                <a:xfrm>
                  <a:off x="7474170" y="3381614"/>
                  <a:ext cx="121500" cy="1214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cxnSp>
              <p:nvCxnSpPr>
                <p:cNvPr id="118" name="直接连接符 117">
                  <a:extLst>
                    <a:ext uri="{FF2B5EF4-FFF2-40B4-BE49-F238E27FC236}">
                      <a16:creationId xmlns:a16="http://schemas.microsoft.com/office/drawing/2014/main" id="{CAB4AA4A-777E-4FEA-AFEF-162347D73025}"/>
                    </a:ext>
                  </a:extLst>
                </p:cNvPr>
                <p:cNvCxnSpPr>
                  <a:stCxn id="109" idx="6"/>
                  <a:endCxn id="110" idx="2"/>
                </p:cNvCxnSpPr>
                <p:nvPr/>
              </p:nvCxnSpPr>
              <p:spPr>
                <a:xfrm>
                  <a:off x="6156750" y="2003584"/>
                  <a:ext cx="600075" cy="666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直接连接符 118">
                  <a:extLst>
                    <a:ext uri="{FF2B5EF4-FFF2-40B4-BE49-F238E27FC236}">
                      <a16:creationId xmlns:a16="http://schemas.microsoft.com/office/drawing/2014/main" id="{1809B63C-659D-47C4-AC02-E595E9980FCD}"/>
                    </a:ext>
                  </a:extLst>
                </p:cNvPr>
                <p:cNvCxnSpPr>
                  <a:stCxn id="110" idx="6"/>
                  <a:endCxn id="113" idx="2"/>
                </p:cNvCxnSpPr>
                <p:nvPr/>
              </p:nvCxnSpPr>
              <p:spPr>
                <a:xfrm>
                  <a:off x="6878325" y="2010252"/>
                  <a:ext cx="59584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直接连接符 119">
                  <a:extLst>
                    <a:ext uri="{FF2B5EF4-FFF2-40B4-BE49-F238E27FC236}">
                      <a16:creationId xmlns:a16="http://schemas.microsoft.com/office/drawing/2014/main" id="{82247628-BF76-4DCF-A27D-B7F4EFAB2E80}"/>
                    </a:ext>
                  </a:extLst>
                </p:cNvPr>
                <p:cNvCxnSpPr>
                  <a:stCxn id="113" idx="4"/>
                  <a:endCxn id="114" idx="0"/>
                </p:cNvCxnSpPr>
                <p:nvPr/>
              </p:nvCxnSpPr>
              <p:spPr>
                <a:xfrm>
                  <a:off x="7534920" y="2070974"/>
                  <a:ext cx="2115" cy="58078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直接连接符 120">
                  <a:extLst>
                    <a:ext uri="{FF2B5EF4-FFF2-40B4-BE49-F238E27FC236}">
                      <a16:creationId xmlns:a16="http://schemas.microsoft.com/office/drawing/2014/main" id="{FB642F82-7387-4A42-BE13-0EE7B088C381}"/>
                    </a:ext>
                  </a:extLst>
                </p:cNvPr>
                <p:cNvCxnSpPr>
                  <a:stCxn id="114" idx="4"/>
                  <a:endCxn id="117" idx="0"/>
                </p:cNvCxnSpPr>
                <p:nvPr/>
              </p:nvCxnSpPr>
              <p:spPr>
                <a:xfrm flipH="1">
                  <a:off x="7534920" y="2773204"/>
                  <a:ext cx="2115" cy="60841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直接连接符 121">
                  <a:extLst>
                    <a:ext uri="{FF2B5EF4-FFF2-40B4-BE49-F238E27FC236}">
                      <a16:creationId xmlns:a16="http://schemas.microsoft.com/office/drawing/2014/main" id="{2E79ED46-2DB2-4680-A5E2-4C0DBA584631}"/>
                    </a:ext>
                  </a:extLst>
                </p:cNvPr>
                <p:cNvCxnSpPr>
                  <a:stCxn id="114" idx="2"/>
                  <a:endCxn id="112" idx="6"/>
                </p:cNvCxnSpPr>
                <p:nvPr/>
              </p:nvCxnSpPr>
              <p:spPr>
                <a:xfrm flipH="1">
                  <a:off x="6878325" y="2712482"/>
                  <a:ext cx="59796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直接连接符 122">
                  <a:extLst>
                    <a:ext uri="{FF2B5EF4-FFF2-40B4-BE49-F238E27FC236}">
                      <a16:creationId xmlns:a16="http://schemas.microsoft.com/office/drawing/2014/main" id="{F76D9181-58E4-4A25-AAF6-5C6A9C2F89E7}"/>
                    </a:ext>
                  </a:extLst>
                </p:cNvPr>
                <p:cNvCxnSpPr>
                  <a:stCxn id="110" idx="4"/>
                  <a:endCxn id="112" idx="0"/>
                </p:cNvCxnSpPr>
                <p:nvPr/>
              </p:nvCxnSpPr>
              <p:spPr>
                <a:xfrm>
                  <a:off x="6817575" y="2070974"/>
                  <a:ext cx="0" cy="58078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直接连接符 123">
                  <a:extLst>
                    <a:ext uri="{FF2B5EF4-FFF2-40B4-BE49-F238E27FC236}">
                      <a16:creationId xmlns:a16="http://schemas.microsoft.com/office/drawing/2014/main" id="{0833AB07-0270-4CF0-87B1-266A958BAC7F}"/>
                    </a:ext>
                  </a:extLst>
                </p:cNvPr>
                <p:cNvCxnSpPr>
                  <a:stCxn id="109" idx="4"/>
                  <a:endCxn id="111" idx="0"/>
                </p:cNvCxnSpPr>
                <p:nvPr/>
              </p:nvCxnSpPr>
              <p:spPr>
                <a:xfrm>
                  <a:off x="6096000" y="2064306"/>
                  <a:ext cx="0" cy="5874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直接连接符 124">
                  <a:extLst>
                    <a:ext uri="{FF2B5EF4-FFF2-40B4-BE49-F238E27FC236}">
                      <a16:creationId xmlns:a16="http://schemas.microsoft.com/office/drawing/2014/main" id="{DCFF9BB5-2B0A-40A5-A56A-8E6A9BDE01AA}"/>
                    </a:ext>
                  </a:extLst>
                </p:cNvPr>
                <p:cNvCxnSpPr>
                  <a:stCxn id="111" idx="6"/>
                  <a:endCxn id="112" idx="2"/>
                </p:cNvCxnSpPr>
                <p:nvPr/>
              </p:nvCxnSpPr>
              <p:spPr>
                <a:xfrm>
                  <a:off x="6156750" y="2712482"/>
                  <a:ext cx="60007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直接连接符 125">
                  <a:extLst>
                    <a:ext uri="{FF2B5EF4-FFF2-40B4-BE49-F238E27FC236}">
                      <a16:creationId xmlns:a16="http://schemas.microsoft.com/office/drawing/2014/main" id="{2F91BC9A-554B-4138-9B55-844B942648B8}"/>
                    </a:ext>
                  </a:extLst>
                </p:cNvPr>
                <p:cNvCxnSpPr>
                  <a:stCxn id="111" idx="4"/>
                  <a:endCxn id="115" idx="0"/>
                </p:cNvCxnSpPr>
                <p:nvPr/>
              </p:nvCxnSpPr>
              <p:spPr>
                <a:xfrm flipH="1">
                  <a:off x="6090285" y="2773204"/>
                  <a:ext cx="5715" cy="60174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直接连接符 126">
                  <a:extLst>
                    <a:ext uri="{FF2B5EF4-FFF2-40B4-BE49-F238E27FC236}">
                      <a16:creationId xmlns:a16="http://schemas.microsoft.com/office/drawing/2014/main" id="{8EBEB5AF-1BE2-4740-8102-A0FFB0F5BAEF}"/>
                    </a:ext>
                  </a:extLst>
                </p:cNvPr>
                <p:cNvCxnSpPr>
                  <a:stCxn id="115" idx="6"/>
                  <a:endCxn id="116" idx="2"/>
                </p:cNvCxnSpPr>
                <p:nvPr/>
              </p:nvCxnSpPr>
              <p:spPr>
                <a:xfrm>
                  <a:off x="6151035" y="3435668"/>
                  <a:ext cx="60579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直接连接符 127">
                  <a:extLst>
                    <a:ext uri="{FF2B5EF4-FFF2-40B4-BE49-F238E27FC236}">
                      <a16:creationId xmlns:a16="http://schemas.microsoft.com/office/drawing/2014/main" id="{31DA1C39-F8FE-45AB-826E-7CC891F16BAD}"/>
                    </a:ext>
                  </a:extLst>
                </p:cNvPr>
                <p:cNvCxnSpPr>
                  <a:stCxn id="112" idx="4"/>
                  <a:endCxn id="116" idx="0"/>
                </p:cNvCxnSpPr>
                <p:nvPr/>
              </p:nvCxnSpPr>
              <p:spPr>
                <a:xfrm>
                  <a:off x="6817575" y="2773204"/>
                  <a:ext cx="0" cy="60174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直接连接符 128">
                  <a:extLst>
                    <a:ext uri="{FF2B5EF4-FFF2-40B4-BE49-F238E27FC236}">
                      <a16:creationId xmlns:a16="http://schemas.microsoft.com/office/drawing/2014/main" id="{4B436ACE-9BF6-48BB-A4CC-F090FDD94D31}"/>
                    </a:ext>
                  </a:extLst>
                </p:cNvPr>
                <p:cNvCxnSpPr>
                  <a:stCxn id="116" idx="6"/>
                  <a:endCxn id="117" idx="2"/>
                </p:cNvCxnSpPr>
                <p:nvPr/>
              </p:nvCxnSpPr>
              <p:spPr>
                <a:xfrm>
                  <a:off x="6878325" y="3435668"/>
                  <a:ext cx="595845" cy="666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0" name="组合 129">
                  <a:extLst>
                    <a:ext uri="{FF2B5EF4-FFF2-40B4-BE49-F238E27FC236}">
                      <a16:creationId xmlns:a16="http://schemas.microsoft.com/office/drawing/2014/main" id="{6B3D827B-5E8C-4A2F-9DF2-9DDFDC268B82}"/>
                    </a:ext>
                  </a:extLst>
                </p:cNvPr>
                <p:cNvGrpSpPr/>
                <p:nvPr/>
              </p:nvGrpSpPr>
              <p:grpSpPr>
                <a:xfrm>
                  <a:off x="5238852" y="3303853"/>
                  <a:ext cx="259715" cy="241300"/>
                  <a:chOff x="6090285" y="4146550"/>
                  <a:chExt cx="259715" cy="241300"/>
                </a:xfrm>
              </p:grpSpPr>
              <p:cxnSp>
                <p:nvCxnSpPr>
                  <p:cNvPr id="132" name="直接连接符 131">
                    <a:extLst>
                      <a:ext uri="{FF2B5EF4-FFF2-40B4-BE49-F238E27FC236}">
                        <a16:creationId xmlns:a16="http://schemas.microsoft.com/office/drawing/2014/main" id="{DC8F0765-64B5-451D-B1A4-F177ECC033F0}"/>
                      </a:ext>
                    </a:extLst>
                  </p:cNvPr>
                  <p:cNvCxnSpPr/>
                  <p:nvPr/>
                </p:nvCxnSpPr>
                <p:spPr>
                  <a:xfrm>
                    <a:off x="6090285" y="4146550"/>
                    <a:ext cx="0" cy="241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直接连接符 132">
                    <a:extLst>
                      <a:ext uri="{FF2B5EF4-FFF2-40B4-BE49-F238E27FC236}">
                        <a16:creationId xmlns:a16="http://schemas.microsoft.com/office/drawing/2014/main" id="{C7BC6B1D-09AD-4B8C-BC89-170567D1F8CB}"/>
                      </a:ext>
                    </a:extLst>
                  </p:cNvPr>
                  <p:cNvCxnSpPr/>
                  <p:nvPr/>
                </p:nvCxnSpPr>
                <p:spPr>
                  <a:xfrm>
                    <a:off x="6092666" y="4379914"/>
                    <a:ext cx="2470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直接连接符 133">
                    <a:extLst>
                      <a:ext uri="{FF2B5EF4-FFF2-40B4-BE49-F238E27FC236}">
                        <a16:creationId xmlns:a16="http://schemas.microsoft.com/office/drawing/2014/main" id="{692B10E1-BEE8-4028-B50C-E23048336B6A}"/>
                      </a:ext>
                    </a:extLst>
                  </p:cNvPr>
                  <p:cNvCxnSpPr/>
                  <p:nvPr/>
                </p:nvCxnSpPr>
                <p:spPr>
                  <a:xfrm flipV="1">
                    <a:off x="6350000" y="4146550"/>
                    <a:ext cx="0" cy="241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直接连接符 134">
                    <a:extLst>
                      <a:ext uri="{FF2B5EF4-FFF2-40B4-BE49-F238E27FC236}">
                        <a16:creationId xmlns:a16="http://schemas.microsoft.com/office/drawing/2014/main" id="{091185CA-2DA6-44D1-BE1C-B726B59A1CBF}"/>
                      </a:ext>
                    </a:extLst>
                  </p:cNvPr>
                  <p:cNvCxnSpPr/>
                  <p:nvPr/>
                </p:nvCxnSpPr>
                <p:spPr>
                  <a:xfrm>
                    <a:off x="6095047" y="4241800"/>
                    <a:ext cx="2470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6" name="等腰三角形 135">
                    <a:extLst>
                      <a:ext uri="{FF2B5EF4-FFF2-40B4-BE49-F238E27FC236}">
                        <a16:creationId xmlns:a16="http://schemas.microsoft.com/office/drawing/2014/main" id="{5937B0F7-5B51-4BCC-BE07-7DA2DB2F40FE}"/>
                      </a:ext>
                    </a:extLst>
                  </p:cNvPr>
                  <p:cNvSpPr/>
                  <p:nvPr/>
                </p:nvSpPr>
                <p:spPr>
                  <a:xfrm rot="10800000">
                    <a:off x="6174025" y="4171078"/>
                    <a:ext cx="84296" cy="46195"/>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cxnSp>
                <p:nvCxnSpPr>
                  <p:cNvPr id="137" name="直接连接符 136">
                    <a:extLst>
                      <a:ext uri="{FF2B5EF4-FFF2-40B4-BE49-F238E27FC236}">
                        <a16:creationId xmlns:a16="http://schemas.microsoft.com/office/drawing/2014/main" id="{8888C445-536B-4F6F-A811-811E02988E3E}"/>
                      </a:ext>
                    </a:extLst>
                  </p:cNvPr>
                  <p:cNvCxnSpPr/>
                  <p:nvPr/>
                </p:nvCxnSpPr>
                <p:spPr>
                  <a:xfrm>
                    <a:off x="6186488" y="4267200"/>
                    <a:ext cx="6707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直接连接符 137">
                    <a:extLst>
                      <a:ext uri="{FF2B5EF4-FFF2-40B4-BE49-F238E27FC236}">
                        <a16:creationId xmlns:a16="http://schemas.microsoft.com/office/drawing/2014/main" id="{0959C0B6-A857-4F83-AF13-663CBF12C978}"/>
                      </a:ext>
                    </a:extLst>
                  </p:cNvPr>
                  <p:cNvCxnSpPr/>
                  <p:nvPr/>
                </p:nvCxnSpPr>
                <p:spPr>
                  <a:xfrm>
                    <a:off x="6169262" y="4302919"/>
                    <a:ext cx="10533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31" name="直接连接符 130">
                  <a:extLst>
                    <a:ext uri="{FF2B5EF4-FFF2-40B4-BE49-F238E27FC236}">
                      <a16:creationId xmlns:a16="http://schemas.microsoft.com/office/drawing/2014/main" id="{B5E660ED-1E82-4DB6-8D74-32C27FF3862E}"/>
                    </a:ext>
                  </a:extLst>
                </p:cNvPr>
                <p:cNvCxnSpPr>
                  <a:stCxn id="115" idx="2"/>
                </p:cNvCxnSpPr>
                <p:nvPr/>
              </p:nvCxnSpPr>
              <p:spPr>
                <a:xfrm flipH="1">
                  <a:off x="5498567" y="3435668"/>
                  <a:ext cx="53096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1" name="组合 80">
                <a:extLst>
                  <a:ext uri="{FF2B5EF4-FFF2-40B4-BE49-F238E27FC236}">
                    <a16:creationId xmlns:a16="http://schemas.microsoft.com/office/drawing/2014/main" id="{3C9465AD-142A-41EE-A131-B82259FC68F3}"/>
                  </a:ext>
                </a:extLst>
              </p:cNvPr>
              <p:cNvGrpSpPr>
                <a:grpSpLocks noChangeAspect="1"/>
              </p:cNvGrpSpPr>
              <p:nvPr/>
            </p:nvGrpSpPr>
            <p:grpSpPr>
              <a:xfrm>
                <a:off x="9564779" y="1924623"/>
                <a:ext cx="41874" cy="129540"/>
                <a:chOff x="4909232" y="1471877"/>
                <a:chExt cx="183468" cy="567571"/>
              </a:xfrm>
            </p:grpSpPr>
            <p:sp>
              <p:nvSpPr>
                <p:cNvPr id="106" name="等腰三角形 105">
                  <a:extLst>
                    <a:ext uri="{FF2B5EF4-FFF2-40B4-BE49-F238E27FC236}">
                      <a16:creationId xmlns:a16="http://schemas.microsoft.com/office/drawing/2014/main" id="{D91B7198-C230-4C19-97A4-E0B92E4990A0}"/>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07" name="等腰三角形 106">
                  <a:extLst>
                    <a:ext uri="{FF2B5EF4-FFF2-40B4-BE49-F238E27FC236}">
                      <a16:creationId xmlns:a16="http://schemas.microsoft.com/office/drawing/2014/main" id="{36309B4D-D059-46F2-A49C-36B55FFAFAF5}"/>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108" name="直接连接符 107">
                  <a:extLst>
                    <a:ext uri="{FF2B5EF4-FFF2-40B4-BE49-F238E27FC236}">
                      <a16:creationId xmlns:a16="http://schemas.microsoft.com/office/drawing/2014/main" id="{D8743B6B-B8CB-45B5-9387-0DCE86DD654D}"/>
                    </a:ext>
                  </a:extLst>
                </p:cNvPr>
                <p:cNvCxnSpPr>
                  <a:stCxn id="107" idx="0"/>
                  <a:endCxn id="106"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82" name="组合 81">
                <a:extLst>
                  <a:ext uri="{FF2B5EF4-FFF2-40B4-BE49-F238E27FC236}">
                    <a16:creationId xmlns:a16="http://schemas.microsoft.com/office/drawing/2014/main" id="{E8EDA86A-A46D-496C-BEFF-0AB1D4A36E90}"/>
                  </a:ext>
                </a:extLst>
              </p:cNvPr>
              <p:cNvGrpSpPr>
                <a:grpSpLocks noChangeAspect="1"/>
              </p:cNvGrpSpPr>
              <p:nvPr/>
            </p:nvGrpSpPr>
            <p:grpSpPr>
              <a:xfrm>
                <a:off x="9061975" y="1922215"/>
                <a:ext cx="41874" cy="129540"/>
                <a:chOff x="4909232" y="1471877"/>
                <a:chExt cx="183468" cy="567571"/>
              </a:xfrm>
            </p:grpSpPr>
            <p:sp>
              <p:nvSpPr>
                <p:cNvPr id="103" name="等腰三角形 102">
                  <a:extLst>
                    <a:ext uri="{FF2B5EF4-FFF2-40B4-BE49-F238E27FC236}">
                      <a16:creationId xmlns:a16="http://schemas.microsoft.com/office/drawing/2014/main" id="{9491458A-530F-4DE1-A329-9A90FB36323D}"/>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04" name="等腰三角形 103">
                  <a:extLst>
                    <a:ext uri="{FF2B5EF4-FFF2-40B4-BE49-F238E27FC236}">
                      <a16:creationId xmlns:a16="http://schemas.microsoft.com/office/drawing/2014/main" id="{574A2C87-3481-439C-86A7-38E2159C6EDC}"/>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105" name="直接连接符 104">
                  <a:extLst>
                    <a:ext uri="{FF2B5EF4-FFF2-40B4-BE49-F238E27FC236}">
                      <a16:creationId xmlns:a16="http://schemas.microsoft.com/office/drawing/2014/main" id="{AE62E6F2-5E64-4FC7-989A-A6EF41FBE988}"/>
                    </a:ext>
                  </a:extLst>
                </p:cNvPr>
                <p:cNvCxnSpPr>
                  <a:stCxn id="104" idx="0"/>
                  <a:endCxn id="103"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83" name="组合 82">
                <a:extLst>
                  <a:ext uri="{FF2B5EF4-FFF2-40B4-BE49-F238E27FC236}">
                    <a16:creationId xmlns:a16="http://schemas.microsoft.com/office/drawing/2014/main" id="{05672FAF-3F85-429C-B73B-6AB05A0891E8}"/>
                  </a:ext>
                </a:extLst>
              </p:cNvPr>
              <p:cNvGrpSpPr>
                <a:grpSpLocks noChangeAspect="1"/>
              </p:cNvGrpSpPr>
              <p:nvPr/>
            </p:nvGrpSpPr>
            <p:grpSpPr>
              <a:xfrm>
                <a:off x="9067959" y="1218463"/>
                <a:ext cx="41874" cy="129540"/>
                <a:chOff x="4909232" y="1471877"/>
                <a:chExt cx="183468" cy="567571"/>
              </a:xfrm>
            </p:grpSpPr>
            <p:sp>
              <p:nvSpPr>
                <p:cNvPr id="100" name="等腰三角形 99">
                  <a:extLst>
                    <a:ext uri="{FF2B5EF4-FFF2-40B4-BE49-F238E27FC236}">
                      <a16:creationId xmlns:a16="http://schemas.microsoft.com/office/drawing/2014/main" id="{5323A20F-A6E5-46E2-B6C4-33F7CA64B296}"/>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01" name="等腰三角形 100">
                  <a:extLst>
                    <a:ext uri="{FF2B5EF4-FFF2-40B4-BE49-F238E27FC236}">
                      <a16:creationId xmlns:a16="http://schemas.microsoft.com/office/drawing/2014/main" id="{7C0D954D-CE8D-4707-BCF6-361D23CA11CA}"/>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102" name="直接连接符 101">
                  <a:extLst>
                    <a:ext uri="{FF2B5EF4-FFF2-40B4-BE49-F238E27FC236}">
                      <a16:creationId xmlns:a16="http://schemas.microsoft.com/office/drawing/2014/main" id="{FC84ED7F-F77A-4766-A55D-452C2AE5E48F}"/>
                    </a:ext>
                  </a:extLst>
                </p:cNvPr>
                <p:cNvCxnSpPr>
                  <a:stCxn id="101" idx="0"/>
                  <a:endCxn id="100"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84" name="组合 83">
                <a:extLst>
                  <a:ext uri="{FF2B5EF4-FFF2-40B4-BE49-F238E27FC236}">
                    <a16:creationId xmlns:a16="http://schemas.microsoft.com/office/drawing/2014/main" id="{4E0F0FA2-3951-4533-9A35-4EE06E5A72E9}"/>
                  </a:ext>
                </a:extLst>
              </p:cNvPr>
              <p:cNvGrpSpPr>
                <a:grpSpLocks noChangeAspect="1"/>
              </p:cNvGrpSpPr>
              <p:nvPr/>
            </p:nvGrpSpPr>
            <p:grpSpPr>
              <a:xfrm>
                <a:off x="10233641" y="1224879"/>
                <a:ext cx="41874" cy="129540"/>
                <a:chOff x="4909232" y="1471877"/>
                <a:chExt cx="183468" cy="567571"/>
              </a:xfrm>
            </p:grpSpPr>
            <p:sp>
              <p:nvSpPr>
                <p:cNvPr id="97" name="等腰三角形 96">
                  <a:extLst>
                    <a:ext uri="{FF2B5EF4-FFF2-40B4-BE49-F238E27FC236}">
                      <a16:creationId xmlns:a16="http://schemas.microsoft.com/office/drawing/2014/main" id="{9E5A9DE6-7777-4D5D-8485-D5999FCC6E59}"/>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98" name="等腰三角形 97">
                  <a:extLst>
                    <a:ext uri="{FF2B5EF4-FFF2-40B4-BE49-F238E27FC236}">
                      <a16:creationId xmlns:a16="http://schemas.microsoft.com/office/drawing/2014/main" id="{197734FF-F45E-4446-BE07-F51E37DAB5AE}"/>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99" name="直接连接符 98">
                  <a:extLst>
                    <a:ext uri="{FF2B5EF4-FFF2-40B4-BE49-F238E27FC236}">
                      <a16:creationId xmlns:a16="http://schemas.microsoft.com/office/drawing/2014/main" id="{0A64C801-445E-494D-B63E-33F06090F6B2}"/>
                    </a:ext>
                  </a:extLst>
                </p:cNvPr>
                <p:cNvCxnSpPr>
                  <a:stCxn id="98" idx="0"/>
                  <a:endCxn id="97"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85" name="组合 84">
                <a:extLst>
                  <a:ext uri="{FF2B5EF4-FFF2-40B4-BE49-F238E27FC236}">
                    <a16:creationId xmlns:a16="http://schemas.microsoft.com/office/drawing/2014/main" id="{0D17702E-2084-4B16-829D-482234FA401A}"/>
                  </a:ext>
                </a:extLst>
              </p:cNvPr>
              <p:cNvGrpSpPr>
                <a:grpSpLocks noChangeAspect="1"/>
              </p:cNvGrpSpPr>
              <p:nvPr/>
            </p:nvGrpSpPr>
            <p:grpSpPr>
              <a:xfrm>
                <a:off x="8440765" y="2639436"/>
                <a:ext cx="41874" cy="129540"/>
                <a:chOff x="4909232" y="1471877"/>
                <a:chExt cx="183468" cy="567571"/>
              </a:xfrm>
            </p:grpSpPr>
            <p:sp>
              <p:nvSpPr>
                <p:cNvPr id="94" name="等腰三角形 93">
                  <a:extLst>
                    <a:ext uri="{FF2B5EF4-FFF2-40B4-BE49-F238E27FC236}">
                      <a16:creationId xmlns:a16="http://schemas.microsoft.com/office/drawing/2014/main" id="{BBC43C33-A525-4BAD-903F-511F834F8A80}"/>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95" name="等腰三角形 94">
                  <a:extLst>
                    <a:ext uri="{FF2B5EF4-FFF2-40B4-BE49-F238E27FC236}">
                      <a16:creationId xmlns:a16="http://schemas.microsoft.com/office/drawing/2014/main" id="{31BD4E27-DBB6-4446-A950-7EEFF6212FE0}"/>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96" name="直接连接符 95">
                  <a:extLst>
                    <a:ext uri="{FF2B5EF4-FFF2-40B4-BE49-F238E27FC236}">
                      <a16:creationId xmlns:a16="http://schemas.microsoft.com/office/drawing/2014/main" id="{8DC62A0B-B9C6-40EE-81FB-53B54281C862}"/>
                    </a:ext>
                  </a:extLst>
                </p:cNvPr>
                <p:cNvCxnSpPr>
                  <a:stCxn id="95" idx="0"/>
                  <a:endCxn id="94"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86" name="组合 85">
                <a:extLst>
                  <a:ext uri="{FF2B5EF4-FFF2-40B4-BE49-F238E27FC236}">
                    <a16:creationId xmlns:a16="http://schemas.microsoft.com/office/drawing/2014/main" id="{79AD7678-7C11-4E5D-81C7-052596118825}"/>
                  </a:ext>
                </a:extLst>
              </p:cNvPr>
              <p:cNvGrpSpPr>
                <a:grpSpLocks noChangeAspect="1"/>
              </p:cNvGrpSpPr>
              <p:nvPr/>
            </p:nvGrpSpPr>
            <p:grpSpPr>
              <a:xfrm>
                <a:off x="10272377" y="1927731"/>
                <a:ext cx="41874" cy="129540"/>
                <a:chOff x="4909232" y="1471877"/>
                <a:chExt cx="183468" cy="567571"/>
              </a:xfrm>
            </p:grpSpPr>
            <p:sp>
              <p:nvSpPr>
                <p:cNvPr id="91" name="等腰三角形 90">
                  <a:extLst>
                    <a:ext uri="{FF2B5EF4-FFF2-40B4-BE49-F238E27FC236}">
                      <a16:creationId xmlns:a16="http://schemas.microsoft.com/office/drawing/2014/main" id="{89E8810A-A700-4E0C-ACB3-3C65B818781F}"/>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92" name="等腰三角形 91">
                  <a:extLst>
                    <a:ext uri="{FF2B5EF4-FFF2-40B4-BE49-F238E27FC236}">
                      <a16:creationId xmlns:a16="http://schemas.microsoft.com/office/drawing/2014/main" id="{72ED2CBB-4AE2-4A22-BE68-CE31504AFAD5}"/>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93" name="直接连接符 92">
                  <a:extLst>
                    <a:ext uri="{FF2B5EF4-FFF2-40B4-BE49-F238E27FC236}">
                      <a16:creationId xmlns:a16="http://schemas.microsoft.com/office/drawing/2014/main" id="{8CDC7E57-929C-4E69-BC3D-0B981900AA75}"/>
                    </a:ext>
                  </a:extLst>
                </p:cNvPr>
                <p:cNvCxnSpPr>
                  <a:stCxn id="92" idx="0"/>
                  <a:endCxn id="91"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87" name="组合 86">
                <a:extLst>
                  <a:ext uri="{FF2B5EF4-FFF2-40B4-BE49-F238E27FC236}">
                    <a16:creationId xmlns:a16="http://schemas.microsoft.com/office/drawing/2014/main" id="{8740006F-CB6E-4C20-B7E8-A81F733DE9C8}"/>
                  </a:ext>
                </a:extLst>
              </p:cNvPr>
              <p:cNvGrpSpPr>
                <a:grpSpLocks noChangeAspect="1"/>
              </p:cNvGrpSpPr>
              <p:nvPr/>
            </p:nvGrpSpPr>
            <p:grpSpPr>
              <a:xfrm>
                <a:off x="10260503" y="2650373"/>
                <a:ext cx="41874" cy="129540"/>
                <a:chOff x="4909232" y="1471877"/>
                <a:chExt cx="183468" cy="567571"/>
              </a:xfrm>
            </p:grpSpPr>
            <p:sp>
              <p:nvSpPr>
                <p:cNvPr id="88" name="等腰三角形 87">
                  <a:extLst>
                    <a:ext uri="{FF2B5EF4-FFF2-40B4-BE49-F238E27FC236}">
                      <a16:creationId xmlns:a16="http://schemas.microsoft.com/office/drawing/2014/main" id="{5AB156E3-28EC-45BB-8009-48357B6C5614}"/>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89" name="等腰三角形 88">
                  <a:extLst>
                    <a:ext uri="{FF2B5EF4-FFF2-40B4-BE49-F238E27FC236}">
                      <a16:creationId xmlns:a16="http://schemas.microsoft.com/office/drawing/2014/main" id="{682757B3-CF2E-40B5-A482-05BBDC274850}"/>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90" name="直接连接符 89">
                  <a:extLst>
                    <a:ext uri="{FF2B5EF4-FFF2-40B4-BE49-F238E27FC236}">
                      <a16:creationId xmlns:a16="http://schemas.microsoft.com/office/drawing/2014/main" id="{E71C5AA0-522C-4DA9-901D-5196A363293C}"/>
                    </a:ext>
                  </a:extLst>
                </p:cNvPr>
                <p:cNvCxnSpPr>
                  <a:stCxn id="89" idx="0"/>
                  <a:endCxn id="88"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43" name="文本框 42">
              <a:extLst>
                <a:ext uri="{FF2B5EF4-FFF2-40B4-BE49-F238E27FC236}">
                  <a16:creationId xmlns:a16="http://schemas.microsoft.com/office/drawing/2014/main" id="{2CF0978F-F155-4397-AD80-B4D0B9D66213}"/>
                </a:ext>
              </a:extLst>
            </p:cNvPr>
            <p:cNvSpPr txBox="1"/>
            <p:nvPr/>
          </p:nvSpPr>
          <p:spPr>
            <a:xfrm>
              <a:off x="1615350" y="3306302"/>
              <a:ext cx="314510"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P1</a:t>
              </a:r>
              <a:endParaRPr lang="zh-CN" altLang="en-US" sz="825" dirty="0">
                <a:latin typeface="Arial" panose="020B0604020202020204" pitchFamily="34" charset="0"/>
                <a:cs typeface="Arial" panose="020B0604020202020204" pitchFamily="34" charset="0"/>
              </a:endParaRPr>
            </a:p>
          </p:txBody>
        </p:sp>
        <p:sp>
          <p:nvSpPr>
            <p:cNvPr id="44" name="文本框 43">
              <a:extLst>
                <a:ext uri="{FF2B5EF4-FFF2-40B4-BE49-F238E27FC236}">
                  <a16:creationId xmlns:a16="http://schemas.microsoft.com/office/drawing/2014/main" id="{6001965D-4D16-4C9F-AB05-858784F81874}"/>
                </a:ext>
              </a:extLst>
            </p:cNvPr>
            <p:cNvSpPr txBox="1"/>
            <p:nvPr/>
          </p:nvSpPr>
          <p:spPr>
            <a:xfrm>
              <a:off x="2085219" y="2777194"/>
              <a:ext cx="314510"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P7</a:t>
              </a:r>
              <a:endParaRPr lang="zh-CN" altLang="en-US" sz="825" dirty="0">
                <a:latin typeface="Arial" panose="020B0604020202020204" pitchFamily="34" charset="0"/>
                <a:cs typeface="Arial" panose="020B0604020202020204" pitchFamily="34" charset="0"/>
              </a:endParaRPr>
            </a:p>
          </p:txBody>
        </p:sp>
        <p:sp>
          <p:nvSpPr>
            <p:cNvPr id="45" name="文本框 44">
              <a:extLst>
                <a:ext uri="{FF2B5EF4-FFF2-40B4-BE49-F238E27FC236}">
                  <a16:creationId xmlns:a16="http://schemas.microsoft.com/office/drawing/2014/main" id="{0A45BC94-9E26-4395-B3EB-473A72245260}"/>
                </a:ext>
              </a:extLst>
            </p:cNvPr>
            <p:cNvSpPr txBox="1"/>
            <p:nvPr/>
          </p:nvSpPr>
          <p:spPr>
            <a:xfrm>
              <a:off x="2635651" y="2793071"/>
              <a:ext cx="314510"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P8</a:t>
              </a:r>
              <a:endParaRPr lang="zh-CN" altLang="en-US" sz="825" dirty="0">
                <a:latin typeface="Arial" panose="020B0604020202020204" pitchFamily="34" charset="0"/>
                <a:cs typeface="Arial" panose="020B0604020202020204" pitchFamily="34" charset="0"/>
              </a:endParaRPr>
            </a:p>
          </p:txBody>
        </p:sp>
        <p:sp>
          <p:nvSpPr>
            <p:cNvPr id="46" name="文本框 45">
              <a:extLst>
                <a:ext uri="{FF2B5EF4-FFF2-40B4-BE49-F238E27FC236}">
                  <a16:creationId xmlns:a16="http://schemas.microsoft.com/office/drawing/2014/main" id="{5E6BE40B-C696-46AC-83FD-36F8AF59490B}"/>
                </a:ext>
              </a:extLst>
            </p:cNvPr>
            <p:cNvSpPr txBox="1"/>
            <p:nvPr/>
          </p:nvSpPr>
          <p:spPr>
            <a:xfrm rot="5400000">
              <a:off x="1703904" y="3129318"/>
              <a:ext cx="314510"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P4</a:t>
              </a:r>
              <a:endParaRPr lang="zh-CN" altLang="en-US" sz="825" dirty="0">
                <a:latin typeface="Arial" panose="020B0604020202020204" pitchFamily="34" charset="0"/>
                <a:cs typeface="Arial" panose="020B0604020202020204" pitchFamily="34" charset="0"/>
              </a:endParaRPr>
            </a:p>
          </p:txBody>
        </p:sp>
        <p:sp>
          <p:nvSpPr>
            <p:cNvPr id="47" name="文本框 46">
              <a:extLst>
                <a:ext uri="{FF2B5EF4-FFF2-40B4-BE49-F238E27FC236}">
                  <a16:creationId xmlns:a16="http://schemas.microsoft.com/office/drawing/2014/main" id="{7DA4488B-7079-4BFD-B6F6-0181FFDBC333}"/>
                </a:ext>
              </a:extLst>
            </p:cNvPr>
            <p:cNvSpPr txBox="1"/>
            <p:nvPr/>
          </p:nvSpPr>
          <p:spPr>
            <a:xfrm rot="5400000">
              <a:off x="2261415" y="3157722"/>
              <a:ext cx="314510"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P5</a:t>
              </a:r>
              <a:endParaRPr lang="zh-CN" altLang="en-US" sz="825" dirty="0">
                <a:latin typeface="Arial" panose="020B0604020202020204" pitchFamily="34" charset="0"/>
                <a:cs typeface="Arial" panose="020B0604020202020204" pitchFamily="34" charset="0"/>
              </a:endParaRPr>
            </a:p>
          </p:txBody>
        </p:sp>
        <p:sp>
          <p:nvSpPr>
            <p:cNvPr id="48" name="文本框 47">
              <a:extLst>
                <a:ext uri="{FF2B5EF4-FFF2-40B4-BE49-F238E27FC236}">
                  <a16:creationId xmlns:a16="http://schemas.microsoft.com/office/drawing/2014/main" id="{AFE656DE-55AD-48A6-9B5A-E344FB78A556}"/>
                </a:ext>
              </a:extLst>
            </p:cNvPr>
            <p:cNvSpPr txBox="1"/>
            <p:nvPr/>
          </p:nvSpPr>
          <p:spPr>
            <a:xfrm rot="5400000">
              <a:off x="2767464" y="3155024"/>
              <a:ext cx="314510"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P6</a:t>
              </a:r>
              <a:endParaRPr lang="zh-CN" altLang="en-US" sz="825" dirty="0">
                <a:latin typeface="Arial" panose="020B0604020202020204" pitchFamily="34" charset="0"/>
                <a:cs typeface="Arial" panose="020B0604020202020204" pitchFamily="34" charset="0"/>
              </a:endParaRPr>
            </a:p>
          </p:txBody>
        </p:sp>
        <p:sp>
          <p:nvSpPr>
            <p:cNvPr id="49" name="文本框 48">
              <a:extLst>
                <a:ext uri="{FF2B5EF4-FFF2-40B4-BE49-F238E27FC236}">
                  <a16:creationId xmlns:a16="http://schemas.microsoft.com/office/drawing/2014/main" id="{5FF10EB8-3B4C-4A52-98A7-C547629A4450}"/>
                </a:ext>
              </a:extLst>
            </p:cNvPr>
            <p:cNvSpPr txBox="1"/>
            <p:nvPr/>
          </p:nvSpPr>
          <p:spPr>
            <a:xfrm>
              <a:off x="2060405" y="2238767"/>
              <a:ext cx="373820"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P12</a:t>
              </a:r>
              <a:endParaRPr lang="zh-CN" altLang="en-US" sz="825" dirty="0">
                <a:latin typeface="Arial" panose="020B0604020202020204" pitchFamily="34" charset="0"/>
                <a:cs typeface="Arial" panose="020B0604020202020204" pitchFamily="34" charset="0"/>
              </a:endParaRPr>
            </a:p>
          </p:txBody>
        </p:sp>
        <p:sp>
          <p:nvSpPr>
            <p:cNvPr id="50" name="文本框 49">
              <a:extLst>
                <a:ext uri="{FF2B5EF4-FFF2-40B4-BE49-F238E27FC236}">
                  <a16:creationId xmlns:a16="http://schemas.microsoft.com/office/drawing/2014/main" id="{96F4513D-2F93-4498-802F-7FCF6EE35925}"/>
                </a:ext>
              </a:extLst>
            </p:cNvPr>
            <p:cNvSpPr txBox="1"/>
            <p:nvPr/>
          </p:nvSpPr>
          <p:spPr>
            <a:xfrm>
              <a:off x="2625398" y="2236555"/>
              <a:ext cx="373820"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P13</a:t>
              </a:r>
              <a:endParaRPr lang="zh-CN" altLang="en-US" sz="825" dirty="0">
                <a:latin typeface="Arial" panose="020B0604020202020204" pitchFamily="34" charset="0"/>
                <a:cs typeface="Arial" panose="020B0604020202020204" pitchFamily="34" charset="0"/>
              </a:endParaRPr>
            </a:p>
          </p:txBody>
        </p:sp>
        <p:sp>
          <p:nvSpPr>
            <p:cNvPr id="51" name="文本框 50">
              <a:extLst>
                <a:ext uri="{FF2B5EF4-FFF2-40B4-BE49-F238E27FC236}">
                  <a16:creationId xmlns:a16="http://schemas.microsoft.com/office/drawing/2014/main" id="{8AB44A09-CB5B-4A6B-8AEC-5E943B50FB38}"/>
                </a:ext>
              </a:extLst>
            </p:cNvPr>
            <p:cNvSpPr txBox="1"/>
            <p:nvPr/>
          </p:nvSpPr>
          <p:spPr>
            <a:xfrm rot="5400000">
              <a:off x="1703904" y="2553548"/>
              <a:ext cx="314510"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P9</a:t>
              </a:r>
              <a:endParaRPr lang="zh-CN" altLang="en-US" sz="825" dirty="0">
                <a:latin typeface="Arial" panose="020B0604020202020204" pitchFamily="34" charset="0"/>
                <a:cs typeface="Arial" panose="020B0604020202020204" pitchFamily="34" charset="0"/>
              </a:endParaRPr>
            </a:p>
          </p:txBody>
        </p:sp>
        <p:sp>
          <p:nvSpPr>
            <p:cNvPr id="52" name="文本框 51">
              <a:extLst>
                <a:ext uri="{FF2B5EF4-FFF2-40B4-BE49-F238E27FC236}">
                  <a16:creationId xmlns:a16="http://schemas.microsoft.com/office/drawing/2014/main" id="{2088C079-04DD-46AE-9250-81B4CEA88F75}"/>
                </a:ext>
              </a:extLst>
            </p:cNvPr>
            <p:cNvSpPr txBox="1"/>
            <p:nvPr/>
          </p:nvSpPr>
          <p:spPr>
            <a:xfrm rot="5400000">
              <a:off x="2231760" y="2581952"/>
              <a:ext cx="373820"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P10</a:t>
              </a:r>
              <a:endParaRPr lang="zh-CN" altLang="en-US" sz="825" dirty="0">
                <a:latin typeface="Arial" panose="020B0604020202020204" pitchFamily="34" charset="0"/>
                <a:cs typeface="Arial" panose="020B0604020202020204" pitchFamily="34" charset="0"/>
              </a:endParaRPr>
            </a:p>
          </p:txBody>
        </p:sp>
        <p:sp>
          <p:nvSpPr>
            <p:cNvPr id="53" name="文本框 52">
              <a:extLst>
                <a:ext uri="{FF2B5EF4-FFF2-40B4-BE49-F238E27FC236}">
                  <a16:creationId xmlns:a16="http://schemas.microsoft.com/office/drawing/2014/main" id="{80C00A0F-16D4-4670-924C-FE70C8450C78}"/>
                </a:ext>
              </a:extLst>
            </p:cNvPr>
            <p:cNvSpPr txBox="1"/>
            <p:nvPr/>
          </p:nvSpPr>
          <p:spPr>
            <a:xfrm rot="5400000">
              <a:off x="2737809" y="2579255"/>
              <a:ext cx="373820"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P11</a:t>
              </a:r>
              <a:endParaRPr lang="zh-CN" altLang="en-US" sz="825" dirty="0">
                <a:latin typeface="Arial" panose="020B0604020202020204" pitchFamily="34" charset="0"/>
                <a:cs typeface="Arial" panose="020B0604020202020204" pitchFamily="34" charset="0"/>
              </a:endParaRPr>
            </a:p>
          </p:txBody>
        </p:sp>
        <p:sp>
          <p:nvSpPr>
            <p:cNvPr id="54" name="矩形 53">
              <a:extLst>
                <a:ext uri="{FF2B5EF4-FFF2-40B4-BE49-F238E27FC236}">
                  <a16:creationId xmlns:a16="http://schemas.microsoft.com/office/drawing/2014/main" id="{FA5E52FA-B800-4406-8CEC-F35A15588EF4}"/>
                </a:ext>
              </a:extLst>
            </p:cNvPr>
            <p:cNvSpPr/>
            <p:nvPr/>
          </p:nvSpPr>
          <p:spPr>
            <a:xfrm>
              <a:off x="3409405" y="2436780"/>
              <a:ext cx="1186388" cy="2463092"/>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p>
          </p:txBody>
        </p:sp>
        <p:sp>
          <p:nvSpPr>
            <p:cNvPr id="55" name="文本框 54">
              <a:extLst>
                <a:ext uri="{FF2B5EF4-FFF2-40B4-BE49-F238E27FC236}">
                  <a16:creationId xmlns:a16="http://schemas.microsoft.com/office/drawing/2014/main" id="{B7E3E3B5-4420-45BF-BC4E-62978AF0C45B}"/>
                </a:ext>
              </a:extLst>
            </p:cNvPr>
            <p:cNvSpPr txBox="1"/>
            <p:nvPr/>
          </p:nvSpPr>
          <p:spPr>
            <a:xfrm>
              <a:off x="3455743" y="2501383"/>
              <a:ext cx="539648" cy="219291"/>
            </a:xfrm>
            <a:prstGeom prst="rect">
              <a:avLst/>
            </a:prstGeom>
            <a:noFill/>
          </p:spPr>
          <p:txBody>
            <a:bodyPr wrap="square" rtlCol="0">
              <a:spAutoFit/>
            </a:bodyPr>
            <a:lstStyle/>
            <a:p>
              <a:r>
                <a:rPr lang="en-US" altLang="zh-CN" sz="825" dirty="0">
                  <a:latin typeface="Arial" panose="020B0604020202020204" pitchFamily="34" charset="0"/>
                  <a:cs typeface="Arial" panose="020B0604020202020204" pitchFamily="34" charset="0"/>
                </a:rPr>
                <a:t>Legend</a:t>
              </a:r>
              <a:endParaRPr lang="zh-CN" altLang="en-US" sz="825" dirty="0">
                <a:latin typeface="Arial" panose="020B0604020202020204" pitchFamily="34" charset="0"/>
                <a:cs typeface="Arial" panose="020B0604020202020204" pitchFamily="34" charset="0"/>
              </a:endParaRPr>
            </a:p>
          </p:txBody>
        </p:sp>
        <p:cxnSp>
          <p:nvCxnSpPr>
            <p:cNvPr id="56" name="直接连接符 55">
              <a:extLst>
                <a:ext uri="{FF2B5EF4-FFF2-40B4-BE49-F238E27FC236}">
                  <a16:creationId xmlns:a16="http://schemas.microsoft.com/office/drawing/2014/main" id="{C686C879-8247-48E2-A9C1-308A6D55DB43}"/>
                </a:ext>
              </a:extLst>
            </p:cNvPr>
            <p:cNvCxnSpPr/>
            <p:nvPr/>
          </p:nvCxnSpPr>
          <p:spPr>
            <a:xfrm>
              <a:off x="3455742" y="2695063"/>
              <a:ext cx="62460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文本框 56">
              <a:extLst>
                <a:ext uri="{FF2B5EF4-FFF2-40B4-BE49-F238E27FC236}">
                  <a16:creationId xmlns:a16="http://schemas.microsoft.com/office/drawing/2014/main" id="{AE2663DC-4352-4AD0-91BE-1741C4AA57CF}"/>
                </a:ext>
              </a:extLst>
            </p:cNvPr>
            <p:cNvSpPr txBox="1"/>
            <p:nvPr/>
          </p:nvSpPr>
          <p:spPr>
            <a:xfrm>
              <a:off x="3669954" y="2793071"/>
              <a:ext cx="675185"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User node</a:t>
              </a:r>
              <a:endParaRPr lang="zh-CN" altLang="en-US" sz="825" dirty="0">
                <a:latin typeface="Arial" panose="020B0604020202020204" pitchFamily="34" charset="0"/>
                <a:cs typeface="Arial" panose="020B0604020202020204" pitchFamily="34" charset="0"/>
              </a:endParaRPr>
            </a:p>
          </p:txBody>
        </p:sp>
        <p:sp>
          <p:nvSpPr>
            <p:cNvPr id="58" name="文本框 57">
              <a:extLst>
                <a:ext uri="{FF2B5EF4-FFF2-40B4-BE49-F238E27FC236}">
                  <a16:creationId xmlns:a16="http://schemas.microsoft.com/office/drawing/2014/main" id="{49E9444C-8455-4376-8DF1-1474BA58C3FF}"/>
                </a:ext>
              </a:extLst>
            </p:cNvPr>
            <p:cNvSpPr txBox="1"/>
            <p:nvPr/>
          </p:nvSpPr>
          <p:spPr>
            <a:xfrm>
              <a:off x="3669954" y="3018758"/>
              <a:ext cx="397866"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Pipe</a:t>
              </a:r>
              <a:endParaRPr lang="zh-CN" altLang="en-US" sz="825" dirty="0">
                <a:latin typeface="Arial" panose="020B0604020202020204" pitchFamily="34" charset="0"/>
                <a:cs typeface="Arial" panose="020B0604020202020204" pitchFamily="34" charset="0"/>
              </a:endParaRPr>
            </a:p>
          </p:txBody>
        </p:sp>
        <p:grpSp>
          <p:nvGrpSpPr>
            <p:cNvPr id="59" name="组合 58">
              <a:extLst>
                <a:ext uri="{FF2B5EF4-FFF2-40B4-BE49-F238E27FC236}">
                  <a16:creationId xmlns:a16="http://schemas.microsoft.com/office/drawing/2014/main" id="{E43BF231-B483-48E8-8FCE-6C6F5A2045F3}"/>
                </a:ext>
              </a:extLst>
            </p:cNvPr>
            <p:cNvGrpSpPr/>
            <p:nvPr/>
          </p:nvGrpSpPr>
          <p:grpSpPr>
            <a:xfrm>
              <a:off x="3495793" y="3306302"/>
              <a:ext cx="194786" cy="180975"/>
              <a:chOff x="6090285" y="4146550"/>
              <a:chExt cx="259715" cy="241300"/>
            </a:xfrm>
          </p:grpSpPr>
          <p:cxnSp>
            <p:nvCxnSpPr>
              <p:cNvPr id="73" name="直接连接符 72">
                <a:extLst>
                  <a:ext uri="{FF2B5EF4-FFF2-40B4-BE49-F238E27FC236}">
                    <a16:creationId xmlns:a16="http://schemas.microsoft.com/office/drawing/2014/main" id="{D41AD637-9D3E-4911-9ADF-CD9010E8B4E3}"/>
                  </a:ext>
                </a:extLst>
              </p:cNvPr>
              <p:cNvCxnSpPr/>
              <p:nvPr/>
            </p:nvCxnSpPr>
            <p:spPr>
              <a:xfrm>
                <a:off x="6090285" y="4146550"/>
                <a:ext cx="0" cy="241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9E81B9A0-6F59-49EF-B98A-D80DCF87899F}"/>
                  </a:ext>
                </a:extLst>
              </p:cNvPr>
              <p:cNvCxnSpPr/>
              <p:nvPr/>
            </p:nvCxnSpPr>
            <p:spPr>
              <a:xfrm>
                <a:off x="6092666" y="4379914"/>
                <a:ext cx="2470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95A067C1-9E5F-4636-A449-1F2A506CA670}"/>
                  </a:ext>
                </a:extLst>
              </p:cNvPr>
              <p:cNvCxnSpPr/>
              <p:nvPr/>
            </p:nvCxnSpPr>
            <p:spPr>
              <a:xfrm flipV="1">
                <a:off x="6350000" y="4146550"/>
                <a:ext cx="0" cy="241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a16="http://schemas.microsoft.com/office/drawing/2014/main" id="{58AD2BB3-D2CC-4256-98AB-B1BDC4036446}"/>
                  </a:ext>
                </a:extLst>
              </p:cNvPr>
              <p:cNvCxnSpPr/>
              <p:nvPr/>
            </p:nvCxnSpPr>
            <p:spPr>
              <a:xfrm>
                <a:off x="6095047" y="4241800"/>
                <a:ext cx="2470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等腰三角形 76">
                <a:extLst>
                  <a:ext uri="{FF2B5EF4-FFF2-40B4-BE49-F238E27FC236}">
                    <a16:creationId xmlns:a16="http://schemas.microsoft.com/office/drawing/2014/main" id="{E307BA09-8DD4-4751-9AD5-6087F05995BD}"/>
                  </a:ext>
                </a:extLst>
              </p:cNvPr>
              <p:cNvSpPr/>
              <p:nvPr/>
            </p:nvSpPr>
            <p:spPr>
              <a:xfrm rot="10800000">
                <a:off x="6174025" y="4171078"/>
                <a:ext cx="84296" cy="46195"/>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cxnSp>
            <p:nvCxnSpPr>
              <p:cNvPr id="78" name="直接连接符 77">
                <a:extLst>
                  <a:ext uri="{FF2B5EF4-FFF2-40B4-BE49-F238E27FC236}">
                    <a16:creationId xmlns:a16="http://schemas.microsoft.com/office/drawing/2014/main" id="{98CA138B-90CE-4706-9749-61690E2BE370}"/>
                  </a:ext>
                </a:extLst>
              </p:cNvPr>
              <p:cNvCxnSpPr/>
              <p:nvPr/>
            </p:nvCxnSpPr>
            <p:spPr>
              <a:xfrm>
                <a:off x="6186488" y="4267200"/>
                <a:ext cx="6707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接连接符 78">
                <a:extLst>
                  <a:ext uri="{FF2B5EF4-FFF2-40B4-BE49-F238E27FC236}">
                    <a16:creationId xmlns:a16="http://schemas.microsoft.com/office/drawing/2014/main" id="{BF71B310-5FDE-40F9-9336-1D053DC30D1B}"/>
                  </a:ext>
                </a:extLst>
              </p:cNvPr>
              <p:cNvCxnSpPr/>
              <p:nvPr/>
            </p:nvCxnSpPr>
            <p:spPr>
              <a:xfrm>
                <a:off x="6169262" y="4302919"/>
                <a:ext cx="10533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0" name="文本框 59">
              <a:extLst>
                <a:ext uri="{FF2B5EF4-FFF2-40B4-BE49-F238E27FC236}">
                  <a16:creationId xmlns:a16="http://schemas.microsoft.com/office/drawing/2014/main" id="{B47D9939-DD79-4274-9F8B-FA47F1CF89D2}"/>
                </a:ext>
              </a:extLst>
            </p:cNvPr>
            <p:cNvSpPr txBox="1"/>
            <p:nvPr/>
          </p:nvSpPr>
          <p:spPr>
            <a:xfrm>
              <a:off x="3679101" y="3620490"/>
              <a:ext cx="622286"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Pipe leak</a:t>
              </a:r>
              <a:endParaRPr lang="zh-CN" altLang="en-US" sz="825" dirty="0">
                <a:latin typeface="Arial" panose="020B0604020202020204" pitchFamily="34" charset="0"/>
                <a:cs typeface="Arial" panose="020B0604020202020204" pitchFamily="34" charset="0"/>
              </a:endParaRPr>
            </a:p>
          </p:txBody>
        </p:sp>
        <p:grpSp>
          <p:nvGrpSpPr>
            <p:cNvPr id="61" name="组合 60">
              <a:extLst>
                <a:ext uri="{FF2B5EF4-FFF2-40B4-BE49-F238E27FC236}">
                  <a16:creationId xmlns:a16="http://schemas.microsoft.com/office/drawing/2014/main" id="{EA4C90A0-8FC1-4D40-9F03-DC135500E454}"/>
                </a:ext>
              </a:extLst>
            </p:cNvPr>
            <p:cNvGrpSpPr/>
            <p:nvPr/>
          </p:nvGrpSpPr>
          <p:grpSpPr>
            <a:xfrm rot="16200000">
              <a:off x="3534172" y="3898922"/>
              <a:ext cx="129779" cy="236659"/>
              <a:chOff x="5541385" y="3415764"/>
              <a:chExt cx="173038" cy="315545"/>
            </a:xfrm>
          </p:grpSpPr>
          <p:sp>
            <p:nvSpPr>
              <p:cNvPr id="69" name="乘号 68">
                <a:extLst>
                  <a:ext uri="{FF2B5EF4-FFF2-40B4-BE49-F238E27FC236}">
                    <a16:creationId xmlns:a16="http://schemas.microsoft.com/office/drawing/2014/main" id="{184EE219-5BC2-4DC2-B267-3D9065F3F25E}"/>
                  </a:ext>
                </a:extLst>
              </p:cNvPr>
              <p:cNvSpPr>
                <a:spLocks noChangeAspect="1"/>
              </p:cNvSpPr>
              <p:nvPr/>
            </p:nvSpPr>
            <p:spPr>
              <a:xfrm>
                <a:off x="5562819" y="3593673"/>
                <a:ext cx="138108" cy="137636"/>
              </a:xfrm>
              <a:prstGeom prst="mathMultiply">
                <a:avLst/>
              </a:prstGeom>
              <a:solidFill>
                <a:srgbClr val="FF0000"/>
              </a:solidFill>
              <a:ln w="0">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70" name="直接箭头连接符 69">
                <a:extLst>
                  <a:ext uri="{FF2B5EF4-FFF2-40B4-BE49-F238E27FC236}">
                    <a16:creationId xmlns:a16="http://schemas.microsoft.com/office/drawing/2014/main" id="{B9966BC7-2871-4B65-A2D9-F9E40C1EEA0C}"/>
                  </a:ext>
                </a:extLst>
              </p:cNvPr>
              <p:cNvCxnSpPr/>
              <p:nvPr/>
            </p:nvCxnSpPr>
            <p:spPr>
              <a:xfrm rot="5400000" flipH="1" flipV="1">
                <a:off x="5522412" y="3526813"/>
                <a:ext cx="222100" cy="1"/>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71" name="任意多边形 175">
                <a:extLst>
                  <a:ext uri="{FF2B5EF4-FFF2-40B4-BE49-F238E27FC236}">
                    <a16:creationId xmlns:a16="http://schemas.microsoft.com/office/drawing/2014/main" id="{D693BC77-A20D-4008-B80F-C43B4B874070}"/>
                  </a:ext>
                </a:extLst>
              </p:cNvPr>
              <p:cNvSpPr/>
              <p:nvPr/>
            </p:nvSpPr>
            <p:spPr>
              <a:xfrm rot="5400000">
                <a:off x="5593773" y="3517214"/>
                <a:ext cx="168275" cy="73025"/>
              </a:xfrm>
              <a:custGeom>
                <a:avLst/>
                <a:gdLst>
                  <a:gd name="connsiteX0" fmla="*/ 168275 w 168275"/>
                  <a:gd name="connsiteY0" fmla="*/ 73025 h 73025"/>
                  <a:gd name="connsiteX1" fmla="*/ 117475 w 168275"/>
                  <a:gd name="connsiteY1" fmla="*/ 63500 h 73025"/>
                  <a:gd name="connsiteX2" fmla="*/ 76200 w 168275"/>
                  <a:gd name="connsiteY2" fmla="*/ 47625 h 73025"/>
                  <a:gd name="connsiteX3" fmla="*/ 47625 w 168275"/>
                  <a:gd name="connsiteY3" fmla="*/ 31750 h 73025"/>
                  <a:gd name="connsiteX4" fmla="*/ 0 w 168275"/>
                  <a:gd name="connsiteY4" fmla="*/ 0 h 73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75" h="73025">
                    <a:moveTo>
                      <a:pt x="168275" y="73025"/>
                    </a:moveTo>
                    <a:cubicBezTo>
                      <a:pt x="150548" y="70379"/>
                      <a:pt x="132821" y="67733"/>
                      <a:pt x="117475" y="63500"/>
                    </a:cubicBezTo>
                    <a:cubicBezTo>
                      <a:pt x="102129" y="59267"/>
                      <a:pt x="87842" y="52917"/>
                      <a:pt x="76200" y="47625"/>
                    </a:cubicBezTo>
                    <a:cubicBezTo>
                      <a:pt x="64558" y="42333"/>
                      <a:pt x="60325" y="39687"/>
                      <a:pt x="47625" y="31750"/>
                    </a:cubicBezTo>
                    <a:cubicBezTo>
                      <a:pt x="34925" y="23813"/>
                      <a:pt x="6879" y="4762"/>
                      <a:pt x="0" y="0"/>
                    </a:cubicBezTo>
                  </a:path>
                </a:pathLst>
              </a:cu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2" name="任意多边形 176">
                <a:extLst>
                  <a:ext uri="{FF2B5EF4-FFF2-40B4-BE49-F238E27FC236}">
                    <a16:creationId xmlns:a16="http://schemas.microsoft.com/office/drawing/2014/main" id="{DAE4B42E-1B88-446E-8AF7-E42D99B68D4E}"/>
                  </a:ext>
                </a:extLst>
              </p:cNvPr>
              <p:cNvSpPr/>
              <p:nvPr/>
            </p:nvSpPr>
            <p:spPr>
              <a:xfrm rot="5400000">
                <a:off x="5508047" y="3513425"/>
                <a:ext cx="155575" cy="88900"/>
              </a:xfrm>
              <a:custGeom>
                <a:avLst/>
                <a:gdLst>
                  <a:gd name="connsiteX0" fmla="*/ 155575 w 155575"/>
                  <a:gd name="connsiteY0" fmla="*/ 0 h 88900"/>
                  <a:gd name="connsiteX1" fmla="*/ 92075 w 155575"/>
                  <a:gd name="connsiteY1" fmla="*/ 25400 h 88900"/>
                  <a:gd name="connsiteX2" fmla="*/ 47625 w 155575"/>
                  <a:gd name="connsiteY2" fmla="*/ 41275 h 88900"/>
                  <a:gd name="connsiteX3" fmla="*/ 19050 w 155575"/>
                  <a:gd name="connsiteY3" fmla="*/ 66675 h 88900"/>
                  <a:gd name="connsiteX4" fmla="*/ 0 w 155575"/>
                  <a:gd name="connsiteY4" fmla="*/ 88900 h 88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575" h="88900">
                    <a:moveTo>
                      <a:pt x="155575" y="0"/>
                    </a:moveTo>
                    <a:lnTo>
                      <a:pt x="92075" y="25400"/>
                    </a:lnTo>
                    <a:cubicBezTo>
                      <a:pt x="74083" y="32279"/>
                      <a:pt x="59796" y="34396"/>
                      <a:pt x="47625" y="41275"/>
                    </a:cubicBezTo>
                    <a:cubicBezTo>
                      <a:pt x="35454" y="48154"/>
                      <a:pt x="26987" y="58738"/>
                      <a:pt x="19050" y="66675"/>
                    </a:cubicBezTo>
                    <a:cubicBezTo>
                      <a:pt x="11113" y="74612"/>
                      <a:pt x="5556" y="81756"/>
                      <a:pt x="0" y="88900"/>
                    </a:cubicBezTo>
                  </a:path>
                </a:pathLst>
              </a:cu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62" name="文本框 61">
              <a:extLst>
                <a:ext uri="{FF2B5EF4-FFF2-40B4-BE49-F238E27FC236}">
                  <a16:creationId xmlns:a16="http://schemas.microsoft.com/office/drawing/2014/main" id="{586EA375-9F55-4EAD-977F-5728D72E3908}"/>
                </a:ext>
              </a:extLst>
            </p:cNvPr>
            <p:cNvSpPr txBox="1"/>
            <p:nvPr/>
          </p:nvSpPr>
          <p:spPr>
            <a:xfrm>
              <a:off x="3673822" y="3322773"/>
              <a:ext cx="639919"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Reservoir</a:t>
              </a:r>
              <a:endParaRPr lang="zh-CN" altLang="en-US" sz="825" dirty="0">
                <a:latin typeface="Arial" panose="020B0604020202020204" pitchFamily="34" charset="0"/>
                <a:cs typeface="Arial" panose="020B0604020202020204" pitchFamily="34" charset="0"/>
              </a:endParaRPr>
            </a:p>
          </p:txBody>
        </p:sp>
        <p:sp>
          <p:nvSpPr>
            <p:cNvPr id="63" name="文本框 62">
              <a:extLst>
                <a:ext uri="{FF2B5EF4-FFF2-40B4-BE49-F238E27FC236}">
                  <a16:creationId xmlns:a16="http://schemas.microsoft.com/office/drawing/2014/main" id="{B75F1F79-7A43-4B03-BA9D-0D29AB014CB5}"/>
                </a:ext>
              </a:extLst>
            </p:cNvPr>
            <p:cNvSpPr txBox="1"/>
            <p:nvPr/>
          </p:nvSpPr>
          <p:spPr>
            <a:xfrm>
              <a:off x="3673822" y="3918207"/>
              <a:ext cx="692818"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Pipe break</a:t>
              </a:r>
              <a:endParaRPr lang="zh-CN" altLang="en-US" sz="825" dirty="0">
                <a:latin typeface="Arial" panose="020B0604020202020204" pitchFamily="34" charset="0"/>
                <a:cs typeface="Arial" panose="020B0604020202020204" pitchFamily="34" charset="0"/>
              </a:endParaRPr>
            </a:p>
          </p:txBody>
        </p:sp>
        <p:sp>
          <p:nvSpPr>
            <p:cNvPr id="64" name="文本框 63">
              <a:extLst>
                <a:ext uri="{FF2B5EF4-FFF2-40B4-BE49-F238E27FC236}">
                  <a16:creationId xmlns:a16="http://schemas.microsoft.com/office/drawing/2014/main" id="{0845743A-4067-4A3E-9B43-4965C8DEC237}"/>
                </a:ext>
              </a:extLst>
            </p:cNvPr>
            <p:cNvSpPr txBox="1"/>
            <p:nvPr/>
          </p:nvSpPr>
          <p:spPr>
            <a:xfrm>
              <a:off x="3684625" y="4219106"/>
              <a:ext cx="857927"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Isolation valve</a:t>
              </a:r>
              <a:endParaRPr lang="zh-CN" altLang="en-US" sz="825" dirty="0">
                <a:latin typeface="Arial" panose="020B0604020202020204" pitchFamily="34" charset="0"/>
                <a:cs typeface="Arial" panose="020B0604020202020204" pitchFamily="34" charset="0"/>
              </a:endParaRPr>
            </a:p>
          </p:txBody>
        </p:sp>
        <p:sp>
          <p:nvSpPr>
            <p:cNvPr id="65" name="文本框 64">
              <a:extLst>
                <a:ext uri="{FF2B5EF4-FFF2-40B4-BE49-F238E27FC236}">
                  <a16:creationId xmlns:a16="http://schemas.microsoft.com/office/drawing/2014/main" id="{8156395F-5719-43B3-9021-881C1A36D318}"/>
                </a:ext>
              </a:extLst>
            </p:cNvPr>
            <p:cNvSpPr txBox="1"/>
            <p:nvPr/>
          </p:nvSpPr>
          <p:spPr>
            <a:xfrm>
              <a:off x="2078931" y="3326435"/>
              <a:ext cx="314510"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P2</a:t>
              </a:r>
              <a:endParaRPr lang="zh-CN" altLang="en-US" sz="825" dirty="0">
                <a:latin typeface="Arial" panose="020B0604020202020204" pitchFamily="34" charset="0"/>
                <a:cs typeface="Arial" panose="020B0604020202020204" pitchFamily="34" charset="0"/>
              </a:endParaRPr>
            </a:p>
          </p:txBody>
        </p:sp>
        <p:sp>
          <p:nvSpPr>
            <p:cNvPr id="66" name="文本框 65">
              <a:extLst>
                <a:ext uri="{FF2B5EF4-FFF2-40B4-BE49-F238E27FC236}">
                  <a16:creationId xmlns:a16="http://schemas.microsoft.com/office/drawing/2014/main" id="{17998A74-43EC-4BE8-9844-E2484AFE2B1D}"/>
                </a:ext>
              </a:extLst>
            </p:cNvPr>
            <p:cNvSpPr txBox="1"/>
            <p:nvPr/>
          </p:nvSpPr>
          <p:spPr>
            <a:xfrm>
              <a:off x="2629363" y="3342312"/>
              <a:ext cx="314510"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P3</a:t>
              </a:r>
              <a:endParaRPr lang="zh-CN" altLang="en-US" sz="825" dirty="0">
                <a:latin typeface="Arial" panose="020B0604020202020204" pitchFamily="34" charset="0"/>
                <a:cs typeface="Arial" panose="020B0604020202020204" pitchFamily="34" charset="0"/>
              </a:endParaRPr>
            </a:p>
          </p:txBody>
        </p:sp>
        <p:sp>
          <p:nvSpPr>
            <p:cNvPr id="67" name="文本框 66">
              <a:extLst>
                <a:ext uri="{FF2B5EF4-FFF2-40B4-BE49-F238E27FC236}">
                  <a16:creationId xmlns:a16="http://schemas.microsoft.com/office/drawing/2014/main" id="{F4C4FC63-82F5-4371-9B5C-2DF71978506D}"/>
                </a:ext>
              </a:extLst>
            </p:cNvPr>
            <p:cNvSpPr txBox="1"/>
            <p:nvPr/>
          </p:nvSpPr>
          <p:spPr>
            <a:xfrm>
              <a:off x="1332528" y="2485358"/>
              <a:ext cx="314510"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(a)</a:t>
              </a:r>
              <a:endParaRPr lang="zh-CN" altLang="en-US" sz="825" dirty="0">
                <a:latin typeface="Arial" panose="020B0604020202020204" pitchFamily="34" charset="0"/>
                <a:cs typeface="Arial" panose="020B0604020202020204" pitchFamily="34" charset="0"/>
              </a:endParaRPr>
            </a:p>
          </p:txBody>
        </p:sp>
        <p:sp>
          <p:nvSpPr>
            <p:cNvPr id="68" name="文本框 67">
              <a:extLst>
                <a:ext uri="{FF2B5EF4-FFF2-40B4-BE49-F238E27FC236}">
                  <a16:creationId xmlns:a16="http://schemas.microsoft.com/office/drawing/2014/main" id="{A6C23B1E-B77E-49E6-902A-289D4736F58B}"/>
                </a:ext>
              </a:extLst>
            </p:cNvPr>
            <p:cNvSpPr txBox="1"/>
            <p:nvPr/>
          </p:nvSpPr>
          <p:spPr>
            <a:xfrm>
              <a:off x="1334946" y="3870401"/>
              <a:ext cx="314510"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(b)</a:t>
              </a:r>
              <a:endParaRPr lang="zh-CN" altLang="en-US" sz="825" dirty="0">
                <a:latin typeface="Arial" panose="020B0604020202020204" pitchFamily="34" charset="0"/>
                <a:cs typeface="Arial" panose="020B0604020202020204" pitchFamily="34" charset="0"/>
              </a:endParaRPr>
            </a:p>
          </p:txBody>
        </p:sp>
      </p:grpSp>
      <p:graphicFrame>
        <p:nvGraphicFramePr>
          <p:cNvPr id="186" name="表格 185">
            <a:extLst>
              <a:ext uri="{FF2B5EF4-FFF2-40B4-BE49-F238E27FC236}">
                <a16:creationId xmlns:a16="http://schemas.microsoft.com/office/drawing/2014/main" id="{E9D3298D-D91F-437C-8249-33E339491F0C}"/>
              </a:ext>
            </a:extLst>
          </p:cNvPr>
          <p:cNvGraphicFramePr>
            <a:graphicFrameLocks noGrp="1"/>
          </p:cNvGraphicFramePr>
          <p:nvPr>
            <p:extLst>
              <p:ext uri="{D42A27DB-BD31-4B8C-83A1-F6EECF244321}">
                <p14:modId xmlns:p14="http://schemas.microsoft.com/office/powerpoint/2010/main" val="334379678"/>
              </p:ext>
            </p:extLst>
          </p:nvPr>
        </p:nvGraphicFramePr>
        <p:xfrm>
          <a:off x="1544118" y="4407683"/>
          <a:ext cx="1999625" cy="1706880"/>
        </p:xfrm>
        <a:graphic>
          <a:graphicData uri="http://schemas.openxmlformats.org/drawingml/2006/table">
            <a:tbl>
              <a:tblPr firstCol="1">
                <a:tableStyleId>{5C22544A-7EE6-4342-B048-85BDC9FD1C3A}</a:tableStyleId>
              </a:tblPr>
              <a:tblGrid>
                <a:gridCol w="470928">
                  <a:extLst>
                    <a:ext uri="{9D8B030D-6E8A-4147-A177-3AD203B41FA5}">
                      <a16:colId xmlns:a16="http://schemas.microsoft.com/office/drawing/2014/main" val="633477411"/>
                    </a:ext>
                  </a:extLst>
                </a:gridCol>
                <a:gridCol w="1528697">
                  <a:extLst>
                    <a:ext uri="{9D8B030D-6E8A-4147-A177-3AD203B41FA5}">
                      <a16:colId xmlns:a16="http://schemas.microsoft.com/office/drawing/2014/main" val="4072947211"/>
                    </a:ext>
                  </a:extLst>
                </a:gridCol>
              </a:tblGrid>
              <a:tr h="0">
                <a:tc>
                  <a:txBody>
                    <a:bodyPr/>
                    <a:lstStyle/>
                    <a:p>
                      <a:pPr>
                        <a:spcAft>
                          <a:spcPts val="0"/>
                        </a:spcAft>
                      </a:pPr>
                      <a:r>
                        <a:rPr lang="zh-CN" altLang="en-US" sz="1600" kern="100" dirty="0">
                          <a:effectLst/>
                        </a:rPr>
                        <a:t>实体</a:t>
                      </a:r>
                      <a:endParaRPr lang="zh-CN" sz="1600" i="1" dirty="0">
                        <a:effectLst/>
                        <a:latin typeface="Times New Roman" panose="02020603050405020304" pitchFamily="18" charset="0"/>
                        <a:ea typeface="宋体" panose="02010600030101010101" pitchFamily="2" charset="-122"/>
                      </a:endParaRPr>
                    </a:p>
                  </a:txBody>
                  <a:tcPr marL="68580" marR="68580" marT="0" marB="0"/>
                </a:tc>
                <a:tc>
                  <a:txBody>
                    <a:bodyPr/>
                    <a:lstStyle/>
                    <a:p>
                      <a:pPr>
                        <a:spcAft>
                          <a:spcPts val="0"/>
                        </a:spcAft>
                      </a:pPr>
                      <a:r>
                        <a:rPr lang="zh-CN" altLang="en-US" sz="1600" kern="100" dirty="0">
                          <a:effectLst/>
                        </a:rPr>
                        <a:t>管道</a:t>
                      </a:r>
                      <a:endParaRPr lang="en-US" altLang="zh-CN" sz="1600" kern="100" dirty="0">
                        <a:effectLst/>
                      </a:endParaRPr>
                    </a:p>
                    <a:p>
                      <a:pPr>
                        <a:spcAft>
                          <a:spcPts val="0"/>
                        </a:spcAft>
                      </a:pPr>
                      <a:r>
                        <a:rPr lang="zh-CN" altLang="en-US" sz="1600" i="0" dirty="0">
                          <a:effectLst/>
                          <a:latin typeface="Times New Roman" panose="02020603050405020304" pitchFamily="18" charset="0"/>
                          <a:ea typeface="宋体" panose="02010600030101010101" pitchFamily="2" charset="-122"/>
                        </a:rPr>
                        <a:t>维修队伍</a:t>
                      </a:r>
                      <a:endParaRPr lang="zh-CN" sz="1600" i="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434970575"/>
                  </a:ext>
                </a:extLst>
              </a:tr>
              <a:tr h="0">
                <a:tc>
                  <a:txBody>
                    <a:bodyPr/>
                    <a:lstStyle/>
                    <a:p>
                      <a:pPr>
                        <a:spcAft>
                          <a:spcPts val="0"/>
                        </a:spcAft>
                      </a:pPr>
                      <a:r>
                        <a:rPr lang="zh-CN" altLang="en-US" sz="1600" kern="100" dirty="0">
                          <a:effectLst/>
                        </a:rPr>
                        <a:t>事件</a:t>
                      </a:r>
                      <a:r>
                        <a:rPr lang="en-US" sz="1600" kern="100" dirty="0">
                          <a:effectLst/>
                        </a:rPr>
                        <a:t> </a:t>
                      </a:r>
                      <a:endParaRPr lang="zh-CN" sz="1600" i="1" dirty="0">
                        <a:effectLst/>
                        <a:latin typeface="Times New Roman" panose="02020603050405020304" pitchFamily="18" charset="0"/>
                        <a:ea typeface="宋体" panose="02010600030101010101" pitchFamily="2" charset="-122"/>
                      </a:endParaRPr>
                    </a:p>
                  </a:txBody>
                  <a:tcPr marL="68580" marR="68580" marT="0" marB="0"/>
                </a:tc>
                <a:tc>
                  <a:txBody>
                    <a:bodyPr/>
                    <a:lstStyle/>
                    <a:p>
                      <a:pPr>
                        <a:spcAft>
                          <a:spcPts val="0"/>
                        </a:spcAft>
                      </a:pPr>
                      <a:r>
                        <a:rPr lang="zh-CN" altLang="en-US" sz="1600" kern="100" dirty="0">
                          <a:effectLst/>
                        </a:rPr>
                        <a:t>隔离</a:t>
                      </a:r>
                      <a:endParaRPr lang="zh-CN" sz="1600" dirty="0">
                        <a:effectLst/>
                      </a:endParaRPr>
                    </a:p>
                    <a:p>
                      <a:pPr>
                        <a:spcAft>
                          <a:spcPts val="0"/>
                        </a:spcAft>
                      </a:pPr>
                      <a:r>
                        <a:rPr lang="zh-CN" altLang="en-US" sz="1600" kern="100" dirty="0">
                          <a:effectLst/>
                        </a:rPr>
                        <a:t>修复</a:t>
                      </a:r>
                      <a:endParaRPr lang="en-US" altLang="zh-CN" sz="1600" kern="100" dirty="0">
                        <a:effectLst/>
                      </a:endParaRPr>
                    </a:p>
                    <a:p>
                      <a:pPr>
                        <a:spcAft>
                          <a:spcPts val="0"/>
                        </a:spcAft>
                      </a:pPr>
                      <a:r>
                        <a:rPr lang="zh-CN" altLang="en-US" sz="1600" kern="100" dirty="0">
                          <a:effectLst/>
                        </a:rPr>
                        <a:t>替换</a:t>
                      </a:r>
                      <a:endParaRPr lang="en-US" altLang="zh-CN" sz="1600" kern="100" dirty="0">
                        <a:effectLst/>
                      </a:endParaRPr>
                    </a:p>
                  </a:txBody>
                  <a:tcPr marL="68580" marR="68580" marT="0" marB="0"/>
                </a:tc>
                <a:extLst>
                  <a:ext uri="{0D108BD9-81ED-4DB2-BD59-A6C34878D82A}">
                    <a16:rowId xmlns:a16="http://schemas.microsoft.com/office/drawing/2014/main" val="1927998821"/>
                  </a:ext>
                </a:extLst>
              </a:tr>
              <a:tr h="0">
                <a:tc>
                  <a:txBody>
                    <a:bodyPr/>
                    <a:lstStyle/>
                    <a:p>
                      <a:pPr>
                        <a:spcAft>
                          <a:spcPts val="0"/>
                        </a:spcAft>
                      </a:pPr>
                      <a:r>
                        <a:rPr lang="zh-CN" altLang="en-US" sz="1600" kern="100" dirty="0">
                          <a:effectLst/>
                        </a:rPr>
                        <a:t>变量</a:t>
                      </a:r>
                      <a:endParaRPr lang="zh-CN" sz="1600" i="1" dirty="0">
                        <a:effectLst/>
                        <a:latin typeface="Times New Roman" panose="02020603050405020304" pitchFamily="18" charset="0"/>
                        <a:ea typeface="宋体" panose="02010600030101010101" pitchFamily="2" charset="-122"/>
                      </a:endParaRPr>
                    </a:p>
                  </a:txBody>
                  <a:tcPr marL="68580" marR="68580" marT="0" marB="0"/>
                </a:tc>
                <a:tc>
                  <a:txBody>
                    <a:bodyPr/>
                    <a:lstStyle/>
                    <a:p>
                      <a:pPr>
                        <a:spcAft>
                          <a:spcPts val="0"/>
                        </a:spcAft>
                      </a:pPr>
                      <a:r>
                        <a:rPr lang="zh-CN" altLang="en-US" sz="1600" kern="100" dirty="0">
                          <a:effectLst/>
                        </a:rPr>
                        <a:t>管道状态</a:t>
                      </a:r>
                      <a:endParaRPr lang="en-US" altLang="zh-CN" sz="1600" kern="100" dirty="0">
                        <a:effectLst/>
                      </a:endParaRPr>
                    </a:p>
                    <a:p>
                      <a:pPr>
                        <a:spcAft>
                          <a:spcPts val="0"/>
                        </a:spcAft>
                      </a:pPr>
                      <a:r>
                        <a:rPr lang="zh-CN" altLang="en-US" sz="1600" kern="100" dirty="0">
                          <a:effectLst/>
                        </a:rPr>
                        <a:t>队伍状态</a:t>
                      </a:r>
                      <a:endParaRPr lang="zh-CN" sz="1600" i="1"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45525625"/>
                  </a:ext>
                </a:extLst>
              </a:tr>
            </a:tbl>
          </a:graphicData>
        </a:graphic>
      </p:graphicFrame>
      <p:graphicFrame>
        <p:nvGraphicFramePr>
          <p:cNvPr id="187" name="表格 186">
            <a:extLst>
              <a:ext uri="{FF2B5EF4-FFF2-40B4-BE49-F238E27FC236}">
                <a16:creationId xmlns:a16="http://schemas.microsoft.com/office/drawing/2014/main" id="{8086C8DF-620E-4FE7-AA59-AE6C40C0E0BA}"/>
              </a:ext>
            </a:extLst>
          </p:cNvPr>
          <p:cNvGraphicFramePr>
            <a:graphicFrameLocks noGrp="1"/>
          </p:cNvGraphicFramePr>
          <p:nvPr>
            <p:extLst>
              <p:ext uri="{D42A27DB-BD31-4B8C-83A1-F6EECF244321}">
                <p14:modId xmlns:p14="http://schemas.microsoft.com/office/powerpoint/2010/main" val="1875057300"/>
              </p:ext>
            </p:extLst>
          </p:nvPr>
        </p:nvGraphicFramePr>
        <p:xfrm>
          <a:off x="4658030" y="4776082"/>
          <a:ext cx="3835629" cy="1463040"/>
        </p:xfrm>
        <a:graphic>
          <a:graphicData uri="http://schemas.openxmlformats.org/drawingml/2006/table">
            <a:tbl>
              <a:tblPr firstRow="1">
                <a:tableStyleId>{5C22544A-7EE6-4342-B048-85BDC9FD1C3A}</a:tableStyleId>
              </a:tblPr>
              <a:tblGrid>
                <a:gridCol w="1278543">
                  <a:extLst>
                    <a:ext uri="{9D8B030D-6E8A-4147-A177-3AD203B41FA5}">
                      <a16:colId xmlns:a16="http://schemas.microsoft.com/office/drawing/2014/main" val="3836546809"/>
                    </a:ext>
                  </a:extLst>
                </a:gridCol>
                <a:gridCol w="1278543">
                  <a:extLst>
                    <a:ext uri="{9D8B030D-6E8A-4147-A177-3AD203B41FA5}">
                      <a16:colId xmlns:a16="http://schemas.microsoft.com/office/drawing/2014/main" val="300181178"/>
                    </a:ext>
                  </a:extLst>
                </a:gridCol>
                <a:gridCol w="1278543">
                  <a:extLst>
                    <a:ext uri="{9D8B030D-6E8A-4147-A177-3AD203B41FA5}">
                      <a16:colId xmlns:a16="http://schemas.microsoft.com/office/drawing/2014/main" val="2552850811"/>
                    </a:ext>
                  </a:extLst>
                </a:gridCol>
              </a:tblGrid>
              <a:tr h="0">
                <a:tc>
                  <a:txBody>
                    <a:bodyPr/>
                    <a:lstStyle/>
                    <a:p>
                      <a:pPr algn="ctr">
                        <a:spcAft>
                          <a:spcPts val="0"/>
                        </a:spcAft>
                      </a:pPr>
                      <a:r>
                        <a:rPr lang="zh-CN" altLang="en-US" sz="1600" kern="100" dirty="0">
                          <a:effectLst/>
                        </a:rPr>
                        <a:t>事件编号</a:t>
                      </a:r>
                      <a:endParaRPr lang="zh-CN" sz="1600" i="1"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altLang="en-US" sz="1600" kern="100" dirty="0">
                          <a:effectLst/>
                        </a:rPr>
                        <a:t>事件</a:t>
                      </a:r>
                      <a:endParaRPr lang="zh-CN" sz="1600" i="1"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altLang="en-US" sz="1600" kern="100" dirty="0">
                          <a:effectLst/>
                        </a:rPr>
                        <a:t>持续时间</a:t>
                      </a:r>
                      <a:r>
                        <a:rPr lang="en-US" sz="1600" kern="100" dirty="0">
                          <a:effectLst/>
                        </a:rPr>
                        <a:t> (</a:t>
                      </a:r>
                      <a:r>
                        <a:rPr lang="en-US" sz="1600" kern="100" dirty="0" err="1">
                          <a:effectLst/>
                        </a:rPr>
                        <a:t>mins</a:t>
                      </a:r>
                      <a:r>
                        <a:rPr lang="en-US" sz="1600" kern="100" dirty="0">
                          <a:effectLst/>
                        </a:rPr>
                        <a:t>)</a:t>
                      </a:r>
                      <a:endParaRPr lang="zh-CN" sz="1600" i="1"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290484461"/>
                  </a:ext>
                </a:extLst>
              </a:tr>
              <a:tr h="0">
                <a:tc>
                  <a:txBody>
                    <a:bodyPr/>
                    <a:lstStyle/>
                    <a:p>
                      <a:pPr algn="ctr">
                        <a:spcAft>
                          <a:spcPts val="0"/>
                        </a:spcAft>
                      </a:pPr>
                      <a:r>
                        <a:rPr lang="en-US" sz="1600" kern="100" dirty="0">
                          <a:effectLst/>
                        </a:rPr>
                        <a:t>1</a:t>
                      </a:r>
                      <a:endParaRPr lang="zh-CN" sz="1600" i="1"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altLang="en-US" sz="1600" kern="100" dirty="0">
                          <a:effectLst/>
                        </a:rPr>
                        <a:t>隔离</a:t>
                      </a:r>
                      <a:r>
                        <a:rPr lang="en-US" sz="1600" kern="100" dirty="0">
                          <a:effectLst/>
                        </a:rPr>
                        <a:t> P7</a:t>
                      </a:r>
                      <a:endParaRPr lang="zh-CN" sz="1600" i="1"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100">
                          <a:effectLst/>
                        </a:rPr>
                        <a:t>30</a:t>
                      </a:r>
                      <a:endParaRPr lang="zh-CN" sz="1600" i="1">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519330861"/>
                  </a:ext>
                </a:extLst>
              </a:tr>
              <a:tr h="0">
                <a:tc>
                  <a:txBody>
                    <a:bodyPr/>
                    <a:lstStyle/>
                    <a:p>
                      <a:pPr algn="ctr">
                        <a:spcAft>
                          <a:spcPts val="0"/>
                        </a:spcAft>
                      </a:pPr>
                      <a:r>
                        <a:rPr lang="en-US" sz="1600" kern="100">
                          <a:effectLst/>
                        </a:rPr>
                        <a:t>2</a:t>
                      </a:r>
                      <a:endParaRPr lang="zh-CN" sz="1600" i="1">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altLang="en-US" sz="1600" kern="100" dirty="0">
                          <a:effectLst/>
                        </a:rPr>
                        <a:t>替换</a:t>
                      </a:r>
                      <a:r>
                        <a:rPr lang="en-US" sz="1600" kern="100" dirty="0">
                          <a:effectLst/>
                        </a:rPr>
                        <a:t> P7</a:t>
                      </a:r>
                      <a:endParaRPr lang="zh-CN" sz="1600" i="1"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100">
                          <a:effectLst/>
                        </a:rPr>
                        <a:t>45</a:t>
                      </a:r>
                      <a:endParaRPr lang="zh-CN" sz="1600" i="1">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443153867"/>
                  </a:ext>
                </a:extLst>
              </a:tr>
              <a:tr h="0">
                <a:tc>
                  <a:txBody>
                    <a:bodyPr/>
                    <a:lstStyle/>
                    <a:p>
                      <a:pPr algn="ctr">
                        <a:spcAft>
                          <a:spcPts val="0"/>
                        </a:spcAft>
                      </a:pPr>
                      <a:r>
                        <a:rPr lang="en-US" sz="1600" kern="100">
                          <a:effectLst/>
                        </a:rPr>
                        <a:t>3</a:t>
                      </a:r>
                      <a:endParaRPr lang="zh-CN" sz="1600" i="1">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altLang="en-US" sz="1600" kern="100" dirty="0">
                          <a:effectLst/>
                        </a:rPr>
                        <a:t>修复</a:t>
                      </a:r>
                      <a:r>
                        <a:rPr lang="en-US" sz="1600" kern="100" dirty="0">
                          <a:effectLst/>
                        </a:rPr>
                        <a:t> P6</a:t>
                      </a:r>
                      <a:endParaRPr lang="zh-CN" sz="1600" i="1"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100">
                          <a:effectLst/>
                        </a:rPr>
                        <a:t>45</a:t>
                      </a:r>
                      <a:endParaRPr lang="zh-CN" sz="1600" i="1">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923213458"/>
                  </a:ext>
                </a:extLst>
              </a:tr>
              <a:tr h="0">
                <a:tc>
                  <a:txBody>
                    <a:bodyPr/>
                    <a:lstStyle/>
                    <a:p>
                      <a:pPr algn="ctr">
                        <a:spcAft>
                          <a:spcPts val="0"/>
                        </a:spcAft>
                      </a:pPr>
                      <a:r>
                        <a:rPr lang="en-US" sz="1600" kern="100">
                          <a:effectLst/>
                        </a:rPr>
                        <a:t>4</a:t>
                      </a:r>
                      <a:endParaRPr lang="zh-CN" sz="1600" i="1">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altLang="en-US" sz="1600" kern="100" dirty="0">
                          <a:effectLst/>
                        </a:rPr>
                        <a:t>修复</a:t>
                      </a:r>
                      <a:r>
                        <a:rPr lang="en-US" sz="1600" kern="100" dirty="0">
                          <a:effectLst/>
                        </a:rPr>
                        <a:t> P11</a:t>
                      </a:r>
                      <a:endParaRPr lang="zh-CN" sz="1600" i="1"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100" dirty="0">
                          <a:effectLst/>
                        </a:rPr>
                        <a:t>30</a:t>
                      </a:r>
                      <a:endParaRPr lang="zh-CN" sz="1600" i="1"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536998676"/>
                  </a:ext>
                </a:extLst>
              </a:tr>
            </a:tbl>
          </a:graphicData>
        </a:graphic>
      </p:graphicFrame>
      <p:sp>
        <p:nvSpPr>
          <p:cNvPr id="189" name="矩形 188">
            <a:extLst>
              <a:ext uri="{FF2B5EF4-FFF2-40B4-BE49-F238E27FC236}">
                <a16:creationId xmlns:a16="http://schemas.microsoft.com/office/drawing/2014/main" id="{5F5F7FFC-6E03-4F1E-AC40-E66CC9DEDD6D}"/>
              </a:ext>
            </a:extLst>
          </p:cNvPr>
          <p:cNvSpPr/>
          <p:nvPr/>
        </p:nvSpPr>
        <p:spPr>
          <a:xfrm>
            <a:off x="682119" y="1982849"/>
            <a:ext cx="3847466" cy="2585323"/>
          </a:xfrm>
          <a:prstGeom prst="rect">
            <a:avLst/>
          </a:prstGeom>
        </p:spPr>
        <p:txBody>
          <a:bodyPr wrap="square" lIns="0" rIns="0">
            <a:spAutoFit/>
          </a:bodyPr>
          <a:lstStyle/>
          <a:p>
            <a:pPr marL="285750" indent="-285750">
              <a:buFont typeface="Arial" panose="020B0604020202020204" pitchFamily="34" charset="0"/>
              <a:buChar char="•"/>
            </a:pPr>
            <a:r>
              <a:rPr lang="en-US" altLang="zh-CN" dirty="0" err="1"/>
              <a:t>Cagnan</a:t>
            </a:r>
            <a:r>
              <a:rPr lang="en-US" altLang="zh-CN" dirty="0"/>
              <a:t> &amp; Davidson(2007)</a:t>
            </a:r>
            <a:r>
              <a:rPr lang="zh-CN" altLang="en-US" dirty="0"/>
              <a:t>、</a:t>
            </a:r>
            <a:r>
              <a:rPr lang="en-US" altLang="zh-CN" dirty="0" err="1"/>
              <a:t>Tabucchi</a:t>
            </a:r>
            <a:r>
              <a:rPr lang="en-US" altLang="zh-CN" dirty="0"/>
              <a:t> &amp; Davidson(2008)</a:t>
            </a:r>
            <a:r>
              <a:rPr lang="zh-CN" altLang="en-US" dirty="0"/>
              <a:t>分别采用</a:t>
            </a:r>
            <a:r>
              <a:rPr lang="en-US" altLang="zh-CN" dirty="0"/>
              <a:t>DEM (discrete event model)</a:t>
            </a:r>
            <a:r>
              <a:rPr lang="zh-CN" altLang="en-US" dirty="0"/>
              <a:t>描述电力网络和供水管网修复过程。</a:t>
            </a:r>
            <a:endParaRPr lang="en-US" altLang="zh-CN" dirty="0"/>
          </a:p>
          <a:p>
            <a:pPr marL="285750" indent="-285750">
              <a:buFont typeface="Arial" panose="020B0604020202020204" pitchFamily="34" charset="0"/>
              <a:buChar char="•"/>
            </a:pPr>
            <a:r>
              <a:rPr lang="zh-CN" altLang="en-US" dirty="0"/>
              <a:t>通过离散事件模型可以通过简单模型描述不同的修复活动。</a:t>
            </a:r>
            <a:endParaRPr lang="en-US" altLang="zh-CN" dirty="0"/>
          </a:p>
          <a:p>
            <a:pPr marL="285750" indent="-285750">
              <a:buFont typeface="Arial" panose="020B0604020202020204" pitchFamily="34" charset="0"/>
              <a:buChar char="•"/>
            </a:pPr>
            <a:r>
              <a:rPr lang="zh-CN" altLang="en-US" dirty="0"/>
              <a:t>可以模拟不同修复活动对管网性能的影响，不同修复活动的持续时间等等。</a:t>
            </a:r>
          </a:p>
        </p:txBody>
      </p:sp>
    </p:spTree>
    <p:extLst>
      <p:ext uri="{BB962C8B-B14F-4D97-AF65-F5344CB8AC3E}">
        <p14:creationId xmlns:p14="http://schemas.microsoft.com/office/powerpoint/2010/main" val="1825270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3BF55C-F3AD-49FE-ADAE-3E3F25DB4C2D}"/>
              </a:ext>
            </a:extLst>
          </p:cNvPr>
          <p:cNvSpPr>
            <a:spLocks noGrp="1"/>
          </p:cNvSpPr>
          <p:nvPr>
            <p:ph type="title"/>
          </p:nvPr>
        </p:nvSpPr>
        <p:spPr/>
        <p:txBody>
          <a:bodyPr>
            <a:normAutofit/>
          </a:bodyPr>
          <a:lstStyle/>
          <a:p>
            <a:r>
              <a:rPr lang="zh-CN" altLang="en-US" sz="4000" dirty="0"/>
              <a:t>供水管网震后物理状态时变模型</a:t>
            </a:r>
          </a:p>
        </p:txBody>
      </p:sp>
      <p:pic>
        <p:nvPicPr>
          <p:cNvPr id="190" name="图片 189">
            <a:extLst>
              <a:ext uri="{FF2B5EF4-FFF2-40B4-BE49-F238E27FC236}">
                <a16:creationId xmlns:a16="http://schemas.microsoft.com/office/drawing/2014/main" id="{054008BC-7FCD-4596-B105-E355E8B9219D}"/>
              </a:ext>
            </a:extLst>
          </p:cNvPr>
          <p:cNvPicPr>
            <a:picLocks noChangeAspect="1"/>
          </p:cNvPicPr>
          <p:nvPr/>
        </p:nvPicPr>
        <p:blipFill>
          <a:blip r:embed="rId3"/>
          <a:stretch>
            <a:fillRect/>
          </a:stretch>
        </p:blipFill>
        <p:spPr>
          <a:xfrm>
            <a:off x="1533525" y="1690689"/>
            <a:ext cx="6076950" cy="4083120"/>
          </a:xfrm>
          <a:prstGeom prst="rect">
            <a:avLst/>
          </a:prstGeom>
        </p:spPr>
      </p:pic>
    </p:spTree>
    <p:extLst>
      <p:ext uri="{BB962C8B-B14F-4D97-AF65-F5344CB8AC3E}">
        <p14:creationId xmlns:p14="http://schemas.microsoft.com/office/powerpoint/2010/main" val="277599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3BF55C-F3AD-49FE-ADAE-3E3F25DB4C2D}"/>
              </a:ext>
            </a:extLst>
          </p:cNvPr>
          <p:cNvSpPr>
            <a:spLocks noGrp="1"/>
          </p:cNvSpPr>
          <p:nvPr>
            <p:ph type="title"/>
          </p:nvPr>
        </p:nvSpPr>
        <p:spPr/>
        <p:txBody>
          <a:bodyPr>
            <a:normAutofit/>
          </a:bodyPr>
          <a:lstStyle/>
          <a:p>
            <a:r>
              <a:rPr lang="zh-CN" altLang="en-US" sz="4000" dirty="0"/>
              <a:t>供水管网震后物理状态时变模型</a:t>
            </a:r>
          </a:p>
        </p:txBody>
      </p:sp>
      <p:pic>
        <p:nvPicPr>
          <p:cNvPr id="4" name="图片 3">
            <a:extLst>
              <a:ext uri="{FF2B5EF4-FFF2-40B4-BE49-F238E27FC236}">
                <a16:creationId xmlns:a16="http://schemas.microsoft.com/office/drawing/2014/main" id="{6C45EE6C-27B5-4FC8-848E-EB9430656C81}"/>
              </a:ext>
            </a:extLst>
          </p:cNvPr>
          <p:cNvPicPr>
            <a:picLocks noChangeAspect="1"/>
          </p:cNvPicPr>
          <p:nvPr/>
        </p:nvPicPr>
        <p:blipFill>
          <a:blip r:embed="rId3"/>
          <a:stretch>
            <a:fillRect/>
          </a:stretch>
        </p:blipFill>
        <p:spPr>
          <a:xfrm>
            <a:off x="1165098" y="2098805"/>
            <a:ext cx="7129463" cy="3119580"/>
          </a:xfrm>
          <a:prstGeom prst="rect">
            <a:avLst/>
          </a:prstGeom>
        </p:spPr>
      </p:pic>
    </p:spTree>
    <p:extLst>
      <p:ext uri="{BB962C8B-B14F-4D97-AF65-F5344CB8AC3E}">
        <p14:creationId xmlns:p14="http://schemas.microsoft.com/office/powerpoint/2010/main" val="3678628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723808-DBDA-405A-B61F-CADF377C1D93}"/>
              </a:ext>
            </a:extLst>
          </p:cNvPr>
          <p:cNvSpPr>
            <a:spLocks noGrp="1"/>
          </p:cNvSpPr>
          <p:nvPr>
            <p:ph type="title"/>
          </p:nvPr>
        </p:nvSpPr>
        <p:spPr/>
        <p:txBody>
          <a:bodyPr/>
          <a:lstStyle/>
          <a:p>
            <a:r>
              <a:rPr lang="zh-CN" altLang="en-US" dirty="0"/>
              <a:t>供水管网服务能力时变模型</a:t>
            </a:r>
          </a:p>
        </p:txBody>
      </p:sp>
      <p:cxnSp>
        <p:nvCxnSpPr>
          <p:cNvPr id="3" name="Line 8">
            <a:extLst>
              <a:ext uri="{FF2B5EF4-FFF2-40B4-BE49-F238E27FC236}">
                <a16:creationId xmlns:a16="http://schemas.microsoft.com/office/drawing/2014/main" id="{840644D9-1545-43E0-8F54-F72895CD2D08}"/>
              </a:ext>
            </a:extLst>
          </p:cNvPr>
          <p:cNvCxnSpPr>
            <a:cxnSpLocks/>
          </p:cNvCxnSpPr>
          <p:nvPr/>
        </p:nvCxnSpPr>
        <p:spPr bwMode="auto">
          <a:xfrm>
            <a:off x="1458756" y="3704729"/>
            <a:ext cx="3386486" cy="0"/>
          </a:xfrm>
          <a:prstGeom prst="line">
            <a:avLst/>
          </a:prstGeom>
          <a:noFill/>
          <a:ln w="22225">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4" name="Line 9">
            <a:extLst>
              <a:ext uri="{FF2B5EF4-FFF2-40B4-BE49-F238E27FC236}">
                <a16:creationId xmlns:a16="http://schemas.microsoft.com/office/drawing/2014/main" id="{96F5BC54-B1AA-4FF5-802E-10A41F90ADED}"/>
              </a:ext>
            </a:extLst>
          </p:cNvPr>
          <p:cNvCxnSpPr/>
          <p:nvPr/>
        </p:nvCxnSpPr>
        <p:spPr bwMode="auto">
          <a:xfrm flipV="1">
            <a:off x="1467709" y="1662926"/>
            <a:ext cx="0" cy="2042121"/>
          </a:xfrm>
          <a:prstGeom prst="line">
            <a:avLst/>
          </a:prstGeom>
          <a:noFill/>
          <a:ln w="22225">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5" name="Line 10">
            <a:extLst>
              <a:ext uri="{FF2B5EF4-FFF2-40B4-BE49-F238E27FC236}">
                <a16:creationId xmlns:a16="http://schemas.microsoft.com/office/drawing/2014/main" id="{C1937972-80A0-4ACE-9A7D-93792BAC7DCF}"/>
              </a:ext>
            </a:extLst>
          </p:cNvPr>
          <p:cNvCxnSpPr/>
          <p:nvPr/>
        </p:nvCxnSpPr>
        <p:spPr bwMode="auto">
          <a:xfrm rot="16200000">
            <a:off x="2216731" y="3682504"/>
            <a:ext cx="43180" cy="6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6" name="Text Box 11">
            <a:extLst>
              <a:ext uri="{FF2B5EF4-FFF2-40B4-BE49-F238E27FC236}">
                <a16:creationId xmlns:a16="http://schemas.microsoft.com/office/drawing/2014/main" id="{4F67095E-B818-4E1D-A89C-52D2AFEDF83B}"/>
              </a:ext>
            </a:extLst>
          </p:cNvPr>
          <p:cNvSpPr txBox="1">
            <a:spLocks noChangeArrowheads="1"/>
          </p:cNvSpPr>
          <p:nvPr/>
        </p:nvSpPr>
        <p:spPr bwMode="auto">
          <a:xfrm>
            <a:off x="4651424" y="3445647"/>
            <a:ext cx="309245" cy="187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spcAft>
                <a:spcPts val="0"/>
              </a:spcAft>
            </a:pPr>
            <a:r>
              <a:rPr lang="zh-CN" sz="1050" b="1" kern="100" dirty="0">
                <a:effectLst/>
                <a:latin typeface="Times New Roman"/>
                <a:ea typeface="宋体"/>
              </a:rPr>
              <a:t>时间</a:t>
            </a:r>
            <a:endParaRPr lang="zh-CN" sz="1050" kern="100" dirty="0">
              <a:effectLst/>
              <a:latin typeface="Times New Roman"/>
              <a:ea typeface="宋体"/>
            </a:endParaRPr>
          </a:p>
        </p:txBody>
      </p:sp>
      <p:sp>
        <p:nvSpPr>
          <p:cNvPr id="7" name="Text Box 13">
            <a:extLst>
              <a:ext uri="{FF2B5EF4-FFF2-40B4-BE49-F238E27FC236}">
                <a16:creationId xmlns:a16="http://schemas.microsoft.com/office/drawing/2014/main" id="{2FE9C990-D6B7-4D65-A7A8-3F4C1EDAF406}"/>
              </a:ext>
            </a:extLst>
          </p:cNvPr>
          <p:cNvSpPr txBox="1">
            <a:spLocks noChangeArrowheads="1"/>
          </p:cNvSpPr>
          <p:nvPr/>
        </p:nvSpPr>
        <p:spPr bwMode="auto">
          <a:xfrm>
            <a:off x="880663" y="1662926"/>
            <a:ext cx="204977" cy="1584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vert270" wrap="square" lIns="0" tIns="0" rIns="0" bIns="0" anchor="t" anchorCtr="0" upright="1">
            <a:noAutofit/>
          </a:bodyPr>
          <a:lstStyle/>
          <a:p>
            <a:pPr algn="just">
              <a:spcAft>
                <a:spcPts val="0"/>
              </a:spcAft>
            </a:pPr>
            <a:r>
              <a:rPr lang="zh-CN" sz="1050" b="1" kern="100" dirty="0">
                <a:effectLst/>
                <a:latin typeface="Times New Roman"/>
                <a:ea typeface="宋体"/>
              </a:rPr>
              <a:t>服务</a:t>
            </a:r>
            <a:r>
              <a:rPr lang="zh-CN" altLang="en-US" sz="1050" b="1" kern="100" dirty="0">
                <a:effectLst/>
                <a:latin typeface="Times New Roman"/>
                <a:ea typeface="宋体"/>
              </a:rPr>
              <a:t>功能满足</a:t>
            </a:r>
            <a:r>
              <a:rPr lang="zh-CN" sz="1050" b="1" kern="100" dirty="0">
                <a:effectLst/>
                <a:latin typeface="Times New Roman"/>
                <a:ea typeface="宋体"/>
              </a:rPr>
              <a:t>比率</a:t>
            </a:r>
            <a:r>
              <a:rPr lang="en-US" altLang="zh-CN" sz="1050" b="1" kern="100" dirty="0">
                <a:effectLst/>
                <a:latin typeface="Times New Roman"/>
                <a:ea typeface="宋体"/>
              </a:rPr>
              <a:t> </a:t>
            </a:r>
            <a:r>
              <a:rPr lang="en-US" sz="1050" kern="100" dirty="0">
                <a:effectLst/>
                <a:latin typeface="Times New Roman"/>
                <a:ea typeface="宋体"/>
              </a:rPr>
              <a:t>(%)</a:t>
            </a:r>
            <a:endParaRPr lang="zh-CN" sz="1050" kern="100" dirty="0">
              <a:effectLst/>
              <a:latin typeface="Times New Roman"/>
              <a:ea typeface="宋体"/>
            </a:endParaRPr>
          </a:p>
        </p:txBody>
      </p:sp>
      <p:cxnSp>
        <p:nvCxnSpPr>
          <p:cNvPr id="8" name="Line 14">
            <a:extLst>
              <a:ext uri="{FF2B5EF4-FFF2-40B4-BE49-F238E27FC236}">
                <a16:creationId xmlns:a16="http://schemas.microsoft.com/office/drawing/2014/main" id="{6045DF44-23CC-483B-B9D6-BE6247191F8E}"/>
              </a:ext>
            </a:extLst>
          </p:cNvPr>
          <p:cNvCxnSpPr/>
          <p:nvPr/>
        </p:nvCxnSpPr>
        <p:spPr bwMode="auto">
          <a:xfrm flipV="1">
            <a:off x="2240168" y="3398340"/>
            <a:ext cx="0" cy="260796"/>
          </a:xfrm>
          <a:prstGeom prst="line">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9" name="Line 15">
            <a:extLst>
              <a:ext uri="{FF2B5EF4-FFF2-40B4-BE49-F238E27FC236}">
                <a16:creationId xmlns:a16="http://schemas.microsoft.com/office/drawing/2014/main" id="{8E9DEF85-14D2-41BE-8E0A-EFD7BDC0426D}"/>
              </a:ext>
            </a:extLst>
          </p:cNvPr>
          <p:cNvCxnSpPr>
            <a:cxnSpLocks/>
            <a:endCxn id="35" idx="4"/>
          </p:cNvCxnSpPr>
          <p:nvPr/>
        </p:nvCxnSpPr>
        <p:spPr bwMode="auto">
          <a:xfrm flipV="1">
            <a:off x="4325837" y="1990202"/>
            <a:ext cx="2455" cy="1678460"/>
          </a:xfrm>
          <a:prstGeom prst="line">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10" name="Line 16">
            <a:extLst>
              <a:ext uri="{FF2B5EF4-FFF2-40B4-BE49-F238E27FC236}">
                <a16:creationId xmlns:a16="http://schemas.microsoft.com/office/drawing/2014/main" id="{2A6C4C63-DEEE-48FF-8096-9C40135CEAB8}"/>
              </a:ext>
            </a:extLst>
          </p:cNvPr>
          <p:cNvCxnSpPr>
            <a:cxnSpLocks/>
            <a:endCxn id="22" idx="0"/>
          </p:cNvCxnSpPr>
          <p:nvPr/>
        </p:nvCxnSpPr>
        <p:spPr bwMode="auto">
          <a:xfrm flipH="1" flipV="1">
            <a:off x="4600163" y="1936254"/>
            <a:ext cx="96" cy="1722478"/>
          </a:xfrm>
          <a:prstGeom prst="line">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cxnSp>
      <p:sp>
        <p:nvSpPr>
          <p:cNvPr id="11" name="Text Box 18">
            <a:extLst>
              <a:ext uri="{FF2B5EF4-FFF2-40B4-BE49-F238E27FC236}">
                <a16:creationId xmlns:a16="http://schemas.microsoft.com/office/drawing/2014/main" id="{5EF8BE1A-003C-4BB5-B900-71E15AEB262C}"/>
              </a:ext>
            </a:extLst>
          </p:cNvPr>
          <p:cNvSpPr txBox="1">
            <a:spLocks noChangeArrowheads="1"/>
          </p:cNvSpPr>
          <p:nvPr/>
        </p:nvSpPr>
        <p:spPr bwMode="auto">
          <a:xfrm>
            <a:off x="4561774" y="3702230"/>
            <a:ext cx="109550" cy="128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spcAft>
                <a:spcPts val="0"/>
              </a:spcAft>
            </a:pPr>
            <a:r>
              <a:rPr lang="en-US" sz="1200" b="1" i="1" kern="100" dirty="0">
                <a:effectLst/>
                <a:latin typeface="Times New Roman"/>
                <a:ea typeface="宋体"/>
              </a:rPr>
              <a:t>t</a:t>
            </a:r>
            <a:r>
              <a:rPr lang="en-US" sz="1200" b="1" kern="100" baseline="-25000" dirty="0">
                <a:effectLst/>
                <a:latin typeface="Times New Roman"/>
                <a:ea typeface="宋体"/>
              </a:rPr>
              <a:t>4</a:t>
            </a:r>
            <a:endParaRPr lang="zh-CN" sz="1200" kern="100" dirty="0">
              <a:effectLst/>
              <a:latin typeface="Times New Roman"/>
              <a:ea typeface="宋体"/>
            </a:endParaRPr>
          </a:p>
        </p:txBody>
      </p:sp>
      <p:cxnSp>
        <p:nvCxnSpPr>
          <p:cNvPr id="12" name="Line 19">
            <a:extLst>
              <a:ext uri="{FF2B5EF4-FFF2-40B4-BE49-F238E27FC236}">
                <a16:creationId xmlns:a16="http://schemas.microsoft.com/office/drawing/2014/main" id="{DC6D3F04-16E9-4B17-A708-AF93A29101E5}"/>
              </a:ext>
            </a:extLst>
          </p:cNvPr>
          <p:cNvCxnSpPr/>
          <p:nvPr/>
        </p:nvCxnSpPr>
        <p:spPr bwMode="auto">
          <a:xfrm rot="16200000">
            <a:off x="4304966" y="3682504"/>
            <a:ext cx="43180" cy="6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3" name="Line 20">
            <a:extLst>
              <a:ext uri="{FF2B5EF4-FFF2-40B4-BE49-F238E27FC236}">
                <a16:creationId xmlns:a16="http://schemas.microsoft.com/office/drawing/2014/main" id="{3ADF054E-8D76-4ABC-9E05-05D51E1E79FA}"/>
              </a:ext>
            </a:extLst>
          </p:cNvPr>
          <p:cNvCxnSpPr/>
          <p:nvPr/>
        </p:nvCxnSpPr>
        <p:spPr bwMode="auto">
          <a:xfrm rot="16200000">
            <a:off x="4579918" y="3682504"/>
            <a:ext cx="43180" cy="6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4" name="Line 21">
            <a:extLst>
              <a:ext uri="{FF2B5EF4-FFF2-40B4-BE49-F238E27FC236}">
                <a16:creationId xmlns:a16="http://schemas.microsoft.com/office/drawing/2014/main" id="{C2DE6027-60BC-4ABB-AF19-C64973DB7294}"/>
              </a:ext>
            </a:extLst>
          </p:cNvPr>
          <p:cNvCxnSpPr/>
          <p:nvPr/>
        </p:nvCxnSpPr>
        <p:spPr bwMode="auto">
          <a:xfrm>
            <a:off x="1468026" y="3411359"/>
            <a:ext cx="43180" cy="6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5" name="Line 22">
            <a:extLst>
              <a:ext uri="{FF2B5EF4-FFF2-40B4-BE49-F238E27FC236}">
                <a16:creationId xmlns:a16="http://schemas.microsoft.com/office/drawing/2014/main" id="{3656127D-E2B3-49C3-AE4A-96665D7BAF1A}"/>
              </a:ext>
            </a:extLst>
          </p:cNvPr>
          <p:cNvCxnSpPr>
            <a:cxnSpLocks/>
            <a:endCxn id="24" idx="2"/>
          </p:cNvCxnSpPr>
          <p:nvPr/>
        </p:nvCxnSpPr>
        <p:spPr bwMode="auto">
          <a:xfrm>
            <a:off x="1483061" y="1963242"/>
            <a:ext cx="14435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cxnSp>
      <p:sp>
        <p:nvSpPr>
          <p:cNvPr id="16" name="Text Box 23">
            <a:extLst>
              <a:ext uri="{FF2B5EF4-FFF2-40B4-BE49-F238E27FC236}">
                <a16:creationId xmlns:a16="http://schemas.microsoft.com/office/drawing/2014/main" id="{4D749049-E6CB-4494-927F-E93AA552A03F}"/>
              </a:ext>
            </a:extLst>
          </p:cNvPr>
          <p:cNvSpPr txBox="1">
            <a:spLocks noChangeArrowheads="1"/>
          </p:cNvSpPr>
          <p:nvPr/>
        </p:nvSpPr>
        <p:spPr bwMode="auto">
          <a:xfrm>
            <a:off x="1181638" y="1837194"/>
            <a:ext cx="267974"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spcAft>
                <a:spcPts val="0"/>
              </a:spcAft>
            </a:pPr>
            <a:r>
              <a:rPr lang="en-US" sz="1050" b="1" kern="100" dirty="0">
                <a:effectLst/>
                <a:latin typeface="Times New Roman"/>
                <a:ea typeface="宋体"/>
              </a:rPr>
              <a:t>100</a:t>
            </a:r>
            <a:endParaRPr lang="zh-CN" sz="1050" kern="100" dirty="0">
              <a:effectLst/>
              <a:latin typeface="Times New Roman"/>
              <a:ea typeface="宋体"/>
            </a:endParaRPr>
          </a:p>
        </p:txBody>
      </p:sp>
      <p:cxnSp>
        <p:nvCxnSpPr>
          <p:cNvPr id="17" name="Line 24">
            <a:extLst>
              <a:ext uri="{FF2B5EF4-FFF2-40B4-BE49-F238E27FC236}">
                <a16:creationId xmlns:a16="http://schemas.microsoft.com/office/drawing/2014/main" id="{502BF073-7749-4B86-9D51-F7CDF534E4C9}"/>
              </a:ext>
            </a:extLst>
          </p:cNvPr>
          <p:cNvCxnSpPr>
            <a:cxnSpLocks/>
            <a:stCxn id="27" idx="4"/>
          </p:cNvCxnSpPr>
          <p:nvPr/>
        </p:nvCxnSpPr>
        <p:spPr bwMode="auto">
          <a:xfrm flipH="1" flipV="1">
            <a:off x="1653188" y="1949541"/>
            <a:ext cx="246268" cy="14821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18" name="Line 25">
            <a:extLst>
              <a:ext uri="{FF2B5EF4-FFF2-40B4-BE49-F238E27FC236}">
                <a16:creationId xmlns:a16="http://schemas.microsoft.com/office/drawing/2014/main" id="{86C00EE5-3578-4BF4-82D3-30B1F5272FFB}"/>
              </a:ext>
            </a:extLst>
          </p:cNvPr>
          <p:cNvCxnSpPr/>
          <p:nvPr/>
        </p:nvCxnSpPr>
        <p:spPr bwMode="auto">
          <a:xfrm rot="16200000">
            <a:off x="1627411" y="3682504"/>
            <a:ext cx="43180" cy="6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9" name="Line 28">
            <a:extLst>
              <a:ext uri="{FF2B5EF4-FFF2-40B4-BE49-F238E27FC236}">
                <a16:creationId xmlns:a16="http://schemas.microsoft.com/office/drawing/2014/main" id="{B0F10887-42E3-4D12-A72D-342EA67BAAB9}"/>
              </a:ext>
            </a:extLst>
          </p:cNvPr>
          <p:cNvCxnSpPr>
            <a:cxnSpLocks/>
            <a:stCxn id="23" idx="0"/>
            <a:endCxn id="36" idx="3"/>
          </p:cNvCxnSpPr>
          <p:nvPr/>
        </p:nvCxnSpPr>
        <p:spPr bwMode="auto">
          <a:xfrm flipV="1">
            <a:off x="2236099" y="2333220"/>
            <a:ext cx="531799" cy="1044484"/>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cxnSp>
      <p:cxnSp>
        <p:nvCxnSpPr>
          <p:cNvPr id="20" name="Line 29">
            <a:extLst>
              <a:ext uri="{FF2B5EF4-FFF2-40B4-BE49-F238E27FC236}">
                <a16:creationId xmlns:a16="http://schemas.microsoft.com/office/drawing/2014/main" id="{4F2E5D74-DD1F-4D8D-A938-B864F103E326}"/>
              </a:ext>
            </a:extLst>
          </p:cNvPr>
          <p:cNvCxnSpPr>
            <a:cxnSpLocks/>
          </p:cNvCxnSpPr>
          <p:nvPr/>
        </p:nvCxnSpPr>
        <p:spPr bwMode="auto">
          <a:xfrm>
            <a:off x="4304750" y="1963092"/>
            <a:ext cx="4576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21" name="Line 30">
            <a:extLst>
              <a:ext uri="{FF2B5EF4-FFF2-40B4-BE49-F238E27FC236}">
                <a16:creationId xmlns:a16="http://schemas.microsoft.com/office/drawing/2014/main" id="{5608A465-8EA8-416B-AAAF-A07EC181F834}"/>
              </a:ext>
            </a:extLst>
          </p:cNvPr>
          <p:cNvCxnSpPr>
            <a:stCxn id="27" idx="6"/>
            <a:endCxn id="23" idx="2"/>
          </p:cNvCxnSpPr>
          <p:nvPr/>
        </p:nvCxnSpPr>
        <p:spPr bwMode="auto">
          <a:xfrm>
            <a:off x="1926443" y="3404692"/>
            <a:ext cx="28266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sp>
        <p:nvSpPr>
          <p:cNvPr id="22" name="Oval 32">
            <a:extLst>
              <a:ext uri="{FF2B5EF4-FFF2-40B4-BE49-F238E27FC236}">
                <a16:creationId xmlns:a16="http://schemas.microsoft.com/office/drawing/2014/main" id="{E99B461C-A16A-4520-99D0-5DD20E4A1336}"/>
              </a:ext>
            </a:extLst>
          </p:cNvPr>
          <p:cNvSpPr>
            <a:spLocks noChangeArrowheads="1"/>
          </p:cNvSpPr>
          <p:nvPr/>
        </p:nvSpPr>
        <p:spPr bwMode="auto">
          <a:xfrm>
            <a:off x="4573175" y="1936254"/>
            <a:ext cx="53975" cy="5397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zh-CN" altLang="en-US"/>
          </a:p>
        </p:txBody>
      </p:sp>
      <p:sp>
        <p:nvSpPr>
          <p:cNvPr id="23" name="Oval 34">
            <a:extLst>
              <a:ext uri="{FF2B5EF4-FFF2-40B4-BE49-F238E27FC236}">
                <a16:creationId xmlns:a16="http://schemas.microsoft.com/office/drawing/2014/main" id="{8B5319D6-B7CE-4F31-834E-3D418ED55FF5}"/>
              </a:ext>
            </a:extLst>
          </p:cNvPr>
          <p:cNvSpPr>
            <a:spLocks noChangeArrowheads="1"/>
          </p:cNvSpPr>
          <p:nvPr/>
        </p:nvSpPr>
        <p:spPr bwMode="auto">
          <a:xfrm>
            <a:off x="2209111" y="3377704"/>
            <a:ext cx="53975" cy="5397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zh-CN" altLang="en-US"/>
          </a:p>
        </p:txBody>
      </p:sp>
      <p:sp>
        <p:nvSpPr>
          <p:cNvPr id="24" name="Oval 35">
            <a:extLst>
              <a:ext uri="{FF2B5EF4-FFF2-40B4-BE49-F238E27FC236}">
                <a16:creationId xmlns:a16="http://schemas.microsoft.com/office/drawing/2014/main" id="{F03EF7F1-AC70-4BE1-B35C-CC0C5A26D0F2}"/>
              </a:ext>
            </a:extLst>
          </p:cNvPr>
          <p:cNvSpPr>
            <a:spLocks noChangeArrowheads="1"/>
          </p:cNvSpPr>
          <p:nvPr/>
        </p:nvSpPr>
        <p:spPr bwMode="auto">
          <a:xfrm>
            <a:off x="1627411" y="1936254"/>
            <a:ext cx="53975" cy="5397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zh-CN" altLang="en-US"/>
          </a:p>
        </p:txBody>
      </p:sp>
      <p:cxnSp>
        <p:nvCxnSpPr>
          <p:cNvPr id="25" name="Line 42">
            <a:extLst>
              <a:ext uri="{FF2B5EF4-FFF2-40B4-BE49-F238E27FC236}">
                <a16:creationId xmlns:a16="http://schemas.microsoft.com/office/drawing/2014/main" id="{FA1B77D7-B32B-4928-9533-B9C2EE3E121F}"/>
              </a:ext>
            </a:extLst>
          </p:cNvPr>
          <p:cNvCxnSpPr>
            <a:cxnSpLocks/>
          </p:cNvCxnSpPr>
          <p:nvPr/>
        </p:nvCxnSpPr>
        <p:spPr bwMode="auto">
          <a:xfrm flipV="1">
            <a:off x="1651436" y="1910758"/>
            <a:ext cx="0" cy="1757090"/>
          </a:xfrm>
          <a:prstGeom prst="line">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cxnSp>
      <p:sp>
        <p:nvSpPr>
          <p:cNvPr id="26" name="Text Box 48">
            <a:extLst>
              <a:ext uri="{FF2B5EF4-FFF2-40B4-BE49-F238E27FC236}">
                <a16:creationId xmlns:a16="http://schemas.microsoft.com/office/drawing/2014/main" id="{BE8DB4EF-9029-4397-B1C6-351C5DAD0328}"/>
              </a:ext>
            </a:extLst>
          </p:cNvPr>
          <p:cNvSpPr txBox="1">
            <a:spLocks noChangeArrowheads="1"/>
          </p:cNvSpPr>
          <p:nvPr/>
        </p:nvSpPr>
        <p:spPr bwMode="auto">
          <a:xfrm>
            <a:off x="960671" y="3307429"/>
            <a:ext cx="540983" cy="1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spcAft>
                <a:spcPts val="0"/>
              </a:spcAft>
            </a:pPr>
            <a:r>
              <a:rPr lang="en-US" sz="1050" b="1" i="1" kern="100" dirty="0">
                <a:latin typeface="Times New Roman"/>
                <a:ea typeface="宋体"/>
              </a:rPr>
              <a:t>SSI</a:t>
            </a:r>
            <a:r>
              <a:rPr lang="en-US" sz="1050" b="1" kern="100" dirty="0">
                <a:effectLst/>
                <a:latin typeface="Times New Roman"/>
                <a:ea typeface="宋体"/>
              </a:rPr>
              <a:t>(</a:t>
            </a:r>
            <a:r>
              <a:rPr lang="en-US" sz="1050" b="1" i="1" kern="100" dirty="0">
                <a:effectLst/>
                <a:latin typeface="Times New Roman"/>
                <a:ea typeface="宋体"/>
              </a:rPr>
              <a:t>t</a:t>
            </a:r>
            <a:r>
              <a:rPr lang="en-US" sz="1050" b="1" kern="100" dirty="0">
                <a:effectLst/>
                <a:latin typeface="Times New Roman"/>
                <a:ea typeface="宋体"/>
              </a:rPr>
              <a:t>)</a:t>
            </a:r>
            <a:r>
              <a:rPr lang="en-US" sz="1050" b="1" i="1" kern="100" baseline="-25000" dirty="0">
                <a:effectLst/>
                <a:latin typeface="Times New Roman"/>
                <a:ea typeface="宋体"/>
              </a:rPr>
              <a:t>min</a:t>
            </a:r>
            <a:endParaRPr lang="zh-CN" sz="1050" b="1" kern="100" dirty="0">
              <a:effectLst/>
              <a:latin typeface="Times New Roman"/>
              <a:ea typeface="宋体"/>
            </a:endParaRPr>
          </a:p>
        </p:txBody>
      </p:sp>
      <p:sp>
        <p:nvSpPr>
          <p:cNvPr id="27" name="Oval 34">
            <a:extLst>
              <a:ext uri="{FF2B5EF4-FFF2-40B4-BE49-F238E27FC236}">
                <a16:creationId xmlns:a16="http://schemas.microsoft.com/office/drawing/2014/main" id="{09D47F27-CE0D-46FC-87B5-95E0F58AD9FF}"/>
              </a:ext>
            </a:extLst>
          </p:cNvPr>
          <p:cNvSpPr>
            <a:spLocks noChangeArrowheads="1"/>
          </p:cNvSpPr>
          <p:nvPr/>
        </p:nvSpPr>
        <p:spPr bwMode="auto">
          <a:xfrm>
            <a:off x="1872468" y="3377704"/>
            <a:ext cx="53975" cy="5397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zh-CN" altLang="en-US"/>
          </a:p>
        </p:txBody>
      </p:sp>
      <p:sp>
        <p:nvSpPr>
          <p:cNvPr id="28" name="Text Box 18">
            <a:extLst>
              <a:ext uri="{FF2B5EF4-FFF2-40B4-BE49-F238E27FC236}">
                <a16:creationId xmlns:a16="http://schemas.microsoft.com/office/drawing/2014/main" id="{95A4C569-B2FD-42F6-A9A5-32198AA287BD}"/>
              </a:ext>
            </a:extLst>
          </p:cNvPr>
          <p:cNvSpPr txBox="1">
            <a:spLocks noChangeArrowheads="1"/>
          </p:cNvSpPr>
          <p:nvPr/>
        </p:nvSpPr>
        <p:spPr bwMode="auto">
          <a:xfrm>
            <a:off x="4157706" y="3702230"/>
            <a:ext cx="39514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spcAft>
                <a:spcPts val="0"/>
              </a:spcAft>
            </a:pPr>
            <a:r>
              <a:rPr lang="en-US" sz="1200" b="1" i="1" kern="100" dirty="0">
                <a:effectLst/>
                <a:latin typeface="Times New Roman"/>
                <a:ea typeface="宋体"/>
              </a:rPr>
              <a:t>t</a:t>
            </a:r>
            <a:r>
              <a:rPr lang="en-US" sz="1200" b="1" kern="100" baseline="-25000" dirty="0">
                <a:effectLst/>
                <a:latin typeface="Times New Roman"/>
                <a:ea typeface="宋体"/>
              </a:rPr>
              <a:t>3</a:t>
            </a:r>
            <a:endParaRPr lang="zh-CN" sz="1200" kern="100" dirty="0">
              <a:effectLst/>
              <a:latin typeface="Times New Roman"/>
              <a:ea typeface="宋体"/>
            </a:endParaRPr>
          </a:p>
        </p:txBody>
      </p:sp>
      <p:sp>
        <p:nvSpPr>
          <p:cNvPr id="29" name="Text Box 18">
            <a:extLst>
              <a:ext uri="{FF2B5EF4-FFF2-40B4-BE49-F238E27FC236}">
                <a16:creationId xmlns:a16="http://schemas.microsoft.com/office/drawing/2014/main" id="{7DCE2A92-DCE7-46C7-8FE0-EA7FC3FB6BDA}"/>
              </a:ext>
            </a:extLst>
          </p:cNvPr>
          <p:cNvSpPr txBox="1">
            <a:spLocks noChangeArrowheads="1"/>
          </p:cNvSpPr>
          <p:nvPr/>
        </p:nvSpPr>
        <p:spPr bwMode="auto">
          <a:xfrm>
            <a:off x="2189256" y="3702230"/>
            <a:ext cx="109550" cy="128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spcAft>
                <a:spcPts val="0"/>
              </a:spcAft>
            </a:pPr>
            <a:r>
              <a:rPr lang="en-US" sz="1200" b="1" i="1" kern="100" dirty="0">
                <a:effectLst/>
                <a:latin typeface="Times New Roman"/>
                <a:ea typeface="宋体"/>
              </a:rPr>
              <a:t>t</a:t>
            </a:r>
            <a:r>
              <a:rPr lang="en-US" sz="1200" b="1" kern="100" baseline="-25000" dirty="0">
                <a:effectLst/>
                <a:latin typeface="Times New Roman"/>
                <a:ea typeface="宋体"/>
              </a:rPr>
              <a:t>2</a:t>
            </a:r>
            <a:endParaRPr lang="zh-CN" sz="1200" kern="100" dirty="0">
              <a:effectLst/>
              <a:latin typeface="Times New Roman"/>
              <a:ea typeface="宋体"/>
            </a:endParaRPr>
          </a:p>
        </p:txBody>
      </p:sp>
      <p:sp>
        <p:nvSpPr>
          <p:cNvPr id="30" name="Text Box 18">
            <a:extLst>
              <a:ext uri="{FF2B5EF4-FFF2-40B4-BE49-F238E27FC236}">
                <a16:creationId xmlns:a16="http://schemas.microsoft.com/office/drawing/2014/main" id="{96C4F17C-2833-43A0-B841-538573EDA5D9}"/>
              </a:ext>
            </a:extLst>
          </p:cNvPr>
          <p:cNvSpPr txBox="1">
            <a:spLocks noChangeArrowheads="1"/>
          </p:cNvSpPr>
          <p:nvPr/>
        </p:nvSpPr>
        <p:spPr bwMode="auto">
          <a:xfrm>
            <a:off x="1610703" y="3702230"/>
            <a:ext cx="109550" cy="128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spcAft>
                <a:spcPts val="0"/>
              </a:spcAft>
            </a:pPr>
            <a:r>
              <a:rPr lang="en-US" sz="1200" b="1" i="1" kern="100" dirty="0">
                <a:effectLst/>
                <a:latin typeface="Times New Roman"/>
                <a:ea typeface="宋体"/>
              </a:rPr>
              <a:t>t</a:t>
            </a:r>
            <a:r>
              <a:rPr lang="en-US" sz="1200" b="1" kern="100" baseline="-25000" dirty="0">
                <a:effectLst/>
                <a:latin typeface="Times New Roman"/>
                <a:ea typeface="宋体"/>
              </a:rPr>
              <a:t>0</a:t>
            </a:r>
            <a:endParaRPr lang="zh-CN" sz="1200" kern="100" dirty="0">
              <a:effectLst/>
              <a:latin typeface="Times New Roman"/>
              <a:ea typeface="宋体"/>
            </a:endParaRPr>
          </a:p>
        </p:txBody>
      </p:sp>
      <p:cxnSp>
        <p:nvCxnSpPr>
          <p:cNvPr id="31" name="Line 10">
            <a:extLst>
              <a:ext uri="{FF2B5EF4-FFF2-40B4-BE49-F238E27FC236}">
                <a16:creationId xmlns:a16="http://schemas.microsoft.com/office/drawing/2014/main" id="{5D6A1807-BB1F-412D-BB4E-292456499F55}"/>
              </a:ext>
            </a:extLst>
          </p:cNvPr>
          <p:cNvCxnSpPr/>
          <p:nvPr/>
        </p:nvCxnSpPr>
        <p:spPr bwMode="auto">
          <a:xfrm rot="16200000">
            <a:off x="1872870" y="3682504"/>
            <a:ext cx="43180" cy="6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2" name="Line 14">
            <a:extLst>
              <a:ext uri="{FF2B5EF4-FFF2-40B4-BE49-F238E27FC236}">
                <a16:creationId xmlns:a16="http://schemas.microsoft.com/office/drawing/2014/main" id="{6B64E345-721D-4FA8-B741-D4D5A83033C4}"/>
              </a:ext>
            </a:extLst>
          </p:cNvPr>
          <p:cNvCxnSpPr/>
          <p:nvPr/>
        </p:nvCxnSpPr>
        <p:spPr bwMode="auto">
          <a:xfrm flipV="1">
            <a:off x="1896307" y="3398340"/>
            <a:ext cx="0" cy="260796"/>
          </a:xfrm>
          <a:prstGeom prst="line">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cxnSp>
      <p:sp>
        <p:nvSpPr>
          <p:cNvPr id="33" name="Text Box 18">
            <a:extLst>
              <a:ext uri="{FF2B5EF4-FFF2-40B4-BE49-F238E27FC236}">
                <a16:creationId xmlns:a16="http://schemas.microsoft.com/office/drawing/2014/main" id="{0792D1C5-30B6-4050-8251-942162AC3294}"/>
              </a:ext>
            </a:extLst>
          </p:cNvPr>
          <p:cNvSpPr txBox="1">
            <a:spLocks noChangeArrowheads="1"/>
          </p:cNvSpPr>
          <p:nvPr/>
        </p:nvSpPr>
        <p:spPr bwMode="auto">
          <a:xfrm>
            <a:off x="1845395" y="3702230"/>
            <a:ext cx="109550" cy="128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spcAft>
                <a:spcPts val="0"/>
              </a:spcAft>
            </a:pPr>
            <a:r>
              <a:rPr lang="en-US" sz="1200" b="1" i="1" kern="100" dirty="0">
                <a:effectLst/>
                <a:latin typeface="Times New Roman"/>
                <a:ea typeface="宋体"/>
              </a:rPr>
              <a:t>t</a:t>
            </a:r>
            <a:r>
              <a:rPr lang="en-US" sz="1200" b="1" kern="100" baseline="-25000" dirty="0">
                <a:effectLst/>
                <a:latin typeface="Times New Roman"/>
                <a:ea typeface="宋体"/>
              </a:rPr>
              <a:t>1</a:t>
            </a:r>
            <a:endParaRPr lang="zh-CN" sz="1200" kern="100" dirty="0">
              <a:effectLst/>
              <a:latin typeface="Times New Roman"/>
              <a:ea typeface="宋体"/>
            </a:endParaRPr>
          </a:p>
        </p:txBody>
      </p:sp>
      <p:cxnSp>
        <p:nvCxnSpPr>
          <p:cNvPr id="34" name="Line 28">
            <a:extLst>
              <a:ext uri="{FF2B5EF4-FFF2-40B4-BE49-F238E27FC236}">
                <a16:creationId xmlns:a16="http://schemas.microsoft.com/office/drawing/2014/main" id="{77847F3A-5DCB-4061-B178-0F2704EE1EA5}"/>
              </a:ext>
            </a:extLst>
          </p:cNvPr>
          <p:cNvCxnSpPr>
            <a:cxnSpLocks/>
            <a:stCxn id="36" idx="7"/>
            <a:endCxn id="35" idx="3"/>
          </p:cNvCxnSpPr>
          <p:nvPr/>
        </p:nvCxnSpPr>
        <p:spPr bwMode="auto">
          <a:xfrm flipV="1">
            <a:off x="2806065" y="1982298"/>
            <a:ext cx="1503143" cy="312755"/>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cxnSp>
      <p:sp>
        <p:nvSpPr>
          <p:cNvPr id="35" name="Oval 33">
            <a:extLst>
              <a:ext uri="{FF2B5EF4-FFF2-40B4-BE49-F238E27FC236}">
                <a16:creationId xmlns:a16="http://schemas.microsoft.com/office/drawing/2014/main" id="{7B189C16-79D8-4379-A420-A56A72345433}"/>
              </a:ext>
            </a:extLst>
          </p:cNvPr>
          <p:cNvSpPr>
            <a:spLocks noChangeArrowheads="1"/>
          </p:cNvSpPr>
          <p:nvPr/>
        </p:nvSpPr>
        <p:spPr bwMode="auto">
          <a:xfrm>
            <a:off x="4301304" y="1936227"/>
            <a:ext cx="53975" cy="5397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zh-CN" altLang="en-US"/>
          </a:p>
        </p:txBody>
      </p:sp>
      <p:sp>
        <p:nvSpPr>
          <p:cNvPr id="36" name="Oval 33">
            <a:extLst>
              <a:ext uri="{FF2B5EF4-FFF2-40B4-BE49-F238E27FC236}">
                <a16:creationId xmlns:a16="http://schemas.microsoft.com/office/drawing/2014/main" id="{182307F7-B8A3-4AC2-A441-300FF2EF2EA3}"/>
              </a:ext>
            </a:extLst>
          </p:cNvPr>
          <p:cNvSpPr>
            <a:spLocks noChangeArrowheads="1"/>
          </p:cNvSpPr>
          <p:nvPr/>
        </p:nvSpPr>
        <p:spPr bwMode="auto">
          <a:xfrm>
            <a:off x="2759994" y="2287149"/>
            <a:ext cx="53975" cy="5397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zh-CN" altLang="en-US"/>
          </a:p>
        </p:txBody>
      </p:sp>
      <p:sp>
        <p:nvSpPr>
          <p:cNvPr id="37" name="TextBox 134">
            <a:extLst>
              <a:ext uri="{FF2B5EF4-FFF2-40B4-BE49-F238E27FC236}">
                <a16:creationId xmlns:a16="http://schemas.microsoft.com/office/drawing/2014/main" id="{A9A6114D-7099-4107-A2A9-9D8112512314}"/>
              </a:ext>
            </a:extLst>
          </p:cNvPr>
          <p:cNvSpPr txBox="1"/>
          <p:nvPr/>
        </p:nvSpPr>
        <p:spPr>
          <a:xfrm>
            <a:off x="2677966" y="2610867"/>
            <a:ext cx="131446" cy="161583"/>
          </a:xfrm>
          <a:prstGeom prst="rect">
            <a:avLst/>
          </a:prstGeom>
          <a:noFill/>
        </p:spPr>
        <p:txBody>
          <a:bodyPr wrap="none" lIns="0" tIns="0" rIns="0" bIns="0" rtlCol="0">
            <a:spAutoFit/>
          </a:bodyPr>
          <a:lstStyle/>
          <a:p>
            <a:r>
              <a:rPr lang="en-US" altLang="zh-CN" sz="1050" b="1" i="1" dirty="0">
                <a:solidFill>
                  <a:srgbClr val="FF0000"/>
                </a:solidFill>
                <a:latin typeface="Times New Roman" pitchFamily="18" charset="0"/>
                <a:ea typeface="宋体" pitchFamily="2" charset="-122"/>
                <a:cs typeface="Times New Roman" pitchFamily="18" charset="0"/>
              </a:rPr>
              <a:t>t</a:t>
            </a:r>
            <a:r>
              <a:rPr lang="en-US" altLang="zh-CN" sz="1050" b="1" baseline="-25000" dirty="0">
                <a:solidFill>
                  <a:srgbClr val="FF0000"/>
                </a:solidFill>
                <a:latin typeface="Times New Roman" pitchFamily="18" charset="0"/>
                <a:ea typeface="宋体" pitchFamily="2" charset="-122"/>
                <a:cs typeface="Times New Roman" pitchFamily="18" charset="0"/>
              </a:rPr>
              <a:t>p1</a:t>
            </a:r>
            <a:endParaRPr lang="zh-CN" altLang="en-US" sz="1050" b="1" dirty="0">
              <a:solidFill>
                <a:srgbClr val="FF0000"/>
              </a:solidFill>
              <a:latin typeface="Times New Roman" pitchFamily="18" charset="0"/>
              <a:ea typeface="宋体" pitchFamily="2" charset="-122"/>
              <a:cs typeface="Times New Roman" pitchFamily="18" charset="0"/>
            </a:endParaRPr>
          </a:p>
        </p:txBody>
      </p:sp>
      <p:sp>
        <p:nvSpPr>
          <p:cNvPr id="38" name="TextBox 135">
            <a:extLst>
              <a:ext uri="{FF2B5EF4-FFF2-40B4-BE49-F238E27FC236}">
                <a16:creationId xmlns:a16="http://schemas.microsoft.com/office/drawing/2014/main" id="{ED63E01A-D057-4245-9D00-378523632A5E}"/>
              </a:ext>
            </a:extLst>
          </p:cNvPr>
          <p:cNvSpPr txBox="1"/>
          <p:nvPr/>
        </p:nvSpPr>
        <p:spPr>
          <a:xfrm>
            <a:off x="2537168" y="2881824"/>
            <a:ext cx="131446" cy="161583"/>
          </a:xfrm>
          <a:prstGeom prst="rect">
            <a:avLst/>
          </a:prstGeom>
          <a:noFill/>
        </p:spPr>
        <p:txBody>
          <a:bodyPr wrap="none" lIns="0" tIns="0" rIns="0" bIns="0" rtlCol="0">
            <a:spAutoFit/>
          </a:bodyPr>
          <a:lstStyle/>
          <a:p>
            <a:r>
              <a:rPr lang="en-US" altLang="zh-CN" sz="1050" b="1" i="1" dirty="0">
                <a:solidFill>
                  <a:srgbClr val="FF0000"/>
                </a:solidFill>
                <a:latin typeface="Times New Roman" pitchFamily="18" charset="0"/>
                <a:ea typeface="宋体" pitchFamily="2" charset="-122"/>
                <a:cs typeface="Times New Roman" pitchFamily="18" charset="0"/>
              </a:rPr>
              <a:t>t</a:t>
            </a:r>
            <a:r>
              <a:rPr lang="en-US" altLang="zh-CN" sz="1050" b="1" baseline="-25000" dirty="0">
                <a:solidFill>
                  <a:srgbClr val="FF0000"/>
                </a:solidFill>
                <a:latin typeface="Times New Roman" pitchFamily="18" charset="0"/>
                <a:ea typeface="宋体" pitchFamily="2" charset="-122"/>
                <a:cs typeface="Times New Roman" pitchFamily="18" charset="0"/>
              </a:rPr>
              <a:t>p3</a:t>
            </a:r>
            <a:endParaRPr lang="zh-CN" altLang="en-US" sz="1050" b="1" dirty="0">
              <a:solidFill>
                <a:srgbClr val="FF0000"/>
              </a:solidFill>
              <a:latin typeface="Times New Roman" pitchFamily="18" charset="0"/>
              <a:ea typeface="宋体" pitchFamily="2" charset="-122"/>
              <a:cs typeface="Times New Roman" pitchFamily="18" charset="0"/>
            </a:endParaRPr>
          </a:p>
        </p:txBody>
      </p:sp>
      <p:sp>
        <p:nvSpPr>
          <p:cNvPr id="39" name="TextBox 136">
            <a:extLst>
              <a:ext uri="{FF2B5EF4-FFF2-40B4-BE49-F238E27FC236}">
                <a16:creationId xmlns:a16="http://schemas.microsoft.com/office/drawing/2014/main" id="{DDE2B081-76CB-4639-83DC-9F15638792D3}"/>
              </a:ext>
            </a:extLst>
          </p:cNvPr>
          <p:cNvSpPr txBox="1"/>
          <p:nvPr/>
        </p:nvSpPr>
        <p:spPr>
          <a:xfrm>
            <a:off x="2823602" y="2323526"/>
            <a:ext cx="131446" cy="161583"/>
          </a:xfrm>
          <a:prstGeom prst="rect">
            <a:avLst/>
          </a:prstGeom>
          <a:noFill/>
        </p:spPr>
        <p:txBody>
          <a:bodyPr wrap="none" lIns="0" tIns="0" rIns="0" bIns="0" rtlCol="0">
            <a:spAutoFit/>
          </a:bodyPr>
          <a:lstStyle/>
          <a:p>
            <a:r>
              <a:rPr lang="en-US" altLang="zh-CN" sz="1050" b="1" i="1" dirty="0">
                <a:solidFill>
                  <a:srgbClr val="FF0000"/>
                </a:solidFill>
                <a:latin typeface="Times New Roman" pitchFamily="18" charset="0"/>
                <a:ea typeface="宋体" pitchFamily="2" charset="-122"/>
                <a:cs typeface="Times New Roman" pitchFamily="18" charset="0"/>
              </a:rPr>
              <a:t>t</a:t>
            </a:r>
            <a:r>
              <a:rPr lang="en-US" altLang="zh-CN" sz="1050" b="1" baseline="-25000" dirty="0">
                <a:solidFill>
                  <a:srgbClr val="FF0000"/>
                </a:solidFill>
                <a:latin typeface="Times New Roman" pitchFamily="18" charset="0"/>
                <a:ea typeface="宋体" pitchFamily="2" charset="-122"/>
                <a:cs typeface="Times New Roman" pitchFamily="18" charset="0"/>
              </a:rPr>
              <a:t>p6</a:t>
            </a:r>
            <a:endParaRPr lang="zh-CN" altLang="en-US" sz="1050" b="1" dirty="0">
              <a:solidFill>
                <a:srgbClr val="FF0000"/>
              </a:solidFill>
              <a:latin typeface="Times New Roman" pitchFamily="18" charset="0"/>
              <a:ea typeface="宋体" pitchFamily="2" charset="-122"/>
              <a:cs typeface="Times New Roman" pitchFamily="18" charset="0"/>
            </a:endParaRPr>
          </a:p>
        </p:txBody>
      </p:sp>
      <p:sp>
        <p:nvSpPr>
          <p:cNvPr id="40" name="TextBox 137">
            <a:extLst>
              <a:ext uri="{FF2B5EF4-FFF2-40B4-BE49-F238E27FC236}">
                <a16:creationId xmlns:a16="http://schemas.microsoft.com/office/drawing/2014/main" id="{B5EA5CEA-9107-48A1-8DEB-BACF02A458A4}"/>
              </a:ext>
            </a:extLst>
          </p:cNvPr>
          <p:cNvSpPr txBox="1"/>
          <p:nvPr/>
        </p:nvSpPr>
        <p:spPr>
          <a:xfrm>
            <a:off x="3364321" y="2260332"/>
            <a:ext cx="131446" cy="161583"/>
          </a:xfrm>
          <a:prstGeom prst="rect">
            <a:avLst/>
          </a:prstGeom>
          <a:noFill/>
        </p:spPr>
        <p:txBody>
          <a:bodyPr wrap="none" lIns="0" tIns="0" rIns="0" bIns="0" rtlCol="0">
            <a:spAutoFit/>
          </a:bodyPr>
          <a:lstStyle/>
          <a:p>
            <a:r>
              <a:rPr lang="en-US" altLang="zh-CN" sz="1050" b="1" i="1" dirty="0">
                <a:solidFill>
                  <a:srgbClr val="FF0000"/>
                </a:solidFill>
                <a:latin typeface="Times New Roman" pitchFamily="18" charset="0"/>
                <a:ea typeface="宋体" pitchFamily="2" charset="-122"/>
                <a:cs typeface="Times New Roman" pitchFamily="18" charset="0"/>
              </a:rPr>
              <a:t>t</a:t>
            </a:r>
            <a:r>
              <a:rPr lang="en-US" altLang="zh-CN" sz="1050" b="1" baseline="-25000" dirty="0">
                <a:solidFill>
                  <a:srgbClr val="FF0000"/>
                </a:solidFill>
                <a:latin typeface="Times New Roman" pitchFamily="18" charset="0"/>
                <a:ea typeface="宋体" pitchFamily="2" charset="-122"/>
                <a:cs typeface="Times New Roman" pitchFamily="18" charset="0"/>
              </a:rPr>
              <a:t>p7</a:t>
            </a:r>
            <a:endParaRPr lang="zh-CN" altLang="en-US" sz="1050" b="1" dirty="0">
              <a:solidFill>
                <a:srgbClr val="FF0000"/>
              </a:solidFill>
              <a:latin typeface="Times New Roman" pitchFamily="18" charset="0"/>
              <a:ea typeface="宋体" pitchFamily="2" charset="-122"/>
              <a:cs typeface="Times New Roman" pitchFamily="18" charset="0"/>
            </a:endParaRPr>
          </a:p>
        </p:txBody>
      </p:sp>
      <p:sp>
        <p:nvSpPr>
          <p:cNvPr id="41" name="TextBox 138">
            <a:extLst>
              <a:ext uri="{FF2B5EF4-FFF2-40B4-BE49-F238E27FC236}">
                <a16:creationId xmlns:a16="http://schemas.microsoft.com/office/drawing/2014/main" id="{810856E8-2F24-4118-A787-9E2D57D13783}"/>
              </a:ext>
            </a:extLst>
          </p:cNvPr>
          <p:cNvSpPr txBox="1"/>
          <p:nvPr/>
        </p:nvSpPr>
        <p:spPr>
          <a:xfrm>
            <a:off x="3756303" y="2161943"/>
            <a:ext cx="131446" cy="161583"/>
          </a:xfrm>
          <a:prstGeom prst="rect">
            <a:avLst/>
          </a:prstGeom>
          <a:noFill/>
        </p:spPr>
        <p:txBody>
          <a:bodyPr wrap="none" lIns="0" tIns="0" rIns="0" bIns="0" rtlCol="0">
            <a:spAutoFit/>
          </a:bodyPr>
          <a:lstStyle/>
          <a:p>
            <a:r>
              <a:rPr lang="en-US" altLang="zh-CN" sz="1050" b="1" i="1" dirty="0">
                <a:solidFill>
                  <a:srgbClr val="FF0000"/>
                </a:solidFill>
                <a:latin typeface="Times New Roman" pitchFamily="18" charset="0"/>
                <a:ea typeface="宋体" pitchFamily="2" charset="-122"/>
                <a:cs typeface="Times New Roman" pitchFamily="18" charset="0"/>
              </a:rPr>
              <a:t>t</a:t>
            </a:r>
            <a:r>
              <a:rPr lang="en-US" altLang="zh-CN" sz="1050" b="1" baseline="-25000" dirty="0">
                <a:solidFill>
                  <a:srgbClr val="FF0000"/>
                </a:solidFill>
                <a:latin typeface="Times New Roman" pitchFamily="18" charset="0"/>
                <a:ea typeface="宋体" pitchFamily="2" charset="-122"/>
                <a:cs typeface="Times New Roman" pitchFamily="18" charset="0"/>
              </a:rPr>
              <a:t>p2</a:t>
            </a:r>
            <a:endParaRPr lang="zh-CN" altLang="en-US" sz="1050" b="1" dirty="0">
              <a:solidFill>
                <a:srgbClr val="FF0000"/>
              </a:solidFill>
              <a:latin typeface="Times New Roman" pitchFamily="18" charset="0"/>
              <a:ea typeface="宋体" pitchFamily="2" charset="-122"/>
              <a:cs typeface="Times New Roman" pitchFamily="18" charset="0"/>
            </a:endParaRPr>
          </a:p>
        </p:txBody>
      </p:sp>
      <p:sp>
        <p:nvSpPr>
          <p:cNvPr id="42" name="Oval 33">
            <a:extLst>
              <a:ext uri="{FF2B5EF4-FFF2-40B4-BE49-F238E27FC236}">
                <a16:creationId xmlns:a16="http://schemas.microsoft.com/office/drawing/2014/main" id="{675979EC-4B0D-4869-AF77-78390BAF498E}"/>
              </a:ext>
            </a:extLst>
          </p:cNvPr>
          <p:cNvSpPr>
            <a:spLocks noChangeArrowheads="1"/>
          </p:cNvSpPr>
          <p:nvPr/>
        </p:nvSpPr>
        <p:spPr bwMode="auto">
          <a:xfrm>
            <a:off x="2740910" y="2092781"/>
            <a:ext cx="53975" cy="5397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zh-CN" altLang="en-US"/>
          </a:p>
        </p:txBody>
      </p:sp>
      <p:sp>
        <p:nvSpPr>
          <p:cNvPr id="43" name="Oval 33">
            <a:extLst>
              <a:ext uri="{FF2B5EF4-FFF2-40B4-BE49-F238E27FC236}">
                <a16:creationId xmlns:a16="http://schemas.microsoft.com/office/drawing/2014/main" id="{11F01F5F-F7F2-4D80-9D97-310218AD1B8B}"/>
              </a:ext>
            </a:extLst>
          </p:cNvPr>
          <p:cNvSpPr>
            <a:spLocks noChangeArrowheads="1"/>
          </p:cNvSpPr>
          <p:nvPr/>
        </p:nvSpPr>
        <p:spPr bwMode="auto">
          <a:xfrm>
            <a:off x="2462785" y="2855752"/>
            <a:ext cx="53975" cy="5397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zh-CN" altLang="en-US"/>
          </a:p>
        </p:txBody>
      </p:sp>
      <p:sp>
        <p:nvSpPr>
          <p:cNvPr id="44" name="Oval 33">
            <a:extLst>
              <a:ext uri="{FF2B5EF4-FFF2-40B4-BE49-F238E27FC236}">
                <a16:creationId xmlns:a16="http://schemas.microsoft.com/office/drawing/2014/main" id="{8C50C49D-57E0-4154-AC61-5363F3C1330E}"/>
              </a:ext>
            </a:extLst>
          </p:cNvPr>
          <p:cNvSpPr>
            <a:spLocks noChangeArrowheads="1"/>
          </p:cNvSpPr>
          <p:nvPr/>
        </p:nvSpPr>
        <p:spPr bwMode="auto">
          <a:xfrm>
            <a:off x="3016555" y="2231746"/>
            <a:ext cx="53975" cy="5397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zh-CN" altLang="en-US"/>
          </a:p>
        </p:txBody>
      </p:sp>
      <p:sp>
        <p:nvSpPr>
          <p:cNvPr id="45" name="Oval 33">
            <a:extLst>
              <a:ext uri="{FF2B5EF4-FFF2-40B4-BE49-F238E27FC236}">
                <a16:creationId xmlns:a16="http://schemas.microsoft.com/office/drawing/2014/main" id="{493C67BA-ECF1-4CCA-8734-CEBF700B1A9E}"/>
              </a:ext>
            </a:extLst>
          </p:cNvPr>
          <p:cNvSpPr>
            <a:spLocks noChangeArrowheads="1"/>
          </p:cNvSpPr>
          <p:nvPr/>
        </p:nvSpPr>
        <p:spPr bwMode="auto">
          <a:xfrm>
            <a:off x="2630692" y="2556892"/>
            <a:ext cx="53975" cy="5397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zh-CN" altLang="en-US"/>
          </a:p>
        </p:txBody>
      </p:sp>
      <p:sp>
        <p:nvSpPr>
          <p:cNvPr id="46" name="Oval 33">
            <a:extLst>
              <a:ext uri="{FF2B5EF4-FFF2-40B4-BE49-F238E27FC236}">
                <a16:creationId xmlns:a16="http://schemas.microsoft.com/office/drawing/2014/main" id="{235A55D3-6AF4-4D87-8D78-8D3792D0A16F}"/>
              </a:ext>
            </a:extLst>
          </p:cNvPr>
          <p:cNvSpPr>
            <a:spLocks noChangeArrowheads="1"/>
          </p:cNvSpPr>
          <p:nvPr/>
        </p:nvSpPr>
        <p:spPr bwMode="auto">
          <a:xfrm>
            <a:off x="3403057" y="2152602"/>
            <a:ext cx="53975" cy="5397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zh-CN" altLang="en-US"/>
          </a:p>
        </p:txBody>
      </p:sp>
      <p:sp>
        <p:nvSpPr>
          <p:cNvPr id="47" name="Oval 33">
            <a:extLst>
              <a:ext uri="{FF2B5EF4-FFF2-40B4-BE49-F238E27FC236}">
                <a16:creationId xmlns:a16="http://schemas.microsoft.com/office/drawing/2014/main" id="{B1B0A810-C4AC-48FF-9BFF-841CCB261C0E}"/>
              </a:ext>
            </a:extLst>
          </p:cNvPr>
          <p:cNvSpPr>
            <a:spLocks noChangeArrowheads="1"/>
          </p:cNvSpPr>
          <p:nvPr/>
        </p:nvSpPr>
        <p:spPr bwMode="auto">
          <a:xfrm>
            <a:off x="3795038" y="2065794"/>
            <a:ext cx="53975" cy="5397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zh-CN" altLang="en-US"/>
          </a:p>
        </p:txBody>
      </p:sp>
      <p:sp>
        <p:nvSpPr>
          <p:cNvPr id="48" name="Oval 33">
            <a:extLst>
              <a:ext uri="{FF2B5EF4-FFF2-40B4-BE49-F238E27FC236}">
                <a16:creationId xmlns:a16="http://schemas.microsoft.com/office/drawing/2014/main" id="{1BE8FBF7-9624-4478-BF64-497D628D3D1D}"/>
              </a:ext>
            </a:extLst>
          </p:cNvPr>
          <p:cNvSpPr>
            <a:spLocks noChangeArrowheads="1"/>
          </p:cNvSpPr>
          <p:nvPr/>
        </p:nvSpPr>
        <p:spPr bwMode="auto">
          <a:xfrm>
            <a:off x="3362012" y="1938048"/>
            <a:ext cx="53975" cy="5397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zh-CN" altLang="en-US"/>
          </a:p>
        </p:txBody>
      </p:sp>
      <p:sp>
        <p:nvSpPr>
          <p:cNvPr id="49" name="TextBox 148">
            <a:extLst>
              <a:ext uri="{FF2B5EF4-FFF2-40B4-BE49-F238E27FC236}">
                <a16:creationId xmlns:a16="http://schemas.microsoft.com/office/drawing/2014/main" id="{0C5DCF15-5373-414A-BC9C-5FB87722941B}"/>
              </a:ext>
            </a:extLst>
          </p:cNvPr>
          <p:cNvSpPr txBox="1"/>
          <p:nvPr/>
        </p:nvSpPr>
        <p:spPr>
          <a:xfrm>
            <a:off x="3051634" y="2314136"/>
            <a:ext cx="131446" cy="161583"/>
          </a:xfrm>
          <a:prstGeom prst="rect">
            <a:avLst/>
          </a:prstGeom>
          <a:noFill/>
        </p:spPr>
        <p:txBody>
          <a:bodyPr wrap="none" lIns="0" tIns="0" rIns="0" bIns="0" rtlCol="0">
            <a:spAutoFit/>
          </a:bodyPr>
          <a:lstStyle/>
          <a:p>
            <a:r>
              <a:rPr lang="en-US" altLang="zh-CN" sz="1050" b="1" i="1" dirty="0">
                <a:solidFill>
                  <a:srgbClr val="FF0000"/>
                </a:solidFill>
                <a:latin typeface="Times New Roman" pitchFamily="18" charset="0"/>
                <a:ea typeface="宋体" pitchFamily="2" charset="-122"/>
                <a:cs typeface="Times New Roman" pitchFamily="18" charset="0"/>
              </a:rPr>
              <a:t>t</a:t>
            </a:r>
            <a:r>
              <a:rPr lang="en-US" altLang="zh-CN" sz="1050" b="1" baseline="-25000" dirty="0">
                <a:solidFill>
                  <a:srgbClr val="FF0000"/>
                </a:solidFill>
                <a:latin typeface="Times New Roman" pitchFamily="18" charset="0"/>
                <a:ea typeface="宋体" pitchFamily="2" charset="-122"/>
                <a:cs typeface="Times New Roman" pitchFamily="18" charset="0"/>
              </a:rPr>
              <a:t>p4</a:t>
            </a:r>
            <a:endParaRPr lang="zh-CN" altLang="en-US" sz="1050" b="1" dirty="0">
              <a:solidFill>
                <a:srgbClr val="FF0000"/>
              </a:solidFill>
              <a:latin typeface="Times New Roman" pitchFamily="18" charset="0"/>
              <a:ea typeface="宋体" pitchFamily="2" charset="-122"/>
              <a:cs typeface="Times New Roman" pitchFamily="18" charset="0"/>
            </a:endParaRPr>
          </a:p>
        </p:txBody>
      </p:sp>
      <p:sp>
        <p:nvSpPr>
          <p:cNvPr id="50" name="TextBox 149">
            <a:extLst>
              <a:ext uri="{FF2B5EF4-FFF2-40B4-BE49-F238E27FC236}">
                <a16:creationId xmlns:a16="http://schemas.microsoft.com/office/drawing/2014/main" id="{5F5E4658-C624-4B8D-BCEB-8869108E88FE}"/>
              </a:ext>
            </a:extLst>
          </p:cNvPr>
          <p:cNvSpPr txBox="1"/>
          <p:nvPr/>
        </p:nvSpPr>
        <p:spPr>
          <a:xfrm>
            <a:off x="4304750" y="2030375"/>
            <a:ext cx="131446" cy="161583"/>
          </a:xfrm>
          <a:prstGeom prst="rect">
            <a:avLst/>
          </a:prstGeom>
          <a:noFill/>
        </p:spPr>
        <p:txBody>
          <a:bodyPr wrap="none" lIns="0" tIns="0" rIns="0" bIns="0" rtlCol="0">
            <a:spAutoFit/>
          </a:bodyPr>
          <a:lstStyle/>
          <a:p>
            <a:r>
              <a:rPr lang="en-US" altLang="zh-CN" sz="1050" b="1" i="1" dirty="0">
                <a:solidFill>
                  <a:srgbClr val="FF0000"/>
                </a:solidFill>
                <a:latin typeface="Times New Roman" pitchFamily="18" charset="0"/>
                <a:ea typeface="宋体" pitchFamily="2" charset="-122"/>
                <a:cs typeface="Times New Roman" pitchFamily="18" charset="0"/>
              </a:rPr>
              <a:t>t</a:t>
            </a:r>
            <a:r>
              <a:rPr lang="en-US" altLang="zh-CN" sz="1050" b="1" baseline="-25000" dirty="0">
                <a:solidFill>
                  <a:srgbClr val="FF0000"/>
                </a:solidFill>
                <a:latin typeface="Times New Roman" pitchFamily="18" charset="0"/>
                <a:ea typeface="宋体" pitchFamily="2" charset="-122"/>
                <a:cs typeface="Times New Roman" pitchFamily="18" charset="0"/>
              </a:rPr>
              <a:t>p5</a:t>
            </a:r>
            <a:endParaRPr lang="zh-CN" altLang="en-US" sz="1050" b="1" dirty="0">
              <a:solidFill>
                <a:srgbClr val="FF0000"/>
              </a:solidFill>
              <a:latin typeface="Times New Roman" pitchFamily="18" charset="0"/>
              <a:ea typeface="宋体" pitchFamily="2" charset="-122"/>
              <a:cs typeface="Times New Roman" pitchFamily="18" charset="0"/>
            </a:endParaRPr>
          </a:p>
        </p:txBody>
      </p:sp>
      <p:cxnSp>
        <p:nvCxnSpPr>
          <p:cNvPr id="51" name="直接连接符 50">
            <a:extLst>
              <a:ext uri="{FF2B5EF4-FFF2-40B4-BE49-F238E27FC236}">
                <a16:creationId xmlns:a16="http://schemas.microsoft.com/office/drawing/2014/main" id="{21F03C1C-EFD0-4621-830B-FE40D19E9C7A}"/>
              </a:ext>
            </a:extLst>
          </p:cNvPr>
          <p:cNvCxnSpPr>
            <a:stCxn id="23" idx="0"/>
            <a:endCxn id="42" idx="2"/>
          </p:cNvCxnSpPr>
          <p:nvPr/>
        </p:nvCxnSpPr>
        <p:spPr>
          <a:xfrm flipV="1">
            <a:off x="2236099" y="2119769"/>
            <a:ext cx="504811" cy="1257935"/>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BADABF15-2C8A-4641-9297-DC885AE70FD8}"/>
              </a:ext>
            </a:extLst>
          </p:cNvPr>
          <p:cNvCxnSpPr>
            <a:stCxn id="48" idx="3"/>
            <a:endCxn id="42" idx="6"/>
          </p:cNvCxnSpPr>
          <p:nvPr/>
        </p:nvCxnSpPr>
        <p:spPr>
          <a:xfrm flipH="1">
            <a:off x="2794885" y="1984119"/>
            <a:ext cx="575031" cy="135650"/>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F5BDD207-1EE6-4030-A2CE-0046F8425678}"/>
              </a:ext>
            </a:extLst>
          </p:cNvPr>
          <p:cNvCxnSpPr>
            <a:stCxn id="48" idx="6"/>
            <a:endCxn id="35" idx="2"/>
          </p:cNvCxnSpPr>
          <p:nvPr/>
        </p:nvCxnSpPr>
        <p:spPr>
          <a:xfrm flipV="1">
            <a:off x="3415987" y="1963215"/>
            <a:ext cx="885317" cy="1821"/>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sp>
        <p:nvSpPr>
          <p:cNvPr id="54" name="Oval 33">
            <a:extLst>
              <a:ext uri="{FF2B5EF4-FFF2-40B4-BE49-F238E27FC236}">
                <a16:creationId xmlns:a16="http://schemas.microsoft.com/office/drawing/2014/main" id="{DA624153-A9A9-4F43-A56F-21D87F14081A}"/>
              </a:ext>
            </a:extLst>
          </p:cNvPr>
          <p:cNvSpPr>
            <a:spLocks noChangeArrowheads="1"/>
          </p:cNvSpPr>
          <p:nvPr/>
        </p:nvSpPr>
        <p:spPr bwMode="auto">
          <a:xfrm>
            <a:off x="3055412" y="2024956"/>
            <a:ext cx="53975" cy="5397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zh-CN" altLang="en-US"/>
          </a:p>
        </p:txBody>
      </p:sp>
      <p:sp>
        <p:nvSpPr>
          <p:cNvPr id="55" name="Oval 33">
            <a:extLst>
              <a:ext uri="{FF2B5EF4-FFF2-40B4-BE49-F238E27FC236}">
                <a16:creationId xmlns:a16="http://schemas.microsoft.com/office/drawing/2014/main" id="{7CACC671-9D00-4183-B639-914C8C69185E}"/>
              </a:ext>
            </a:extLst>
          </p:cNvPr>
          <p:cNvSpPr>
            <a:spLocks noChangeArrowheads="1"/>
          </p:cNvSpPr>
          <p:nvPr/>
        </p:nvSpPr>
        <p:spPr bwMode="auto">
          <a:xfrm>
            <a:off x="2389216" y="2870992"/>
            <a:ext cx="53975" cy="5397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zh-CN" altLang="en-US"/>
          </a:p>
        </p:txBody>
      </p:sp>
      <p:sp>
        <p:nvSpPr>
          <p:cNvPr id="56" name="Oval 33">
            <a:extLst>
              <a:ext uri="{FF2B5EF4-FFF2-40B4-BE49-F238E27FC236}">
                <a16:creationId xmlns:a16="http://schemas.microsoft.com/office/drawing/2014/main" id="{5C23504A-FAB4-47AB-8B2F-B21729FF58B8}"/>
              </a:ext>
            </a:extLst>
          </p:cNvPr>
          <p:cNvSpPr>
            <a:spLocks noChangeArrowheads="1"/>
          </p:cNvSpPr>
          <p:nvPr/>
        </p:nvSpPr>
        <p:spPr bwMode="auto">
          <a:xfrm>
            <a:off x="2493010" y="2606832"/>
            <a:ext cx="53975" cy="5397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zh-CN" altLang="en-US"/>
          </a:p>
        </p:txBody>
      </p:sp>
      <p:sp>
        <p:nvSpPr>
          <p:cNvPr id="57" name="Oval 33">
            <a:extLst>
              <a:ext uri="{FF2B5EF4-FFF2-40B4-BE49-F238E27FC236}">
                <a16:creationId xmlns:a16="http://schemas.microsoft.com/office/drawing/2014/main" id="{30D31F17-9E21-46F6-86EE-95FC8AB2698C}"/>
              </a:ext>
            </a:extLst>
          </p:cNvPr>
          <p:cNvSpPr>
            <a:spLocks noChangeArrowheads="1"/>
          </p:cNvSpPr>
          <p:nvPr/>
        </p:nvSpPr>
        <p:spPr bwMode="auto">
          <a:xfrm>
            <a:off x="2608129" y="2333220"/>
            <a:ext cx="53975" cy="5397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zh-CN" altLang="en-US"/>
          </a:p>
        </p:txBody>
      </p:sp>
      <p:sp>
        <p:nvSpPr>
          <p:cNvPr id="58" name="TextBox 168">
            <a:extLst>
              <a:ext uri="{FF2B5EF4-FFF2-40B4-BE49-F238E27FC236}">
                <a16:creationId xmlns:a16="http://schemas.microsoft.com/office/drawing/2014/main" id="{49EAA992-635D-42BF-8C85-3A6BA66A4B5B}"/>
              </a:ext>
            </a:extLst>
          </p:cNvPr>
          <p:cNvSpPr txBox="1"/>
          <p:nvPr/>
        </p:nvSpPr>
        <p:spPr>
          <a:xfrm>
            <a:off x="2211192" y="2790200"/>
            <a:ext cx="131446" cy="161583"/>
          </a:xfrm>
          <a:prstGeom prst="rect">
            <a:avLst/>
          </a:prstGeom>
          <a:noFill/>
        </p:spPr>
        <p:txBody>
          <a:bodyPr wrap="none" lIns="0" tIns="0" rIns="0" bIns="0" rtlCol="0">
            <a:spAutoFit/>
          </a:bodyPr>
          <a:lstStyle/>
          <a:p>
            <a:r>
              <a:rPr lang="en-US" altLang="zh-CN" sz="1050" b="1" i="1" dirty="0">
                <a:solidFill>
                  <a:srgbClr val="0000FF"/>
                </a:solidFill>
                <a:latin typeface="Times New Roman" pitchFamily="18" charset="0"/>
                <a:ea typeface="宋体" pitchFamily="2" charset="-122"/>
                <a:cs typeface="Times New Roman" pitchFamily="18" charset="0"/>
              </a:rPr>
              <a:t>t</a:t>
            </a:r>
            <a:r>
              <a:rPr lang="en-US" altLang="zh-CN" sz="1050" b="1" baseline="-25000" dirty="0">
                <a:solidFill>
                  <a:srgbClr val="0000FF"/>
                </a:solidFill>
                <a:latin typeface="Times New Roman" pitchFamily="18" charset="0"/>
                <a:ea typeface="宋体" pitchFamily="2" charset="-122"/>
                <a:cs typeface="Times New Roman" pitchFamily="18" charset="0"/>
              </a:rPr>
              <a:t>p2</a:t>
            </a:r>
            <a:endParaRPr lang="zh-CN" altLang="en-US" sz="1050" b="1" dirty="0">
              <a:solidFill>
                <a:srgbClr val="0000FF"/>
              </a:solidFill>
              <a:latin typeface="Times New Roman" pitchFamily="18" charset="0"/>
              <a:ea typeface="宋体" pitchFamily="2" charset="-122"/>
              <a:cs typeface="Times New Roman" pitchFamily="18" charset="0"/>
            </a:endParaRPr>
          </a:p>
        </p:txBody>
      </p:sp>
      <p:sp>
        <p:nvSpPr>
          <p:cNvPr id="59" name="TextBox 169">
            <a:extLst>
              <a:ext uri="{FF2B5EF4-FFF2-40B4-BE49-F238E27FC236}">
                <a16:creationId xmlns:a16="http://schemas.microsoft.com/office/drawing/2014/main" id="{14C290E7-BE5A-482C-A222-C55807E6BB79}"/>
              </a:ext>
            </a:extLst>
          </p:cNvPr>
          <p:cNvSpPr txBox="1"/>
          <p:nvPr/>
        </p:nvSpPr>
        <p:spPr>
          <a:xfrm>
            <a:off x="2306766" y="2533504"/>
            <a:ext cx="131446" cy="161583"/>
          </a:xfrm>
          <a:prstGeom prst="rect">
            <a:avLst/>
          </a:prstGeom>
          <a:noFill/>
        </p:spPr>
        <p:txBody>
          <a:bodyPr wrap="none" lIns="0" tIns="0" rIns="0" bIns="0" rtlCol="0">
            <a:spAutoFit/>
          </a:bodyPr>
          <a:lstStyle/>
          <a:p>
            <a:r>
              <a:rPr lang="en-US" altLang="zh-CN" sz="1050" b="1" i="1" dirty="0">
                <a:solidFill>
                  <a:srgbClr val="0000FF"/>
                </a:solidFill>
                <a:latin typeface="Times New Roman" pitchFamily="18" charset="0"/>
                <a:ea typeface="宋体" pitchFamily="2" charset="-122"/>
                <a:cs typeface="Times New Roman" pitchFamily="18" charset="0"/>
              </a:rPr>
              <a:t>t</a:t>
            </a:r>
            <a:r>
              <a:rPr lang="en-US" altLang="zh-CN" sz="1050" b="1" baseline="-25000" dirty="0">
                <a:solidFill>
                  <a:srgbClr val="0000FF"/>
                </a:solidFill>
                <a:latin typeface="Times New Roman" pitchFamily="18" charset="0"/>
                <a:ea typeface="宋体" pitchFamily="2" charset="-122"/>
                <a:cs typeface="Times New Roman" pitchFamily="18" charset="0"/>
              </a:rPr>
              <a:t>p1</a:t>
            </a:r>
            <a:endParaRPr lang="zh-CN" altLang="en-US" sz="1050" b="1" dirty="0">
              <a:solidFill>
                <a:srgbClr val="0000FF"/>
              </a:solidFill>
              <a:latin typeface="Times New Roman" pitchFamily="18" charset="0"/>
              <a:ea typeface="宋体" pitchFamily="2" charset="-122"/>
              <a:cs typeface="Times New Roman" pitchFamily="18" charset="0"/>
            </a:endParaRPr>
          </a:p>
        </p:txBody>
      </p:sp>
      <p:sp>
        <p:nvSpPr>
          <p:cNvPr id="60" name="TextBox 170">
            <a:extLst>
              <a:ext uri="{FF2B5EF4-FFF2-40B4-BE49-F238E27FC236}">
                <a16:creationId xmlns:a16="http://schemas.microsoft.com/office/drawing/2014/main" id="{873F39A2-9486-4B04-9EEE-01C907A2CBDB}"/>
              </a:ext>
            </a:extLst>
          </p:cNvPr>
          <p:cNvSpPr txBox="1"/>
          <p:nvPr/>
        </p:nvSpPr>
        <p:spPr>
          <a:xfrm>
            <a:off x="3232875" y="1749175"/>
            <a:ext cx="131446" cy="161583"/>
          </a:xfrm>
          <a:prstGeom prst="rect">
            <a:avLst/>
          </a:prstGeom>
          <a:noFill/>
        </p:spPr>
        <p:txBody>
          <a:bodyPr wrap="none" lIns="0" tIns="0" rIns="0" bIns="0" rtlCol="0">
            <a:spAutoFit/>
          </a:bodyPr>
          <a:lstStyle/>
          <a:p>
            <a:r>
              <a:rPr lang="en-US" altLang="zh-CN" sz="1050" b="1" i="1" dirty="0">
                <a:solidFill>
                  <a:srgbClr val="0000FF"/>
                </a:solidFill>
                <a:latin typeface="Times New Roman" pitchFamily="18" charset="0"/>
                <a:ea typeface="宋体" pitchFamily="2" charset="-122"/>
                <a:cs typeface="Times New Roman" pitchFamily="18" charset="0"/>
              </a:rPr>
              <a:t>t</a:t>
            </a:r>
            <a:r>
              <a:rPr lang="en-US" altLang="zh-CN" sz="1050" b="1" baseline="-25000" dirty="0">
                <a:solidFill>
                  <a:srgbClr val="0000FF"/>
                </a:solidFill>
                <a:latin typeface="Times New Roman" pitchFamily="18" charset="0"/>
                <a:ea typeface="宋体" pitchFamily="2" charset="-122"/>
                <a:cs typeface="Times New Roman" pitchFamily="18" charset="0"/>
              </a:rPr>
              <a:t>p6</a:t>
            </a:r>
            <a:endParaRPr lang="zh-CN" altLang="en-US" sz="1050" b="1" dirty="0">
              <a:solidFill>
                <a:srgbClr val="0000FF"/>
              </a:solidFill>
              <a:latin typeface="Times New Roman" pitchFamily="18" charset="0"/>
              <a:ea typeface="宋体" pitchFamily="2" charset="-122"/>
              <a:cs typeface="Times New Roman" pitchFamily="18" charset="0"/>
            </a:endParaRPr>
          </a:p>
        </p:txBody>
      </p:sp>
      <p:sp>
        <p:nvSpPr>
          <p:cNvPr id="61" name="TextBox 171">
            <a:extLst>
              <a:ext uri="{FF2B5EF4-FFF2-40B4-BE49-F238E27FC236}">
                <a16:creationId xmlns:a16="http://schemas.microsoft.com/office/drawing/2014/main" id="{6EBA2CAE-7C3F-4F1F-B40C-0D6E3ED5E6CE}"/>
              </a:ext>
            </a:extLst>
          </p:cNvPr>
          <p:cNvSpPr txBox="1"/>
          <p:nvPr/>
        </p:nvSpPr>
        <p:spPr>
          <a:xfrm>
            <a:off x="2367875" y="2152602"/>
            <a:ext cx="214802" cy="161583"/>
          </a:xfrm>
          <a:prstGeom prst="rect">
            <a:avLst/>
          </a:prstGeom>
          <a:noFill/>
        </p:spPr>
        <p:txBody>
          <a:bodyPr wrap="none" lIns="0" tIns="0" rIns="0" bIns="0" rtlCol="0">
            <a:spAutoFit/>
          </a:bodyPr>
          <a:lstStyle/>
          <a:p>
            <a:r>
              <a:rPr lang="en-US" altLang="zh-CN" sz="1050" b="1" i="1" dirty="0">
                <a:solidFill>
                  <a:srgbClr val="0000FF"/>
                </a:solidFill>
                <a:latin typeface="Times New Roman" pitchFamily="18" charset="0"/>
                <a:ea typeface="宋体" pitchFamily="2" charset="-122"/>
                <a:cs typeface="Times New Roman" pitchFamily="18" charset="0"/>
              </a:rPr>
              <a:t>t</a:t>
            </a:r>
            <a:r>
              <a:rPr lang="en-US" altLang="zh-CN" sz="1050" b="1" baseline="-25000" dirty="0">
                <a:solidFill>
                  <a:srgbClr val="0000FF"/>
                </a:solidFill>
                <a:latin typeface="Times New Roman" pitchFamily="18" charset="0"/>
                <a:ea typeface="宋体" pitchFamily="2" charset="-122"/>
                <a:cs typeface="Times New Roman" pitchFamily="18" charset="0"/>
              </a:rPr>
              <a:t>p3-4</a:t>
            </a:r>
            <a:endParaRPr lang="zh-CN" altLang="en-US" sz="1050" b="1" dirty="0">
              <a:solidFill>
                <a:srgbClr val="0000FF"/>
              </a:solidFill>
              <a:latin typeface="Times New Roman" pitchFamily="18" charset="0"/>
              <a:ea typeface="宋体" pitchFamily="2" charset="-122"/>
              <a:cs typeface="Times New Roman" pitchFamily="18" charset="0"/>
            </a:endParaRPr>
          </a:p>
        </p:txBody>
      </p:sp>
      <p:sp>
        <p:nvSpPr>
          <p:cNvPr id="62" name="TextBox 172">
            <a:extLst>
              <a:ext uri="{FF2B5EF4-FFF2-40B4-BE49-F238E27FC236}">
                <a16:creationId xmlns:a16="http://schemas.microsoft.com/office/drawing/2014/main" id="{CCC68BF0-92FC-438B-989A-FD5BF2E1700C}"/>
              </a:ext>
            </a:extLst>
          </p:cNvPr>
          <p:cNvSpPr txBox="1"/>
          <p:nvPr/>
        </p:nvSpPr>
        <p:spPr>
          <a:xfrm>
            <a:off x="2939084" y="1829967"/>
            <a:ext cx="131446" cy="161583"/>
          </a:xfrm>
          <a:prstGeom prst="rect">
            <a:avLst/>
          </a:prstGeom>
          <a:noFill/>
        </p:spPr>
        <p:txBody>
          <a:bodyPr wrap="none" lIns="0" tIns="0" rIns="0" bIns="0" rtlCol="0">
            <a:spAutoFit/>
          </a:bodyPr>
          <a:lstStyle/>
          <a:p>
            <a:r>
              <a:rPr lang="en-US" altLang="zh-CN" sz="1050" b="1" i="1" dirty="0">
                <a:solidFill>
                  <a:srgbClr val="0000FF"/>
                </a:solidFill>
                <a:latin typeface="Times New Roman" pitchFamily="18" charset="0"/>
                <a:ea typeface="宋体" pitchFamily="2" charset="-122"/>
                <a:cs typeface="Times New Roman" pitchFamily="18" charset="0"/>
              </a:rPr>
              <a:t>t</a:t>
            </a:r>
            <a:r>
              <a:rPr lang="en-US" altLang="zh-CN" sz="1050" b="1" baseline="-25000" dirty="0">
                <a:solidFill>
                  <a:srgbClr val="0000FF"/>
                </a:solidFill>
                <a:latin typeface="Times New Roman" pitchFamily="18" charset="0"/>
                <a:ea typeface="宋体" pitchFamily="2" charset="-122"/>
                <a:cs typeface="Times New Roman" pitchFamily="18" charset="0"/>
              </a:rPr>
              <a:t>p7</a:t>
            </a:r>
            <a:endParaRPr lang="zh-CN" altLang="en-US" sz="1050" b="1" dirty="0">
              <a:solidFill>
                <a:srgbClr val="0000FF"/>
              </a:solidFill>
              <a:latin typeface="Times New Roman" pitchFamily="18" charset="0"/>
              <a:ea typeface="宋体" pitchFamily="2" charset="-122"/>
              <a:cs typeface="Times New Roman" pitchFamily="18" charset="0"/>
            </a:endParaRPr>
          </a:p>
        </p:txBody>
      </p:sp>
      <p:sp>
        <p:nvSpPr>
          <p:cNvPr id="63" name="TextBox 173">
            <a:extLst>
              <a:ext uri="{FF2B5EF4-FFF2-40B4-BE49-F238E27FC236}">
                <a16:creationId xmlns:a16="http://schemas.microsoft.com/office/drawing/2014/main" id="{A69F9570-3083-4946-A4A3-D872A01DF928}"/>
              </a:ext>
            </a:extLst>
          </p:cNvPr>
          <p:cNvSpPr txBox="1"/>
          <p:nvPr/>
        </p:nvSpPr>
        <p:spPr>
          <a:xfrm>
            <a:off x="2585588" y="1934100"/>
            <a:ext cx="131446" cy="161583"/>
          </a:xfrm>
          <a:prstGeom prst="rect">
            <a:avLst/>
          </a:prstGeom>
          <a:noFill/>
        </p:spPr>
        <p:txBody>
          <a:bodyPr wrap="none" lIns="0" tIns="0" rIns="0" bIns="0" rtlCol="0">
            <a:spAutoFit/>
          </a:bodyPr>
          <a:lstStyle/>
          <a:p>
            <a:r>
              <a:rPr lang="en-US" altLang="zh-CN" sz="1050" b="1" i="1" dirty="0">
                <a:solidFill>
                  <a:srgbClr val="0000FF"/>
                </a:solidFill>
                <a:latin typeface="Times New Roman" pitchFamily="18" charset="0"/>
                <a:ea typeface="宋体" pitchFamily="2" charset="-122"/>
                <a:cs typeface="Times New Roman" pitchFamily="18" charset="0"/>
              </a:rPr>
              <a:t>t</a:t>
            </a:r>
            <a:r>
              <a:rPr lang="en-US" altLang="zh-CN" sz="1050" b="1" baseline="-25000" dirty="0">
                <a:solidFill>
                  <a:srgbClr val="0000FF"/>
                </a:solidFill>
                <a:latin typeface="Times New Roman" pitchFamily="18" charset="0"/>
                <a:ea typeface="宋体" pitchFamily="2" charset="-122"/>
                <a:cs typeface="Times New Roman" pitchFamily="18" charset="0"/>
              </a:rPr>
              <a:t>p5</a:t>
            </a:r>
            <a:endParaRPr lang="zh-CN" altLang="en-US" sz="1050" b="1" dirty="0">
              <a:solidFill>
                <a:srgbClr val="0000FF"/>
              </a:solidFill>
              <a:latin typeface="Times New Roman" pitchFamily="18" charset="0"/>
              <a:ea typeface="宋体" pitchFamily="2" charset="-122"/>
              <a:cs typeface="Times New Roman" pitchFamily="18" charset="0"/>
            </a:endParaRPr>
          </a:p>
        </p:txBody>
      </p:sp>
      <p:cxnSp>
        <p:nvCxnSpPr>
          <p:cNvPr id="64" name="直接连接符 63">
            <a:extLst>
              <a:ext uri="{FF2B5EF4-FFF2-40B4-BE49-F238E27FC236}">
                <a16:creationId xmlns:a16="http://schemas.microsoft.com/office/drawing/2014/main" id="{6149241F-02B2-4BF3-BA00-65FFA9A0B8EC}"/>
              </a:ext>
            </a:extLst>
          </p:cNvPr>
          <p:cNvCxnSpPr>
            <a:cxnSpLocks/>
          </p:cNvCxnSpPr>
          <p:nvPr/>
        </p:nvCxnSpPr>
        <p:spPr>
          <a:xfrm>
            <a:off x="1639150" y="1949857"/>
            <a:ext cx="2966963" cy="16588"/>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65" name="表格 64">
            <a:extLst>
              <a:ext uri="{FF2B5EF4-FFF2-40B4-BE49-F238E27FC236}">
                <a16:creationId xmlns:a16="http://schemas.microsoft.com/office/drawing/2014/main" id="{6048E10E-629A-4383-9432-ED58502CC407}"/>
              </a:ext>
            </a:extLst>
          </p:cNvPr>
          <p:cNvGraphicFramePr>
            <a:graphicFrameLocks noGrp="1"/>
          </p:cNvGraphicFramePr>
          <p:nvPr>
            <p:extLst>
              <p:ext uri="{D42A27DB-BD31-4B8C-83A1-F6EECF244321}">
                <p14:modId xmlns:p14="http://schemas.microsoft.com/office/powerpoint/2010/main" val="2210431781"/>
              </p:ext>
            </p:extLst>
          </p:nvPr>
        </p:nvGraphicFramePr>
        <p:xfrm>
          <a:off x="911116" y="4140540"/>
          <a:ext cx="4073655" cy="1100760"/>
        </p:xfrm>
        <a:graphic>
          <a:graphicData uri="http://schemas.openxmlformats.org/drawingml/2006/table">
            <a:tbl>
              <a:tblPr firstCol="1">
                <a:tableStyleId>{22838BEF-8BB2-4498-84A7-C5851F593DF1}</a:tableStyleId>
              </a:tblPr>
              <a:tblGrid>
                <a:gridCol w="1049655">
                  <a:extLst>
                    <a:ext uri="{9D8B030D-6E8A-4147-A177-3AD203B41FA5}">
                      <a16:colId xmlns:a16="http://schemas.microsoft.com/office/drawing/2014/main" val="20000"/>
                    </a:ext>
                  </a:extLst>
                </a:gridCol>
                <a:gridCol w="432000">
                  <a:extLst>
                    <a:ext uri="{9D8B030D-6E8A-4147-A177-3AD203B41FA5}">
                      <a16:colId xmlns:a16="http://schemas.microsoft.com/office/drawing/2014/main" val="20001"/>
                    </a:ext>
                  </a:extLst>
                </a:gridCol>
                <a:gridCol w="432000">
                  <a:extLst>
                    <a:ext uri="{9D8B030D-6E8A-4147-A177-3AD203B41FA5}">
                      <a16:colId xmlns:a16="http://schemas.microsoft.com/office/drawing/2014/main" val="20002"/>
                    </a:ext>
                  </a:extLst>
                </a:gridCol>
                <a:gridCol w="432000">
                  <a:extLst>
                    <a:ext uri="{9D8B030D-6E8A-4147-A177-3AD203B41FA5}">
                      <a16:colId xmlns:a16="http://schemas.microsoft.com/office/drawing/2014/main" val="20003"/>
                    </a:ext>
                  </a:extLst>
                </a:gridCol>
                <a:gridCol w="432000">
                  <a:extLst>
                    <a:ext uri="{9D8B030D-6E8A-4147-A177-3AD203B41FA5}">
                      <a16:colId xmlns:a16="http://schemas.microsoft.com/office/drawing/2014/main" val="20004"/>
                    </a:ext>
                  </a:extLst>
                </a:gridCol>
                <a:gridCol w="432000">
                  <a:extLst>
                    <a:ext uri="{9D8B030D-6E8A-4147-A177-3AD203B41FA5}">
                      <a16:colId xmlns:a16="http://schemas.microsoft.com/office/drawing/2014/main" val="20005"/>
                    </a:ext>
                  </a:extLst>
                </a:gridCol>
                <a:gridCol w="432000">
                  <a:extLst>
                    <a:ext uri="{9D8B030D-6E8A-4147-A177-3AD203B41FA5}">
                      <a16:colId xmlns:a16="http://schemas.microsoft.com/office/drawing/2014/main" val="20006"/>
                    </a:ext>
                  </a:extLst>
                </a:gridCol>
                <a:gridCol w="432000">
                  <a:extLst>
                    <a:ext uri="{9D8B030D-6E8A-4147-A177-3AD203B41FA5}">
                      <a16:colId xmlns:a16="http://schemas.microsoft.com/office/drawing/2014/main" val="20007"/>
                    </a:ext>
                  </a:extLst>
                </a:gridCol>
              </a:tblGrid>
              <a:tr h="277800">
                <a:tc>
                  <a:txBody>
                    <a:bodyPr/>
                    <a:lstStyle/>
                    <a:p>
                      <a:pPr algn="ctr"/>
                      <a:r>
                        <a:rPr lang="zh-CN" altLang="en-US" sz="1050" b="1" dirty="0">
                          <a:latin typeface="Arial" panose="020B0604020202020204" pitchFamily="34" charset="0"/>
                          <a:ea typeface="宋体" panose="02010600030101010101" pitchFamily="2" charset="-122"/>
                          <a:cs typeface="Arial" panose="020B0604020202020204" pitchFamily="34" charset="0"/>
                        </a:rPr>
                        <a:t>破坏管道编号</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altLang="zh-CN" sz="1050" b="1" dirty="0">
                          <a:latin typeface="Arial" panose="020B0604020202020204" pitchFamily="34" charset="0"/>
                          <a:cs typeface="Arial" panose="020B0604020202020204" pitchFamily="34" charset="0"/>
                        </a:rPr>
                        <a:t>1</a:t>
                      </a:r>
                      <a:endParaRPr lang="zh-CN" altLang="en-US" sz="1050" b="1" dirty="0">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latin typeface="Arial" panose="020B0604020202020204" pitchFamily="34" charset="0"/>
                          <a:cs typeface="Arial" panose="020B0604020202020204" pitchFamily="34" charset="0"/>
                        </a:rPr>
                        <a:t>2</a:t>
                      </a:r>
                      <a:endParaRPr lang="zh-CN" altLang="en-US" sz="1050" b="1" dirty="0">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latin typeface="Arial" panose="020B0604020202020204" pitchFamily="34" charset="0"/>
                          <a:cs typeface="Arial" panose="020B0604020202020204" pitchFamily="34" charset="0"/>
                        </a:rPr>
                        <a:t>3</a:t>
                      </a:r>
                      <a:endParaRPr lang="zh-CN" altLang="en-US" sz="1050" b="1" dirty="0">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latin typeface="Arial" panose="020B0604020202020204" pitchFamily="34" charset="0"/>
                          <a:cs typeface="Arial" panose="020B0604020202020204" pitchFamily="34" charset="0"/>
                        </a:rPr>
                        <a:t>4</a:t>
                      </a:r>
                      <a:endParaRPr lang="zh-CN" altLang="en-US" sz="1050" b="1" dirty="0">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latin typeface="Arial" panose="020B0604020202020204" pitchFamily="34" charset="0"/>
                          <a:cs typeface="Arial" panose="020B0604020202020204" pitchFamily="34" charset="0"/>
                        </a:rPr>
                        <a:t>5</a:t>
                      </a:r>
                      <a:endParaRPr lang="zh-CN" altLang="en-US" sz="1050" b="1" dirty="0">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latin typeface="Arial" panose="020B0604020202020204" pitchFamily="34" charset="0"/>
                          <a:cs typeface="Arial" panose="020B0604020202020204" pitchFamily="34" charset="0"/>
                        </a:rPr>
                        <a:t>6</a:t>
                      </a:r>
                      <a:endParaRPr lang="zh-CN" altLang="en-US" sz="1050" b="1" dirty="0">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latin typeface="Arial" panose="020B0604020202020204" pitchFamily="34" charset="0"/>
                          <a:cs typeface="Arial" panose="020B0604020202020204" pitchFamily="34" charset="0"/>
                        </a:rPr>
                        <a:t>7</a:t>
                      </a:r>
                      <a:endParaRPr lang="zh-CN" altLang="en-US" sz="1050" b="1" dirty="0">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10000"/>
                  </a:ext>
                </a:extLst>
              </a:tr>
              <a:tr h="281940">
                <a:tc>
                  <a:txBody>
                    <a:bodyPr/>
                    <a:lstStyle/>
                    <a:p>
                      <a:pPr algn="ctr"/>
                      <a:r>
                        <a:rPr lang="zh-CN" altLang="en-US" sz="1050" b="1" dirty="0">
                          <a:latin typeface="Arial" panose="020B0604020202020204" pitchFamily="34" charset="0"/>
                          <a:ea typeface="宋体" panose="02010600030101010101" pitchFamily="2" charset="-122"/>
                          <a:cs typeface="Arial" panose="020B0604020202020204" pitchFamily="34" charset="0"/>
                        </a:rPr>
                        <a:t>修复时间</a:t>
                      </a:r>
                      <a:r>
                        <a:rPr lang="en-US" altLang="zh-CN" sz="1050" b="1" dirty="0">
                          <a:latin typeface="Arial" panose="020B0604020202020204" pitchFamily="34" charset="0"/>
                          <a:ea typeface="宋体" panose="02010600030101010101" pitchFamily="2" charset="-122"/>
                          <a:cs typeface="Arial" panose="020B0604020202020204" pitchFamily="34" charset="0"/>
                        </a:rPr>
                        <a:t>(min)</a:t>
                      </a:r>
                      <a:endParaRPr lang="zh-CN" altLang="en-US" sz="1050" b="1" dirty="0">
                        <a:latin typeface="Arial" panose="020B0604020202020204" pitchFamily="34" charset="0"/>
                        <a:ea typeface="宋体" panose="02010600030101010101"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altLang="zh-CN" sz="1050" b="1" dirty="0">
                          <a:latin typeface="Arial" panose="020B0604020202020204" pitchFamily="34" charset="0"/>
                          <a:cs typeface="Arial" panose="020B0604020202020204" pitchFamily="34" charset="0"/>
                        </a:rPr>
                        <a:t>45</a:t>
                      </a:r>
                      <a:endParaRPr lang="zh-CN" altLang="en-US" sz="1050" b="1" dirty="0">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latin typeface="Arial" panose="020B0604020202020204" pitchFamily="34" charset="0"/>
                          <a:cs typeface="Arial" panose="020B0604020202020204" pitchFamily="34" charset="0"/>
                        </a:rPr>
                        <a:t>40</a:t>
                      </a:r>
                      <a:endParaRPr lang="zh-CN" altLang="en-US" sz="1050" b="1" dirty="0">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latin typeface="Arial" panose="020B0604020202020204" pitchFamily="34" charset="0"/>
                          <a:cs typeface="Arial" panose="020B0604020202020204" pitchFamily="34" charset="0"/>
                        </a:rPr>
                        <a:t>30</a:t>
                      </a:r>
                      <a:endParaRPr lang="zh-CN" altLang="en-US" sz="1050" b="1" dirty="0">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latin typeface="Arial" panose="020B0604020202020204" pitchFamily="34" charset="0"/>
                          <a:cs typeface="Arial" panose="020B0604020202020204" pitchFamily="34" charset="0"/>
                        </a:rPr>
                        <a:t>35</a:t>
                      </a:r>
                      <a:endParaRPr lang="zh-CN" altLang="en-US" sz="1050" b="1" dirty="0">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latin typeface="Arial" panose="020B0604020202020204" pitchFamily="34" charset="0"/>
                          <a:cs typeface="Arial" panose="020B0604020202020204" pitchFamily="34" charset="0"/>
                        </a:rPr>
                        <a:t>130</a:t>
                      </a:r>
                      <a:endParaRPr lang="zh-CN" altLang="en-US" sz="1050" b="1" dirty="0">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latin typeface="Arial" panose="020B0604020202020204" pitchFamily="34" charset="0"/>
                          <a:cs typeface="Arial" panose="020B0604020202020204" pitchFamily="34" charset="0"/>
                        </a:rPr>
                        <a:t>70</a:t>
                      </a:r>
                      <a:endParaRPr lang="zh-CN" altLang="en-US" sz="1050" b="1" dirty="0">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latin typeface="Arial" panose="020B0604020202020204" pitchFamily="34" charset="0"/>
                          <a:cs typeface="Arial" panose="020B0604020202020204" pitchFamily="34" charset="0"/>
                        </a:rPr>
                        <a:t>65</a:t>
                      </a:r>
                      <a:endParaRPr lang="zh-CN" altLang="en-US" sz="1050" b="1" dirty="0">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3220255437"/>
                  </a:ext>
                </a:extLst>
              </a:tr>
              <a:tr h="281940">
                <a:tc>
                  <a:txBody>
                    <a:bodyPr/>
                    <a:lstStyle/>
                    <a:p>
                      <a:pPr algn="ctr"/>
                      <a:r>
                        <a:rPr lang="zh-CN" altLang="en-US" sz="1050" b="1" dirty="0">
                          <a:latin typeface="Arial" panose="020B0604020202020204" pitchFamily="34" charset="0"/>
                          <a:ea typeface="宋体" panose="02010600030101010101" pitchFamily="2" charset="-122"/>
                          <a:cs typeface="Arial" panose="020B0604020202020204" pitchFamily="34" charset="0"/>
                        </a:rPr>
                        <a:t>修复次序</a:t>
                      </a:r>
                      <a:r>
                        <a:rPr lang="en-US" altLang="zh-CN" sz="1050" b="1" dirty="0">
                          <a:latin typeface="Arial" panose="020B0604020202020204" pitchFamily="34" charset="0"/>
                          <a:ea typeface="宋体" panose="02010600030101010101" pitchFamily="2" charset="-122"/>
                          <a:cs typeface="Arial" panose="020B0604020202020204" pitchFamily="34" charset="0"/>
                        </a:rPr>
                        <a:t>1</a:t>
                      </a:r>
                      <a:endParaRPr lang="zh-CN" altLang="en-US" sz="1050" b="1" dirty="0">
                        <a:latin typeface="Arial" panose="020B0604020202020204" pitchFamily="34" charset="0"/>
                        <a:ea typeface="宋体" panose="02010600030101010101"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altLang="zh-CN" sz="1050" b="1" dirty="0">
                          <a:solidFill>
                            <a:srgbClr val="FF0000"/>
                          </a:solidFill>
                          <a:latin typeface="Arial" panose="020B0604020202020204" pitchFamily="34" charset="0"/>
                          <a:cs typeface="Arial" panose="020B0604020202020204" pitchFamily="34" charset="0"/>
                        </a:rPr>
                        <a:t>2</a:t>
                      </a:r>
                      <a:endParaRPr lang="zh-CN" altLang="en-US" sz="1050" b="1" dirty="0">
                        <a:solidFill>
                          <a:srgbClr val="FF0000"/>
                        </a:solidFill>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solidFill>
                            <a:srgbClr val="FF0000"/>
                          </a:solidFill>
                          <a:latin typeface="Arial" panose="020B0604020202020204" pitchFamily="34" charset="0"/>
                          <a:cs typeface="Arial" panose="020B0604020202020204" pitchFamily="34" charset="0"/>
                        </a:rPr>
                        <a:t>6</a:t>
                      </a:r>
                      <a:endParaRPr lang="zh-CN" altLang="en-US" sz="1050" b="1" dirty="0">
                        <a:solidFill>
                          <a:srgbClr val="FF0000"/>
                        </a:solidFill>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solidFill>
                            <a:srgbClr val="FF0000"/>
                          </a:solidFill>
                          <a:latin typeface="Arial" panose="020B0604020202020204" pitchFamily="34" charset="0"/>
                          <a:cs typeface="Arial" panose="020B0604020202020204" pitchFamily="34" charset="0"/>
                        </a:rPr>
                        <a:t>1</a:t>
                      </a:r>
                      <a:endParaRPr lang="zh-CN" altLang="en-US" sz="1050" b="1" dirty="0">
                        <a:solidFill>
                          <a:srgbClr val="FF0000"/>
                        </a:solidFill>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solidFill>
                            <a:srgbClr val="FF0000"/>
                          </a:solidFill>
                          <a:latin typeface="Arial" panose="020B0604020202020204" pitchFamily="34" charset="0"/>
                          <a:cs typeface="Arial" panose="020B0604020202020204" pitchFamily="34" charset="0"/>
                        </a:rPr>
                        <a:t>5</a:t>
                      </a:r>
                      <a:endParaRPr lang="zh-CN" altLang="en-US" sz="1050" b="1" dirty="0">
                        <a:solidFill>
                          <a:srgbClr val="FF0000"/>
                        </a:solidFill>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solidFill>
                            <a:srgbClr val="FF0000"/>
                          </a:solidFill>
                          <a:latin typeface="Arial" panose="020B0604020202020204" pitchFamily="34" charset="0"/>
                          <a:cs typeface="Arial" panose="020B0604020202020204" pitchFamily="34" charset="0"/>
                        </a:rPr>
                        <a:t>7</a:t>
                      </a:r>
                      <a:endParaRPr lang="zh-CN" altLang="en-US" sz="1050" b="1" dirty="0">
                        <a:solidFill>
                          <a:srgbClr val="FF0000"/>
                        </a:solidFill>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solidFill>
                            <a:srgbClr val="FF0000"/>
                          </a:solidFill>
                          <a:latin typeface="Arial" panose="020B0604020202020204" pitchFamily="34" charset="0"/>
                          <a:cs typeface="Arial" panose="020B0604020202020204" pitchFamily="34" charset="0"/>
                        </a:rPr>
                        <a:t>3</a:t>
                      </a:r>
                      <a:endParaRPr lang="zh-CN" altLang="en-US" sz="1050" b="1" dirty="0">
                        <a:solidFill>
                          <a:srgbClr val="FF0000"/>
                        </a:solidFill>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solidFill>
                            <a:srgbClr val="FF0000"/>
                          </a:solidFill>
                          <a:latin typeface="Arial" panose="020B0604020202020204" pitchFamily="34" charset="0"/>
                          <a:cs typeface="Arial" panose="020B0604020202020204" pitchFamily="34" charset="0"/>
                        </a:rPr>
                        <a:t>4</a:t>
                      </a:r>
                      <a:endParaRPr lang="zh-CN" altLang="en-US" sz="1050" b="1" dirty="0">
                        <a:solidFill>
                          <a:srgbClr val="FF0000"/>
                        </a:solidFill>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10001"/>
                  </a:ext>
                </a:extLst>
              </a:tr>
              <a:tr h="259080">
                <a:tc>
                  <a:txBody>
                    <a:bodyPr/>
                    <a:lstStyle/>
                    <a:p>
                      <a:pPr algn="ctr"/>
                      <a:r>
                        <a:rPr lang="zh-CN" altLang="en-US" sz="1050" b="1" dirty="0">
                          <a:latin typeface="Arial" panose="020B0604020202020204" pitchFamily="34" charset="0"/>
                          <a:ea typeface="宋体" panose="02010600030101010101" pitchFamily="2" charset="-122"/>
                          <a:cs typeface="Arial" panose="020B0604020202020204" pitchFamily="34" charset="0"/>
                        </a:rPr>
                        <a:t>修复次序</a:t>
                      </a:r>
                      <a:r>
                        <a:rPr lang="en-US" altLang="zh-CN" sz="1050" b="1" dirty="0">
                          <a:latin typeface="Arial" panose="020B0604020202020204" pitchFamily="34" charset="0"/>
                          <a:ea typeface="宋体" panose="02010600030101010101" pitchFamily="2" charset="-122"/>
                          <a:cs typeface="Arial" panose="020B0604020202020204" pitchFamily="34" charset="0"/>
                        </a:rPr>
                        <a:t>2</a:t>
                      </a:r>
                      <a:endParaRPr lang="zh-CN" altLang="en-US" sz="1050" b="1" dirty="0">
                        <a:latin typeface="Arial" panose="020B0604020202020204" pitchFamily="34" charset="0"/>
                        <a:ea typeface="宋体" panose="02010600030101010101"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altLang="zh-CN" sz="1050" b="1" dirty="0">
                          <a:solidFill>
                            <a:srgbClr val="0000FF"/>
                          </a:solidFill>
                          <a:latin typeface="Arial" panose="020B0604020202020204" pitchFamily="34" charset="0"/>
                          <a:cs typeface="Arial" panose="020B0604020202020204" pitchFamily="34" charset="0"/>
                        </a:rPr>
                        <a:t>2</a:t>
                      </a:r>
                      <a:endParaRPr lang="zh-CN" altLang="en-US" sz="1050" b="1" dirty="0">
                        <a:solidFill>
                          <a:srgbClr val="0000FF"/>
                        </a:solidFill>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solidFill>
                            <a:srgbClr val="0000FF"/>
                          </a:solidFill>
                          <a:latin typeface="Arial" panose="020B0604020202020204" pitchFamily="34" charset="0"/>
                          <a:cs typeface="Arial" panose="020B0604020202020204" pitchFamily="34" charset="0"/>
                        </a:rPr>
                        <a:t>1</a:t>
                      </a:r>
                      <a:endParaRPr lang="zh-CN" altLang="en-US" sz="1050" b="1" dirty="0">
                        <a:solidFill>
                          <a:srgbClr val="0000FF"/>
                        </a:solidFill>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solidFill>
                            <a:srgbClr val="0000FF"/>
                          </a:solidFill>
                          <a:latin typeface="Arial" panose="020B0604020202020204" pitchFamily="34" charset="0"/>
                          <a:cs typeface="Arial" panose="020B0604020202020204" pitchFamily="34" charset="0"/>
                        </a:rPr>
                        <a:t>5</a:t>
                      </a:r>
                      <a:endParaRPr lang="zh-CN" altLang="en-US" sz="1050" b="1" dirty="0">
                        <a:solidFill>
                          <a:srgbClr val="0000FF"/>
                        </a:solidFill>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solidFill>
                            <a:srgbClr val="0000FF"/>
                          </a:solidFill>
                          <a:latin typeface="Arial" panose="020B0604020202020204" pitchFamily="34" charset="0"/>
                          <a:cs typeface="Arial" panose="020B0604020202020204" pitchFamily="34" charset="0"/>
                        </a:rPr>
                        <a:t>4</a:t>
                      </a:r>
                      <a:endParaRPr lang="zh-CN" altLang="en-US" sz="1050" b="1" dirty="0">
                        <a:solidFill>
                          <a:srgbClr val="0000FF"/>
                        </a:solidFill>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solidFill>
                            <a:srgbClr val="0000FF"/>
                          </a:solidFill>
                          <a:latin typeface="Arial" panose="020B0604020202020204" pitchFamily="34" charset="0"/>
                          <a:cs typeface="Arial" panose="020B0604020202020204" pitchFamily="34" charset="0"/>
                        </a:rPr>
                        <a:t>3</a:t>
                      </a:r>
                      <a:endParaRPr lang="zh-CN" altLang="en-US" sz="1050" b="1" dirty="0">
                        <a:solidFill>
                          <a:srgbClr val="0000FF"/>
                        </a:solidFill>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solidFill>
                            <a:srgbClr val="0000FF"/>
                          </a:solidFill>
                          <a:latin typeface="Arial" panose="020B0604020202020204" pitchFamily="34" charset="0"/>
                          <a:cs typeface="Arial" panose="020B0604020202020204" pitchFamily="34" charset="0"/>
                        </a:rPr>
                        <a:t>6</a:t>
                      </a:r>
                      <a:endParaRPr lang="zh-CN" altLang="en-US" sz="1050" b="1" dirty="0">
                        <a:solidFill>
                          <a:srgbClr val="0000FF"/>
                        </a:solidFill>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solidFill>
                            <a:srgbClr val="0000FF"/>
                          </a:solidFill>
                          <a:latin typeface="Arial" panose="020B0604020202020204" pitchFamily="34" charset="0"/>
                          <a:cs typeface="Arial" panose="020B0604020202020204" pitchFamily="34" charset="0"/>
                        </a:rPr>
                        <a:t>7</a:t>
                      </a:r>
                      <a:endParaRPr lang="zh-CN" altLang="en-US" sz="1050" b="1" dirty="0">
                        <a:solidFill>
                          <a:srgbClr val="0000FF"/>
                        </a:solidFill>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10002"/>
                  </a:ext>
                </a:extLst>
              </a:tr>
            </a:tbl>
          </a:graphicData>
        </a:graphic>
      </p:graphicFrame>
      <p:cxnSp>
        <p:nvCxnSpPr>
          <p:cNvPr id="66" name="直接连接符 65">
            <a:extLst>
              <a:ext uri="{FF2B5EF4-FFF2-40B4-BE49-F238E27FC236}">
                <a16:creationId xmlns:a16="http://schemas.microsoft.com/office/drawing/2014/main" id="{A643D70A-B3A5-4B3A-BF17-BC18531EC7B9}"/>
              </a:ext>
            </a:extLst>
          </p:cNvPr>
          <p:cNvCxnSpPr/>
          <p:nvPr/>
        </p:nvCxnSpPr>
        <p:spPr>
          <a:xfrm>
            <a:off x="3252219" y="3386179"/>
            <a:ext cx="216000" cy="0"/>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DCC15E03-D374-41D2-9BBF-CE771EF8C441}"/>
              </a:ext>
            </a:extLst>
          </p:cNvPr>
          <p:cNvCxnSpPr/>
          <p:nvPr/>
        </p:nvCxnSpPr>
        <p:spPr>
          <a:xfrm>
            <a:off x="3252219" y="3088999"/>
            <a:ext cx="2160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TextBox 109">
            <a:extLst>
              <a:ext uri="{FF2B5EF4-FFF2-40B4-BE49-F238E27FC236}">
                <a16:creationId xmlns:a16="http://schemas.microsoft.com/office/drawing/2014/main" id="{584C3B24-66C3-4E85-BEDA-602F52D61148}"/>
              </a:ext>
            </a:extLst>
          </p:cNvPr>
          <p:cNvSpPr txBox="1"/>
          <p:nvPr/>
        </p:nvSpPr>
        <p:spPr>
          <a:xfrm>
            <a:off x="3551490" y="3316371"/>
            <a:ext cx="336631" cy="161583"/>
          </a:xfrm>
          <a:prstGeom prst="rect">
            <a:avLst/>
          </a:prstGeom>
          <a:noFill/>
        </p:spPr>
        <p:txBody>
          <a:bodyPr wrap="none" lIns="0" tIns="0" rIns="0" bIns="0" rtlCol="0">
            <a:spAutoFit/>
          </a:bodyPr>
          <a:lstStyle/>
          <a:p>
            <a:r>
              <a:rPr lang="zh-CN" altLang="en-US" sz="1050" dirty="0">
                <a:latin typeface="宋体" pitchFamily="2" charset="-122"/>
                <a:ea typeface="宋体" pitchFamily="2" charset="-122"/>
                <a:cs typeface="Times New Roman" pitchFamily="18" charset="0"/>
              </a:rPr>
              <a:t>次序</a:t>
            </a:r>
            <a:r>
              <a:rPr lang="en-US" altLang="zh-CN" sz="1050" dirty="0">
                <a:latin typeface="Times New Roman" pitchFamily="18" charset="0"/>
                <a:ea typeface="宋体" pitchFamily="2" charset="-122"/>
                <a:cs typeface="Times New Roman" pitchFamily="18" charset="0"/>
              </a:rPr>
              <a:t>2</a:t>
            </a:r>
            <a:endParaRPr lang="zh-CN" altLang="en-US" sz="1050" dirty="0">
              <a:latin typeface="Times New Roman" pitchFamily="18" charset="0"/>
              <a:ea typeface="宋体" pitchFamily="2" charset="-122"/>
              <a:cs typeface="Times New Roman" pitchFamily="18" charset="0"/>
            </a:endParaRPr>
          </a:p>
        </p:txBody>
      </p:sp>
      <p:sp>
        <p:nvSpPr>
          <p:cNvPr id="69" name="TextBox 151">
            <a:extLst>
              <a:ext uri="{FF2B5EF4-FFF2-40B4-BE49-F238E27FC236}">
                <a16:creationId xmlns:a16="http://schemas.microsoft.com/office/drawing/2014/main" id="{70E1C7FF-04F6-475D-B77E-5FE2DC0EC791}"/>
              </a:ext>
            </a:extLst>
          </p:cNvPr>
          <p:cNvSpPr txBox="1"/>
          <p:nvPr/>
        </p:nvSpPr>
        <p:spPr>
          <a:xfrm>
            <a:off x="3556338" y="3019191"/>
            <a:ext cx="336631" cy="161583"/>
          </a:xfrm>
          <a:prstGeom prst="rect">
            <a:avLst/>
          </a:prstGeom>
          <a:noFill/>
        </p:spPr>
        <p:txBody>
          <a:bodyPr wrap="none" lIns="0" tIns="0" rIns="0" bIns="0" rtlCol="0">
            <a:spAutoFit/>
          </a:bodyPr>
          <a:lstStyle/>
          <a:p>
            <a:r>
              <a:rPr lang="zh-CN" altLang="en-US" sz="1050" dirty="0">
                <a:latin typeface="宋体" pitchFamily="2" charset="-122"/>
                <a:ea typeface="宋体" pitchFamily="2" charset="-122"/>
                <a:cs typeface="Times New Roman" pitchFamily="18" charset="0"/>
              </a:rPr>
              <a:t>次序</a:t>
            </a:r>
            <a:r>
              <a:rPr lang="en-US" altLang="zh-CN" sz="1050" dirty="0">
                <a:latin typeface="Times New Roman" pitchFamily="18" charset="0"/>
                <a:ea typeface="宋体" pitchFamily="2" charset="-122"/>
                <a:cs typeface="Times New Roman" pitchFamily="18" charset="0"/>
              </a:rPr>
              <a:t>1</a:t>
            </a:r>
            <a:endParaRPr lang="zh-CN" altLang="en-US" sz="1050" dirty="0">
              <a:latin typeface="Times New Roman" pitchFamily="18" charset="0"/>
              <a:ea typeface="宋体" pitchFamily="2" charset="-122"/>
              <a:cs typeface="Times New Roman" pitchFamily="18" charset="0"/>
            </a:endParaRPr>
          </a:p>
        </p:txBody>
      </p:sp>
      <p:sp>
        <p:nvSpPr>
          <p:cNvPr id="70" name="矩形 69">
            <a:extLst>
              <a:ext uri="{FF2B5EF4-FFF2-40B4-BE49-F238E27FC236}">
                <a16:creationId xmlns:a16="http://schemas.microsoft.com/office/drawing/2014/main" id="{BB399B89-0B26-4148-9515-B08A80491EC9}"/>
              </a:ext>
            </a:extLst>
          </p:cNvPr>
          <p:cNvSpPr/>
          <p:nvPr/>
        </p:nvSpPr>
        <p:spPr>
          <a:xfrm>
            <a:off x="6891673" y="2231133"/>
            <a:ext cx="1558800" cy="180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rgbClr val="FF0000"/>
                </a:solidFill>
                <a:latin typeface="Times New Roman" pitchFamily="18" charset="0"/>
                <a:ea typeface="宋体"/>
                <a:cs typeface="Times New Roman" pitchFamily="18" charset="0"/>
              </a:rPr>
              <a:t>⑤</a:t>
            </a:r>
            <a:endParaRPr lang="zh-CN" altLang="en-US" sz="1050" b="1" dirty="0">
              <a:solidFill>
                <a:srgbClr val="FF0000"/>
              </a:solidFill>
              <a:latin typeface="Times New Roman" pitchFamily="18" charset="0"/>
              <a:cs typeface="Times New Roman" pitchFamily="18" charset="0"/>
            </a:endParaRPr>
          </a:p>
        </p:txBody>
      </p:sp>
      <p:sp>
        <p:nvSpPr>
          <p:cNvPr id="71" name="矩形 70">
            <a:extLst>
              <a:ext uri="{FF2B5EF4-FFF2-40B4-BE49-F238E27FC236}">
                <a16:creationId xmlns:a16="http://schemas.microsoft.com/office/drawing/2014/main" id="{1B537289-F1C7-4D1C-956C-48FC3DF22DE9}"/>
              </a:ext>
            </a:extLst>
          </p:cNvPr>
          <p:cNvSpPr/>
          <p:nvPr/>
        </p:nvSpPr>
        <p:spPr>
          <a:xfrm>
            <a:off x="6468287" y="2231133"/>
            <a:ext cx="421200" cy="180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rgbClr val="FF0000"/>
                </a:solidFill>
                <a:latin typeface="Times New Roman" pitchFamily="18" charset="0"/>
                <a:ea typeface="宋体"/>
                <a:cs typeface="Times New Roman" pitchFamily="18" charset="0"/>
              </a:rPr>
              <a:t>④</a:t>
            </a:r>
            <a:endParaRPr lang="zh-CN" altLang="en-US" sz="1050" b="1" dirty="0">
              <a:solidFill>
                <a:srgbClr val="FF0000"/>
              </a:solidFill>
              <a:latin typeface="Times New Roman" pitchFamily="18" charset="0"/>
              <a:cs typeface="Times New Roman" pitchFamily="18" charset="0"/>
            </a:endParaRPr>
          </a:p>
        </p:txBody>
      </p:sp>
      <p:cxnSp>
        <p:nvCxnSpPr>
          <p:cNvPr id="72" name="直接箭头连接符 71">
            <a:extLst>
              <a:ext uri="{FF2B5EF4-FFF2-40B4-BE49-F238E27FC236}">
                <a16:creationId xmlns:a16="http://schemas.microsoft.com/office/drawing/2014/main" id="{73D24FFB-980E-4D93-80C1-D465EDAA3770}"/>
              </a:ext>
            </a:extLst>
          </p:cNvPr>
          <p:cNvCxnSpPr/>
          <p:nvPr/>
        </p:nvCxnSpPr>
        <p:spPr>
          <a:xfrm>
            <a:off x="5931962" y="3111819"/>
            <a:ext cx="2840355"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73" name="直接箭头连接符 72">
            <a:extLst>
              <a:ext uri="{FF2B5EF4-FFF2-40B4-BE49-F238E27FC236}">
                <a16:creationId xmlns:a16="http://schemas.microsoft.com/office/drawing/2014/main" id="{5F1797A7-6C2B-4A4A-B41C-8D7DC4C7F626}"/>
              </a:ext>
            </a:extLst>
          </p:cNvPr>
          <p:cNvCxnSpPr>
            <a:cxnSpLocks/>
          </p:cNvCxnSpPr>
          <p:nvPr/>
        </p:nvCxnSpPr>
        <p:spPr>
          <a:xfrm flipV="1">
            <a:off x="5931962" y="1495617"/>
            <a:ext cx="0" cy="1616817"/>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74" name="直接连接符 73">
            <a:extLst>
              <a:ext uri="{FF2B5EF4-FFF2-40B4-BE49-F238E27FC236}">
                <a16:creationId xmlns:a16="http://schemas.microsoft.com/office/drawing/2014/main" id="{9660C1D7-61C1-42EF-A498-674BF5C7E885}"/>
              </a:ext>
            </a:extLst>
          </p:cNvPr>
          <p:cNvCxnSpPr/>
          <p:nvPr/>
        </p:nvCxnSpPr>
        <p:spPr>
          <a:xfrm>
            <a:off x="6669562" y="3118431"/>
            <a:ext cx="0" cy="942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99EC6BD2-3924-4E87-80D2-726B75EBB17D}"/>
              </a:ext>
            </a:extLst>
          </p:cNvPr>
          <p:cNvCxnSpPr/>
          <p:nvPr/>
        </p:nvCxnSpPr>
        <p:spPr>
          <a:xfrm>
            <a:off x="7403717" y="3118431"/>
            <a:ext cx="0" cy="942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a16="http://schemas.microsoft.com/office/drawing/2014/main" id="{86A41AC0-9104-4F9C-8456-A3D4A0CB3BC7}"/>
              </a:ext>
            </a:extLst>
          </p:cNvPr>
          <p:cNvCxnSpPr/>
          <p:nvPr/>
        </p:nvCxnSpPr>
        <p:spPr>
          <a:xfrm>
            <a:off x="8122307" y="3118431"/>
            <a:ext cx="0" cy="942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TextBox 9">
            <a:extLst>
              <a:ext uri="{FF2B5EF4-FFF2-40B4-BE49-F238E27FC236}">
                <a16:creationId xmlns:a16="http://schemas.microsoft.com/office/drawing/2014/main" id="{566F1845-EEE4-4EA0-BA6B-CABE828DE7EC}"/>
              </a:ext>
            </a:extLst>
          </p:cNvPr>
          <p:cNvSpPr txBox="1"/>
          <p:nvPr/>
        </p:nvSpPr>
        <p:spPr>
          <a:xfrm>
            <a:off x="6602141" y="3181009"/>
            <a:ext cx="134652" cy="161583"/>
          </a:xfrm>
          <a:prstGeom prst="rect">
            <a:avLst/>
          </a:prstGeom>
          <a:noFill/>
        </p:spPr>
        <p:txBody>
          <a:bodyPr wrap="none" lIns="0" tIns="0" rIns="0" bIns="0" rtlCol="0">
            <a:spAutoFit/>
          </a:bodyPr>
          <a:lstStyle/>
          <a:p>
            <a:r>
              <a:rPr lang="en-US" altLang="zh-CN" sz="1050" b="1" dirty="0">
                <a:latin typeface="Times New Roman" pitchFamily="18" charset="0"/>
                <a:ea typeface="宋体" pitchFamily="2" charset="-122"/>
                <a:cs typeface="Times New Roman" pitchFamily="18" charset="0"/>
              </a:rPr>
              <a:t>60</a:t>
            </a:r>
            <a:endParaRPr lang="zh-CN" altLang="en-US" sz="1050" b="1" dirty="0">
              <a:latin typeface="Times New Roman" pitchFamily="18" charset="0"/>
              <a:ea typeface="宋体" pitchFamily="2" charset="-122"/>
              <a:cs typeface="Times New Roman" pitchFamily="18" charset="0"/>
            </a:endParaRPr>
          </a:p>
        </p:txBody>
      </p:sp>
      <p:sp>
        <p:nvSpPr>
          <p:cNvPr id="78" name="矩形 77">
            <a:extLst>
              <a:ext uri="{FF2B5EF4-FFF2-40B4-BE49-F238E27FC236}">
                <a16:creationId xmlns:a16="http://schemas.microsoft.com/office/drawing/2014/main" id="{DB14C4E3-5716-4B11-8419-28ACAFA1502D}"/>
              </a:ext>
            </a:extLst>
          </p:cNvPr>
          <p:cNvSpPr/>
          <p:nvPr/>
        </p:nvSpPr>
        <p:spPr>
          <a:xfrm>
            <a:off x="5261867" y="1850133"/>
            <a:ext cx="630000" cy="252000"/>
          </a:xfrm>
          <a:prstGeom prst="rect">
            <a:avLst/>
          </a:prstGeom>
          <a:solidFill>
            <a:srgbClr val="FF9900">
              <a:alpha val="5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latin typeface="宋体" pitchFamily="2" charset="-122"/>
                <a:ea typeface="宋体" pitchFamily="2" charset="-122"/>
                <a:cs typeface="Times New Roman" pitchFamily="18" charset="0"/>
              </a:rPr>
              <a:t>队伍</a:t>
            </a:r>
            <a:r>
              <a:rPr lang="en-US" altLang="zh-CN" sz="1050" b="1" dirty="0">
                <a:latin typeface="宋体" pitchFamily="2" charset="-122"/>
                <a:ea typeface="宋体" pitchFamily="2" charset="-122"/>
                <a:cs typeface="Times New Roman" pitchFamily="18" charset="0"/>
              </a:rPr>
              <a:t>1</a:t>
            </a:r>
            <a:endParaRPr lang="zh-CN" altLang="en-US" sz="1050" b="1" dirty="0">
              <a:latin typeface="宋体" pitchFamily="2" charset="-122"/>
              <a:ea typeface="宋体" pitchFamily="2" charset="-122"/>
              <a:cs typeface="Times New Roman" pitchFamily="18" charset="0"/>
            </a:endParaRPr>
          </a:p>
        </p:txBody>
      </p:sp>
      <p:sp>
        <p:nvSpPr>
          <p:cNvPr id="79" name="矩形 78">
            <a:extLst>
              <a:ext uri="{FF2B5EF4-FFF2-40B4-BE49-F238E27FC236}">
                <a16:creationId xmlns:a16="http://schemas.microsoft.com/office/drawing/2014/main" id="{90D56596-CC60-44DC-8758-D656763F900A}"/>
              </a:ext>
            </a:extLst>
          </p:cNvPr>
          <p:cNvSpPr/>
          <p:nvPr/>
        </p:nvSpPr>
        <p:spPr>
          <a:xfrm>
            <a:off x="5261867" y="2215893"/>
            <a:ext cx="630000" cy="252000"/>
          </a:xfrm>
          <a:prstGeom prst="rect">
            <a:avLst/>
          </a:prstGeom>
          <a:solidFill>
            <a:srgbClr val="FF9900">
              <a:alpha val="5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latin typeface="宋体" pitchFamily="2" charset="-122"/>
                <a:ea typeface="宋体" pitchFamily="2" charset="-122"/>
                <a:cs typeface="Times New Roman" pitchFamily="18" charset="0"/>
              </a:rPr>
              <a:t>队伍</a:t>
            </a:r>
            <a:r>
              <a:rPr lang="en-US" altLang="zh-CN" sz="1050" b="1" dirty="0">
                <a:latin typeface="宋体" pitchFamily="2" charset="-122"/>
                <a:ea typeface="宋体" pitchFamily="2" charset="-122"/>
                <a:cs typeface="Times New Roman" pitchFamily="18" charset="0"/>
              </a:rPr>
              <a:t>2</a:t>
            </a:r>
            <a:endParaRPr lang="zh-CN" altLang="en-US" sz="1050" b="1" dirty="0">
              <a:latin typeface="宋体" pitchFamily="2" charset="-122"/>
              <a:ea typeface="宋体" pitchFamily="2" charset="-122"/>
              <a:cs typeface="Times New Roman" pitchFamily="18" charset="0"/>
            </a:endParaRPr>
          </a:p>
        </p:txBody>
      </p:sp>
      <p:sp>
        <p:nvSpPr>
          <p:cNvPr id="80" name="矩形 79">
            <a:extLst>
              <a:ext uri="{FF2B5EF4-FFF2-40B4-BE49-F238E27FC236}">
                <a16:creationId xmlns:a16="http://schemas.microsoft.com/office/drawing/2014/main" id="{A443A052-0AE2-4689-AB2F-5FCAD710DD71}"/>
              </a:ext>
            </a:extLst>
          </p:cNvPr>
          <p:cNvSpPr/>
          <p:nvPr/>
        </p:nvSpPr>
        <p:spPr>
          <a:xfrm>
            <a:off x="5261867" y="2570223"/>
            <a:ext cx="630000" cy="252000"/>
          </a:xfrm>
          <a:prstGeom prst="rect">
            <a:avLst/>
          </a:prstGeom>
          <a:solidFill>
            <a:srgbClr val="FF9900">
              <a:alpha val="5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latin typeface="宋体" pitchFamily="2" charset="-122"/>
                <a:ea typeface="宋体" pitchFamily="2" charset="-122"/>
                <a:cs typeface="Times New Roman" pitchFamily="18" charset="0"/>
              </a:rPr>
              <a:t>队伍</a:t>
            </a:r>
            <a:r>
              <a:rPr lang="en-US" altLang="zh-CN" sz="1050" b="1" dirty="0">
                <a:latin typeface="宋体" pitchFamily="2" charset="-122"/>
                <a:ea typeface="宋体" pitchFamily="2" charset="-122"/>
                <a:cs typeface="Times New Roman" pitchFamily="18" charset="0"/>
              </a:rPr>
              <a:t>3</a:t>
            </a:r>
            <a:endParaRPr lang="zh-CN" altLang="en-US" sz="1050" b="1" dirty="0">
              <a:latin typeface="宋体" pitchFamily="2" charset="-122"/>
              <a:ea typeface="宋体" pitchFamily="2" charset="-122"/>
              <a:cs typeface="Times New Roman" pitchFamily="18" charset="0"/>
            </a:endParaRPr>
          </a:p>
        </p:txBody>
      </p:sp>
      <p:sp>
        <p:nvSpPr>
          <p:cNvPr id="81" name="TextBox 13">
            <a:extLst>
              <a:ext uri="{FF2B5EF4-FFF2-40B4-BE49-F238E27FC236}">
                <a16:creationId xmlns:a16="http://schemas.microsoft.com/office/drawing/2014/main" id="{B9AB59F3-AE76-4063-8929-F575983B6E86}"/>
              </a:ext>
            </a:extLst>
          </p:cNvPr>
          <p:cNvSpPr txBox="1"/>
          <p:nvPr/>
        </p:nvSpPr>
        <p:spPr>
          <a:xfrm>
            <a:off x="5920478" y="3142090"/>
            <a:ext cx="67326" cy="161583"/>
          </a:xfrm>
          <a:prstGeom prst="rect">
            <a:avLst/>
          </a:prstGeom>
          <a:noFill/>
        </p:spPr>
        <p:txBody>
          <a:bodyPr wrap="none" lIns="0" tIns="0" rIns="0" bIns="0" rtlCol="0">
            <a:spAutoFit/>
          </a:bodyPr>
          <a:lstStyle/>
          <a:p>
            <a:r>
              <a:rPr lang="en-US" altLang="zh-CN" sz="1050" b="1" dirty="0">
                <a:latin typeface="Times New Roman" pitchFamily="18" charset="0"/>
                <a:ea typeface="宋体" pitchFamily="2" charset="-122"/>
                <a:cs typeface="Times New Roman" pitchFamily="18" charset="0"/>
              </a:rPr>
              <a:t>0</a:t>
            </a:r>
            <a:endParaRPr lang="zh-CN" altLang="en-US" sz="1050" b="1" dirty="0">
              <a:latin typeface="Times New Roman" pitchFamily="18" charset="0"/>
              <a:ea typeface="宋体" pitchFamily="2" charset="-122"/>
              <a:cs typeface="Times New Roman" pitchFamily="18" charset="0"/>
            </a:endParaRPr>
          </a:p>
        </p:txBody>
      </p:sp>
      <p:sp>
        <p:nvSpPr>
          <p:cNvPr id="82" name="TextBox 14">
            <a:extLst>
              <a:ext uri="{FF2B5EF4-FFF2-40B4-BE49-F238E27FC236}">
                <a16:creationId xmlns:a16="http://schemas.microsoft.com/office/drawing/2014/main" id="{9DC0CF0E-D1A1-41FD-AF82-1240FDF9A28A}"/>
              </a:ext>
            </a:extLst>
          </p:cNvPr>
          <p:cNvSpPr txBox="1"/>
          <p:nvPr/>
        </p:nvSpPr>
        <p:spPr>
          <a:xfrm>
            <a:off x="6082193" y="1471233"/>
            <a:ext cx="1800493" cy="253916"/>
          </a:xfrm>
          <a:prstGeom prst="rect">
            <a:avLst/>
          </a:prstGeom>
          <a:noFill/>
        </p:spPr>
        <p:txBody>
          <a:bodyPr wrap="none" rtlCol="0">
            <a:spAutoFit/>
          </a:bodyPr>
          <a:lstStyle/>
          <a:p>
            <a:r>
              <a:rPr lang="zh-CN" altLang="en-US" sz="1050" b="1" dirty="0">
                <a:latin typeface="Times New Roman" pitchFamily="18" charset="0"/>
                <a:ea typeface="宋体"/>
                <a:cs typeface="Times New Roman" pitchFamily="18" charset="0"/>
              </a:rPr>
              <a:t>次序</a:t>
            </a:r>
            <a:r>
              <a:rPr lang="en-US" altLang="zh-CN" sz="1050" b="1" dirty="0">
                <a:latin typeface="Times New Roman" pitchFamily="18" charset="0"/>
                <a:ea typeface="宋体"/>
                <a:cs typeface="Times New Roman" pitchFamily="18" charset="0"/>
              </a:rPr>
              <a:t>1</a:t>
            </a:r>
            <a:r>
              <a:rPr lang="zh-CN" altLang="en-US" sz="1050" b="1" dirty="0">
                <a:latin typeface="Times New Roman" pitchFamily="18" charset="0"/>
                <a:ea typeface="宋体"/>
                <a:cs typeface="Times New Roman" pitchFamily="18" charset="0"/>
              </a:rPr>
              <a:t>：③ ① ⑥ ⑦ ④ ② ⑤</a:t>
            </a:r>
            <a:endParaRPr lang="zh-CN" altLang="en-US" sz="1050" b="1" dirty="0">
              <a:latin typeface="Times New Roman" pitchFamily="18" charset="0"/>
              <a:cs typeface="Times New Roman" pitchFamily="18" charset="0"/>
            </a:endParaRPr>
          </a:p>
        </p:txBody>
      </p:sp>
      <p:sp>
        <p:nvSpPr>
          <p:cNvPr id="83" name="TextBox 15">
            <a:extLst>
              <a:ext uri="{FF2B5EF4-FFF2-40B4-BE49-F238E27FC236}">
                <a16:creationId xmlns:a16="http://schemas.microsoft.com/office/drawing/2014/main" id="{F508E194-2237-4FD2-897A-D84C715DD032}"/>
              </a:ext>
            </a:extLst>
          </p:cNvPr>
          <p:cNvSpPr txBox="1"/>
          <p:nvPr/>
        </p:nvSpPr>
        <p:spPr>
          <a:xfrm>
            <a:off x="8324285" y="3151731"/>
            <a:ext cx="583493" cy="161583"/>
          </a:xfrm>
          <a:prstGeom prst="rect">
            <a:avLst/>
          </a:prstGeom>
          <a:noFill/>
        </p:spPr>
        <p:txBody>
          <a:bodyPr wrap="none" lIns="0" tIns="0" rIns="0" bIns="0" rtlCol="0">
            <a:spAutoFit/>
          </a:bodyPr>
          <a:lstStyle/>
          <a:p>
            <a:r>
              <a:rPr lang="zh-CN" altLang="en-US" sz="1050" b="1" dirty="0">
                <a:latin typeface="Times New Roman" pitchFamily="18" charset="0"/>
                <a:ea typeface="宋体" pitchFamily="2" charset="-122"/>
                <a:cs typeface="Times New Roman" pitchFamily="18" charset="0"/>
              </a:rPr>
              <a:t>时间</a:t>
            </a:r>
            <a:r>
              <a:rPr lang="en-US" altLang="zh-CN" sz="1050" b="1" dirty="0">
                <a:latin typeface="Times New Roman" pitchFamily="18" charset="0"/>
                <a:ea typeface="宋体" pitchFamily="2" charset="-122"/>
                <a:cs typeface="Times New Roman" pitchFamily="18" charset="0"/>
              </a:rPr>
              <a:t>(min)</a:t>
            </a:r>
            <a:endParaRPr lang="zh-CN" altLang="en-US" sz="1050" b="1" dirty="0">
              <a:latin typeface="Times New Roman" pitchFamily="18" charset="0"/>
              <a:ea typeface="宋体" pitchFamily="2" charset="-122"/>
              <a:cs typeface="Times New Roman" pitchFamily="18" charset="0"/>
            </a:endParaRPr>
          </a:p>
        </p:txBody>
      </p:sp>
      <p:sp>
        <p:nvSpPr>
          <p:cNvPr id="84" name="矩形 83">
            <a:extLst>
              <a:ext uri="{FF2B5EF4-FFF2-40B4-BE49-F238E27FC236}">
                <a16:creationId xmlns:a16="http://schemas.microsoft.com/office/drawing/2014/main" id="{30DDF9B7-5271-402B-98EC-5DA471AD08F9}"/>
              </a:ext>
            </a:extLst>
          </p:cNvPr>
          <p:cNvSpPr/>
          <p:nvPr/>
        </p:nvSpPr>
        <p:spPr>
          <a:xfrm>
            <a:off x="5933983" y="1888233"/>
            <a:ext cx="360000" cy="180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rgbClr val="FF0000"/>
                </a:solidFill>
                <a:latin typeface="Arial" panose="020B0604020202020204" pitchFamily="34" charset="0"/>
                <a:ea typeface="宋体"/>
                <a:cs typeface="Arial" panose="020B0604020202020204" pitchFamily="34" charset="0"/>
              </a:rPr>
              <a:t>③</a:t>
            </a:r>
            <a:endParaRPr lang="zh-CN" altLang="en-US" sz="1050" b="1" dirty="0">
              <a:solidFill>
                <a:srgbClr val="FF0000"/>
              </a:solidFill>
              <a:latin typeface="Arial" panose="020B0604020202020204" pitchFamily="34" charset="0"/>
              <a:cs typeface="Arial" panose="020B0604020202020204" pitchFamily="34" charset="0"/>
            </a:endParaRPr>
          </a:p>
        </p:txBody>
      </p:sp>
      <p:sp>
        <p:nvSpPr>
          <p:cNvPr id="85" name="矩形 84">
            <a:extLst>
              <a:ext uri="{FF2B5EF4-FFF2-40B4-BE49-F238E27FC236}">
                <a16:creationId xmlns:a16="http://schemas.microsoft.com/office/drawing/2014/main" id="{782B7E30-812D-4AC1-BDD2-C07AAE828A2D}"/>
              </a:ext>
            </a:extLst>
          </p:cNvPr>
          <p:cNvSpPr/>
          <p:nvPr/>
        </p:nvSpPr>
        <p:spPr>
          <a:xfrm>
            <a:off x="5928287" y="2228162"/>
            <a:ext cx="540000" cy="1856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rgbClr val="FF0000"/>
                </a:solidFill>
                <a:latin typeface="Arial" panose="020B0604020202020204" pitchFamily="34" charset="0"/>
                <a:ea typeface="宋体"/>
                <a:cs typeface="Arial" panose="020B0604020202020204" pitchFamily="34" charset="0"/>
              </a:rPr>
              <a:t>①</a:t>
            </a:r>
            <a:endParaRPr lang="zh-CN" altLang="en-US" sz="1050" b="1" dirty="0">
              <a:solidFill>
                <a:srgbClr val="FF0000"/>
              </a:solidFill>
              <a:latin typeface="Arial" panose="020B0604020202020204" pitchFamily="34" charset="0"/>
              <a:cs typeface="Arial" panose="020B0604020202020204" pitchFamily="34" charset="0"/>
            </a:endParaRPr>
          </a:p>
        </p:txBody>
      </p:sp>
      <p:sp>
        <p:nvSpPr>
          <p:cNvPr id="86" name="矩形 85">
            <a:extLst>
              <a:ext uri="{FF2B5EF4-FFF2-40B4-BE49-F238E27FC236}">
                <a16:creationId xmlns:a16="http://schemas.microsoft.com/office/drawing/2014/main" id="{FAADA05E-F146-42EA-BFF3-C4781C7BA625}"/>
              </a:ext>
            </a:extLst>
          </p:cNvPr>
          <p:cNvSpPr/>
          <p:nvPr/>
        </p:nvSpPr>
        <p:spPr>
          <a:xfrm>
            <a:off x="5933983" y="2585463"/>
            <a:ext cx="838800" cy="180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rgbClr val="FF0000"/>
                </a:solidFill>
                <a:latin typeface="Times New Roman" pitchFamily="18" charset="0"/>
                <a:ea typeface="宋体"/>
                <a:cs typeface="Times New Roman" pitchFamily="18" charset="0"/>
              </a:rPr>
              <a:t>⑥</a:t>
            </a:r>
            <a:endParaRPr lang="zh-CN" altLang="en-US" sz="1050" b="1" dirty="0">
              <a:solidFill>
                <a:srgbClr val="FF0000"/>
              </a:solidFill>
              <a:latin typeface="Times New Roman" pitchFamily="18" charset="0"/>
              <a:cs typeface="Times New Roman" pitchFamily="18" charset="0"/>
            </a:endParaRPr>
          </a:p>
        </p:txBody>
      </p:sp>
      <p:sp>
        <p:nvSpPr>
          <p:cNvPr id="87" name="矩形 86">
            <a:extLst>
              <a:ext uri="{FF2B5EF4-FFF2-40B4-BE49-F238E27FC236}">
                <a16:creationId xmlns:a16="http://schemas.microsoft.com/office/drawing/2014/main" id="{91F1F165-1D32-489B-B38D-EBF71B99D2F9}"/>
              </a:ext>
            </a:extLst>
          </p:cNvPr>
          <p:cNvSpPr/>
          <p:nvPr/>
        </p:nvSpPr>
        <p:spPr>
          <a:xfrm>
            <a:off x="6293983" y="1888233"/>
            <a:ext cx="781200" cy="180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rgbClr val="FF0000"/>
                </a:solidFill>
                <a:latin typeface="Arial" panose="020B0604020202020204" pitchFamily="34" charset="0"/>
                <a:ea typeface="宋体"/>
                <a:cs typeface="Arial" panose="020B0604020202020204" pitchFamily="34" charset="0"/>
              </a:rPr>
              <a:t>⑦</a:t>
            </a:r>
            <a:endParaRPr lang="zh-CN" altLang="en-US" sz="1050" b="1" dirty="0">
              <a:solidFill>
                <a:srgbClr val="FF0000"/>
              </a:solidFill>
              <a:latin typeface="Arial" panose="020B0604020202020204" pitchFamily="34" charset="0"/>
              <a:cs typeface="Arial" panose="020B0604020202020204" pitchFamily="34" charset="0"/>
            </a:endParaRPr>
          </a:p>
        </p:txBody>
      </p:sp>
      <p:sp>
        <p:nvSpPr>
          <p:cNvPr id="88" name="矩形 87">
            <a:extLst>
              <a:ext uri="{FF2B5EF4-FFF2-40B4-BE49-F238E27FC236}">
                <a16:creationId xmlns:a16="http://schemas.microsoft.com/office/drawing/2014/main" id="{9DC2CC3B-B8D3-4470-99EE-BE0CBC124267}"/>
              </a:ext>
            </a:extLst>
          </p:cNvPr>
          <p:cNvSpPr/>
          <p:nvPr/>
        </p:nvSpPr>
        <p:spPr>
          <a:xfrm>
            <a:off x="6772783" y="2585463"/>
            <a:ext cx="478800" cy="180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rgbClr val="FF0000"/>
                </a:solidFill>
                <a:latin typeface="Times New Roman" pitchFamily="18" charset="0"/>
                <a:ea typeface="宋体"/>
                <a:cs typeface="Times New Roman" pitchFamily="18" charset="0"/>
              </a:rPr>
              <a:t>②</a:t>
            </a:r>
            <a:endParaRPr lang="zh-CN" altLang="en-US" sz="1050" b="1" dirty="0">
              <a:solidFill>
                <a:srgbClr val="FF0000"/>
              </a:solidFill>
              <a:latin typeface="Times New Roman" pitchFamily="18" charset="0"/>
              <a:cs typeface="Times New Roman" pitchFamily="18" charset="0"/>
            </a:endParaRPr>
          </a:p>
        </p:txBody>
      </p:sp>
      <p:cxnSp>
        <p:nvCxnSpPr>
          <p:cNvPr id="89" name="直接连接符 88">
            <a:extLst>
              <a:ext uri="{FF2B5EF4-FFF2-40B4-BE49-F238E27FC236}">
                <a16:creationId xmlns:a16="http://schemas.microsoft.com/office/drawing/2014/main" id="{1FC0C304-DEC8-4C82-B5B1-C3FD1B79920C}"/>
              </a:ext>
            </a:extLst>
          </p:cNvPr>
          <p:cNvCxnSpPr/>
          <p:nvPr/>
        </p:nvCxnSpPr>
        <p:spPr>
          <a:xfrm>
            <a:off x="6293983" y="1978233"/>
            <a:ext cx="0" cy="978384"/>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0" name="直接连接符 89">
            <a:extLst>
              <a:ext uri="{FF2B5EF4-FFF2-40B4-BE49-F238E27FC236}">
                <a16:creationId xmlns:a16="http://schemas.microsoft.com/office/drawing/2014/main" id="{22907A6B-7F01-42AB-A5ED-098861975F8B}"/>
              </a:ext>
            </a:extLst>
          </p:cNvPr>
          <p:cNvCxnSpPr/>
          <p:nvPr/>
        </p:nvCxnSpPr>
        <p:spPr>
          <a:xfrm>
            <a:off x="7067855" y="1978233"/>
            <a:ext cx="0" cy="978384"/>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1" name="直接连接符 90">
            <a:extLst>
              <a:ext uri="{FF2B5EF4-FFF2-40B4-BE49-F238E27FC236}">
                <a16:creationId xmlns:a16="http://schemas.microsoft.com/office/drawing/2014/main" id="{87E89BE8-7E7B-4E59-958F-F1E253EEA848}"/>
              </a:ext>
            </a:extLst>
          </p:cNvPr>
          <p:cNvCxnSpPr/>
          <p:nvPr/>
        </p:nvCxnSpPr>
        <p:spPr>
          <a:xfrm>
            <a:off x="6889487" y="2318163"/>
            <a:ext cx="0" cy="638454"/>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2" name="直接连接符 91">
            <a:extLst>
              <a:ext uri="{FF2B5EF4-FFF2-40B4-BE49-F238E27FC236}">
                <a16:creationId xmlns:a16="http://schemas.microsoft.com/office/drawing/2014/main" id="{7E112B7E-6819-4736-80CC-2232133C66FB}"/>
              </a:ext>
            </a:extLst>
          </p:cNvPr>
          <p:cNvCxnSpPr/>
          <p:nvPr/>
        </p:nvCxnSpPr>
        <p:spPr>
          <a:xfrm>
            <a:off x="6468287" y="2318163"/>
            <a:ext cx="0" cy="638454"/>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3" name="直接连接符 92">
            <a:extLst>
              <a:ext uri="{FF2B5EF4-FFF2-40B4-BE49-F238E27FC236}">
                <a16:creationId xmlns:a16="http://schemas.microsoft.com/office/drawing/2014/main" id="{0CF62771-8B29-4F82-B666-7D62740087BA}"/>
              </a:ext>
            </a:extLst>
          </p:cNvPr>
          <p:cNvCxnSpPr/>
          <p:nvPr/>
        </p:nvCxnSpPr>
        <p:spPr>
          <a:xfrm>
            <a:off x="8447683" y="2318163"/>
            <a:ext cx="0" cy="638454"/>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4" name="直接连接符 93">
            <a:extLst>
              <a:ext uri="{FF2B5EF4-FFF2-40B4-BE49-F238E27FC236}">
                <a16:creationId xmlns:a16="http://schemas.microsoft.com/office/drawing/2014/main" id="{66DEA011-C758-4B56-BA16-6C4C4933AFE2}"/>
              </a:ext>
            </a:extLst>
          </p:cNvPr>
          <p:cNvCxnSpPr/>
          <p:nvPr/>
        </p:nvCxnSpPr>
        <p:spPr>
          <a:xfrm>
            <a:off x="6770729" y="2647369"/>
            <a:ext cx="0" cy="319227"/>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5" name="直接连接符 94">
            <a:extLst>
              <a:ext uri="{FF2B5EF4-FFF2-40B4-BE49-F238E27FC236}">
                <a16:creationId xmlns:a16="http://schemas.microsoft.com/office/drawing/2014/main" id="{711D5E95-2F8E-4E58-8CB6-9C8019EA9D16}"/>
              </a:ext>
            </a:extLst>
          </p:cNvPr>
          <p:cNvCxnSpPr/>
          <p:nvPr/>
        </p:nvCxnSpPr>
        <p:spPr>
          <a:xfrm>
            <a:off x="7251583" y="2647369"/>
            <a:ext cx="0" cy="319227"/>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6" name="TextBox 28">
            <a:extLst>
              <a:ext uri="{FF2B5EF4-FFF2-40B4-BE49-F238E27FC236}">
                <a16:creationId xmlns:a16="http://schemas.microsoft.com/office/drawing/2014/main" id="{A4D191F0-14AD-4E13-BE31-8A919206C2DE}"/>
              </a:ext>
            </a:extLst>
          </p:cNvPr>
          <p:cNvSpPr txBox="1"/>
          <p:nvPr/>
        </p:nvSpPr>
        <p:spPr>
          <a:xfrm>
            <a:off x="6398556" y="2939884"/>
            <a:ext cx="131446" cy="161583"/>
          </a:xfrm>
          <a:prstGeom prst="rect">
            <a:avLst/>
          </a:prstGeom>
          <a:noFill/>
        </p:spPr>
        <p:txBody>
          <a:bodyPr wrap="none" lIns="0" tIns="0" rIns="0" bIns="0" rtlCol="0">
            <a:spAutoFit/>
          </a:bodyPr>
          <a:lstStyle/>
          <a:p>
            <a:r>
              <a:rPr lang="en-US" altLang="zh-CN" sz="1050" b="1" i="1" dirty="0">
                <a:latin typeface="Times New Roman" pitchFamily="18" charset="0"/>
                <a:ea typeface="宋体" pitchFamily="2" charset="-122"/>
                <a:cs typeface="Times New Roman" pitchFamily="18" charset="0"/>
              </a:rPr>
              <a:t>t</a:t>
            </a:r>
            <a:r>
              <a:rPr lang="en-US" altLang="zh-CN" sz="1050" b="1" baseline="-25000" dirty="0">
                <a:latin typeface="Times New Roman" pitchFamily="18" charset="0"/>
                <a:ea typeface="宋体" pitchFamily="2" charset="-122"/>
                <a:cs typeface="Times New Roman" pitchFamily="18" charset="0"/>
              </a:rPr>
              <a:t>p1</a:t>
            </a:r>
            <a:endParaRPr lang="zh-CN" altLang="en-US" sz="1050" b="1" dirty="0">
              <a:latin typeface="Times New Roman" pitchFamily="18" charset="0"/>
              <a:ea typeface="宋体" pitchFamily="2" charset="-122"/>
              <a:cs typeface="Times New Roman" pitchFamily="18" charset="0"/>
            </a:endParaRPr>
          </a:p>
        </p:txBody>
      </p:sp>
      <p:sp>
        <p:nvSpPr>
          <p:cNvPr id="97" name="TextBox 29">
            <a:extLst>
              <a:ext uri="{FF2B5EF4-FFF2-40B4-BE49-F238E27FC236}">
                <a16:creationId xmlns:a16="http://schemas.microsoft.com/office/drawing/2014/main" id="{CC951F5D-7B13-4861-B11C-CA26AB3488D0}"/>
              </a:ext>
            </a:extLst>
          </p:cNvPr>
          <p:cNvSpPr txBox="1"/>
          <p:nvPr/>
        </p:nvSpPr>
        <p:spPr>
          <a:xfrm>
            <a:off x="6198287" y="2935291"/>
            <a:ext cx="131446" cy="161583"/>
          </a:xfrm>
          <a:prstGeom prst="rect">
            <a:avLst/>
          </a:prstGeom>
          <a:noFill/>
        </p:spPr>
        <p:txBody>
          <a:bodyPr wrap="none" lIns="0" tIns="0" rIns="0" bIns="0" rtlCol="0">
            <a:spAutoFit/>
          </a:bodyPr>
          <a:lstStyle/>
          <a:p>
            <a:r>
              <a:rPr lang="en-US" altLang="zh-CN" sz="1050" b="1" i="1" dirty="0">
                <a:latin typeface="Times New Roman" pitchFamily="18" charset="0"/>
                <a:ea typeface="宋体" pitchFamily="2" charset="-122"/>
                <a:cs typeface="Times New Roman" pitchFamily="18" charset="0"/>
              </a:rPr>
              <a:t>t</a:t>
            </a:r>
            <a:r>
              <a:rPr lang="en-US" altLang="zh-CN" sz="1050" b="1" baseline="-25000" dirty="0">
                <a:latin typeface="Times New Roman" pitchFamily="18" charset="0"/>
                <a:ea typeface="宋体" pitchFamily="2" charset="-122"/>
                <a:cs typeface="Times New Roman" pitchFamily="18" charset="0"/>
              </a:rPr>
              <a:t>p3</a:t>
            </a:r>
            <a:endParaRPr lang="zh-CN" altLang="en-US" sz="1050" b="1" dirty="0">
              <a:latin typeface="Times New Roman" pitchFamily="18" charset="0"/>
              <a:ea typeface="宋体" pitchFamily="2" charset="-122"/>
              <a:cs typeface="Times New Roman" pitchFamily="18" charset="0"/>
            </a:endParaRPr>
          </a:p>
        </p:txBody>
      </p:sp>
      <p:sp>
        <p:nvSpPr>
          <p:cNvPr id="98" name="TextBox 30">
            <a:extLst>
              <a:ext uri="{FF2B5EF4-FFF2-40B4-BE49-F238E27FC236}">
                <a16:creationId xmlns:a16="http://schemas.microsoft.com/office/drawing/2014/main" id="{1962869B-DB67-4278-800B-2922464E3752}"/>
              </a:ext>
            </a:extLst>
          </p:cNvPr>
          <p:cNvSpPr txBox="1"/>
          <p:nvPr/>
        </p:nvSpPr>
        <p:spPr>
          <a:xfrm>
            <a:off x="6708325" y="2935290"/>
            <a:ext cx="131446" cy="161583"/>
          </a:xfrm>
          <a:prstGeom prst="rect">
            <a:avLst/>
          </a:prstGeom>
          <a:noFill/>
        </p:spPr>
        <p:txBody>
          <a:bodyPr wrap="none" lIns="0" tIns="0" rIns="0" bIns="0" rtlCol="0">
            <a:spAutoFit/>
          </a:bodyPr>
          <a:lstStyle/>
          <a:p>
            <a:r>
              <a:rPr lang="en-US" altLang="zh-CN" sz="1050" b="1" i="1" dirty="0">
                <a:latin typeface="Times New Roman" pitchFamily="18" charset="0"/>
                <a:ea typeface="宋体" pitchFamily="2" charset="-122"/>
                <a:cs typeface="Times New Roman" pitchFamily="18" charset="0"/>
              </a:rPr>
              <a:t>t</a:t>
            </a:r>
            <a:r>
              <a:rPr lang="en-US" altLang="zh-CN" sz="1050" b="1" baseline="-25000" dirty="0">
                <a:latin typeface="Times New Roman" pitchFamily="18" charset="0"/>
                <a:ea typeface="宋体" pitchFamily="2" charset="-122"/>
                <a:cs typeface="Times New Roman" pitchFamily="18" charset="0"/>
              </a:rPr>
              <a:t>p6</a:t>
            </a:r>
            <a:endParaRPr lang="zh-CN" altLang="en-US" sz="1050" b="1" dirty="0">
              <a:latin typeface="Times New Roman" pitchFamily="18" charset="0"/>
              <a:ea typeface="宋体" pitchFamily="2" charset="-122"/>
              <a:cs typeface="Times New Roman" pitchFamily="18" charset="0"/>
            </a:endParaRPr>
          </a:p>
        </p:txBody>
      </p:sp>
      <p:sp>
        <p:nvSpPr>
          <p:cNvPr id="99" name="TextBox 31">
            <a:extLst>
              <a:ext uri="{FF2B5EF4-FFF2-40B4-BE49-F238E27FC236}">
                <a16:creationId xmlns:a16="http://schemas.microsoft.com/office/drawing/2014/main" id="{E44F1ADB-5CDB-4A19-8838-17EAAF3A4B9E}"/>
              </a:ext>
            </a:extLst>
          </p:cNvPr>
          <p:cNvSpPr txBox="1"/>
          <p:nvPr/>
        </p:nvSpPr>
        <p:spPr>
          <a:xfrm>
            <a:off x="7317067" y="3181581"/>
            <a:ext cx="201978" cy="161583"/>
          </a:xfrm>
          <a:prstGeom prst="rect">
            <a:avLst/>
          </a:prstGeom>
          <a:noFill/>
        </p:spPr>
        <p:txBody>
          <a:bodyPr wrap="none" lIns="0" tIns="0" rIns="0" bIns="0" rtlCol="0">
            <a:spAutoFit/>
          </a:bodyPr>
          <a:lstStyle/>
          <a:p>
            <a:r>
              <a:rPr lang="en-US" altLang="zh-CN" sz="1050" b="1" dirty="0">
                <a:latin typeface="Times New Roman" pitchFamily="18" charset="0"/>
                <a:ea typeface="宋体" pitchFamily="2" charset="-122"/>
                <a:cs typeface="Times New Roman" pitchFamily="18" charset="0"/>
              </a:rPr>
              <a:t>120</a:t>
            </a:r>
            <a:endParaRPr lang="zh-CN" altLang="en-US" sz="1050" b="1" dirty="0">
              <a:latin typeface="Times New Roman" pitchFamily="18" charset="0"/>
              <a:ea typeface="宋体" pitchFamily="2" charset="-122"/>
              <a:cs typeface="Times New Roman" pitchFamily="18" charset="0"/>
            </a:endParaRPr>
          </a:p>
        </p:txBody>
      </p:sp>
      <p:sp>
        <p:nvSpPr>
          <p:cNvPr id="100" name="TextBox 32">
            <a:extLst>
              <a:ext uri="{FF2B5EF4-FFF2-40B4-BE49-F238E27FC236}">
                <a16:creationId xmlns:a16="http://schemas.microsoft.com/office/drawing/2014/main" id="{2892819B-D0BF-4A5F-90F8-0E444BC94D77}"/>
              </a:ext>
            </a:extLst>
          </p:cNvPr>
          <p:cNvSpPr txBox="1"/>
          <p:nvPr/>
        </p:nvSpPr>
        <p:spPr>
          <a:xfrm>
            <a:off x="8049388" y="3181581"/>
            <a:ext cx="201978" cy="161583"/>
          </a:xfrm>
          <a:prstGeom prst="rect">
            <a:avLst/>
          </a:prstGeom>
          <a:noFill/>
        </p:spPr>
        <p:txBody>
          <a:bodyPr wrap="none" lIns="0" tIns="0" rIns="0" bIns="0" rtlCol="0">
            <a:spAutoFit/>
          </a:bodyPr>
          <a:lstStyle/>
          <a:p>
            <a:r>
              <a:rPr lang="en-US" altLang="zh-CN" sz="1050" b="1" dirty="0">
                <a:latin typeface="Times New Roman" pitchFamily="18" charset="0"/>
                <a:ea typeface="宋体" pitchFamily="2" charset="-122"/>
                <a:cs typeface="Times New Roman" pitchFamily="18" charset="0"/>
              </a:rPr>
              <a:t>180</a:t>
            </a:r>
            <a:endParaRPr lang="zh-CN" altLang="en-US" sz="1050" b="1" dirty="0">
              <a:latin typeface="Times New Roman" pitchFamily="18" charset="0"/>
              <a:ea typeface="宋体" pitchFamily="2" charset="-122"/>
              <a:cs typeface="Times New Roman" pitchFamily="18" charset="0"/>
            </a:endParaRPr>
          </a:p>
        </p:txBody>
      </p:sp>
      <p:sp>
        <p:nvSpPr>
          <p:cNvPr id="101" name="TextBox 33">
            <a:extLst>
              <a:ext uri="{FF2B5EF4-FFF2-40B4-BE49-F238E27FC236}">
                <a16:creationId xmlns:a16="http://schemas.microsoft.com/office/drawing/2014/main" id="{54B0A7FD-602A-4CF1-9FE3-41293719BE9F}"/>
              </a:ext>
            </a:extLst>
          </p:cNvPr>
          <p:cNvSpPr txBox="1"/>
          <p:nvPr/>
        </p:nvSpPr>
        <p:spPr>
          <a:xfrm>
            <a:off x="6859007" y="2853781"/>
            <a:ext cx="131446" cy="161583"/>
          </a:xfrm>
          <a:prstGeom prst="rect">
            <a:avLst/>
          </a:prstGeom>
          <a:noFill/>
        </p:spPr>
        <p:txBody>
          <a:bodyPr wrap="none" lIns="0" tIns="0" rIns="0" bIns="0" rtlCol="0">
            <a:spAutoFit/>
          </a:bodyPr>
          <a:lstStyle/>
          <a:p>
            <a:r>
              <a:rPr lang="en-US" altLang="zh-CN" sz="1050" b="1" i="1" dirty="0">
                <a:latin typeface="Times New Roman" pitchFamily="18" charset="0"/>
                <a:ea typeface="宋体" pitchFamily="2" charset="-122"/>
                <a:cs typeface="Times New Roman" pitchFamily="18" charset="0"/>
              </a:rPr>
              <a:t>t</a:t>
            </a:r>
            <a:r>
              <a:rPr lang="en-US" altLang="zh-CN" sz="1050" b="1" baseline="-25000" dirty="0">
                <a:latin typeface="Times New Roman" pitchFamily="18" charset="0"/>
                <a:ea typeface="宋体" pitchFamily="2" charset="-122"/>
                <a:cs typeface="Times New Roman" pitchFamily="18" charset="0"/>
              </a:rPr>
              <a:t>p4</a:t>
            </a:r>
            <a:endParaRPr lang="zh-CN" altLang="en-US" sz="1050" b="1" dirty="0">
              <a:latin typeface="Times New Roman" pitchFamily="18" charset="0"/>
              <a:ea typeface="宋体" pitchFamily="2" charset="-122"/>
              <a:cs typeface="Times New Roman" pitchFamily="18" charset="0"/>
            </a:endParaRPr>
          </a:p>
        </p:txBody>
      </p:sp>
      <p:sp>
        <p:nvSpPr>
          <p:cNvPr id="102" name="TextBox 34">
            <a:extLst>
              <a:ext uri="{FF2B5EF4-FFF2-40B4-BE49-F238E27FC236}">
                <a16:creationId xmlns:a16="http://schemas.microsoft.com/office/drawing/2014/main" id="{E9817821-D88C-446D-A1E6-D8C62685BACD}"/>
              </a:ext>
            </a:extLst>
          </p:cNvPr>
          <p:cNvSpPr txBox="1"/>
          <p:nvPr/>
        </p:nvSpPr>
        <p:spPr>
          <a:xfrm>
            <a:off x="6992167" y="2939884"/>
            <a:ext cx="131446" cy="161583"/>
          </a:xfrm>
          <a:prstGeom prst="rect">
            <a:avLst/>
          </a:prstGeom>
          <a:noFill/>
        </p:spPr>
        <p:txBody>
          <a:bodyPr wrap="none" lIns="0" tIns="0" rIns="0" bIns="0" rtlCol="0">
            <a:spAutoFit/>
          </a:bodyPr>
          <a:lstStyle/>
          <a:p>
            <a:r>
              <a:rPr lang="en-US" altLang="zh-CN" sz="1050" b="1" i="1" dirty="0">
                <a:latin typeface="Times New Roman" pitchFamily="18" charset="0"/>
                <a:ea typeface="宋体" pitchFamily="2" charset="-122"/>
                <a:cs typeface="Times New Roman" pitchFamily="18" charset="0"/>
              </a:rPr>
              <a:t>t</a:t>
            </a:r>
            <a:r>
              <a:rPr lang="en-US" altLang="zh-CN" sz="1050" b="1" baseline="-25000" dirty="0">
                <a:latin typeface="Times New Roman" pitchFamily="18" charset="0"/>
                <a:ea typeface="宋体" pitchFamily="2" charset="-122"/>
                <a:cs typeface="Times New Roman" pitchFamily="18" charset="0"/>
              </a:rPr>
              <a:t>p7</a:t>
            </a:r>
            <a:endParaRPr lang="zh-CN" altLang="en-US" sz="1050" b="1" dirty="0">
              <a:latin typeface="Times New Roman" pitchFamily="18" charset="0"/>
              <a:ea typeface="宋体" pitchFamily="2" charset="-122"/>
              <a:cs typeface="Times New Roman" pitchFamily="18" charset="0"/>
            </a:endParaRPr>
          </a:p>
        </p:txBody>
      </p:sp>
      <p:sp>
        <p:nvSpPr>
          <p:cNvPr id="103" name="TextBox 35">
            <a:extLst>
              <a:ext uri="{FF2B5EF4-FFF2-40B4-BE49-F238E27FC236}">
                <a16:creationId xmlns:a16="http://schemas.microsoft.com/office/drawing/2014/main" id="{6894ED75-7886-4763-97DF-BF5D9051EB5D}"/>
              </a:ext>
            </a:extLst>
          </p:cNvPr>
          <p:cNvSpPr txBox="1"/>
          <p:nvPr/>
        </p:nvSpPr>
        <p:spPr>
          <a:xfrm>
            <a:off x="7251583" y="2934844"/>
            <a:ext cx="131446" cy="161583"/>
          </a:xfrm>
          <a:prstGeom prst="rect">
            <a:avLst/>
          </a:prstGeom>
          <a:noFill/>
        </p:spPr>
        <p:txBody>
          <a:bodyPr wrap="none" lIns="0" tIns="0" rIns="0" bIns="0" rtlCol="0">
            <a:spAutoFit/>
          </a:bodyPr>
          <a:lstStyle/>
          <a:p>
            <a:r>
              <a:rPr lang="en-US" altLang="zh-CN" sz="1050" b="1" i="1" dirty="0">
                <a:latin typeface="Times New Roman" pitchFamily="18" charset="0"/>
                <a:ea typeface="宋体" pitchFamily="2" charset="-122"/>
                <a:cs typeface="Times New Roman" pitchFamily="18" charset="0"/>
              </a:rPr>
              <a:t>t</a:t>
            </a:r>
            <a:r>
              <a:rPr lang="en-US" altLang="zh-CN" sz="1050" b="1" baseline="-25000" dirty="0">
                <a:latin typeface="Times New Roman" pitchFamily="18" charset="0"/>
                <a:ea typeface="宋体" pitchFamily="2" charset="-122"/>
                <a:cs typeface="Times New Roman" pitchFamily="18" charset="0"/>
              </a:rPr>
              <a:t>p2</a:t>
            </a:r>
            <a:endParaRPr lang="zh-CN" altLang="en-US" sz="1050" b="1" dirty="0">
              <a:latin typeface="Times New Roman" pitchFamily="18" charset="0"/>
              <a:ea typeface="宋体" pitchFamily="2" charset="-122"/>
              <a:cs typeface="Times New Roman" pitchFamily="18" charset="0"/>
            </a:endParaRPr>
          </a:p>
        </p:txBody>
      </p:sp>
      <p:sp>
        <p:nvSpPr>
          <p:cNvPr id="104" name="TextBox 36">
            <a:extLst>
              <a:ext uri="{FF2B5EF4-FFF2-40B4-BE49-F238E27FC236}">
                <a16:creationId xmlns:a16="http://schemas.microsoft.com/office/drawing/2014/main" id="{4729EB24-DE3A-4785-B82A-924E313DFFE6}"/>
              </a:ext>
            </a:extLst>
          </p:cNvPr>
          <p:cNvSpPr txBox="1"/>
          <p:nvPr/>
        </p:nvSpPr>
        <p:spPr>
          <a:xfrm>
            <a:off x="8372872" y="2939884"/>
            <a:ext cx="131446" cy="161583"/>
          </a:xfrm>
          <a:prstGeom prst="rect">
            <a:avLst/>
          </a:prstGeom>
          <a:noFill/>
        </p:spPr>
        <p:txBody>
          <a:bodyPr wrap="none" lIns="0" tIns="0" rIns="0" bIns="0" rtlCol="0">
            <a:spAutoFit/>
          </a:bodyPr>
          <a:lstStyle/>
          <a:p>
            <a:r>
              <a:rPr lang="en-US" altLang="zh-CN" sz="1050" b="1" i="1" dirty="0">
                <a:latin typeface="Times New Roman" pitchFamily="18" charset="0"/>
                <a:ea typeface="宋体" pitchFamily="2" charset="-122"/>
                <a:cs typeface="Times New Roman" pitchFamily="18" charset="0"/>
              </a:rPr>
              <a:t>t</a:t>
            </a:r>
            <a:r>
              <a:rPr lang="en-US" altLang="zh-CN" sz="1050" b="1" baseline="-25000" dirty="0">
                <a:latin typeface="Times New Roman" pitchFamily="18" charset="0"/>
                <a:ea typeface="宋体" pitchFamily="2" charset="-122"/>
                <a:cs typeface="Times New Roman" pitchFamily="18" charset="0"/>
              </a:rPr>
              <a:t>p5</a:t>
            </a:r>
            <a:endParaRPr lang="zh-CN" altLang="en-US" sz="1050" b="1" dirty="0">
              <a:latin typeface="Times New Roman" pitchFamily="18" charset="0"/>
              <a:ea typeface="宋体" pitchFamily="2" charset="-122"/>
              <a:cs typeface="Times New Roman" pitchFamily="18" charset="0"/>
            </a:endParaRPr>
          </a:p>
        </p:txBody>
      </p:sp>
      <p:sp>
        <p:nvSpPr>
          <p:cNvPr id="105" name="矩形 104">
            <a:extLst>
              <a:ext uri="{FF2B5EF4-FFF2-40B4-BE49-F238E27FC236}">
                <a16:creationId xmlns:a16="http://schemas.microsoft.com/office/drawing/2014/main" id="{897D7546-C644-43CB-B458-F3026DECA732}"/>
              </a:ext>
            </a:extLst>
          </p:cNvPr>
          <p:cNvSpPr/>
          <p:nvPr/>
        </p:nvSpPr>
        <p:spPr>
          <a:xfrm>
            <a:off x="5921626" y="5015970"/>
            <a:ext cx="1558800" cy="180000"/>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rgbClr val="0000FF"/>
                </a:solidFill>
                <a:latin typeface="Arial" panose="020B0604020202020204" pitchFamily="34" charset="0"/>
                <a:ea typeface="宋体"/>
                <a:cs typeface="Arial" panose="020B0604020202020204" pitchFamily="34" charset="0"/>
              </a:rPr>
              <a:t>⑤</a:t>
            </a:r>
            <a:endParaRPr lang="zh-CN" altLang="en-US" sz="1050" b="1" dirty="0">
              <a:solidFill>
                <a:srgbClr val="0000FF"/>
              </a:solidFill>
              <a:latin typeface="Arial" panose="020B0604020202020204" pitchFamily="34" charset="0"/>
              <a:cs typeface="Arial" panose="020B0604020202020204" pitchFamily="34" charset="0"/>
            </a:endParaRPr>
          </a:p>
        </p:txBody>
      </p:sp>
      <p:sp>
        <p:nvSpPr>
          <p:cNvPr id="106" name="矩形 105">
            <a:extLst>
              <a:ext uri="{FF2B5EF4-FFF2-40B4-BE49-F238E27FC236}">
                <a16:creationId xmlns:a16="http://schemas.microsoft.com/office/drawing/2014/main" id="{F05FBA45-0CC7-4A8E-BC6A-CCA2D7EADB83}"/>
              </a:ext>
            </a:extLst>
          </p:cNvPr>
          <p:cNvSpPr/>
          <p:nvPr/>
        </p:nvSpPr>
        <p:spPr>
          <a:xfrm>
            <a:off x="6402065" y="4294258"/>
            <a:ext cx="421200" cy="180000"/>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rgbClr val="0000FF"/>
                </a:solidFill>
                <a:latin typeface="Arial" panose="020B0604020202020204" pitchFamily="34" charset="0"/>
                <a:ea typeface="宋体"/>
                <a:cs typeface="Arial" panose="020B0604020202020204" pitchFamily="34" charset="0"/>
              </a:rPr>
              <a:t>④</a:t>
            </a:r>
            <a:endParaRPr lang="zh-CN" altLang="en-US" sz="1050" b="1" dirty="0">
              <a:solidFill>
                <a:srgbClr val="0000FF"/>
              </a:solidFill>
              <a:latin typeface="Arial" panose="020B0604020202020204" pitchFamily="34" charset="0"/>
              <a:cs typeface="Arial" panose="020B0604020202020204" pitchFamily="34" charset="0"/>
            </a:endParaRPr>
          </a:p>
        </p:txBody>
      </p:sp>
      <p:cxnSp>
        <p:nvCxnSpPr>
          <p:cNvPr id="107" name="直接箭头连接符 106">
            <a:extLst>
              <a:ext uri="{FF2B5EF4-FFF2-40B4-BE49-F238E27FC236}">
                <a16:creationId xmlns:a16="http://schemas.microsoft.com/office/drawing/2014/main" id="{1296D323-E9C9-4BC7-96C6-4068BA15B5E2}"/>
              </a:ext>
            </a:extLst>
          </p:cNvPr>
          <p:cNvCxnSpPr/>
          <p:nvPr/>
        </p:nvCxnSpPr>
        <p:spPr>
          <a:xfrm>
            <a:off x="5919605" y="5522502"/>
            <a:ext cx="2840355"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08" name="直接箭头连接符 107">
            <a:extLst>
              <a:ext uri="{FF2B5EF4-FFF2-40B4-BE49-F238E27FC236}">
                <a16:creationId xmlns:a16="http://schemas.microsoft.com/office/drawing/2014/main" id="{F9DD8ED1-D78E-4F9B-8DB8-8053FAAA4E73}"/>
              </a:ext>
            </a:extLst>
          </p:cNvPr>
          <p:cNvCxnSpPr/>
          <p:nvPr/>
        </p:nvCxnSpPr>
        <p:spPr>
          <a:xfrm flipV="1">
            <a:off x="5919605" y="3875312"/>
            <a:ext cx="0" cy="164719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09" name="直接连接符 108">
            <a:extLst>
              <a:ext uri="{FF2B5EF4-FFF2-40B4-BE49-F238E27FC236}">
                <a16:creationId xmlns:a16="http://schemas.microsoft.com/office/drawing/2014/main" id="{D991FB76-73B0-40BA-B3CD-5BE2BCB4B7C6}"/>
              </a:ext>
            </a:extLst>
          </p:cNvPr>
          <p:cNvCxnSpPr/>
          <p:nvPr/>
        </p:nvCxnSpPr>
        <p:spPr>
          <a:xfrm>
            <a:off x="6657205" y="5520478"/>
            <a:ext cx="0" cy="942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接连接符 109">
            <a:extLst>
              <a:ext uri="{FF2B5EF4-FFF2-40B4-BE49-F238E27FC236}">
                <a16:creationId xmlns:a16="http://schemas.microsoft.com/office/drawing/2014/main" id="{6044276A-DD55-4E0F-9EA5-96A91E1A88C7}"/>
              </a:ext>
            </a:extLst>
          </p:cNvPr>
          <p:cNvCxnSpPr/>
          <p:nvPr/>
        </p:nvCxnSpPr>
        <p:spPr>
          <a:xfrm>
            <a:off x="7391360" y="5520478"/>
            <a:ext cx="0" cy="942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接连接符 110">
            <a:extLst>
              <a:ext uri="{FF2B5EF4-FFF2-40B4-BE49-F238E27FC236}">
                <a16:creationId xmlns:a16="http://schemas.microsoft.com/office/drawing/2014/main" id="{AF976FF9-D8A8-4AA2-A498-6CC23A01F28B}"/>
              </a:ext>
            </a:extLst>
          </p:cNvPr>
          <p:cNvCxnSpPr/>
          <p:nvPr/>
        </p:nvCxnSpPr>
        <p:spPr>
          <a:xfrm>
            <a:off x="8109950" y="5520478"/>
            <a:ext cx="0" cy="942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2" name="TextBox 45">
            <a:extLst>
              <a:ext uri="{FF2B5EF4-FFF2-40B4-BE49-F238E27FC236}">
                <a16:creationId xmlns:a16="http://schemas.microsoft.com/office/drawing/2014/main" id="{882B9D85-D524-4739-B80C-C7AB5625A264}"/>
              </a:ext>
            </a:extLst>
          </p:cNvPr>
          <p:cNvSpPr txBox="1"/>
          <p:nvPr/>
        </p:nvSpPr>
        <p:spPr>
          <a:xfrm>
            <a:off x="6589784" y="5616518"/>
            <a:ext cx="134652" cy="161583"/>
          </a:xfrm>
          <a:prstGeom prst="rect">
            <a:avLst/>
          </a:prstGeom>
          <a:noFill/>
        </p:spPr>
        <p:txBody>
          <a:bodyPr wrap="none" lIns="0" tIns="0" rIns="0" bIns="0" rtlCol="0">
            <a:spAutoFit/>
          </a:bodyPr>
          <a:lstStyle/>
          <a:p>
            <a:r>
              <a:rPr lang="en-US" altLang="zh-CN" sz="1050" b="1" dirty="0">
                <a:latin typeface="Times New Roman" pitchFamily="18" charset="0"/>
                <a:ea typeface="宋体" pitchFamily="2" charset="-122"/>
                <a:cs typeface="Times New Roman" pitchFamily="18" charset="0"/>
              </a:rPr>
              <a:t>60</a:t>
            </a:r>
            <a:endParaRPr lang="zh-CN" altLang="en-US" sz="1050" b="1" dirty="0">
              <a:latin typeface="Times New Roman" pitchFamily="18" charset="0"/>
              <a:ea typeface="宋体" pitchFamily="2" charset="-122"/>
              <a:cs typeface="Times New Roman" pitchFamily="18" charset="0"/>
            </a:endParaRPr>
          </a:p>
        </p:txBody>
      </p:sp>
      <p:sp>
        <p:nvSpPr>
          <p:cNvPr id="113" name="矩形 112">
            <a:extLst>
              <a:ext uri="{FF2B5EF4-FFF2-40B4-BE49-F238E27FC236}">
                <a16:creationId xmlns:a16="http://schemas.microsoft.com/office/drawing/2014/main" id="{ABFE2F22-4536-476F-8F50-275DED620ED8}"/>
              </a:ext>
            </a:extLst>
          </p:cNvPr>
          <p:cNvSpPr/>
          <p:nvPr/>
        </p:nvSpPr>
        <p:spPr>
          <a:xfrm>
            <a:off x="5249510" y="4254212"/>
            <a:ext cx="630000" cy="252000"/>
          </a:xfrm>
          <a:prstGeom prst="rect">
            <a:avLst/>
          </a:prstGeom>
          <a:solidFill>
            <a:srgbClr val="FF9900">
              <a:alpha val="5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latin typeface="宋体" pitchFamily="2" charset="-122"/>
                <a:ea typeface="宋体" pitchFamily="2" charset="-122"/>
                <a:cs typeface="Times New Roman" pitchFamily="18" charset="0"/>
              </a:rPr>
              <a:t>队伍</a:t>
            </a:r>
            <a:r>
              <a:rPr lang="en-US" altLang="zh-CN" sz="1050" b="1" dirty="0">
                <a:latin typeface="宋体" pitchFamily="2" charset="-122"/>
                <a:ea typeface="宋体" pitchFamily="2" charset="-122"/>
                <a:cs typeface="Times New Roman" pitchFamily="18" charset="0"/>
              </a:rPr>
              <a:t>1</a:t>
            </a:r>
            <a:endParaRPr lang="zh-CN" altLang="en-US" sz="1050" b="1" dirty="0">
              <a:latin typeface="宋体" pitchFamily="2" charset="-122"/>
              <a:ea typeface="宋体" pitchFamily="2" charset="-122"/>
              <a:cs typeface="Times New Roman" pitchFamily="18" charset="0"/>
            </a:endParaRPr>
          </a:p>
        </p:txBody>
      </p:sp>
      <p:sp>
        <p:nvSpPr>
          <p:cNvPr id="114" name="矩形 113">
            <a:extLst>
              <a:ext uri="{FF2B5EF4-FFF2-40B4-BE49-F238E27FC236}">
                <a16:creationId xmlns:a16="http://schemas.microsoft.com/office/drawing/2014/main" id="{B731C0C5-8BA1-4577-AEFF-EA16DCF39E79}"/>
              </a:ext>
            </a:extLst>
          </p:cNvPr>
          <p:cNvSpPr/>
          <p:nvPr/>
        </p:nvSpPr>
        <p:spPr>
          <a:xfrm>
            <a:off x="5249510" y="4619972"/>
            <a:ext cx="630000" cy="252000"/>
          </a:xfrm>
          <a:prstGeom prst="rect">
            <a:avLst/>
          </a:prstGeom>
          <a:solidFill>
            <a:srgbClr val="FF9900">
              <a:alpha val="5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latin typeface="宋体" pitchFamily="2" charset="-122"/>
                <a:ea typeface="宋体" pitchFamily="2" charset="-122"/>
                <a:cs typeface="Times New Roman" pitchFamily="18" charset="0"/>
              </a:rPr>
              <a:t>队伍</a:t>
            </a:r>
            <a:r>
              <a:rPr lang="en-US" altLang="zh-CN" sz="1050" b="1" dirty="0">
                <a:latin typeface="宋体" pitchFamily="2" charset="-122"/>
                <a:ea typeface="宋体" pitchFamily="2" charset="-122"/>
                <a:cs typeface="Times New Roman" pitchFamily="18" charset="0"/>
              </a:rPr>
              <a:t>2</a:t>
            </a:r>
            <a:endParaRPr lang="zh-CN" altLang="en-US" sz="1050" b="1" dirty="0">
              <a:latin typeface="宋体" pitchFamily="2" charset="-122"/>
              <a:ea typeface="宋体" pitchFamily="2" charset="-122"/>
              <a:cs typeface="Times New Roman" pitchFamily="18" charset="0"/>
            </a:endParaRPr>
          </a:p>
        </p:txBody>
      </p:sp>
      <p:sp>
        <p:nvSpPr>
          <p:cNvPr id="115" name="矩形 114">
            <a:extLst>
              <a:ext uri="{FF2B5EF4-FFF2-40B4-BE49-F238E27FC236}">
                <a16:creationId xmlns:a16="http://schemas.microsoft.com/office/drawing/2014/main" id="{6257E0A3-8733-46FC-B721-5F93B76009BA}"/>
              </a:ext>
            </a:extLst>
          </p:cNvPr>
          <p:cNvSpPr/>
          <p:nvPr/>
        </p:nvSpPr>
        <p:spPr>
          <a:xfrm>
            <a:off x="5249510" y="4974302"/>
            <a:ext cx="630000" cy="252000"/>
          </a:xfrm>
          <a:prstGeom prst="rect">
            <a:avLst/>
          </a:prstGeom>
          <a:solidFill>
            <a:srgbClr val="FF9900">
              <a:alpha val="5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latin typeface="宋体" pitchFamily="2" charset="-122"/>
                <a:ea typeface="宋体" pitchFamily="2" charset="-122"/>
                <a:cs typeface="Times New Roman" pitchFamily="18" charset="0"/>
              </a:rPr>
              <a:t>队伍</a:t>
            </a:r>
            <a:r>
              <a:rPr lang="en-US" altLang="zh-CN" sz="1050" b="1" dirty="0">
                <a:latin typeface="宋体" pitchFamily="2" charset="-122"/>
                <a:ea typeface="宋体" pitchFamily="2" charset="-122"/>
                <a:cs typeface="Times New Roman" pitchFamily="18" charset="0"/>
              </a:rPr>
              <a:t>3</a:t>
            </a:r>
            <a:endParaRPr lang="zh-CN" altLang="en-US" sz="1050" b="1" dirty="0">
              <a:latin typeface="宋体" pitchFamily="2" charset="-122"/>
              <a:ea typeface="宋体" pitchFamily="2" charset="-122"/>
              <a:cs typeface="Times New Roman" pitchFamily="18" charset="0"/>
            </a:endParaRPr>
          </a:p>
        </p:txBody>
      </p:sp>
      <p:sp>
        <p:nvSpPr>
          <p:cNvPr id="116" name="TextBox 49">
            <a:extLst>
              <a:ext uri="{FF2B5EF4-FFF2-40B4-BE49-F238E27FC236}">
                <a16:creationId xmlns:a16="http://schemas.microsoft.com/office/drawing/2014/main" id="{F397C51C-F82D-43EC-BFB4-9694A220B676}"/>
              </a:ext>
            </a:extLst>
          </p:cNvPr>
          <p:cNvSpPr txBox="1"/>
          <p:nvPr/>
        </p:nvSpPr>
        <p:spPr>
          <a:xfrm>
            <a:off x="5908121" y="5572584"/>
            <a:ext cx="67326" cy="161583"/>
          </a:xfrm>
          <a:prstGeom prst="rect">
            <a:avLst/>
          </a:prstGeom>
          <a:noFill/>
        </p:spPr>
        <p:txBody>
          <a:bodyPr wrap="none" lIns="0" tIns="0" rIns="0" bIns="0" rtlCol="0">
            <a:spAutoFit/>
          </a:bodyPr>
          <a:lstStyle/>
          <a:p>
            <a:r>
              <a:rPr lang="en-US" altLang="zh-CN" sz="1050" b="1" dirty="0">
                <a:latin typeface="Times New Roman" pitchFamily="18" charset="0"/>
                <a:ea typeface="宋体" pitchFamily="2" charset="-122"/>
                <a:cs typeface="Times New Roman" pitchFamily="18" charset="0"/>
              </a:rPr>
              <a:t>0</a:t>
            </a:r>
            <a:endParaRPr lang="zh-CN" altLang="en-US" sz="1050" b="1" dirty="0">
              <a:latin typeface="Times New Roman" pitchFamily="18" charset="0"/>
              <a:ea typeface="宋体" pitchFamily="2" charset="-122"/>
              <a:cs typeface="Times New Roman" pitchFamily="18" charset="0"/>
            </a:endParaRPr>
          </a:p>
        </p:txBody>
      </p:sp>
      <p:sp>
        <p:nvSpPr>
          <p:cNvPr id="117" name="TextBox 50">
            <a:extLst>
              <a:ext uri="{FF2B5EF4-FFF2-40B4-BE49-F238E27FC236}">
                <a16:creationId xmlns:a16="http://schemas.microsoft.com/office/drawing/2014/main" id="{E37A3DF9-0E38-43EC-9161-336189FCA419}"/>
              </a:ext>
            </a:extLst>
          </p:cNvPr>
          <p:cNvSpPr txBox="1"/>
          <p:nvPr/>
        </p:nvSpPr>
        <p:spPr>
          <a:xfrm>
            <a:off x="8257405" y="5587028"/>
            <a:ext cx="583493" cy="161583"/>
          </a:xfrm>
          <a:prstGeom prst="rect">
            <a:avLst/>
          </a:prstGeom>
          <a:noFill/>
        </p:spPr>
        <p:txBody>
          <a:bodyPr wrap="none" lIns="0" tIns="0" rIns="0" bIns="0" rtlCol="0">
            <a:spAutoFit/>
          </a:bodyPr>
          <a:lstStyle/>
          <a:p>
            <a:r>
              <a:rPr lang="zh-CN" altLang="en-US" sz="1050" b="1" dirty="0">
                <a:latin typeface="Times New Roman" pitchFamily="18" charset="0"/>
                <a:ea typeface="宋体" pitchFamily="2" charset="-122"/>
                <a:cs typeface="Times New Roman" pitchFamily="18" charset="0"/>
              </a:rPr>
              <a:t>时间</a:t>
            </a:r>
            <a:r>
              <a:rPr lang="en-US" altLang="zh-CN" sz="1050" b="1" dirty="0">
                <a:latin typeface="Times New Roman" pitchFamily="18" charset="0"/>
                <a:ea typeface="宋体" pitchFamily="2" charset="-122"/>
                <a:cs typeface="Times New Roman" pitchFamily="18" charset="0"/>
              </a:rPr>
              <a:t>(min)</a:t>
            </a:r>
            <a:endParaRPr lang="zh-CN" altLang="en-US" sz="1050" b="1" dirty="0">
              <a:latin typeface="Times New Roman" pitchFamily="18" charset="0"/>
              <a:ea typeface="宋体" pitchFamily="2" charset="-122"/>
              <a:cs typeface="Times New Roman" pitchFamily="18" charset="0"/>
            </a:endParaRPr>
          </a:p>
        </p:txBody>
      </p:sp>
      <p:sp>
        <p:nvSpPr>
          <p:cNvPr id="118" name="矩形 117">
            <a:extLst>
              <a:ext uri="{FF2B5EF4-FFF2-40B4-BE49-F238E27FC236}">
                <a16:creationId xmlns:a16="http://schemas.microsoft.com/office/drawing/2014/main" id="{7AEE52CF-CA4B-4493-942A-95B46B759191}"/>
              </a:ext>
            </a:extLst>
          </p:cNvPr>
          <p:cNvSpPr/>
          <p:nvPr/>
        </p:nvSpPr>
        <p:spPr>
          <a:xfrm>
            <a:off x="6461241" y="4651292"/>
            <a:ext cx="360000" cy="180000"/>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rgbClr val="0000FF"/>
                </a:solidFill>
                <a:latin typeface="Arial" panose="020B0604020202020204" pitchFamily="34" charset="0"/>
                <a:ea typeface="宋体"/>
                <a:cs typeface="Arial" panose="020B0604020202020204" pitchFamily="34" charset="0"/>
              </a:rPr>
              <a:t>③</a:t>
            </a:r>
            <a:endParaRPr lang="zh-CN" altLang="en-US" sz="1050" b="1" dirty="0">
              <a:solidFill>
                <a:srgbClr val="0000FF"/>
              </a:solidFill>
              <a:latin typeface="Arial" panose="020B0604020202020204" pitchFamily="34" charset="0"/>
              <a:cs typeface="Arial" panose="020B0604020202020204" pitchFamily="34" charset="0"/>
            </a:endParaRPr>
          </a:p>
        </p:txBody>
      </p:sp>
      <p:sp>
        <p:nvSpPr>
          <p:cNvPr id="119" name="矩形 118">
            <a:extLst>
              <a:ext uri="{FF2B5EF4-FFF2-40B4-BE49-F238E27FC236}">
                <a16:creationId xmlns:a16="http://schemas.microsoft.com/office/drawing/2014/main" id="{CD878791-58D4-474F-8B38-DC10FAEE31C6}"/>
              </a:ext>
            </a:extLst>
          </p:cNvPr>
          <p:cNvSpPr/>
          <p:nvPr/>
        </p:nvSpPr>
        <p:spPr>
          <a:xfrm>
            <a:off x="5922280" y="4651292"/>
            <a:ext cx="540000" cy="180000"/>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rgbClr val="0000FF"/>
                </a:solidFill>
                <a:latin typeface="Arial" panose="020B0604020202020204" pitchFamily="34" charset="0"/>
                <a:ea typeface="宋体"/>
                <a:cs typeface="Arial" panose="020B0604020202020204" pitchFamily="34" charset="0"/>
              </a:rPr>
              <a:t>①</a:t>
            </a:r>
            <a:endParaRPr lang="zh-CN" altLang="en-US" sz="1050" b="1" dirty="0">
              <a:solidFill>
                <a:srgbClr val="0000FF"/>
              </a:solidFill>
              <a:latin typeface="Arial" panose="020B0604020202020204" pitchFamily="34" charset="0"/>
              <a:cs typeface="Arial" panose="020B0604020202020204" pitchFamily="34" charset="0"/>
            </a:endParaRPr>
          </a:p>
        </p:txBody>
      </p:sp>
      <p:sp>
        <p:nvSpPr>
          <p:cNvPr id="120" name="矩形 119">
            <a:extLst>
              <a:ext uri="{FF2B5EF4-FFF2-40B4-BE49-F238E27FC236}">
                <a16:creationId xmlns:a16="http://schemas.microsoft.com/office/drawing/2014/main" id="{4618DC9F-0C78-458E-878B-D4F1CC65292F}"/>
              </a:ext>
            </a:extLst>
          </p:cNvPr>
          <p:cNvSpPr/>
          <p:nvPr/>
        </p:nvSpPr>
        <p:spPr>
          <a:xfrm>
            <a:off x="6823366" y="4294258"/>
            <a:ext cx="838800" cy="180000"/>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rgbClr val="0000FF"/>
                </a:solidFill>
                <a:latin typeface="Arial" panose="020B0604020202020204" pitchFamily="34" charset="0"/>
                <a:ea typeface="宋体"/>
                <a:cs typeface="Arial" panose="020B0604020202020204" pitchFamily="34" charset="0"/>
              </a:rPr>
              <a:t>⑥</a:t>
            </a:r>
            <a:endParaRPr lang="zh-CN" altLang="en-US" sz="1050" b="1" dirty="0">
              <a:solidFill>
                <a:srgbClr val="0000FF"/>
              </a:solidFill>
              <a:latin typeface="Arial" panose="020B0604020202020204" pitchFamily="34" charset="0"/>
              <a:cs typeface="Arial" panose="020B0604020202020204" pitchFamily="34" charset="0"/>
            </a:endParaRPr>
          </a:p>
        </p:txBody>
      </p:sp>
      <p:sp>
        <p:nvSpPr>
          <p:cNvPr id="121" name="矩形 120">
            <a:extLst>
              <a:ext uri="{FF2B5EF4-FFF2-40B4-BE49-F238E27FC236}">
                <a16:creationId xmlns:a16="http://schemas.microsoft.com/office/drawing/2014/main" id="{7AC19E1A-79A5-4B1D-8F11-436965A57F02}"/>
              </a:ext>
            </a:extLst>
          </p:cNvPr>
          <p:cNvSpPr/>
          <p:nvPr/>
        </p:nvSpPr>
        <p:spPr>
          <a:xfrm>
            <a:off x="6821241" y="4648825"/>
            <a:ext cx="781200" cy="180000"/>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rgbClr val="0000FF"/>
                </a:solidFill>
                <a:latin typeface="Arial" panose="020B0604020202020204" pitchFamily="34" charset="0"/>
                <a:ea typeface="宋体"/>
                <a:cs typeface="Arial" panose="020B0604020202020204" pitchFamily="34" charset="0"/>
              </a:rPr>
              <a:t>⑦</a:t>
            </a:r>
            <a:endParaRPr lang="zh-CN" altLang="en-US" sz="1050" b="1" dirty="0">
              <a:solidFill>
                <a:srgbClr val="0000FF"/>
              </a:solidFill>
              <a:latin typeface="Arial" panose="020B0604020202020204" pitchFamily="34" charset="0"/>
              <a:cs typeface="Arial" panose="020B0604020202020204" pitchFamily="34" charset="0"/>
            </a:endParaRPr>
          </a:p>
        </p:txBody>
      </p:sp>
      <p:sp>
        <p:nvSpPr>
          <p:cNvPr id="122" name="矩形 121">
            <a:extLst>
              <a:ext uri="{FF2B5EF4-FFF2-40B4-BE49-F238E27FC236}">
                <a16:creationId xmlns:a16="http://schemas.microsoft.com/office/drawing/2014/main" id="{FB60A056-6C56-4A2A-B014-02309221064D}"/>
              </a:ext>
            </a:extLst>
          </p:cNvPr>
          <p:cNvSpPr/>
          <p:nvPr/>
        </p:nvSpPr>
        <p:spPr>
          <a:xfrm>
            <a:off x="5923265" y="4294258"/>
            <a:ext cx="478800" cy="180000"/>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rgbClr val="0000FF"/>
                </a:solidFill>
                <a:latin typeface="Arial" panose="020B0604020202020204" pitchFamily="34" charset="0"/>
                <a:ea typeface="宋体"/>
                <a:cs typeface="Arial" panose="020B0604020202020204" pitchFamily="34" charset="0"/>
              </a:rPr>
              <a:t>②</a:t>
            </a:r>
            <a:endParaRPr lang="zh-CN" altLang="en-US" sz="1050" b="1" dirty="0">
              <a:solidFill>
                <a:srgbClr val="0000FF"/>
              </a:solidFill>
              <a:latin typeface="Arial" panose="020B0604020202020204" pitchFamily="34" charset="0"/>
              <a:cs typeface="Arial" panose="020B0604020202020204" pitchFamily="34" charset="0"/>
            </a:endParaRPr>
          </a:p>
        </p:txBody>
      </p:sp>
      <p:cxnSp>
        <p:nvCxnSpPr>
          <p:cNvPr id="123" name="直接连接符 122">
            <a:extLst>
              <a:ext uri="{FF2B5EF4-FFF2-40B4-BE49-F238E27FC236}">
                <a16:creationId xmlns:a16="http://schemas.microsoft.com/office/drawing/2014/main" id="{0E4CE1EC-31B3-43D8-933B-CFEAD1912A8F}"/>
              </a:ext>
            </a:extLst>
          </p:cNvPr>
          <p:cNvCxnSpPr/>
          <p:nvPr/>
        </p:nvCxnSpPr>
        <p:spPr>
          <a:xfrm>
            <a:off x="6405249" y="4354889"/>
            <a:ext cx="0" cy="102239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4" name="直接连接符 123">
            <a:extLst>
              <a:ext uri="{FF2B5EF4-FFF2-40B4-BE49-F238E27FC236}">
                <a16:creationId xmlns:a16="http://schemas.microsoft.com/office/drawing/2014/main" id="{D2575BC8-A19C-4BDA-9538-98A4391DF3F5}"/>
              </a:ext>
            </a:extLst>
          </p:cNvPr>
          <p:cNvCxnSpPr/>
          <p:nvPr/>
        </p:nvCxnSpPr>
        <p:spPr>
          <a:xfrm>
            <a:off x="6818738" y="4411298"/>
            <a:ext cx="0" cy="97838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5" name="直接连接符 124">
            <a:extLst>
              <a:ext uri="{FF2B5EF4-FFF2-40B4-BE49-F238E27FC236}">
                <a16:creationId xmlns:a16="http://schemas.microsoft.com/office/drawing/2014/main" id="{B4E51163-F305-4334-BF5A-CF5A24482DC9}"/>
              </a:ext>
            </a:extLst>
          </p:cNvPr>
          <p:cNvCxnSpPr/>
          <p:nvPr/>
        </p:nvCxnSpPr>
        <p:spPr>
          <a:xfrm>
            <a:off x="7662801" y="4471872"/>
            <a:ext cx="0" cy="95545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6" name="直接连接符 125">
            <a:extLst>
              <a:ext uri="{FF2B5EF4-FFF2-40B4-BE49-F238E27FC236}">
                <a16:creationId xmlns:a16="http://schemas.microsoft.com/office/drawing/2014/main" id="{49413889-74EB-4AED-A602-D489BDF41201}"/>
              </a:ext>
            </a:extLst>
          </p:cNvPr>
          <p:cNvCxnSpPr/>
          <p:nvPr/>
        </p:nvCxnSpPr>
        <p:spPr>
          <a:xfrm>
            <a:off x="6464279" y="4738825"/>
            <a:ext cx="0" cy="63845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7" name="直接连接符 126">
            <a:extLst>
              <a:ext uri="{FF2B5EF4-FFF2-40B4-BE49-F238E27FC236}">
                <a16:creationId xmlns:a16="http://schemas.microsoft.com/office/drawing/2014/main" id="{F60FE395-863D-4DDD-A095-A7E66A437D91}"/>
              </a:ext>
            </a:extLst>
          </p:cNvPr>
          <p:cNvCxnSpPr/>
          <p:nvPr/>
        </p:nvCxnSpPr>
        <p:spPr>
          <a:xfrm>
            <a:off x="7599486" y="4742339"/>
            <a:ext cx="0" cy="54032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8" name="直接连接符 127">
            <a:extLst>
              <a:ext uri="{FF2B5EF4-FFF2-40B4-BE49-F238E27FC236}">
                <a16:creationId xmlns:a16="http://schemas.microsoft.com/office/drawing/2014/main" id="{28A66B52-0C20-4B3B-BADB-B85790561CA8}"/>
              </a:ext>
            </a:extLst>
          </p:cNvPr>
          <p:cNvCxnSpPr/>
          <p:nvPr/>
        </p:nvCxnSpPr>
        <p:spPr>
          <a:xfrm>
            <a:off x="7479719" y="5136203"/>
            <a:ext cx="0" cy="26703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9" name="TextBox 62">
            <a:extLst>
              <a:ext uri="{FF2B5EF4-FFF2-40B4-BE49-F238E27FC236}">
                <a16:creationId xmlns:a16="http://schemas.microsoft.com/office/drawing/2014/main" id="{F61982A3-ECCE-4B92-AC9C-4DE4708CA9C2}"/>
              </a:ext>
            </a:extLst>
          </p:cNvPr>
          <p:cNvSpPr txBox="1"/>
          <p:nvPr/>
        </p:nvSpPr>
        <p:spPr>
          <a:xfrm>
            <a:off x="6419845" y="5361925"/>
            <a:ext cx="131446" cy="161583"/>
          </a:xfrm>
          <a:prstGeom prst="rect">
            <a:avLst/>
          </a:prstGeom>
          <a:noFill/>
        </p:spPr>
        <p:txBody>
          <a:bodyPr wrap="none" lIns="0" tIns="0" rIns="0" bIns="0" rtlCol="0">
            <a:spAutoFit/>
          </a:bodyPr>
          <a:lstStyle/>
          <a:p>
            <a:r>
              <a:rPr lang="en-US" altLang="zh-CN" sz="1050" b="1" i="1" dirty="0">
                <a:latin typeface="Times New Roman" pitchFamily="18" charset="0"/>
                <a:ea typeface="宋体" pitchFamily="2" charset="-122"/>
                <a:cs typeface="Times New Roman" pitchFamily="18" charset="0"/>
              </a:rPr>
              <a:t>t</a:t>
            </a:r>
            <a:r>
              <a:rPr lang="en-US" altLang="zh-CN" sz="1050" b="1" baseline="-25000" dirty="0">
                <a:latin typeface="Times New Roman" pitchFamily="18" charset="0"/>
                <a:ea typeface="宋体" pitchFamily="2" charset="-122"/>
                <a:cs typeface="Times New Roman" pitchFamily="18" charset="0"/>
              </a:rPr>
              <a:t>p1</a:t>
            </a:r>
            <a:endParaRPr lang="zh-CN" altLang="en-US" sz="1050" b="1" dirty="0">
              <a:latin typeface="Times New Roman" pitchFamily="18" charset="0"/>
              <a:ea typeface="宋体" pitchFamily="2" charset="-122"/>
              <a:cs typeface="Times New Roman" pitchFamily="18" charset="0"/>
            </a:endParaRPr>
          </a:p>
        </p:txBody>
      </p:sp>
      <p:sp>
        <p:nvSpPr>
          <p:cNvPr id="130" name="TextBox 63">
            <a:extLst>
              <a:ext uri="{FF2B5EF4-FFF2-40B4-BE49-F238E27FC236}">
                <a16:creationId xmlns:a16="http://schemas.microsoft.com/office/drawing/2014/main" id="{C9E144BD-7866-43E6-8E47-EE7DC9D41D73}"/>
              </a:ext>
            </a:extLst>
          </p:cNvPr>
          <p:cNvSpPr txBox="1"/>
          <p:nvPr/>
        </p:nvSpPr>
        <p:spPr>
          <a:xfrm>
            <a:off x="7614985" y="5346532"/>
            <a:ext cx="131446" cy="161583"/>
          </a:xfrm>
          <a:prstGeom prst="rect">
            <a:avLst/>
          </a:prstGeom>
          <a:noFill/>
        </p:spPr>
        <p:txBody>
          <a:bodyPr wrap="none" lIns="0" tIns="0" rIns="0" bIns="0" rtlCol="0">
            <a:spAutoFit/>
          </a:bodyPr>
          <a:lstStyle/>
          <a:p>
            <a:r>
              <a:rPr lang="en-US" altLang="zh-CN" sz="1050" b="1" i="1" dirty="0">
                <a:latin typeface="Times New Roman" pitchFamily="18" charset="0"/>
                <a:ea typeface="宋体" pitchFamily="2" charset="-122"/>
                <a:cs typeface="Times New Roman" pitchFamily="18" charset="0"/>
              </a:rPr>
              <a:t>t</a:t>
            </a:r>
            <a:r>
              <a:rPr lang="en-US" altLang="zh-CN" sz="1050" b="1" baseline="-25000" dirty="0">
                <a:latin typeface="Times New Roman" pitchFamily="18" charset="0"/>
                <a:ea typeface="宋体" pitchFamily="2" charset="-122"/>
                <a:cs typeface="Times New Roman" pitchFamily="18" charset="0"/>
              </a:rPr>
              <a:t>p6</a:t>
            </a:r>
            <a:endParaRPr lang="zh-CN" altLang="en-US" sz="1050" b="1" dirty="0">
              <a:latin typeface="Times New Roman" pitchFamily="18" charset="0"/>
              <a:ea typeface="宋体" pitchFamily="2" charset="-122"/>
              <a:cs typeface="Times New Roman" pitchFamily="18" charset="0"/>
            </a:endParaRPr>
          </a:p>
        </p:txBody>
      </p:sp>
      <p:sp>
        <p:nvSpPr>
          <p:cNvPr id="131" name="TextBox 64">
            <a:extLst>
              <a:ext uri="{FF2B5EF4-FFF2-40B4-BE49-F238E27FC236}">
                <a16:creationId xmlns:a16="http://schemas.microsoft.com/office/drawing/2014/main" id="{0F9E75A6-3D8A-491B-BC37-D6DE88A619A1}"/>
              </a:ext>
            </a:extLst>
          </p:cNvPr>
          <p:cNvSpPr txBox="1"/>
          <p:nvPr/>
        </p:nvSpPr>
        <p:spPr>
          <a:xfrm>
            <a:off x="6724436" y="5361925"/>
            <a:ext cx="214802" cy="161583"/>
          </a:xfrm>
          <a:prstGeom prst="rect">
            <a:avLst/>
          </a:prstGeom>
          <a:noFill/>
        </p:spPr>
        <p:txBody>
          <a:bodyPr wrap="none" lIns="0" tIns="0" rIns="0" bIns="0" rtlCol="0">
            <a:spAutoFit/>
          </a:bodyPr>
          <a:lstStyle/>
          <a:p>
            <a:r>
              <a:rPr lang="en-US" altLang="zh-CN" sz="1050" b="1" i="1" dirty="0">
                <a:latin typeface="Times New Roman" pitchFamily="18" charset="0"/>
                <a:ea typeface="宋体" pitchFamily="2" charset="-122"/>
                <a:cs typeface="Times New Roman" pitchFamily="18" charset="0"/>
              </a:rPr>
              <a:t>t</a:t>
            </a:r>
            <a:r>
              <a:rPr lang="en-US" altLang="zh-CN" sz="1050" b="1" baseline="-25000" dirty="0">
                <a:latin typeface="Times New Roman" pitchFamily="18" charset="0"/>
                <a:ea typeface="宋体" pitchFamily="2" charset="-122"/>
                <a:cs typeface="Times New Roman" pitchFamily="18" charset="0"/>
              </a:rPr>
              <a:t>p3-4</a:t>
            </a:r>
            <a:endParaRPr lang="zh-CN" altLang="en-US" sz="1050" b="1" dirty="0">
              <a:latin typeface="Times New Roman" pitchFamily="18" charset="0"/>
              <a:ea typeface="宋体" pitchFamily="2" charset="-122"/>
              <a:cs typeface="Times New Roman" pitchFamily="18" charset="0"/>
            </a:endParaRPr>
          </a:p>
        </p:txBody>
      </p:sp>
      <p:sp>
        <p:nvSpPr>
          <p:cNvPr id="132" name="TextBox 65">
            <a:extLst>
              <a:ext uri="{FF2B5EF4-FFF2-40B4-BE49-F238E27FC236}">
                <a16:creationId xmlns:a16="http://schemas.microsoft.com/office/drawing/2014/main" id="{F1C2B1E7-C13F-4A3F-8522-FB35101E05B0}"/>
              </a:ext>
            </a:extLst>
          </p:cNvPr>
          <p:cNvSpPr txBox="1"/>
          <p:nvPr/>
        </p:nvSpPr>
        <p:spPr>
          <a:xfrm>
            <a:off x="7282040" y="5616518"/>
            <a:ext cx="201978" cy="161583"/>
          </a:xfrm>
          <a:prstGeom prst="rect">
            <a:avLst/>
          </a:prstGeom>
          <a:noFill/>
        </p:spPr>
        <p:txBody>
          <a:bodyPr wrap="none" lIns="0" tIns="0" rIns="0" bIns="0" rtlCol="0">
            <a:spAutoFit/>
          </a:bodyPr>
          <a:lstStyle/>
          <a:p>
            <a:r>
              <a:rPr lang="en-US" altLang="zh-CN" sz="1050" b="1" dirty="0">
                <a:latin typeface="Times New Roman" pitchFamily="18" charset="0"/>
                <a:ea typeface="宋体" pitchFamily="2" charset="-122"/>
                <a:cs typeface="Times New Roman" pitchFamily="18" charset="0"/>
              </a:rPr>
              <a:t>120</a:t>
            </a:r>
            <a:endParaRPr lang="zh-CN" altLang="en-US" sz="1050" b="1" dirty="0">
              <a:latin typeface="Times New Roman" pitchFamily="18" charset="0"/>
              <a:ea typeface="宋体" pitchFamily="2" charset="-122"/>
              <a:cs typeface="Times New Roman" pitchFamily="18" charset="0"/>
            </a:endParaRPr>
          </a:p>
        </p:txBody>
      </p:sp>
      <p:sp>
        <p:nvSpPr>
          <p:cNvPr id="133" name="TextBox 66">
            <a:extLst>
              <a:ext uri="{FF2B5EF4-FFF2-40B4-BE49-F238E27FC236}">
                <a16:creationId xmlns:a16="http://schemas.microsoft.com/office/drawing/2014/main" id="{2E025798-2838-4940-BC8C-1766E94154C9}"/>
              </a:ext>
            </a:extLst>
          </p:cNvPr>
          <p:cNvSpPr txBox="1"/>
          <p:nvPr/>
        </p:nvSpPr>
        <p:spPr>
          <a:xfrm>
            <a:off x="8009010" y="5614696"/>
            <a:ext cx="201978" cy="161583"/>
          </a:xfrm>
          <a:prstGeom prst="rect">
            <a:avLst/>
          </a:prstGeom>
          <a:noFill/>
        </p:spPr>
        <p:txBody>
          <a:bodyPr wrap="none" lIns="0" tIns="0" rIns="0" bIns="0" rtlCol="0">
            <a:spAutoFit/>
          </a:bodyPr>
          <a:lstStyle/>
          <a:p>
            <a:r>
              <a:rPr lang="en-US" altLang="zh-CN" sz="1050" b="1" dirty="0">
                <a:latin typeface="Times New Roman" pitchFamily="18" charset="0"/>
                <a:ea typeface="宋体" pitchFamily="2" charset="-122"/>
                <a:cs typeface="Times New Roman" pitchFamily="18" charset="0"/>
              </a:rPr>
              <a:t>180</a:t>
            </a:r>
            <a:endParaRPr lang="zh-CN" altLang="en-US" sz="1050" b="1" dirty="0">
              <a:latin typeface="Times New Roman" pitchFamily="18" charset="0"/>
              <a:ea typeface="宋体" pitchFamily="2" charset="-122"/>
              <a:cs typeface="Times New Roman" pitchFamily="18" charset="0"/>
            </a:endParaRPr>
          </a:p>
        </p:txBody>
      </p:sp>
      <p:sp>
        <p:nvSpPr>
          <p:cNvPr id="134" name="TextBox 67">
            <a:extLst>
              <a:ext uri="{FF2B5EF4-FFF2-40B4-BE49-F238E27FC236}">
                <a16:creationId xmlns:a16="http://schemas.microsoft.com/office/drawing/2014/main" id="{E7FA2A07-05AB-414B-8587-3CF96F64D5B7}"/>
              </a:ext>
            </a:extLst>
          </p:cNvPr>
          <p:cNvSpPr txBox="1"/>
          <p:nvPr/>
        </p:nvSpPr>
        <p:spPr>
          <a:xfrm>
            <a:off x="7530720" y="5226302"/>
            <a:ext cx="131446" cy="161583"/>
          </a:xfrm>
          <a:prstGeom prst="rect">
            <a:avLst/>
          </a:prstGeom>
          <a:noFill/>
        </p:spPr>
        <p:txBody>
          <a:bodyPr wrap="none" lIns="0" tIns="0" rIns="0" bIns="0" rtlCol="0">
            <a:spAutoFit/>
          </a:bodyPr>
          <a:lstStyle/>
          <a:p>
            <a:r>
              <a:rPr lang="en-US" altLang="zh-CN" sz="1050" b="1" i="1" dirty="0">
                <a:latin typeface="Times New Roman" pitchFamily="18" charset="0"/>
                <a:ea typeface="宋体" pitchFamily="2" charset="-122"/>
                <a:cs typeface="Times New Roman" pitchFamily="18" charset="0"/>
              </a:rPr>
              <a:t>t</a:t>
            </a:r>
            <a:r>
              <a:rPr lang="en-US" altLang="zh-CN" sz="1050" b="1" baseline="-25000" dirty="0">
                <a:latin typeface="Times New Roman" pitchFamily="18" charset="0"/>
                <a:ea typeface="宋体" pitchFamily="2" charset="-122"/>
                <a:cs typeface="Times New Roman" pitchFamily="18" charset="0"/>
              </a:rPr>
              <a:t>p7</a:t>
            </a:r>
            <a:endParaRPr lang="zh-CN" altLang="en-US" sz="1050" b="1" dirty="0">
              <a:latin typeface="Times New Roman" pitchFamily="18" charset="0"/>
              <a:ea typeface="宋体" pitchFamily="2" charset="-122"/>
              <a:cs typeface="Times New Roman" pitchFamily="18" charset="0"/>
            </a:endParaRPr>
          </a:p>
        </p:txBody>
      </p:sp>
      <p:sp>
        <p:nvSpPr>
          <p:cNvPr id="135" name="TextBox 68">
            <a:extLst>
              <a:ext uri="{FF2B5EF4-FFF2-40B4-BE49-F238E27FC236}">
                <a16:creationId xmlns:a16="http://schemas.microsoft.com/office/drawing/2014/main" id="{562CF1F9-2622-4984-B4EA-452654ABE705}"/>
              </a:ext>
            </a:extLst>
          </p:cNvPr>
          <p:cNvSpPr txBox="1"/>
          <p:nvPr/>
        </p:nvSpPr>
        <p:spPr>
          <a:xfrm>
            <a:off x="6287660" y="5358995"/>
            <a:ext cx="131446" cy="161583"/>
          </a:xfrm>
          <a:prstGeom prst="rect">
            <a:avLst/>
          </a:prstGeom>
          <a:noFill/>
        </p:spPr>
        <p:txBody>
          <a:bodyPr wrap="none" lIns="0" tIns="0" rIns="0" bIns="0" rtlCol="0">
            <a:spAutoFit/>
          </a:bodyPr>
          <a:lstStyle/>
          <a:p>
            <a:r>
              <a:rPr lang="en-US" altLang="zh-CN" sz="1050" b="1" i="1" dirty="0">
                <a:latin typeface="Times New Roman" pitchFamily="18" charset="0"/>
                <a:ea typeface="宋体" pitchFamily="2" charset="-122"/>
                <a:cs typeface="Times New Roman" pitchFamily="18" charset="0"/>
              </a:rPr>
              <a:t>t</a:t>
            </a:r>
            <a:r>
              <a:rPr lang="en-US" altLang="zh-CN" sz="1050" b="1" baseline="-25000" dirty="0">
                <a:latin typeface="Times New Roman" pitchFamily="18" charset="0"/>
                <a:ea typeface="宋体" pitchFamily="2" charset="-122"/>
                <a:cs typeface="Times New Roman" pitchFamily="18" charset="0"/>
              </a:rPr>
              <a:t>p2</a:t>
            </a:r>
            <a:endParaRPr lang="zh-CN" altLang="en-US" sz="1050" b="1" dirty="0">
              <a:latin typeface="Times New Roman" pitchFamily="18" charset="0"/>
              <a:ea typeface="宋体" pitchFamily="2" charset="-122"/>
              <a:cs typeface="Times New Roman" pitchFamily="18" charset="0"/>
            </a:endParaRPr>
          </a:p>
        </p:txBody>
      </p:sp>
      <p:sp>
        <p:nvSpPr>
          <p:cNvPr id="136" name="TextBox 69">
            <a:extLst>
              <a:ext uri="{FF2B5EF4-FFF2-40B4-BE49-F238E27FC236}">
                <a16:creationId xmlns:a16="http://schemas.microsoft.com/office/drawing/2014/main" id="{BD43DA2B-BC05-4295-AEDE-2DEBBDE8057F}"/>
              </a:ext>
            </a:extLst>
          </p:cNvPr>
          <p:cNvSpPr txBox="1"/>
          <p:nvPr/>
        </p:nvSpPr>
        <p:spPr>
          <a:xfrm>
            <a:off x="7376346" y="5346535"/>
            <a:ext cx="131446" cy="161583"/>
          </a:xfrm>
          <a:prstGeom prst="rect">
            <a:avLst/>
          </a:prstGeom>
          <a:noFill/>
        </p:spPr>
        <p:txBody>
          <a:bodyPr wrap="none" lIns="0" tIns="0" rIns="0" bIns="0" rtlCol="0">
            <a:spAutoFit/>
          </a:bodyPr>
          <a:lstStyle/>
          <a:p>
            <a:r>
              <a:rPr lang="en-US" altLang="zh-CN" sz="1050" b="1" i="1" dirty="0">
                <a:latin typeface="Times New Roman" pitchFamily="18" charset="0"/>
                <a:ea typeface="宋体" pitchFamily="2" charset="-122"/>
                <a:cs typeface="Times New Roman" pitchFamily="18" charset="0"/>
              </a:rPr>
              <a:t>t</a:t>
            </a:r>
            <a:r>
              <a:rPr lang="en-US" altLang="zh-CN" sz="1050" b="1" baseline="-25000" dirty="0">
                <a:latin typeface="Times New Roman" pitchFamily="18" charset="0"/>
                <a:ea typeface="宋体" pitchFamily="2" charset="-122"/>
                <a:cs typeface="Times New Roman" pitchFamily="18" charset="0"/>
              </a:rPr>
              <a:t>p5</a:t>
            </a:r>
            <a:endParaRPr lang="zh-CN" altLang="en-US" sz="1050" b="1" dirty="0">
              <a:latin typeface="Times New Roman" pitchFamily="18" charset="0"/>
              <a:ea typeface="宋体" pitchFamily="2" charset="-122"/>
              <a:cs typeface="Times New Roman" pitchFamily="18" charset="0"/>
            </a:endParaRPr>
          </a:p>
        </p:txBody>
      </p:sp>
      <p:sp>
        <p:nvSpPr>
          <p:cNvPr id="137" name="TextBox 70">
            <a:extLst>
              <a:ext uri="{FF2B5EF4-FFF2-40B4-BE49-F238E27FC236}">
                <a16:creationId xmlns:a16="http://schemas.microsoft.com/office/drawing/2014/main" id="{41563A7E-AC92-402C-84C2-651B19547144}"/>
              </a:ext>
            </a:extLst>
          </p:cNvPr>
          <p:cNvSpPr txBox="1"/>
          <p:nvPr/>
        </p:nvSpPr>
        <p:spPr>
          <a:xfrm>
            <a:off x="6101607" y="3847209"/>
            <a:ext cx="2020700" cy="161583"/>
          </a:xfrm>
          <a:prstGeom prst="rect">
            <a:avLst/>
          </a:prstGeom>
          <a:noFill/>
        </p:spPr>
        <p:txBody>
          <a:bodyPr wrap="square" lIns="0" tIns="0" rIns="0" bIns="0" rtlCol="0">
            <a:spAutoFit/>
          </a:bodyPr>
          <a:lstStyle/>
          <a:p>
            <a:r>
              <a:rPr lang="zh-CN" altLang="en-US" sz="1050" b="1" dirty="0">
                <a:latin typeface="宋体"/>
                <a:ea typeface="宋体"/>
              </a:rPr>
              <a:t>次序</a:t>
            </a:r>
            <a:r>
              <a:rPr lang="en-US" altLang="zh-CN" sz="1050" b="1" dirty="0">
                <a:latin typeface="宋体"/>
                <a:ea typeface="宋体"/>
              </a:rPr>
              <a:t>2</a:t>
            </a:r>
            <a:r>
              <a:rPr lang="zh-CN" altLang="en-US" sz="1050" b="1" dirty="0">
                <a:latin typeface="宋体"/>
                <a:ea typeface="宋体"/>
              </a:rPr>
              <a:t>：③ ① ⑤ ④ ⑦ ⑥ ②</a:t>
            </a:r>
            <a:endParaRPr lang="zh-CN" altLang="en-US" sz="1050" b="1" dirty="0"/>
          </a:p>
        </p:txBody>
      </p:sp>
      <p:sp>
        <p:nvSpPr>
          <p:cNvPr id="138" name="文本框 137">
            <a:extLst>
              <a:ext uri="{FF2B5EF4-FFF2-40B4-BE49-F238E27FC236}">
                <a16:creationId xmlns:a16="http://schemas.microsoft.com/office/drawing/2014/main" id="{24924F53-D7C5-4136-AA9F-6B820E4FE5D5}"/>
              </a:ext>
            </a:extLst>
          </p:cNvPr>
          <p:cNvSpPr txBox="1"/>
          <p:nvPr/>
        </p:nvSpPr>
        <p:spPr>
          <a:xfrm>
            <a:off x="1238305" y="5807112"/>
            <a:ext cx="6917090" cy="738664"/>
          </a:xfrm>
          <a:prstGeom prst="rect">
            <a:avLst/>
          </a:prstGeom>
          <a:noFill/>
        </p:spPr>
        <p:txBody>
          <a:bodyPr wrap="square" lIns="0" tIns="0" rIns="0" bIns="0" rtlCol="0">
            <a:spAutoFit/>
          </a:bodyPr>
          <a:lstStyle/>
          <a:p>
            <a:pPr algn="ctr"/>
            <a:r>
              <a:rPr lang="zh-CN" altLang="en-US" sz="2400" b="1" dirty="0">
                <a:latin typeface="黑体" panose="02010609060101010101" pitchFamily="49" charset="-122"/>
                <a:ea typeface="黑体" panose="02010609060101010101" pitchFamily="49" charset="-122"/>
              </a:rPr>
              <a:t>震后破坏管道恢复次序会影响恢复过程中管网的服务能力</a:t>
            </a:r>
          </a:p>
        </p:txBody>
      </p:sp>
    </p:spTree>
    <p:extLst>
      <p:ext uri="{BB962C8B-B14F-4D97-AF65-F5344CB8AC3E}">
        <p14:creationId xmlns:p14="http://schemas.microsoft.com/office/powerpoint/2010/main" val="3074145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85003" y="2538404"/>
            <a:ext cx="677108" cy="900246"/>
          </a:xfrm>
          <a:prstGeom prst="rect">
            <a:avLst/>
          </a:prstGeom>
          <a:noFill/>
        </p:spPr>
        <p:txBody>
          <a:bodyPr vert="eaVert" wrap="none" rtlCol="0">
            <a:spAutoFit/>
          </a:bodyPr>
          <a:lstStyle/>
          <a:p>
            <a:r>
              <a:rPr lang="zh-CN" altLang="en-US" sz="3200" b="1" dirty="0"/>
              <a:t>目录</a:t>
            </a:r>
          </a:p>
        </p:txBody>
      </p:sp>
      <p:sp>
        <p:nvSpPr>
          <p:cNvPr id="4" name="TextBox 3"/>
          <p:cNvSpPr txBox="1"/>
          <p:nvPr/>
        </p:nvSpPr>
        <p:spPr>
          <a:xfrm>
            <a:off x="3590692" y="2168565"/>
            <a:ext cx="1579278" cy="369332"/>
          </a:xfrm>
          <a:prstGeom prst="rect">
            <a:avLst/>
          </a:prstGeom>
          <a:noFill/>
        </p:spPr>
        <p:txBody>
          <a:bodyPr wrap="none" rtlCol="0">
            <a:spAutoFit/>
          </a:bodyPr>
          <a:lstStyle/>
          <a:p>
            <a:r>
              <a:rPr lang="zh-CN" altLang="en-US" b="1" dirty="0">
                <a:latin typeface="楷体" pitchFamily="49" charset="-122"/>
                <a:ea typeface="楷体" pitchFamily="49" charset="-122"/>
              </a:rPr>
              <a:t>一、研究背景</a:t>
            </a:r>
          </a:p>
        </p:txBody>
      </p:sp>
      <p:cxnSp>
        <p:nvCxnSpPr>
          <p:cNvPr id="6" name="直接连接符 5"/>
          <p:cNvCxnSpPr/>
          <p:nvPr/>
        </p:nvCxnSpPr>
        <p:spPr>
          <a:xfrm>
            <a:off x="3122342" y="825189"/>
            <a:ext cx="0" cy="4962293"/>
          </a:xfrm>
          <a:prstGeom prst="line">
            <a:avLst/>
          </a:prstGeom>
          <a:ln w="19050">
            <a:solidFill>
              <a:schemeClr val="bg2">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590693" y="2862389"/>
            <a:ext cx="2276585" cy="369332"/>
          </a:xfrm>
          <a:prstGeom prst="rect">
            <a:avLst/>
          </a:prstGeom>
          <a:noFill/>
        </p:spPr>
        <p:txBody>
          <a:bodyPr wrap="none" rtlCol="0">
            <a:spAutoFit/>
          </a:bodyPr>
          <a:lstStyle/>
          <a:p>
            <a:r>
              <a:rPr lang="zh-CN" altLang="en-US" b="1" dirty="0">
                <a:latin typeface="楷体" pitchFamily="49" charset="-122"/>
                <a:ea typeface="楷体" pitchFamily="49" charset="-122"/>
              </a:rPr>
              <a:t>二、研究目标与内容</a:t>
            </a:r>
          </a:p>
        </p:txBody>
      </p:sp>
      <p:sp>
        <p:nvSpPr>
          <p:cNvPr id="9" name="TextBox 8"/>
          <p:cNvSpPr txBox="1"/>
          <p:nvPr/>
        </p:nvSpPr>
        <p:spPr>
          <a:xfrm>
            <a:off x="3590693" y="3556213"/>
            <a:ext cx="1579278" cy="369332"/>
          </a:xfrm>
          <a:prstGeom prst="rect">
            <a:avLst/>
          </a:prstGeom>
          <a:noFill/>
        </p:spPr>
        <p:txBody>
          <a:bodyPr wrap="none" rtlCol="0">
            <a:spAutoFit/>
          </a:bodyPr>
          <a:lstStyle/>
          <a:p>
            <a:r>
              <a:rPr lang="zh-CN" altLang="en-US" b="1" dirty="0">
                <a:latin typeface="楷体" pitchFamily="49" charset="-122"/>
                <a:ea typeface="楷体" pitchFamily="49" charset="-122"/>
              </a:rPr>
              <a:t>三、研究进展</a:t>
            </a:r>
          </a:p>
        </p:txBody>
      </p:sp>
      <p:sp>
        <p:nvSpPr>
          <p:cNvPr id="7" name="TextBox 8">
            <a:extLst>
              <a:ext uri="{FF2B5EF4-FFF2-40B4-BE49-F238E27FC236}">
                <a16:creationId xmlns:a16="http://schemas.microsoft.com/office/drawing/2014/main" id="{73F97C46-1EDD-4DBB-A777-2FCA5DA56567}"/>
              </a:ext>
            </a:extLst>
          </p:cNvPr>
          <p:cNvSpPr txBox="1"/>
          <p:nvPr/>
        </p:nvSpPr>
        <p:spPr>
          <a:xfrm>
            <a:off x="3590692" y="4250037"/>
            <a:ext cx="2044149" cy="369332"/>
          </a:xfrm>
          <a:prstGeom prst="rect">
            <a:avLst/>
          </a:prstGeom>
          <a:noFill/>
        </p:spPr>
        <p:txBody>
          <a:bodyPr wrap="none" rtlCol="0">
            <a:spAutoFit/>
          </a:bodyPr>
          <a:lstStyle/>
          <a:p>
            <a:r>
              <a:rPr lang="zh-CN" altLang="en-US" b="1" dirty="0">
                <a:latin typeface="楷体" pitchFamily="49" charset="-122"/>
                <a:ea typeface="楷体" pitchFamily="49" charset="-122"/>
              </a:rPr>
              <a:t>四、下一阶段工作</a:t>
            </a:r>
          </a:p>
        </p:txBody>
      </p:sp>
    </p:spTree>
    <p:extLst>
      <p:ext uri="{BB962C8B-B14F-4D97-AF65-F5344CB8AC3E}">
        <p14:creationId xmlns:p14="http://schemas.microsoft.com/office/powerpoint/2010/main" val="16758489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5919E3-5DB2-473B-9003-1FA776DADD97}"/>
              </a:ext>
            </a:extLst>
          </p:cNvPr>
          <p:cNvSpPr>
            <a:spLocks noGrp="1"/>
          </p:cNvSpPr>
          <p:nvPr>
            <p:ph type="title"/>
          </p:nvPr>
        </p:nvSpPr>
        <p:spPr/>
        <p:txBody>
          <a:bodyPr/>
          <a:lstStyle/>
          <a:p>
            <a:r>
              <a:rPr lang="zh-CN" altLang="en-US" dirty="0"/>
              <a:t>恢复次序确定方法</a:t>
            </a:r>
          </a:p>
        </p:txBody>
      </p:sp>
      <p:sp>
        <p:nvSpPr>
          <p:cNvPr id="3" name="文本框 2">
            <a:extLst>
              <a:ext uri="{FF2B5EF4-FFF2-40B4-BE49-F238E27FC236}">
                <a16:creationId xmlns:a16="http://schemas.microsoft.com/office/drawing/2014/main" id="{6365039C-8585-42EF-9615-B7501DEE788D}"/>
              </a:ext>
            </a:extLst>
          </p:cNvPr>
          <p:cNvSpPr txBox="1"/>
          <p:nvPr/>
        </p:nvSpPr>
        <p:spPr>
          <a:xfrm>
            <a:off x="816864" y="1548772"/>
            <a:ext cx="578685" cy="276999"/>
          </a:xfrm>
          <a:prstGeom prst="rect">
            <a:avLst/>
          </a:prstGeom>
          <a:noFill/>
        </p:spPr>
        <p:txBody>
          <a:bodyPr wrap="none" lIns="0" tIns="0" rIns="0" bIns="0" rtlCol="0">
            <a:spAutoFit/>
          </a:bodyPr>
          <a:lstStyle/>
          <a:p>
            <a:pPr algn="l"/>
            <a:r>
              <a:rPr lang="zh-CN" altLang="en-US" dirty="0"/>
              <a:t>方法</a:t>
            </a:r>
            <a:r>
              <a:rPr lang="en-US" altLang="zh-CN" dirty="0"/>
              <a:t>1</a:t>
            </a:r>
            <a:endParaRPr lang="zh-CN" altLang="en-US" dirty="0"/>
          </a:p>
        </p:txBody>
      </p:sp>
      <p:graphicFrame>
        <p:nvGraphicFramePr>
          <p:cNvPr id="5" name="对象 4">
            <a:extLst>
              <a:ext uri="{FF2B5EF4-FFF2-40B4-BE49-F238E27FC236}">
                <a16:creationId xmlns:a16="http://schemas.microsoft.com/office/drawing/2014/main" id="{EF7DEB0E-FCA6-4CC7-B513-1E4A35D2EE78}"/>
              </a:ext>
            </a:extLst>
          </p:cNvPr>
          <p:cNvGraphicFramePr>
            <a:graphicFrameLocks noChangeAspect="1"/>
          </p:cNvGraphicFramePr>
          <p:nvPr>
            <p:extLst>
              <p:ext uri="{D42A27DB-BD31-4B8C-83A1-F6EECF244321}">
                <p14:modId xmlns:p14="http://schemas.microsoft.com/office/powerpoint/2010/main" val="2526930180"/>
              </p:ext>
            </p:extLst>
          </p:nvPr>
        </p:nvGraphicFramePr>
        <p:xfrm>
          <a:off x="5303520" y="2028259"/>
          <a:ext cx="3771900" cy="3933825"/>
        </p:xfrm>
        <a:graphic>
          <a:graphicData uri="http://schemas.openxmlformats.org/presentationml/2006/ole">
            <mc:AlternateContent xmlns:mc="http://schemas.openxmlformats.org/markup-compatibility/2006">
              <mc:Choice xmlns:v="urn:schemas-microsoft-com:vml" Requires="v">
                <p:oleObj spid="_x0000_s7205" name="Visio" r:id="rId4" imgW="3781437" imgH="5019519" progId="Visio.Drawing.15">
                  <p:embed/>
                </p:oleObj>
              </mc:Choice>
              <mc:Fallback>
                <p:oleObj name="Visio" r:id="rId4" imgW="3781437" imgH="5019519"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b="21742"/>
                      <a:stretch>
                        <a:fillRect/>
                      </a:stretch>
                    </p:blipFill>
                    <p:spPr bwMode="auto">
                      <a:xfrm>
                        <a:off x="5303520" y="2028259"/>
                        <a:ext cx="3771900" cy="3933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文本框 5">
            <a:extLst>
              <a:ext uri="{FF2B5EF4-FFF2-40B4-BE49-F238E27FC236}">
                <a16:creationId xmlns:a16="http://schemas.microsoft.com/office/drawing/2014/main" id="{0C52EBE6-AFB1-4FE5-8E8B-FDDBFFD19563}"/>
              </a:ext>
            </a:extLst>
          </p:cNvPr>
          <p:cNvSpPr txBox="1"/>
          <p:nvPr/>
        </p:nvSpPr>
        <p:spPr>
          <a:xfrm>
            <a:off x="6559296" y="1552189"/>
            <a:ext cx="923330" cy="276999"/>
          </a:xfrm>
          <a:prstGeom prst="rect">
            <a:avLst/>
          </a:prstGeom>
          <a:noFill/>
        </p:spPr>
        <p:txBody>
          <a:bodyPr wrap="none" lIns="0" tIns="0" rIns="0" bIns="0" rtlCol="0">
            <a:spAutoFit/>
          </a:bodyPr>
          <a:lstStyle/>
          <a:p>
            <a:pPr algn="l"/>
            <a:r>
              <a:rPr lang="zh-CN" altLang="en-US" dirty="0"/>
              <a:t>提出方法</a:t>
            </a:r>
          </a:p>
        </p:txBody>
      </p:sp>
      <p:sp>
        <p:nvSpPr>
          <p:cNvPr id="7" name="文本框 6">
            <a:extLst>
              <a:ext uri="{FF2B5EF4-FFF2-40B4-BE49-F238E27FC236}">
                <a16:creationId xmlns:a16="http://schemas.microsoft.com/office/drawing/2014/main" id="{C4F85C89-1C10-4D11-A147-D65BD04A0A7D}"/>
              </a:ext>
            </a:extLst>
          </p:cNvPr>
          <p:cNvSpPr txBox="1"/>
          <p:nvPr/>
        </p:nvSpPr>
        <p:spPr>
          <a:xfrm>
            <a:off x="2633281" y="1559488"/>
            <a:ext cx="578685" cy="276999"/>
          </a:xfrm>
          <a:prstGeom prst="rect">
            <a:avLst/>
          </a:prstGeom>
          <a:noFill/>
        </p:spPr>
        <p:txBody>
          <a:bodyPr wrap="none" lIns="0" tIns="0" rIns="0" bIns="0" rtlCol="0">
            <a:spAutoFit/>
          </a:bodyPr>
          <a:lstStyle/>
          <a:p>
            <a:pPr algn="l"/>
            <a:r>
              <a:rPr lang="zh-CN" altLang="en-US" dirty="0"/>
              <a:t>方法</a:t>
            </a:r>
            <a:r>
              <a:rPr lang="en-US" altLang="zh-CN" dirty="0"/>
              <a:t>2</a:t>
            </a:r>
            <a:endParaRPr lang="zh-CN" altLang="en-US" dirty="0"/>
          </a:p>
        </p:txBody>
      </p:sp>
      <p:sp>
        <p:nvSpPr>
          <p:cNvPr id="8" name="文本框 7">
            <a:extLst>
              <a:ext uri="{FF2B5EF4-FFF2-40B4-BE49-F238E27FC236}">
                <a16:creationId xmlns:a16="http://schemas.microsoft.com/office/drawing/2014/main" id="{C86BD346-92FB-4AE4-AFBB-564389AF6649}"/>
              </a:ext>
            </a:extLst>
          </p:cNvPr>
          <p:cNvSpPr txBox="1"/>
          <p:nvPr/>
        </p:nvSpPr>
        <p:spPr>
          <a:xfrm>
            <a:off x="4339178" y="1548772"/>
            <a:ext cx="578685" cy="276999"/>
          </a:xfrm>
          <a:prstGeom prst="rect">
            <a:avLst/>
          </a:prstGeom>
          <a:noFill/>
        </p:spPr>
        <p:txBody>
          <a:bodyPr wrap="none" lIns="0" tIns="0" rIns="0" bIns="0" rtlCol="0">
            <a:spAutoFit/>
          </a:bodyPr>
          <a:lstStyle/>
          <a:p>
            <a:pPr algn="l"/>
            <a:r>
              <a:rPr lang="zh-CN" altLang="en-US" dirty="0"/>
              <a:t>方法</a:t>
            </a:r>
            <a:r>
              <a:rPr lang="en-US" altLang="zh-CN" dirty="0"/>
              <a:t>3</a:t>
            </a:r>
            <a:endParaRPr lang="zh-CN" altLang="en-US" dirty="0"/>
          </a:p>
        </p:txBody>
      </p:sp>
      <p:graphicFrame>
        <p:nvGraphicFramePr>
          <p:cNvPr id="10" name="对象 9">
            <a:extLst>
              <a:ext uri="{FF2B5EF4-FFF2-40B4-BE49-F238E27FC236}">
                <a16:creationId xmlns:a16="http://schemas.microsoft.com/office/drawing/2014/main" id="{81924D0F-A484-416B-936C-481F53907604}"/>
              </a:ext>
            </a:extLst>
          </p:cNvPr>
          <p:cNvGraphicFramePr>
            <a:graphicFrameLocks noChangeAspect="1"/>
          </p:cNvGraphicFramePr>
          <p:nvPr>
            <p:extLst>
              <p:ext uri="{D42A27DB-BD31-4B8C-83A1-F6EECF244321}">
                <p14:modId xmlns:p14="http://schemas.microsoft.com/office/powerpoint/2010/main" val="858710605"/>
              </p:ext>
            </p:extLst>
          </p:nvPr>
        </p:nvGraphicFramePr>
        <p:xfrm>
          <a:off x="3761746" y="2028259"/>
          <a:ext cx="1733550" cy="4562475"/>
        </p:xfrm>
        <a:graphic>
          <a:graphicData uri="http://schemas.openxmlformats.org/presentationml/2006/ole">
            <mc:AlternateContent xmlns:mc="http://schemas.openxmlformats.org/markup-compatibility/2006">
              <mc:Choice xmlns:v="urn:schemas-microsoft-com:vml" Requires="v">
                <p:oleObj spid="_x0000_s7206" name="Visio" r:id="rId6" imgW="1733718" imgH="4562361" progId="Visio.Drawing.15">
                  <p:embed/>
                </p:oleObj>
              </mc:Choice>
              <mc:Fallback>
                <p:oleObj name="Visio" r:id="rId6" imgW="1733718" imgH="4562361" progId="Visio.Drawing.15">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61746" y="2028259"/>
                        <a:ext cx="1733550" cy="4562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文本框 10">
            <a:extLst>
              <a:ext uri="{FF2B5EF4-FFF2-40B4-BE49-F238E27FC236}">
                <a16:creationId xmlns:a16="http://schemas.microsoft.com/office/drawing/2014/main" id="{847926FC-F398-4ECA-910A-6A9C48DF016B}"/>
              </a:ext>
            </a:extLst>
          </p:cNvPr>
          <p:cNvSpPr txBox="1"/>
          <p:nvPr/>
        </p:nvSpPr>
        <p:spPr>
          <a:xfrm>
            <a:off x="606334" y="2133600"/>
            <a:ext cx="1295618" cy="1107996"/>
          </a:xfrm>
          <a:prstGeom prst="rect">
            <a:avLst/>
          </a:prstGeom>
          <a:noFill/>
        </p:spPr>
        <p:txBody>
          <a:bodyPr wrap="square" lIns="0" tIns="0" rIns="0" bIns="0" rtlCol="0">
            <a:spAutoFit/>
          </a:bodyPr>
          <a:lstStyle/>
          <a:p>
            <a:pPr algn="l"/>
            <a:r>
              <a:rPr lang="zh-CN" altLang="en-US" dirty="0"/>
              <a:t>按照管道的水力重要度排序指标排序。</a:t>
            </a:r>
          </a:p>
        </p:txBody>
      </p:sp>
      <p:sp>
        <p:nvSpPr>
          <p:cNvPr id="12" name="文本框 11">
            <a:extLst>
              <a:ext uri="{FF2B5EF4-FFF2-40B4-BE49-F238E27FC236}">
                <a16:creationId xmlns:a16="http://schemas.microsoft.com/office/drawing/2014/main" id="{2180B13E-9DC7-4FC3-9222-A56A6190F741}"/>
              </a:ext>
            </a:extLst>
          </p:cNvPr>
          <p:cNvSpPr txBox="1"/>
          <p:nvPr/>
        </p:nvSpPr>
        <p:spPr>
          <a:xfrm>
            <a:off x="2466050" y="2144316"/>
            <a:ext cx="999743" cy="1661993"/>
          </a:xfrm>
          <a:prstGeom prst="rect">
            <a:avLst/>
          </a:prstGeom>
          <a:noFill/>
        </p:spPr>
        <p:txBody>
          <a:bodyPr wrap="square" lIns="0" tIns="0" rIns="0" bIns="0" rtlCol="0">
            <a:spAutoFit/>
          </a:bodyPr>
          <a:lstStyle/>
          <a:p>
            <a:pPr algn="l"/>
            <a:r>
              <a:rPr lang="zh-CN" altLang="en-US" dirty="0"/>
              <a:t>按照洛杉矶北岭地震后管网恢复过程建立恢复次序。</a:t>
            </a:r>
          </a:p>
        </p:txBody>
      </p:sp>
      <p:graphicFrame>
        <p:nvGraphicFramePr>
          <p:cNvPr id="14" name="对象 13">
            <a:extLst>
              <a:ext uri="{FF2B5EF4-FFF2-40B4-BE49-F238E27FC236}">
                <a16:creationId xmlns:a16="http://schemas.microsoft.com/office/drawing/2014/main" id="{7FE8362A-DA8C-4940-A66B-38FED6A45C27}"/>
              </a:ext>
            </a:extLst>
          </p:cNvPr>
          <p:cNvGraphicFramePr>
            <a:graphicFrameLocks noChangeAspect="1"/>
          </p:cNvGraphicFramePr>
          <p:nvPr>
            <p:extLst>
              <p:ext uri="{D42A27DB-BD31-4B8C-83A1-F6EECF244321}">
                <p14:modId xmlns:p14="http://schemas.microsoft.com/office/powerpoint/2010/main" val="218439512"/>
              </p:ext>
            </p:extLst>
          </p:nvPr>
        </p:nvGraphicFramePr>
        <p:xfrm>
          <a:off x="68580" y="4024989"/>
          <a:ext cx="2508371" cy="633984"/>
        </p:xfrm>
        <a:graphic>
          <a:graphicData uri="http://schemas.openxmlformats.org/presentationml/2006/ole">
            <mc:AlternateContent xmlns:mc="http://schemas.openxmlformats.org/markup-compatibility/2006">
              <mc:Choice xmlns:v="urn:schemas-microsoft-com:vml" Requires="v">
                <p:oleObj spid="_x0000_s7207" r:id="rId8" imgW="1739900" imgH="431800" progId="Equation.DSMT4">
                  <p:embed/>
                </p:oleObj>
              </mc:Choice>
              <mc:Fallback>
                <p:oleObj r:id="rId8" imgW="1739900" imgH="43180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80" y="4024989"/>
                        <a:ext cx="2508371" cy="633984"/>
                      </a:xfrm>
                      <a:prstGeom prst="rect">
                        <a:avLst/>
                      </a:prstGeom>
                      <a:noFill/>
                    </p:spPr>
                  </p:pic>
                </p:oleObj>
              </mc:Fallback>
            </mc:AlternateContent>
          </a:graphicData>
        </a:graphic>
      </p:graphicFrame>
    </p:spTree>
    <p:extLst>
      <p:ext uri="{BB962C8B-B14F-4D97-AF65-F5344CB8AC3E}">
        <p14:creationId xmlns:p14="http://schemas.microsoft.com/office/powerpoint/2010/main" val="2383484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7B0501-0FDE-4A57-B7E7-887E076C8AB0}"/>
              </a:ext>
            </a:extLst>
          </p:cNvPr>
          <p:cNvSpPr>
            <a:spLocks noGrp="1"/>
          </p:cNvSpPr>
          <p:nvPr>
            <p:ph type="title"/>
          </p:nvPr>
        </p:nvSpPr>
        <p:spPr/>
        <p:txBody>
          <a:bodyPr>
            <a:normAutofit/>
          </a:bodyPr>
          <a:lstStyle/>
          <a:p>
            <a:r>
              <a:rPr lang="zh-CN" altLang="en-US" sz="3600" dirty="0"/>
              <a:t>恢复次序对管网震后服务能力的影响</a:t>
            </a:r>
          </a:p>
        </p:txBody>
      </p:sp>
      <p:graphicFrame>
        <p:nvGraphicFramePr>
          <p:cNvPr id="4" name="对象 3">
            <a:extLst>
              <a:ext uri="{FF2B5EF4-FFF2-40B4-BE49-F238E27FC236}">
                <a16:creationId xmlns:a16="http://schemas.microsoft.com/office/drawing/2014/main" id="{97B9FCB9-56E8-4FEA-84A5-627D37DBE66B}"/>
              </a:ext>
            </a:extLst>
          </p:cNvPr>
          <p:cNvGraphicFramePr>
            <a:graphicFrameLocks noChangeAspect="1"/>
          </p:cNvGraphicFramePr>
          <p:nvPr>
            <p:extLst>
              <p:ext uri="{D42A27DB-BD31-4B8C-83A1-F6EECF244321}">
                <p14:modId xmlns:p14="http://schemas.microsoft.com/office/powerpoint/2010/main" val="3942885411"/>
              </p:ext>
            </p:extLst>
          </p:nvPr>
        </p:nvGraphicFramePr>
        <p:xfrm>
          <a:off x="4572000" y="1597152"/>
          <a:ext cx="4307840" cy="3072384"/>
        </p:xfrm>
        <a:graphic>
          <a:graphicData uri="http://schemas.openxmlformats.org/presentationml/2006/ole">
            <mc:AlternateContent xmlns:mc="http://schemas.openxmlformats.org/markup-compatibility/2006">
              <mc:Choice xmlns:v="urn:schemas-microsoft-com:vml" Requires="v">
                <p:oleObj spid="_x0000_s3108" name="Graph" r:id="rId3" imgW="2520447" imgH="1799841" progId="Origin50.Graph">
                  <p:embed/>
                </p:oleObj>
              </mc:Choice>
              <mc:Fallback>
                <p:oleObj name="Graph" r:id="rId3" imgW="2520447" imgH="1799841" progId="Origin50.Graph">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597152"/>
                        <a:ext cx="4307840" cy="3072384"/>
                      </a:xfrm>
                      <a:prstGeom prst="rect">
                        <a:avLst/>
                      </a:prstGeom>
                      <a:noFill/>
                    </p:spPr>
                  </p:pic>
                </p:oleObj>
              </mc:Fallback>
            </mc:AlternateContent>
          </a:graphicData>
        </a:graphic>
      </p:graphicFrame>
      <p:graphicFrame>
        <p:nvGraphicFramePr>
          <p:cNvPr id="7" name="对象 6">
            <a:extLst>
              <a:ext uri="{FF2B5EF4-FFF2-40B4-BE49-F238E27FC236}">
                <a16:creationId xmlns:a16="http://schemas.microsoft.com/office/drawing/2014/main" id="{1EB41711-BF9A-4AC5-A620-9DDA128BB6CD}"/>
              </a:ext>
            </a:extLst>
          </p:cNvPr>
          <p:cNvGraphicFramePr>
            <a:graphicFrameLocks noChangeAspect="1"/>
          </p:cNvGraphicFramePr>
          <p:nvPr>
            <p:extLst>
              <p:ext uri="{D42A27DB-BD31-4B8C-83A1-F6EECF244321}">
                <p14:modId xmlns:p14="http://schemas.microsoft.com/office/powerpoint/2010/main" val="2520956403"/>
              </p:ext>
            </p:extLst>
          </p:nvPr>
        </p:nvGraphicFramePr>
        <p:xfrm>
          <a:off x="19050" y="2749867"/>
          <a:ext cx="4552950" cy="3400425"/>
        </p:xfrm>
        <a:graphic>
          <a:graphicData uri="http://schemas.openxmlformats.org/presentationml/2006/ole">
            <mc:AlternateContent xmlns:mc="http://schemas.openxmlformats.org/markup-compatibility/2006">
              <mc:Choice xmlns:v="urn:schemas-microsoft-com:vml" Requires="v">
                <p:oleObj spid="_x0000_s3109" name="Graph" r:id="rId5" imgW="10432978" imgH="7290719" progId="Origin50.Graph">
                  <p:embed/>
                </p:oleObj>
              </mc:Choice>
              <mc:Fallback>
                <p:oleObj name="Graph" r:id="rId5" imgW="10432978" imgH="7290719" progId="Origin50.Graph">
                  <p:embed/>
                  <p:pic>
                    <p:nvPicPr>
                      <p:cNvPr id="4" name="对象 3">
                        <a:extLst>
                          <a:ext uri="{FF2B5EF4-FFF2-40B4-BE49-F238E27FC236}">
                            <a16:creationId xmlns:a16="http://schemas.microsoft.com/office/drawing/2014/main" id="{E1277909-AF1F-468F-ABB7-2E0776A8E93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5901" t="7761" r="7684"/>
                      <a:stretch>
                        <a:fillRect/>
                      </a:stretch>
                    </p:blipFill>
                    <p:spPr bwMode="auto">
                      <a:xfrm>
                        <a:off x="19050" y="2749867"/>
                        <a:ext cx="4552950" cy="3400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a:extLst>
              <a:ext uri="{FF2B5EF4-FFF2-40B4-BE49-F238E27FC236}">
                <a16:creationId xmlns:a16="http://schemas.microsoft.com/office/drawing/2014/main" id="{F7E6B5AA-47DB-4A89-A45F-B05AA97A20D3}"/>
              </a:ext>
            </a:extLst>
          </p:cNvPr>
          <p:cNvGraphicFramePr>
            <a:graphicFrameLocks noChangeAspect="1"/>
          </p:cNvGraphicFramePr>
          <p:nvPr>
            <p:extLst>
              <p:ext uri="{D42A27DB-BD31-4B8C-83A1-F6EECF244321}">
                <p14:modId xmlns:p14="http://schemas.microsoft.com/office/powerpoint/2010/main" val="3266970527"/>
              </p:ext>
            </p:extLst>
          </p:nvPr>
        </p:nvGraphicFramePr>
        <p:xfrm>
          <a:off x="1168384" y="1672972"/>
          <a:ext cx="2863882" cy="872441"/>
        </p:xfrm>
        <a:graphic>
          <a:graphicData uri="http://schemas.openxmlformats.org/presentationml/2006/ole">
            <mc:AlternateContent xmlns:mc="http://schemas.openxmlformats.org/markup-compatibility/2006">
              <mc:Choice xmlns:v="urn:schemas-microsoft-com:vml" Requires="v">
                <p:oleObj spid="_x0000_s3110" r:id="rId7" imgW="1409088" imgH="431613" progId="Equation.DSMT4">
                  <p:embed/>
                </p:oleObj>
              </mc:Choice>
              <mc:Fallback>
                <p:oleObj r:id="rId7" imgW="1409088" imgH="431613" progId="Equation.DSMT4">
                  <p:embed/>
                  <p:pic>
                    <p:nvPicPr>
                      <p:cNvPr id="23" name="对象 22">
                        <a:extLst>
                          <a:ext uri="{FF2B5EF4-FFF2-40B4-BE49-F238E27FC236}">
                            <a16:creationId xmlns:a16="http://schemas.microsoft.com/office/drawing/2014/main" id="{6E09C5B9-096D-4D4D-960D-144C955D1A9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68384" y="1672972"/>
                        <a:ext cx="2863882" cy="872441"/>
                      </a:xfrm>
                      <a:prstGeom prst="rect">
                        <a:avLst/>
                      </a:prstGeom>
                      <a:noFill/>
                    </p:spPr>
                  </p:pic>
                </p:oleObj>
              </mc:Fallback>
            </mc:AlternateContent>
          </a:graphicData>
        </a:graphic>
      </p:graphicFrame>
      <p:sp>
        <p:nvSpPr>
          <p:cNvPr id="9" name="矩形 8">
            <a:extLst>
              <a:ext uri="{FF2B5EF4-FFF2-40B4-BE49-F238E27FC236}">
                <a16:creationId xmlns:a16="http://schemas.microsoft.com/office/drawing/2014/main" id="{01098F65-9860-4A66-837F-0B1FE90FBAC5}"/>
              </a:ext>
            </a:extLst>
          </p:cNvPr>
          <p:cNvSpPr/>
          <p:nvPr/>
        </p:nvSpPr>
        <p:spPr>
          <a:xfrm>
            <a:off x="4572000" y="4775168"/>
            <a:ext cx="4572000" cy="1477328"/>
          </a:xfrm>
          <a:prstGeom prst="rect">
            <a:avLst/>
          </a:prstGeom>
        </p:spPr>
        <p:txBody>
          <a:bodyPr>
            <a:spAutoFit/>
          </a:bodyPr>
          <a:lstStyle/>
          <a:p>
            <a:r>
              <a:rPr lang="zh-CN" altLang="zh-CN" dirty="0">
                <a:latin typeface="Times New Roman" panose="02020603050405020304" pitchFamily="18" charset="0"/>
                <a:ea typeface="宋体" panose="02010600030101010101" pitchFamily="2" charset="-122"/>
                <a:cs typeface="Times New Roman" panose="02020603050405020304" pitchFamily="18" charset="0"/>
              </a:rPr>
              <a:t>提出的</a:t>
            </a:r>
            <a:r>
              <a:rPr lang="zh-CN" altLang="zh-CN" b="1" dirty="0">
                <a:latin typeface="Times New Roman" panose="02020603050405020304" pitchFamily="18" charset="0"/>
                <a:ea typeface="宋体" panose="02010600030101010101" pitchFamily="2" charset="-122"/>
                <a:cs typeface="Times New Roman" panose="02020603050405020304" pitchFamily="18" charset="0"/>
              </a:rPr>
              <a:t>事件动态重要度排序方法</a:t>
            </a:r>
            <a:r>
              <a:rPr lang="zh-CN" altLang="zh-CN" dirty="0">
                <a:latin typeface="Times New Roman" panose="02020603050405020304" pitchFamily="18" charset="0"/>
                <a:ea typeface="宋体" panose="02010600030101010101" pitchFamily="2" charset="-122"/>
                <a:cs typeface="Times New Roman" panose="02020603050405020304" pitchFamily="18" charset="0"/>
              </a:rPr>
              <a:t>与基于抗震</a:t>
            </a:r>
            <a:r>
              <a:rPr lang="zh-CN" altLang="zh-CN" b="1" dirty="0">
                <a:latin typeface="Times New Roman" panose="02020603050405020304" pitchFamily="18" charset="0"/>
                <a:ea typeface="宋体" panose="02010600030101010101" pitchFamily="2" charset="-122"/>
                <a:cs typeface="Times New Roman" panose="02020603050405020304" pitchFamily="18" charset="0"/>
              </a:rPr>
              <a:t>韧性最优化次序的修复方案</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（方法</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a:t>
            </a:r>
            <a:r>
              <a:rPr lang="zh-CN" altLang="zh-CN" dirty="0">
                <a:latin typeface="Times New Roman" panose="02020603050405020304" pitchFamily="18" charset="0"/>
                <a:ea typeface="宋体" panose="02010600030101010101" pitchFamily="2" charset="-122"/>
                <a:cs typeface="Times New Roman" panose="02020603050405020304" pitchFamily="18" charset="0"/>
              </a:rPr>
              <a:t>对应的系统韧性值基本相同，优于震前运行重要度排序和震后功能损失影响重要度排序方法，计算复杂度适中。</a:t>
            </a:r>
            <a:endParaRPr lang="zh-CN" altLang="en-US" dirty="0"/>
          </a:p>
        </p:txBody>
      </p:sp>
    </p:spTree>
    <p:extLst>
      <p:ext uri="{BB962C8B-B14F-4D97-AF65-F5344CB8AC3E}">
        <p14:creationId xmlns:p14="http://schemas.microsoft.com/office/powerpoint/2010/main" val="42903143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0F0741-1D3E-41A1-85DA-2A51360B7E9E}"/>
              </a:ext>
            </a:extLst>
          </p:cNvPr>
          <p:cNvSpPr>
            <a:spLocks noGrp="1"/>
          </p:cNvSpPr>
          <p:nvPr>
            <p:ph type="title"/>
          </p:nvPr>
        </p:nvSpPr>
        <p:spPr/>
        <p:txBody>
          <a:bodyPr>
            <a:normAutofit/>
          </a:bodyPr>
          <a:lstStyle/>
          <a:p>
            <a:r>
              <a:rPr lang="zh-CN" altLang="en-US" sz="3600" dirty="0"/>
              <a:t>恢复次序对管网震后服务能力的影响</a:t>
            </a:r>
          </a:p>
        </p:txBody>
      </p:sp>
      <p:graphicFrame>
        <p:nvGraphicFramePr>
          <p:cNvPr id="3" name="表格 2">
            <a:extLst>
              <a:ext uri="{FF2B5EF4-FFF2-40B4-BE49-F238E27FC236}">
                <a16:creationId xmlns:a16="http://schemas.microsoft.com/office/drawing/2014/main" id="{E0BCB9B2-0452-4461-8EEF-43EDC3106A58}"/>
              </a:ext>
            </a:extLst>
          </p:cNvPr>
          <p:cNvGraphicFramePr>
            <a:graphicFrameLocks noGrp="1"/>
          </p:cNvGraphicFramePr>
          <p:nvPr>
            <p:extLst>
              <p:ext uri="{D42A27DB-BD31-4B8C-83A1-F6EECF244321}">
                <p14:modId xmlns:p14="http://schemas.microsoft.com/office/powerpoint/2010/main" val="1480863661"/>
              </p:ext>
            </p:extLst>
          </p:nvPr>
        </p:nvGraphicFramePr>
        <p:xfrm>
          <a:off x="628650" y="2148898"/>
          <a:ext cx="7886700" cy="3165539"/>
        </p:xfrm>
        <a:graphic>
          <a:graphicData uri="http://schemas.openxmlformats.org/drawingml/2006/table">
            <a:tbl>
              <a:tblPr firstRow="1" firstCol="1" bandRow="1">
                <a:tableStyleId>{5C22544A-7EE6-4342-B048-85BDC9FD1C3A}</a:tableStyleId>
              </a:tblPr>
              <a:tblGrid>
                <a:gridCol w="1577340">
                  <a:extLst>
                    <a:ext uri="{9D8B030D-6E8A-4147-A177-3AD203B41FA5}">
                      <a16:colId xmlns:a16="http://schemas.microsoft.com/office/drawing/2014/main" val="2352590828"/>
                    </a:ext>
                  </a:extLst>
                </a:gridCol>
                <a:gridCol w="1577340">
                  <a:extLst>
                    <a:ext uri="{9D8B030D-6E8A-4147-A177-3AD203B41FA5}">
                      <a16:colId xmlns:a16="http://schemas.microsoft.com/office/drawing/2014/main" val="1660284865"/>
                    </a:ext>
                  </a:extLst>
                </a:gridCol>
                <a:gridCol w="1577340">
                  <a:extLst>
                    <a:ext uri="{9D8B030D-6E8A-4147-A177-3AD203B41FA5}">
                      <a16:colId xmlns:a16="http://schemas.microsoft.com/office/drawing/2014/main" val="2066630227"/>
                    </a:ext>
                  </a:extLst>
                </a:gridCol>
                <a:gridCol w="1577340">
                  <a:extLst>
                    <a:ext uri="{9D8B030D-6E8A-4147-A177-3AD203B41FA5}">
                      <a16:colId xmlns:a16="http://schemas.microsoft.com/office/drawing/2014/main" val="457819732"/>
                    </a:ext>
                  </a:extLst>
                </a:gridCol>
                <a:gridCol w="1577340">
                  <a:extLst>
                    <a:ext uri="{9D8B030D-6E8A-4147-A177-3AD203B41FA5}">
                      <a16:colId xmlns:a16="http://schemas.microsoft.com/office/drawing/2014/main" val="1386225238"/>
                    </a:ext>
                  </a:extLst>
                </a:gridCol>
              </a:tblGrid>
              <a:tr h="0">
                <a:tc>
                  <a:txBody>
                    <a:bodyPr/>
                    <a:lstStyle/>
                    <a:p>
                      <a:pPr algn="just">
                        <a:lnSpc>
                          <a:spcPct val="125000"/>
                        </a:lnSpc>
                        <a:spcAft>
                          <a:spcPts val="0"/>
                        </a:spcAft>
                      </a:pPr>
                      <a:r>
                        <a:rPr lang="en-US" sz="1800" kern="100">
                          <a:effectLst/>
                        </a:rPr>
                        <a:t>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方法</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方法</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方法</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3</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提出方法</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54028946"/>
                  </a:ext>
                </a:extLst>
              </a:tr>
              <a:tr h="0">
                <a:tc>
                  <a:txBody>
                    <a:bodyPr/>
                    <a:lstStyle/>
                    <a:p>
                      <a:pPr algn="just">
                        <a:lnSpc>
                          <a:spcPct val="125000"/>
                        </a:lnSpc>
                        <a:spcAft>
                          <a:spcPts val="0"/>
                        </a:spcAft>
                      </a:pPr>
                      <a:r>
                        <a:rPr lang="zh-CN" sz="1800" kern="100">
                          <a:effectLst/>
                        </a:rPr>
                        <a:t>工况</a:t>
                      </a:r>
                      <a:r>
                        <a:rPr lang="en-US" sz="1800" kern="100">
                          <a:effectLst/>
                        </a:rPr>
                        <a:t>1</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800" kern="100">
                          <a:effectLst/>
                        </a:rPr>
                        <a:t>0.9011</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800" kern="100" dirty="0">
                          <a:effectLst/>
                        </a:rPr>
                        <a:t>0.9028</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800" kern="100">
                          <a:effectLst/>
                        </a:rPr>
                        <a:t>0.9334</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800" kern="100">
                          <a:effectLst/>
                        </a:rPr>
                        <a:t>0.9299</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40736869"/>
                  </a:ext>
                </a:extLst>
              </a:tr>
              <a:tr h="0">
                <a:tc>
                  <a:txBody>
                    <a:bodyPr/>
                    <a:lstStyle/>
                    <a:p>
                      <a:pPr algn="just">
                        <a:lnSpc>
                          <a:spcPct val="125000"/>
                        </a:lnSpc>
                        <a:spcAft>
                          <a:spcPts val="0"/>
                        </a:spcAft>
                      </a:pPr>
                      <a:r>
                        <a:rPr lang="zh-CN" sz="1800" kern="100">
                          <a:effectLst/>
                        </a:rPr>
                        <a:t>工况</a:t>
                      </a:r>
                      <a:r>
                        <a:rPr lang="en-US" sz="1800" kern="100">
                          <a:effectLst/>
                        </a:rPr>
                        <a:t>2</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800" kern="100">
                          <a:effectLst/>
                        </a:rPr>
                        <a:t>0.9280</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800" kern="100">
                          <a:effectLst/>
                        </a:rPr>
                        <a:t>0.9071</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800" kern="100">
                          <a:effectLst/>
                        </a:rPr>
                        <a:t>0.9422</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800" kern="100">
                          <a:effectLst/>
                        </a:rPr>
                        <a:t>0.9412</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31804796"/>
                  </a:ext>
                </a:extLst>
              </a:tr>
              <a:tr h="0">
                <a:tc>
                  <a:txBody>
                    <a:bodyPr/>
                    <a:lstStyle/>
                    <a:p>
                      <a:pPr algn="just">
                        <a:lnSpc>
                          <a:spcPct val="125000"/>
                        </a:lnSpc>
                        <a:spcAft>
                          <a:spcPts val="0"/>
                        </a:spcAft>
                      </a:pPr>
                      <a:r>
                        <a:rPr lang="zh-CN" sz="1800" kern="100">
                          <a:effectLst/>
                        </a:rPr>
                        <a:t>工况</a:t>
                      </a:r>
                      <a:r>
                        <a:rPr lang="en-US" sz="1800" kern="100">
                          <a:effectLst/>
                        </a:rPr>
                        <a:t>3</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800" kern="100">
                          <a:effectLst/>
                        </a:rPr>
                        <a:t>0.8992</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800" kern="100">
                          <a:effectLst/>
                        </a:rPr>
                        <a:t>0.8841</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800" kern="100">
                          <a:effectLst/>
                        </a:rPr>
                        <a:t>0.9126</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800" kern="100">
                          <a:effectLst/>
                        </a:rPr>
                        <a:t>0.9110</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1466701"/>
                  </a:ext>
                </a:extLst>
              </a:tr>
              <a:tr h="0">
                <a:tc>
                  <a:txBody>
                    <a:bodyPr/>
                    <a:lstStyle/>
                    <a:p>
                      <a:pPr algn="just">
                        <a:lnSpc>
                          <a:spcPct val="125000"/>
                        </a:lnSpc>
                        <a:spcAft>
                          <a:spcPts val="0"/>
                        </a:spcAft>
                      </a:pPr>
                      <a:r>
                        <a:rPr lang="zh-CN" sz="1800" kern="100">
                          <a:effectLst/>
                        </a:rPr>
                        <a:t>工况</a:t>
                      </a:r>
                      <a:r>
                        <a:rPr lang="en-US" sz="1800" kern="100">
                          <a:effectLst/>
                        </a:rPr>
                        <a:t>4</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800" kern="100">
                          <a:effectLst/>
                        </a:rPr>
                        <a:t>0.8096</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800" kern="100">
                          <a:effectLst/>
                        </a:rPr>
                        <a:t>0.7846</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800" kern="100">
                          <a:effectLst/>
                        </a:rPr>
                        <a:t>0.8383</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800" kern="100">
                          <a:effectLst/>
                        </a:rPr>
                        <a:t>0.8368</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24498624"/>
                  </a:ext>
                </a:extLst>
              </a:tr>
              <a:tr h="0">
                <a:tc>
                  <a:txBody>
                    <a:bodyPr/>
                    <a:lstStyle/>
                    <a:p>
                      <a:pPr algn="just">
                        <a:lnSpc>
                          <a:spcPct val="125000"/>
                        </a:lnSpc>
                        <a:spcAft>
                          <a:spcPts val="0"/>
                        </a:spcAft>
                      </a:pPr>
                      <a:r>
                        <a:rPr lang="zh-CN" sz="1800" kern="100">
                          <a:effectLst/>
                        </a:rPr>
                        <a:t>工况</a:t>
                      </a:r>
                      <a:r>
                        <a:rPr lang="en-US" sz="1800" kern="100">
                          <a:effectLst/>
                        </a:rPr>
                        <a:t>5</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800" kern="100">
                          <a:effectLst/>
                        </a:rPr>
                        <a:t>0.7866</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800" kern="100">
                          <a:effectLst/>
                        </a:rPr>
                        <a:t>0.7542</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800" kern="100">
                          <a:effectLst/>
                        </a:rPr>
                        <a:t>0.8194</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800" kern="100">
                          <a:effectLst/>
                        </a:rPr>
                        <a:t>0.8196</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93526432"/>
                  </a:ext>
                </a:extLst>
              </a:tr>
              <a:tr h="0">
                <a:tc>
                  <a:txBody>
                    <a:bodyPr/>
                    <a:lstStyle/>
                    <a:p>
                      <a:pPr algn="just">
                        <a:lnSpc>
                          <a:spcPct val="125000"/>
                        </a:lnSpc>
                        <a:spcAft>
                          <a:spcPts val="0"/>
                        </a:spcAft>
                      </a:pPr>
                      <a:r>
                        <a:rPr lang="zh-CN" sz="1800" kern="100">
                          <a:effectLst/>
                        </a:rPr>
                        <a:t>工况</a:t>
                      </a:r>
                      <a:r>
                        <a:rPr lang="en-US" sz="1800" kern="100">
                          <a:effectLst/>
                        </a:rPr>
                        <a:t>6</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800" kern="100">
                          <a:effectLst/>
                        </a:rPr>
                        <a:t>0.8475</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800" kern="100">
                          <a:effectLst/>
                        </a:rPr>
                        <a:t>0.8098</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800" kern="100">
                          <a:effectLst/>
                        </a:rPr>
                        <a:t>0.8808</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800" kern="100">
                          <a:effectLst/>
                        </a:rPr>
                        <a:t>0.8629</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5768081"/>
                  </a:ext>
                </a:extLst>
              </a:tr>
              <a:tr h="0">
                <a:tc>
                  <a:txBody>
                    <a:bodyPr/>
                    <a:lstStyle/>
                    <a:p>
                      <a:pPr algn="just">
                        <a:lnSpc>
                          <a:spcPct val="125000"/>
                        </a:lnSpc>
                        <a:spcAft>
                          <a:spcPts val="0"/>
                        </a:spcAft>
                      </a:pPr>
                      <a:r>
                        <a:rPr lang="zh-CN" sz="1800" kern="100">
                          <a:effectLst/>
                        </a:rPr>
                        <a:t>工况</a:t>
                      </a:r>
                      <a:r>
                        <a:rPr lang="en-US" sz="1800" kern="100">
                          <a:effectLst/>
                        </a:rPr>
                        <a:t>7</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800" kern="100">
                          <a:effectLst/>
                        </a:rPr>
                        <a:t>0.7162</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800" kern="100">
                          <a:effectLst/>
                        </a:rPr>
                        <a:t>0.6990</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800" kern="100">
                          <a:effectLst/>
                        </a:rPr>
                        <a:t>0.7717</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800" kern="100">
                          <a:effectLst/>
                        </a:rPr>
                        <a:t>0.7851</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6669011"/>
                  </a:ext>
                </a:extLst>
              </a:tr>
              <a:tr h="0">
                <a:tc>
                  <a:txBody>
                    <a:bodyPr/>
                    <a:lstStyle/>
                    <a:p>
                      <a:pPr algn="just">
                        <a:lnSpc>
                          <a:spcPct val="125000"/>
                        </a:lnSpc>
                        <a:spcAft>
                          <a:spcPts val="0"/>
                        </a:spcAft>
                      </a:pPr>
                      <a:r>
                        <a:rPr lang="zh-CN" sz="1800" kern="100">
                          <a:effectLst/>
                        </a:rPr>
                        <a:t>工况</a:t>
                      </a:r>
                      <a:r>
                        <a:rPr lang="en-US" sz="1800" kern="100">
                          <a:effectLst/>
                        </a:rPr>
                        <a:t>8</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800" kern="100">
                          <a:effectLst/>
                        </a:rPr>
                        <a:t>0.7231</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800" kern="100">
                          <a:effectLst/>
                        </a:rPr>
                        <a:t>0.6886</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800" kern="100">
                          <a:effectLst/>
                        </a:rPr>
                        <a:t>0.7586</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800" kern="100">
                          <a:effectLst/>
                        </a:rPr>
                        <a:t>0.7484</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09047461"/>
                  </a:ext>
                </a:extLst>
              </a:tr>
              <a:tr h="0">
                <a:tc>
                  <a:txBody>
                    <a:bodyPr/>
                    <a:lstStyle/>
                    <a:p>
                      <a:pPr algn="just">
                        <a:lnSpc>
                          <a:spcPct val="125000"/>
                        </a:lnSpc>
                        <a:spcAft>
                          <a:spcPts val="0"/>
                        </a:spcAft>
                      </a:pPr>
                      <a:r>
                        <a:rPr lang="zh-CN" sz="1800" kern="100">
                          <a:effectLst/>
                        </a:rPr>
                        <a:t>工况</a:t>
                      </a:r>
                      <a:r>
                        <a:rPr lang="en-US" sz="1800" kern="100">
                          <a:effectLst/>
                        </a:rPr>
                        <a:t>9</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800" kern="100">
                          <a:effectLst/>
                        </a:rPr>
                        <a:t>0.7356</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800" kern="100">
                          <a:effectLst/>
                        </a:rPr>
                        <a:t>0.7006</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800" kern="100">
                          <a:effectLst/>
                        </a:rPr>
                        <a:t>0.7421</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800" kern="100" dirty="0">
                          <a:effectLst/>
                        </a:rPr>
                        <a:t>0.7181</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33843126"/>
                  </a:ext>
                </a:extLst>
              </a:tr>
            </a:tbl>
          </a:graphicData>
        </a:graphic>
      </p:graphicFrame>
    </p:spTree>
    <p:extLst>
      <p:ext uri="{BB962C8B-B14F-4D97-AF65-F5344CB8AC3E}">
        <p14:creationId xmlns:p14="http://schemas.microsoft.com/office/powerpoint/2010/main" val="14141599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385AAB-8741-479D-8592-E5EC91EA8AAE}"/>
              </a:ext>
            </a:extLst>
          </p:cNvPr>
          <p:cNvSpPr>
            <a:spLocks noGrp="1"/>
          </p:cNvSpPr>
          <p:nvPr>
            <p:ph type="title"/>
          </p:nvPr>
        </p:nvSpPr>
        <p:spPr/>
        <p:txBody>
          <a:bodyPr/>
          <a:lstStyle/>
          <a:p>
            <a:r>
              <a:rPr lang="zh-CN" altLang="en-US" dirty="0"/>
              <a:t>研究进展小结</a:t>
            </a:r>
          </a:p>
        </p:txBody>
      </p:sp>
      <p:sp>
        <p:nvSpPr>
          <p:cNvPr id="3" name="文本框 2">
            <a:extLst>
              <a:ext uri="{FF2B5EF4-FFF2-40B4-BE49-F238E27FC236}">
                <a16:creationId xmlns:a16="http://schemas.microsoft.com/office/drawing/2014/main" id="{030286FB-DE5D-45E6-96D6-BEED754A8207}"/>
              </a:ext>
            </a:extLst>
          </p:cNvPr>
          <p:cNvSpPr txBox="1"/>
          <p:nvPr/>
        </p:nvSpPr>
        <p:spPr>
          <a:xfrm>
            <a:off x="753171" y="1599875"/>
            <a:ext cx="7886701" cy="4493538"/>
          </a:xfrm>
          <a:prstGeom prst="rect">
            <a:avLst/>
          </a:prstGeom>
          <a:noFill/>
        </p:spPr>
        <p:txBody>
          <a:bodyPr wrap="square" lIns="0" tIns="0" rIns="0" bIns="0" rtlCol="0">
            <a:spAutoFit/>
          </a:bodyPr>
          <a:lstStyle/>
          <a:p>
            <a:pPr marL="342900" indent="-342900" algn="l">
              <a:buFont typeface="Arial" panose="020B0604020202020204" pitchFamily="34" charset="0"/>
              <a:buChar char="•"/>
            </a:pPr>
            <a:r>
              <a:rPr lang="zh-CN" altLang="en-US" sz="2400" dirty="0"/>
              <a:t>建立了供水管网震后服务能力评价模型；</a:t>
            </a:r>
            <a:endParaRPr lang="en-US" altLang="zh-CN" sz="2400" dirty="0"/>
          </a:p>
          <a:p>
            <a:pPr marL="800100" lvl="1" indent="-342900">
              <a:buFont typeface="Arial" panose="020B0604020202020204" pitchFamily="34" charset="0"/>
              <a:buChar char="•"/>
            </a:pPr>
            <a:r>
              <a:rPr lang="zh-CN" altLang="en-US" sz="2000" dirty="0"/>
              <a:t>在对官网进行震后服务能力评价时，发现管道破坏不仅影响下游节点的供水量，同时还会降低管道上游节点的供水能力。这是由于管道破坏导致官网能量流失，官网水压下降，导致管道上游节点的供水量下降；</a:t>
            </a:r>
            <a:endParaRPr lang="en-US" altLang="zh-CN" sz="2000" dirty="0"/>
          </a:p>
          <a:p>
            <a:pPr marL="800100" lvl="1" indent="-342900">
              <a:buFont typeface="Arial" panose="020B0604020202020204" pitchFamily="34" charset="0"/>
              <a:buChar char="•"/>
            </a:pPr>
            <a:r>
              <a:rPr lang="zh-CN" altLang="en-US" sz="2000" dirty="0"/>
              <a:t>节点高程、需水量以及与水源点距离是影响供水管网震后对节点的供水能力的主要因素</a:t>
            </a:r>
            <a:r>
              <a:rPr lang="en-US" altLang="zh-CN" sz="2000" dirty="0"/>
              <a:t>; </a:t>
            </a:r>
            <a:r>
              <a:rPr lang="zh-CN" altLang="en-US" sz="2000" dirty="0"/>
              <a:t>节点高程大、需水量大</a:t>
            </a:r>
            <a:r>
              <a:rPr lang="en-US" altLang="zh-CN" sz="2000" dirty="0"/>
              <a:t>, </a:t>
            </a:r>
            <a:r>
              <a:rPr lang="zh-CN" altLang="en-US" sz="2000" dirty="0"/>
              <a:t>距离水源远的节点是管网震后供水能力薄弱的节点；</a:t>
            </a:r>
            <a:endParaRPr lang="en-US" altLang="zh-CN" sz="2400" dirty="0"/>
          </a:p>
          <a:p>
            <a:pPr marL="342900" indent="-342900" algn="l">
              <a:buFont typeface="Arial" panose="020B0604020202020204" pitchFamily="34" charset="0"/>
              <a:buChar char="•"/>
            </a:pPr>
            <a:r>
              <a:rPr lang="zh-CN" altLang="en-US" sz="2400" dirty="0"/>
              <a:t>建立了管网服务能力时变模型；评价了不同修复次序对管网震后供水能力的影响。</a:t>
            </a:r>
            <a:endParaRPr lang="en-US" altLang="zh-CN" sz="2400" dirty="0"/>
          </a:p>
          <a:p>
            <a:pPr marL="800100" lvl="1" indent="-342900">
              <a:buFont typeface="Arial" panose="020B0604020202020204" pitchFamily="34" charset="0"/>
              <a:buChar char="•"/>
            </a:pPr>
            <a:r>
              <a:rPr lang="zh-CN" altLang="en-US" sz="2000" dirty="0"/>
              <a:t>管网破坏工况、修复队伍数量、管道修复次序是影响官网震后服务能量的主要因素；</a:t>
            </a:r>
            <a:endParaRPr lang="en-US" altLang="zh-CN" sz="2000" dirty="0"/>
          </a:p>
          <a:p>
            <a:pPr marL="800100" lvl="1" indent="-342900">
              <a:buFont typeface="Arial" panose="020B0604020202020204" pitchFamily="34" charset="0"/>
              <a:buChar char="•"/>
            </a:pPr>
            <a:r>
              <a:rPr lang="zh-CN" altLang="en-US" sz="2000" dirty="0"/>
              <a:t>当管网破坏工况、修复队伍数量确定后，不同恢复次序下管网韧性相差超过</a:t>
            </a:r>
            <a:r>
              <a:rPr lang="en-US" altLang="zh-CN" sz="2000" dirty="0">
                <a:solidFill>
                  <a:srgbClr val="FF0000"/>
                </a:solidFill>
              </a:rPr>
              <a:t>10%</a:t>
            </a:r>
            <a:r>
              <a:rPr lang="zh-CN" altLang="en-US" sz="2000" dirty="0"/>
              <a:t>。</a:t>
            </a:r>
          </a:p>
        </p:txBody>
      </p:sp>
    </p:spTree>
    <p:extLst>
      <p:ext uri="{BB962C8B-B14F-4D97-AF65-F5344CB8AC3E}">
        <p14:creationId xmlns:p14="http://schemas.microsoft.com/office/powerpoint/2010/main" val="763299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85003" y="2538404"/>
            <a:ext cx="677108" cy="900246"/>
          </a:xfrm>
          <a:prstGeom prst="rect">
            <a:avLst/>
          </a:prstGeom>
          <a:noFill/>
        </p:spPr>
        <p:txBody>
          <a:bodyPr vert="eaVert" wrap="none" rtlCol="0">
            <a:spAutoFit/>
          </a:bodyPr>
          <a:lstStyle/>
          <a:p>
            <a:r>
              <a:rPr lang="zh-CN" altLang="en-US" sz="3200" b="1" dirty="0"/>
              <a:t>目录</a:t>
            </a:r>
          </a:p>
        </p:txBody>
      </p:sp>
      <p:sp>
        <p:nvSpPr>
          <p:cNvPr id="4" name="TextBox 3"/>
          <p:cNvSpPr txBox="1"/>
          <p:nvPr/>
        </p:nvSpPr>
        <p:spPr>
          <a:xfrm>
            <a:off x="3590692" y="2168565"/>
            <a:ext cx="1579278" cy="369332"/>
          </a:xfrm>
          <a:prstGeom prst="rect">
            <a:avLst/>
          </a:prstGeom>
          <a:noFill/>
        </p:spPr>
        <p:txBody>
          <a:bodyPr wrap="none" rtlCol="0">
            <a:spAutoFit/>
          </a:bodyPr>
          <a:lstStyle/>
          <a:p>
            <a:r>
              <a:rPr lang="zh-CN" altLang="en-US" b="1" dirty="0">
                <a:latin typeface="楷体" pitchFamily="49" charset="-122"/>
                <a:ea typeface="楷体" pitchFamily="49" charset="-122"/>
              </a:rPr>
              <a:t>一、研究背景</a:t>
            </a:r>
          </a:p>
        </p:txBody>
      </p:sp>
      <p:cxnSp>
        <p:nvCxnSpPr>
          <p:cNvPr id="6" name="直接连接符 5"/>
          <p:cNvCxnSpPr/>
          <p:nvPr/>
        </p:nvCxnSpPr>
        <p:spPr>
          <a:xfrm>
            <a:off x="3122342" y="825189"/>
            <a:ext cx="0" cy="4962293"/>
          </a:xfrm>
          <a:prstGeom prst="line">
            <a:avLst/>
          </a:prstGeom>
          <a:ln w="19050">
            <a:solidFill>
              <a:schemeClr val="bg2">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590693" y="2862389"/>
            <a:ext cx="2276585" cy="369332"/>
          </a:xfrm>
          <a:prstGeom prst="rect">
            <a:avLst/>
          </a:prstGeom>
          <a:noFill/>
        </p:spPr>
        <p:txBody>
          <a:bodyPr wrap="none" rtlCol="0">
            <a:spAutoFit/>
          </a:bodyPr>
          <a:lstStyle/>
          <a:p>
            <a:r>
              <a:rPr lang="zh-CN" altLang="en-US" b="1" dirty="0">
                <a:latin typeface="楷体" pitchFamily="49" charset="-122"/>
                <a:ea typeface="楷体" pitchFamily="49" charset="-122"/>
              </a:rPr>
              <a:t>二、研究目标与内容</a:t>
            </a:r>
          </a:p>
        </p:txBody>
      </p:sp>
      <p:sp>
        <p:nvSpPr>
          <p:cNvPr id="9" name="TextBox 8"/>
          <p:cNvSpPr txBox="1"/>
          <p:nvPr/>
        </p:nvSpPr>
        <p:spPr>
          <a:xfrm>
            <a:off x="3590693" y="3556213"/>
            <a:ext cx="1579278" cy="369332"/>
          </a:xfrm>
          <a:prstGeom prst="rect">
            <a:avLst/>
          </a:prstGeom>
          <a:noFill/>
        </p:spPr>
        <p:txBody>
          <a:bodyPr wrap="none" rtlCol="0">
            <a:spAutoFit/>
          </a:bodyPr>
          <a:lstStyle/>
          <a:p>
            <a:r>
              <a:rPr lang="zh-CN" altLang="en-US" b="1" dirty="0">
                <a:latin typeface="楷体" pitchFamily="49" charset="-122"/>
                <a:ea typeface="楷体" pitchFamily="49" charset="-122"/>
              </a:rPr>
              <a:t>三、研究进展</a:t>
            </a:r>
          </a:p>
        </p:txBody>
      </p:sp>
      <p:sp>
        <p:nvSpPr>
          <p:cNvPr id="7" name="TextBox 8">
            <a:extLst>
              <a:ext uri="{FF2B5EF4-FFF2-40B4-BE49-F238E27FC236}">
                <a16:creationId xmlns:a16="http://schemas.microsoft.com/office/drawing/2014/main" id="{73F97C46-1EDD-4DBB-A777-2FCA5DA56567}"/>
              </a:ext>
            </a:extLst>
          </p:cNvPr>
          <p:cNvSpPr txBox="1"/>
          <p:nvPr/>
        </p:nvSpPr>
        <p:spPr>
          <a:xfrm>
            <a:off x="3590692" y="4250037"/>
            <a:ext cx="2044149" cy="369332"/>
          </a:xfrm>
          <a:prstGeom prst="rect">
            <a:avLst/>
          </a:prstGeom>
          <a:solidFill>
            <a:schemeClr val="accent1">
              <a:lumMod val="60000"/>
              <a:lumOff val="40000"/>
            </a:schemeClr>
          </a:solidFill>
        </p:spPr>
        <p:txBody>
          <a:bodyPr wrap="none" rtlCol="0">
            <a:spAutoFit/>
          </a:bodyPr>
          <a:lstStyle/>
          <a:p>
            <a:r>
              <a:rPr lang="zh-CN" altLang="en-US" b="1" dirty="0">
                <a:latin typeface="楷体" pitchFamily="49" charset="-122"/>
                <a:ea typeface="楷体" pitchFamily="49" charset="-122"/>
              </a:rPr>
              <a:t>四、下一阶段工作</a:t>
            </a:r>
          </a:p>
        </p:txBody>
      </p:sp>
    </p:spTree>
    <p:extLst>
      <p:ext uri="{BB962C8B-B14F-4D97-AF65-F5344CB8AC3E}">
        <p14:creationId xmlns:p14="http://schemas.microsoft.com/office/powerpoint/2010/main" val="18647208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385AAB-8741-479D-8592-E5EC91EA8AAE}"/>
              </a:ext>
            </a:extLst>
          </p:cNvPr>
          <p:cNvSpPr>
            <a:spLocks noGrp="1"/>
          </p:cNvSpPr>
          <p:nvPr>
            <p:ph type="title"/>
          </p:nvPr>
        </p:nvSpPr>
        <p:spPr/>
        <p:txBody>
          <a:bodyPr/>
          <a:lstStyle/>
          <a:p>
            <a:r>
              <a:rPr lang="zh-CN" altLang="en-US" dirty="0"/>
              <a:t>下一阶段工作</a:t>
            </a:r>
          </a:p>
        </p:txBody>
      </p:sp>
      <p:grpSp>
        <p:nvGrpSpPr>
          <p:cNvPr id="56" name="组合 55">
            <a:extLst>
              <a:ext uri="{FF2B5EF4-FFF2-40B4-BE49-F238E27FC236}">
                <a16:creationId xmlns:a16="http://schemas.microsoft.com/office/drawing/2014/main" id="{9DB93AC4-3CC1-40DA-8379-40F07682DA5C}"/>
              </a:ext>
            </a:extLst>
          </p:cNvPr>
          <p:cNvGrpSpPr>
            <a:grpSpLocks noChangeAspect="1"/>
          </p:cNvGrpSpPr>
          <p:nvPr/>
        </p:nvGrpSpPr>
        <p:grpSpPr>
          <a:xfrm>
            <a:off x="3929683" y="1690689"/>
            <a:ext cx="4585667" cy="3313961"/>
            <a:chOff x="2795018" y="1514278"/>
            <a:chExt cx="6114222" cy="4418614"/>
          </a:xfrm>
        </p:grpSpPr>
        <p:sp>
          <p:nvSpPr>
            <p:cNvPr id="4" name="圆角矩形 37">
              <a:extLst>
                <a:ext uri="{FF2B5EF4-FFF2-40B4-BE49-F238E27FC236}">
                  <a16:creationId xmlns:a16="http://schemas.microsoft.com/office/drawing/2014/main" id="{85035938-CBD3-4627-8E89-A5D618CF7D86}"/>
                </a:ext>
              </a:extLst>
            </p:cNvPr>
            <p:cNvSpPr/>
            <p:nvPr/>
          </p:nvSpPr>
          <p:spPr>
            <a:xfrm>
              <a:off x="2795018" y="1514278"/>
              <a:ext cx="6112478" cy="2722984"/>
            </a:xfrm>
            <a:prstGeom prst="roundRect">
              <a:avLst/>
            </a:prstGeom>
            <a:solidFill>
              <a:srgbClr val="F2F2F2">
                <a:alpha val="69804"/>
              </a:srgbClr>
            </a:solid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p>
          </p:txBody>
        </p:sp>
        <p:sp>
          <p:nvSpPr>
            <p:cNvPr id="5" name="矩形 4">
              <a:extLst>
                <a:ext uri="{FF2B5EF4-FFF2-40B4-BE49-F238E27FC236}">
                  <a16:creationId xmlns:a16="http://schemas.microsoft.com/office/drawing/2014/main" id="{175AE2F8-5A19-4D4D-9559-2CE66CFFBBF4}"/>
                </a:ext>
              </a:extLst>
            </p:cNvPr>
            <p:cNvSpPr/>
            <p:nvPr/>
          </p:nvSpPr>
          <p:spPr>
            <a:xfrm>
              <a:off x="5251717" y="1613453"/>
              <a:ext cx="1918734" cy="314325"/>
            </a:xfrm>
            <a:prstGeom prst="rect">
              <a:avLst/>
            </a:prstGeom>
            <a:solidFill>
              <a:srgbClr val="9DC3E6"/>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20000"/>
                </a:lnSpc>
              </a:pPr>
              <a:r>
                <a:rPr lang="zh-CN" altLang="en-US" sz="1000" b="1"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城市供水系统地震韧性</a:t>
              </a:r>
            </a:p>
          </p:txBody>
        </p:sp>
        <p:sp>
          <p:nvSpPr>
            <p:cNvPr id="6" name="圆角矩形 6">
              <a:extLst>
                <a:ext uri="{FF2B5EF4-FFF2-40B4-BE49-F238E27FC236}">
                  <a16:creationId xmlns:a16="http://schemas.microsoft.com/office/drawing/2014/main" id="{C8C0BB22-D4CB-48CC-BC33-3B21D170974A}"/>
                </a:ext>
              </a:extLst>
            </p:cNvPr>
            <p:cNvSpPr/>
            <p:nvPr/>
          </p:nvSpPr>
          <p:spPr>
            <a:xfrm>
              <a:off x="3844878" y="2265142"/>
              <a:ext cx="960529" cy="364355"/>
            </a:xfrm>
            <a:prstGeom prst="roundRect">
              <a:avLst/>
            </a:prstGeom>
            <a:solidFill>
              <a:schemeClr val="accent4">
                <a:lumMod val="20000"/>
                <a:lumOff val="80000"/>
                <a:alpha val="22000"/>
              </a:schemeClr>
            </a:solidFill>
            <a:ln w="95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tx1"/>
                  </a:solidFill>
                  <a:latin typeface="华文仿宋" pitchFamily="2" charset="-122"/>
                  <a:ea typeface="华文仿宋" pitchFamily="2" charset="-122"/>
                </a:rPr>
                <a:t>抵抗能力</a:t>
              </a:r>
            </a:p>
          </p:txBody>
        </p:sp>
        <p:sp>
          <p:nvSpPr>
            <p:cNvPr id="7" name="圆角矩形 8">
              <a:extLst>
                <a:ext uri="{FF2B5EF4-FFF2-40B4-BE49-F238E27FC236}">
                  <a16:creationId xmlns:a16="http://schemas.microsoft.com/office/drawing/2014/main" id="{3EB401CD-D714-4545-8DF4-485A5EE39930}"/>
                </a:ext>
              </a:extLst>
            </p:cNvPr>
            <p:cNvSpPr/>
            <p:nvPr/>
          </p:nvSpPr>
          <p:spPr>
            <a:xfrm>
              <a:off x="5730116" y="2260130"/>
              <a:ext cx="960529" cy="364355"/>
            </a:xfrm>
            <a:prstGeom prst="roundRect">
              <a:avLst/>
            </a:prstGeom>
            <a:solidFill>
              <a:schemeClr val="accent4">
                <a:lumMod val="20000"/>
                <a:lumOff val="80000"/>
                <a:alpha val="22000"/>
              </a:schemeClr>
            </a:solidFill>
            <a:ln w="95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tx1"/>
                  </a:solidFill>
                  <a:latin typeface="华文仿宋" pitchFamily="2" charset="-122"/>
                  <a:ea typeface="华文仿宋" pitchFamily="2" charset="-122"/>
                </a:rPr>
                <a:t>适应能力</a:t>
              </a:r>
            </a:p>
          </p:txBody>
        </p:sp>
        <p:sp>
          <p:nvSpPr>
            <p:cNvPr id="8" name="圆角矩形 9">
              <a:extLst>
                <a:ext uri="{FF2B5EF4-FFF2-40B4-BE49-F238E27FC236}">
                  <a16:creationId xmlns:a16="http://schemas.microsoft.com/office/drawing/2014/main" id="{7B3C14AF-6529-4390-8476-EA01FA7C48D8}"/>
                </a:ext>
              </a:extLst>
            </p:cNvPr>
            <p:cNvSpPr/>
            <p:nvPr/>
          </p:nvSpPr>
          <p:spPr>
            <a:xfrm>
              <a:off x="7756842" y="2273879"/>
              <a:ext cx="960529" cy="364355"/>
            </a:xfrm>
            <a:prstGeom prst="roundRect">
              <a:avLst/>
            </a:prstGeom>
            <a:solidFill>
              <a:schemeClr val="accent4">
                <a:lumMod val="20000"/>
                <a:lumOff val="80000"/>
                <a:alpha val="22000"/>
              </a:schemeClr>
            </a:solidFill>
            <a:ln w="95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tx1"/>
                  </a:solidFill>
                  <a:latin typeface="华文仿宋" pitchFamily="2" charset="-122"/>
                  <a:ea typeface="华文仿宋" pitchFamily="2" charset="-122"/>
                </a:rPr>
                <a:t>恢复能力</a:t>
              </a:r>
            </a:p>
          </p:txBody>
        </p:sp>
        <p:sp>
          <p:nvSpPr>
            <p:cNvPr id="9" name="矩形 8">
              <a:extLst>
                <a:ext uri="{FF2B5EF4-FFF2-40B4-BE49-F238E27FC236}">
                  <a16:creationId xmlns:a16="http://schemas.microsoft.com/office/drawing/2014/main" id="{2980F8FC-1529-4CBE-A581-6C0FEEDBF06E}"/>
                </a:ext>
              </a:extLst>
            </p:cNvPr>
            <p:cNvSpPr/>
            <p:nvPr/>
          </p:nvSpPr>
          <p:spPr>
            <a:xfrm>
              <a:off x="2942272" y="1637520"/>
              <a:ext cx="720000" cy="314325"/>
            </a:xfrm>
            <a:prstGeom prst="rect">
              <a:avLst/>
            </a:prstGeom>
            <a:solidFill>
              <a:srgbClr val="9DC3E6">
                <a:alpha val="2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20000"/>
                </a:lnSpc>
              </a:pPr>
              <a:r>
                <a:rPr lang="zh-CN" altLang="en-US" sz="1000" b="1"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概念</a:t>
              </a:r>
            </a:p>
          </p:txBody>
        </p:sp>
        <p:sp>
          <p:nvSpPr>
            <p:cNvPr id="10" name="矩形 9">
              <a:extLst>
                <a:ext uri="{FF2B5EF4-FFF2-40B4-BE49-F238E27FC236}">
                  <a16:creationId xmlns:a16="http://schemas.microsoft.com/office/drawing/2014/main" id="{B6ED36C9-D0D7-45C0-930D-D809851FD918}"/>
                </a:ext>
              </a:extLst>
            </p:cNvPr>
            <p:cNvSpPr/>
            <p:nvPr/>
          </p:nvSpPr>
          <p:spPr>
            <a:xfrm>
              <a:off x="2942272" y="2286440"/>
              <a:ext cx="720000" cy="314325"/>
            </a:xfrm>
            <a:prstGeom prst="rect">
              <a:avLst/>
            </a:prstGeom>
            <a:solidFill>
              <a:srgbClr val="9DC3E6">
                <a:alpha val="2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20000"/>
                </a:lnSpc>
              </a:pPr>
              <a:r>
                <a:rPr lang="zh-CN" altLang="en-US" sz="1000" b="1"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属性特征</a:t>
              </a:r>
            </a:p>
          </p:txBody>
        </p:sp>
        <p:sp>
          <p:nvSpPr>
            <p:cNvPr id="11" name="矩形 10">
              <a:extLst>
                <a:ext uri="{FF2B5EF4-FFF2-40B4-BE49-F238E27FC236}">
                  <a16:creationId xmlns:a16="http://schemas.microsoft.com/office/drawing/2014/main" id="{49C4F180-18F7-4296-85FC-3DD4D0245B14}"/>
                </a:ext>
              </a:extLst>
            </p:cNvPr>
            <p:cNvSpPr/>
            <p:nvPr/>
          </p:nvSpPr>
          <p:spPr>
            <a:xfrm>
              <a:off x="2942272" y="2894646"/>
              <a:ext cx="720000" cy="314325"/>
            </a:xfrm>
            <a:prstGeom prst="rect">
              <a:avLst/>
            </a:prstGeom>
            <a:solidFill>
              <a:srgbClr val="9DC3E6">
                <a:alpha val="2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20000"/>
                </a:lnSpc>
              </a:pPr>
              <a:r>
                <a:rPr lang="zh-CN" altLang="en-US" sz="1000" b="1"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属性量化</a:t>
              </a:r>
            </a:p>
          </p:txBody>
        </p:sp>
        <p:sp>
          <p:nvSpPr>
            <p:cNvPr id="12" name="矩形 11">
              <a:extLst>
                <a:ext uri="{FF2B5EF4-FFF2-40B4-BE49-F238E27FC236}">
                  <a16:creationId xmlns:a16="http://schemas.microsoft.com/office/drawing/2014/main" id="{9B3B0898-CDA4-406E-9653-6613EA77DD24}"/>
                </a:ext>
              </a:extLst>
            </p:cNvPr>
            <p:cNvSpPr/>
            <p:nvPr/>
          </p:nvSpPr>
          <p:spPr>
            <a:xfrm>
              <a:off x="2942272" y="3621634"/>
              <a:ext cx="720000" cy="314325"/>
            </a:xfrm>
            <a:prstGeom prst="rect">
              <a:avLst/>
            </a:prstGeom>
            <a:solidFill>
              <a:srgbClr val="9DC3E6">
                <a:alpha val="21961"/>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20000"/>
                </a:lnSpc>
              </a:pPr>
              <a:r>
                <a:rPr lang="zh-CN" altLang="en-US" sz="1000" b="1"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变量参数</a:t>
              </a:r>
            </a:p>
          </p:txBody>
        </p:sp>
        <p:sp>
          <p:nvSpPr>
            <p:cNvPr id="13" name="矩形 12">
              <a:extLst>
                <a:ext uri="{FF2B5EF4-FFF2-40B4-BE49-F238E27FC236}">
                  <a16:creationId xmlns:a16="http://schemas.microsoft.com/office/drawing/2014/main" id="{4D7296BE-5AB1-46E3-AB64-6CBE77BC6F69}"/>
                </a:ext>
              </a:extLst>
            </p:cNvPr>
            <p:cNvSpPr/>
            <p:nvPr/>
          </p:nvSpPr>
          <p:spPr>
            <a:xfrm>
              <a:off x="3803945" y="2842355"/>
              <a:ext cx="1042394" cy="430575"/>
            </a:xfrm>
            <a:prstGeom prst="rect">
              <a:avLst/>
            </a:prstGeom>
            <a:solidFill>
              <a:srgbClr val="D6DCE5">
                <a:alpha val="69804"/>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20000"/>
                </a:lnSpc>
              </a:pPr>
              <a:r>
                <a:rPr lang="zh-CN" altLang="en-US" sz="1000" b="1" dirty="0">
                  <a:solidFill>
                    <a:schemeClr val="tx1"/>
                  </a:solidFill>
                  <a:latin typeface="华文仿宋" panose="02010600040101010101" pitchFamily="2" charset="-122"/>
                  <a:ea typeface="华文仿宋" panose="02010600040101010101" pitchFamily="2" charset="-122"/>
                  <a:cs typeface="Arial" panose="020B0604020202020204" pitchFamily="34" charset="0"/>
                </a:rPr>
                <a:t>地震发生瞬时</a:t>
              </a:r>
              <a:r>
                <a:rPr lang="zh-CN" altLang="en-US" sz="1000" dirty="0">
                  <a:solidFill>
                    <a:schemeClr val="tx1"/>
                  </a:solidFill>
                  <a:latin typeface="华文仿宋" panose="02010600040101010101" pitchFamily="2" charset="-122"/>
                  <a:ea typeface="华文仿宋" panose="02010600040101010101" pitchFamily="2" charset="-122"/>
                  <a:cs typeface="Arial" panose="020B0604020202020204" pitchFamily="34" charset="0"/>
                </a:rPr>
                <a:t>的</a:t>
              </a:r>
              <a:r>
                <a:rPr lang="zh-CN" altLang="en-US" sz="1000" b="1" dirty="0">
                  <a:solidFill>
                    <a:schemeClr val="tx1"/>
                  </a:solidFill>
                  <a:latin typeface="华文仿宋" panose="02010600040101010101" pitchFamily="2" charset="-122"/>
                  <a:ea typeface="华文仿宋" panose="02010600040101010101" pitchFamily="2" charset="-122"/>
                  <a:cs typeface="Arial" panose="020B0604020202020204" pitchFamily="34" charset="0"/>
                </a:rPr>
                <a:t>功能满足率</a:t>
              </a:r>
            </a:p>
          </p:txBody>
        </p:sp>
        <p:sp>
          <p:nvSpPr>
            <p:cNvPr id="14" name="矩形 13">
              <a:extLst>
                <a:ext uri="{FF2B5EF4-FFF2-40B4-BE49-F238E27FC236}">
                  <a16:creationId xmlns:a16="http://schemas.microsoft.com/office/drawing/2014/main" id="{0C71BC22-45CA-4291-895D-7621BDA43F43}"/>
                </a:ext>
              </a:extLst>
            </p:cNvPr>
            <p:cNvSpPr/>
            <p:nvPr/>
          </p:nvSpPr>
          <p:spPr>
            <a:xfrm>
              <a:off x="5272380" y="2857335"/>
              <a:ext cx="1885942" cy="404724"/>
            </a:xfrm>
            <a:prstGeom prst="rect">
              <a:avLst/>
            </a:prstGeom>
            <a:solidFill>
              <a:srgbClr val="D6DCE5">
                <a:alpha val="69804"/>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20000"/>
                </a:lnSpc>
              </a:pPr>
              <a:r>
                <a:rPr lang="zh-CN" altLang="en-US" sz="1000" b="1" dirty="0">
                  <a:solidFill>
                    <a:schemeClr val="tx1"/>
                  </a:solidFill>
                  <a:latin typeface="华文仿宋" panose="02010600040101010101" pitchFamily="2" charset="-122"/>
                  <a:ea typeface="华文仿宋" panose="02010600040101010101" pitchFamily="2" charset="-122"/>
                  <a:cs typeface="Arial" panose="020B0604020202020204" pitchFamily="34" charset="0"/>
                </a:rPr>
                <a:t>地震发生至恢复开始</a:t>
              </a:r>
              <a:r>
                <a:rPr lang="zh-CN" altLang="en-US" sz="1000" dirty="0">
                  <a:solidFill>
                    <a:schemeClr val="tx1"/>
                  </a:solidFill>
                  <a:latin typeface="华文仿宋" panose="02010600040101010101" pitchFamily="2" charset="-122"/>
                  <a:ea typeface="华文仿宋" panose="02010600040101010101" pitchFamily="2" charset="-122"/>
                  <a:cs typeface="Arial" panose="020B0604020202020204" pitchFamily="34" charset="0"/>
                </a:rPr>
                <a:t>之前的平均功能满足率</a:t>
              </a:r>
            </a:p>
          </p:txBody>
        </p:sp>
        <p:sp>
          <p:nvSpPr>
            <p:cNvPr id="15" name="矩形 14">
              <a:extLst>
                <a:ext uri="{FF2B5EF4-FFF2-40B4-BE49-F238E27FC236}">
                  <a16:creationId xmlns:a16="http://schemas.microsoft.com/office/drawing/2014/main" id="{9B6571F0-6D1E-43F7-9FE1-AB355B323FE3}"/>
                </a:ext>
              </a:extLst>
            </p:cNvPr>
            <p:cNvSpPr/>
            <p:nvPr/>
          </p:nvSpPr>
          <p:spPr>
            <a:xfrm>
              <a:off x="7657395" y="2856104"/>
              <a:ext cx="1245557" cy="320444"/>
            </a:xfrm>
            <a:prstGeom prst="rect">
              <a:avLst/>
            </a:prstGeom>
            <a:solidFill>
              <a:srgbClr val="D6DCE5">
                <a:alpha val="69804"/>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20000"/>
                </a:lnSpc>
              </a:pPr>
              <a:r>
                <a:rPr lang="zh-CN" altLang="en-US" sz="1000" b="1" dirty="0">
                  <a:solidFill>
                    <a:schemeClr val="tx1"/>
                  </a:solidFill>
                  <a:latin typeface="华文仿宋" panose="02010600040101010101" pitchFamily="2" charset="-122"/>
                  <a:ea typeface="华文仿宋" panose="02010600040101010101" pitchFamily="2" charset="-122"/>
                  <a:cs typeface="Arial" panose="020B0604020202020204" pitchFamily="34" charset="0"/>
                </a:rPr>
                <a:t>震后恢复期间</a:t>
              </a:r>
              <a:r>
                <a:rPr lang="zh-CN" altLang="en-US" sz="1000" dirty="0">
                  <a:solidFill>
                    <a:schemeClr val="tx1"/>
                  </a:solidFill>
                  <a:latin typeface="华文仿宋" panose="02010600040101010101" pitchFamily="2" charset="-122"/>
                  <a:ea typeface="华文仿宋" panose="02010600040101010101" pitchFamily="2" charset="-122"/>
                  <a:cs typeface="Arial" panose="020B0604020202020204" pitchFamily="34" charset="0"/>
                </a:rPr>
                <a:t>的平均功能满足率</a:t>
              </a:r>
            </a:p>
          </p:txBody>
        </p:sp>
        <p:cxnSp>
          <p:nvCxnSpPr>
            <p:cNvPr id="16" name="直接箭头连接符 15">
              <a:extLst>
                <a:ext uri="{FF2B5EF4-FFF2-40B4-BE49-F238E27FC236}">
                  <a16:creationId xmlns:a16="http://schemas.microsoft.com/office/drawing/2014/main" id="{BB563286-35E9-496E-9FA7-674F37E94EB1}"/>
                </a:ext>
              </a:extLst>
            </p:cNvPr>
            <p:cNvCxnSpPr>
              <a:stCxn id="6" idx="2"/>
              <a:endCxn id="13" idx="0"/>
            </p:cNvCxnSpPr>
            <p:nvPr/>
          </p:nvCxnSpPr>
          <p:spPr>
            <a:xfrm flipH="1">
              <a:off x="4325142" y="2629497"/>
              <a:ext cx="1" cy="212858"/>
            </a:xfrm>
            <a:prstGeom prst="straightConnector1">
              <a:avLst/>
            </a:prstGeom>
            <a:ln>
              <a:solidFill>
                <a:srgbClr val="0000FF"/>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7044DA9C-82B3-4940-8BAB-8304143271A9}"/>
                </a:ext>
              </a:extLst>
            </p:cNvPr>
            <p:cNvCxnSpPr>
              <a:cxnSpLocks/>
              <a:stCxn id="7" idx="2"/>
              <a:endCxn id="14" idx="0"/>
            </p:cNvCxnSpPr>
            <p:nvPr/>
          </p:nvCxnSpPr>
          <p:spPr>
            <a:xfrm>
              <a:off x="6210382" y="2624484"/>
              <a:ext cx="4971" cy="232851"/>
            </a:xfrm>
            <a:prstGeom prst="straightConnector1">
              <a:avLst/>
            </a:prstGeom>
            <a:ln>
              <a:solidFill>
                <a:srgbClr val="0000FF"/>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30A16924-9803-4537-8443-92367E6CB5FB}"/>
                </a:ext>
              </a:extLst>
            </p:cNvPr>
            <p:cNvCxnSpPr>
              <a:cxnSpLocks/>
              <a:stCxn id="8" idx="2"/>
              <a:endCxn id="15" idx="0"/>
            </p:cNvCxnSpPr>
            <p:nvPr/>
          </p:nvCxnSpPr>
          <p:spPr>
            <a:xfrm>
              <a:off x="8237107" y="2638234"/>
              <a:ext cx="43067" cy="217871"/>
            </a:xfrm>
            <a:prstGeom prst="straightConnector1">
              <a:avLst/>
            </a:prstGeom>
            <a:ln>
              <a:solidFill>
                <a:srgbClr val="0000FF"/>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C1F76AB-A7F8-41BA-88B3-7F788FFDED34}"/>
                </a:ext>
              </a:extLst>
            </p:cNvPr>
            <p:cNvSpPr/>
            <p:nvPr/>
          </p:nvSpPr>
          <p:spPr>
            <a:xfrm>
              <a:off x="3803945" y="3549154"/>
              <a:ext cx="1042394" cy="460809"/>
            </a:xfrm>
            <a:prstGeom prst="rect">
              <a:avLst/>
            </a:prstGeom>
            <a:solidFill>
              <a:schemeClr val="accent2">
                <a:lumMod val="40000"/>
                <a:lumOff val="60000"/>
                <a:alpha val="69804"/>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20000"/>
                </a:lnSpc>
              </a:pPr>
              <a:r>
                <a:rPr lang="zh-CN" altLang="en-US" sz="1000" b="1" dirty="0">
                  <a:solidFill>
                    <a:srgbClr val="0000FF"/>
                  </a:solidFill>
                  <a:latin typeface="华文仿宋" panose="02010600040101010101" pitchFamily="2" charset="-122"/>
                  <a:ea typeface="华文仿宋" panose="02010600040101010101" pitchFamily="2" charset="-122"/>
                  <a:cs typeface="Arial" panose="020B0604020202020204" pitchFamily="34" charset="0"/>
                </a:rPr>
                <a:t>管道</a:t>
              </a:r>
              <a:r>
                <a:rPr lang="zh-CN" altLang="en-US" sz="1000" dirty="0">
                  <a:solidFill>
                    <a:schemeClr val="tx1"/>
                  </a:solidFill>
                  <a:latin typeface="华文仿宋" panose="02010600040101010101" pitchFamily="2" charset="-122"/>
                  <a:ea typeface="华文仿宋" panose="02010600040101010101" pitchFamily="2" charset="-122"/>
                  <a:cs typeface="Arial" panose="020B0604020202020204" pitchFamily="34" charset="0"/>
                </a:rPr>
                <a:t>抗震能力</a:t>
              </a:r>
            </a:p>
            <a:p>
              <a:pPr algn="ctr">
                <a:lnSpc>
                  <a:spcPct val="120000"/>
                </a:lnSpc>
              </a:pPr>
              <a:r>
                <a:rPr lang="zh-CN" altLang="en-US" sz="1000" b="1" dirty="0">
                  <a:solidFill>
                    <a:srgbClr val="0000FF"/>
                  </a:solidFill>
                  <a:latin typeface="华文仿宋" panose="02010600040101010101" pitchFamily="2" charset="-122"/>
                  <a:ea typeface="华文仿宋" panose="02010600040101010101" pitchFamily="2" charset="-122"/>
                  <a:cs typeface="Arial" panose="020B0604020202020204" pitchFamily="34" charset="0"/>
                </a:rPr>
                <a:t>管网</a:t>
              </a:r>
              <a:r>
                <a:rPr lang="zh-CN" altLang="en-US" sz="1000" dirty="0">
                  <a:solidFill>
                    <a:schemeClr val="tx1"/>
                  </a:solidFill>
                  <a:latin typeface="华文仿宋" panose="02010600040101010101" pitchFamily="2" charset="-122"/>
                  <a:ea typeface="华文仿宋" panose="02010600040101010101" pitchFamily="2" charset="-122"/>
                  <a:cs typeface="Arial" panose="020B0604020202020204" pitchFamily="34" charset="0"/>
                </a:rPr>
                <a:t>拓扑结构</a:t>
              </a:r>
            </a:p>
          </p:txBody>
        </p:sp>
        <p:sp>
          <p:nvSpPr>
            <p:cNvPr id="20" name="矩形 19">
              <a:extLst>
                <a:ext uri="{FF2B5EF4-FFF2-40B4-BE49-F238E27FC236}">
                  <a16:creationId xmlns:a16="http://schemas.microsoft.com/office/drawing/2014/main" id="{32DF4F9B-40A7-4405-97C5-04F80E1BE69E}"/>
                </a:ext>
              </a:extLst>
            </p:cNvPr>
            <p:cNvSpPr/>
            <p:nvPr/>
          </p:nvSpPr>
          <p:spPr>
            <a:xfrm>
              <a:off x="5013786" y="3560099"/>
              <a:ext cx="1336700" cy="449865"/>
            </a:xfrm>
            <a:prstGeom prst="rect">
              <a:avLst/>
            </a:prstGeom>
            <a:solidFill>
              <a:schemeClr val="accent2">
                <a:lumMod val="40000"/>
                <a:lumOff val="60000"/>
                <a:alpha val="69804"/>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0" rIns="54000" bIns="0" numCol="1" spcCol="0" rtlCol="0" fromWordArt="0" anchor="ctr" anchorCtr="0" forceAA="0" compatLnSpc="1">
              <a:prstTxWarp prst="textNoShape">
                <a:avLst/>
              </a:prstTxWarp>
              <a:noAutofit/>
            </a:bodyPr>
            <a:lstStyle/>
            <a:p>
              <a:pPr algn="ctr">
                <a:lnSpc>
                  <a:spcPct val="120000"/>
                </a:lnSpc>
              </a:pPr>
              <a:r>
                <a:rPr lang="zh-CN" altLang="en-US" sz="1000" b="1" dirty="0">
                  <a:solidFill>
                    <a:srgbClr val="0000FF"/>
                  </a:solidFill>
                  <a:latin typeface="华文仿宋" panose="02010600040101010101" pitchFamily="2" charset="-122"/>
                  <a:ea typeface="华文仿宋" panose="02010600040101010101" pitchFamily="2" charset="-122"/>
                  <a:cs typeface="Arial" panose="020B0604020202020204" pitchFamily="34" charset="0"/>
                </a:rPr>
                <a:t>泵组</a:t>
              </a:r>
              <a:r>
                <a:rPr lang="zh-CN" altLang="en-US" sz="1000" dirty="0">
                  <a:solidFill>
                    <a:schemeClr val="tx1"/>
                  </a:solidFill>
                  <a:latin typeface="华文仿宋" panose="02010600040101010101" pitchFamily="2" charset="-122"/>
                  <a:ea typeface="华文仿宋" panose="02010600040101010101" pitchFamily="2" charset="-122"/>
                  <a:cs typeface="Arial" panose="020B0604020202020204" pitchFamily="34" charset="0"/>
                </a:rPr>
                <a:t>、</a:t>
              </a:r>
              <a:r>
                <a:rPr lang="zh-CN" altLang="en-US" sz="1000" b="1" dirty="0">
                  <a:solidFill>
                    <a:srgbClr val="0000FF"/>
                  </a:solidFill>
                  <a:latin typeface="华文仿宋" panose="02010600040101010101" pitchFamily="2" charset="-122"/>
                  <a:ea typeface="华文仿宋" panose="02010600040101010101" pitchFamily="2" charset="-122"/>
                  <a:cs typeface="Arial" panose="020B0604020202020204" pitchFamily="34" charset="0"/>
                </a:rPr>
                <a:t>阀门</a:t>
              </a:r>
              <a:r>
                <a:rPr lang="zh-CN" altLang="en-US" sz="1000" dirty="0">
                  <a:solidFill>
                    <a:schemeClr val="tx1"/>
                  </a:solidFill>
                  <a:latin typeface="华文仿宋" panose="02010600040101010101" pitchFamily="2" charset="-122"/>
                  <a:ea typeface="华文仿宋" panose="02010600040101010101" pitchFamily="2" charset="-122"/>
                  <a:cs typeface="Arial" panose="020B0604020202020204" pitchFamily="34" charset="0"/>
                </a:rPr>
                <a:t>、</a:t>
              </a:r>
              <a:r>
                <a:rPr lang="zh-CN" altLang="en-US" sz="1000" b="1" dirty="0">
                  <a:solidFill>
                    <a:srgbClr val="0000FF"/>
                  </a:solidFill>
                  <a:latin typeface="华文仿宋" panose="02010600040101010101" pitchFamily="2" charset="-122"/>
                  <a:ea typeface="华文仿宋" panose="02010600040101010101" pitchFamily="2" charset="-122"/>
                  <a:cs typeface="Arial" panose="020B0604020202020204" pitchFamily="34" charset="0"/>
                </a:rPr>
                <a:t>蓄水池</a:t>
              </a:r>
              <a:r>
                <a:rPr lang="zh-CN" altLang="en-US" sz="1000" dirty="0">
                  <a:solidFill>
                    <a:schemeClr val="tx1"/>
                  </a:solidFill>
                  <a:latin typeface="华文仿宋" panose="02010600040101010101" pitchFamily="2" charset="-122"/>
                  <a:ea typeface="华文仿宋" panose="02010600040101010101" pitchFamily="2" charset="-122"/>
                  <a:cs typeface="Arial" panose="020B0604020202020204" pitchFamily="34" charset="0"/>
                </a:rPr>
                <a:t>的数量、位置与状态</a:t>
              </a:r>
            </a:p>
          </p:txBody>
        </p:sp>
        <p:sp>
          <p:nvSpPr>
            <p:cNvPr id="21" name="矩形 20">
              <a:extLst>
                <a:ext uri="{FF2B5EF4-FFF2-40B4-BE49-F238E27FC236}">
                  <a16:creationId xmlns:a16="http://schemas.microsoft.com/office/drawing/2014/main" id="{F137A5C8-A78D-4D72-B450-894405F89C48}"/>
                </a:ext>
              </a:extLst>
            </p:cNvPr>
            <p:cNvSpPr/>
            <p:nvPr/>
          </p:nvSpPr>
          <p:spPr>
            <a:xfrm>
              <a:off x="6492101" y="3560099"/>
              <a:ext cx="1076140" cy="449865"/>
            </a:xfrm>
            <a:prstGeom prst="rect">
              <a:avLst/>
            </a:prstGeom>
            <a:solidFill>
              <a:schemeClr val="accent2">
                <a:lumMod val="40000"/>
                <a:lumOff val="60000"/>
                <a:alpha val="69804"/>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20000"/>
                </a:lnSpc>
              </a:pPr>
              <a:r>
                <a:rPr lang="zh-CN" altLang="en-US" sz="1000" dirty="0">
                  <a:solidFill>
                    <a:schemeClr val="tx1"/>
                  </a:solidFill>
                  <a:latin typeface="华文仿宋" panose="02010600040101010101" pitchFamily="2" charset="-122"/>
                  <a:ea typeface="华文仿宋" panose="02010600040101010101" pitchFamily="2" charset="-122"/>
                  <a:cs typeface="Arial" panose="020B0604020202020204" pitchFamily="34" charset="0"/>
                </a:rPr>
                <a:t>修复</a:t>
              </a:r>
              <a:r>
                <a:rPr lang="zh-CN" altLang="en-US" sz="1000" b="1" dirty="0">
                  <a:solidFill>
                    <a:srgbClr val="0000FF"/>
                  </a:solidFill>
                  <a:latin typeface="华文仿宋" panose="02010600040101010101" pitchFamily="2" charset="-122"/>
                  <a:ea typeface="华文仿宋" panose="02010600040101010101" pitchFamily="2" charset="-122"/>
                  <a:cs typeface="Arial" panose="020B0604020202020204" pitchFamily="34" charset="0"/>
                </a:rPr>
                <a:t>资源</a:t>
              </a:r>
              <a:r>
                <a:rPr lang="zh-CN" altLang="en-US" sz="1000" dirty="0">
                  <a:solidFill>
                    <a:schemeClr val="tx1"/>
                  </a:solidFill>
                  <a:latin typeface="华文仿宋" panose="02010600040101010101" pitchFamily="2" charset="-122"/>
                  <a:ea typeface="华文仿宋" panose="02010600040101010101" pitchFamily="2" charset="-122"/>
                  <a:cs typeface="Arial" panose="020B0604020202020204" pitchFamily="34" charset="0"/>
                </a:rPr>
                <a:t>、</a:t>
              </a:r>
            </a:p>
            <a:p>
              <a:pPr algn="ctr">
                <a:lnSpc>
                  <a:spcPct val="120000"/>
                </a:lnSpc>
              </a:pPr>
              <a:r>
                <a:rPr lang="zh-CN" altLang="en-US" sz="1000" dirty="0">
                  <a:solidFill>
                    <a:schemeClr val="tx1"/>
                  </a:solidFill>
                  <a:latin typeface="华文仿宋" panose="02010600040101010101" pitchFamily="2" charset="-122"/>
                  <a:ea typeface="华文仿宋" panose="02010600040101010101" pitchFamily="2" charset="-122"/>
                  <a:cs typeface="Arial" panose="020B0604020202020204" pitchFamily="34" charset="0"/>
                </a:rPr>
                <a:t>维修</a:t>
              </a:r>
              <a:r>
                <a:rPr lang="zh-CN" altLang="en-US" sz="1000" b="1" dirty="0">
                  <a:solidFill>
                    <a:srgbClr val="0000FF"/>
                  </a:solidFill>
                  <a:latin typeface="华文仿宋" panose="02010600040101010101" pitchFamily="2" charset="-122"/>
                  <a:ea typeface="华文仿宋" panose="02010600040101010101" pitchFamily="2" charset="-122"/>
                  <a:cs typeface="Arial" panose="020B0604020202020204" pitchFamily="34" charset="0"/>
                </a:rPr>
                <a:t>队伍</a:t>
              </a:r>
              <a:r>
                <a:rPr lang="zh-CN" altLang="en-US" sz="1000" dirty="0">
                  <a:solidFill>
                    <a:schemeClr val="tx1"/>
                  </a:solidFill>
                  <a:latin typeface="华文仿宋" panose="02010600040101010101" pitchFamily="2" charset="-122"/>
                  <a:ea typeface="华文仿宋" panose="02010600040101010101" pitchFamily="2" charset="-122"/>
                  <a:cs typeface="Arial" panose="020B0604020202020204" pitchFamily="34" charset="0"/>
                </a:rPr>
                <a:t>数量</a:t>
              </a:r>
            </a:p>
          </p:txBody>
        </p:sp>
        <p:cxnSp>
          <p:nvCxnSpPr>
            <p:cNvPr id="22" name="直接连接符 21">
              <a:extLst>
                <a:ext uri="{FF2B5EF4-FFF2-40B4-BE49-F238E27FC236}">
                  <a16:creationId xmlns:a16="http://schemas.microsoft.com/office/drawing/2014/main" id="{BCEA251F-C342-4131-BDCD-607D9E364961}"/>
                </a:ext>
              </a:extLst>
            </p:cNvPr>
            <p:cNvCxnSpPr>
              <a:cxnSpLocks/>
              <a:stCxn id="19" idx="0"/>
              <a:endCxn id="13" idx="2"/>
            </p:cNvCxnSpPr>
            <p:nvPr/>
          </p:nvCxnSpPr>
          <p:spPr>
            <a:xfrm flipV="1">
              <a:off x="4325142" y="3272930"/>
              <a:ext cx="0" cy="276224"/>
            </a:xfrm>
            <a:prstGeom prst="line">
              <a:avLst/>
            </a:prstGeom>
            <a:ln w="6350">
              <a:solidFill>
                <a:srgbClr val="0000FF"/>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53D1ECFA-D19C-427E-86DA-747E58E79C95}"/>
                </a:ext>
              </a:extLst>
            </p:cNvPr>
            <p:cNvCxnSpPr>
              <a:cxnSpLocks/>
              <a:stCxn id="20" idx="0"/>
              <a:endCxn id="14" idx="2"/>
            </p:cNvCxnSpPr>
            <p:nvPr/>
          </p:nvCxnSpPr>
          <p:spPr>
            <a:xfrm flipV="1">
              <a:off x="5682136" y="3262059"/>
              <a:ext cx="533216" cy="298040"/>
            </a:xfrm>
            <a:prstGeom prst="line">
              <a:avLst/>
            </a:prstGeom>
            <a:ln w="6350">
              <a:solidFill>
                <a:srgbClr val="0000FF"/>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1A454A51-E697-4053-AFAD-13B0B8282BB0}"/>
                </a:ext>
              </a:extLst>
            </p:cNvPr>
            <p:cNvCxnSpPr>
              <a:cxnSpLocks/>
              <a:stCxn id="21" idx="0"/>
              <a:endCxn id="15" idx="2"/>
            </p:cNvCxnSpPr>
            <p:nvPr/>
          </p:nvCxnSpPr>
          <p:spPr>
            <a:xfrm flipV="1">
              <a:off x="7030172" y="3176548"/>
              <a:ext cx="1250001" cy="383551"/>
            </a:xfrm>
            <a:prstGeom prst="line">
              <a:avLst/>
            </a:prstGeom>
            <a:ln w="6350">
              <a:solidFill>
                <a:srgbClr val="0000FF"/>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9F38A9FA-3687-4ED9-8C7F-D67772EA5A31}"/>
                </a:ext>
              </a:extLst>
            </p:cNvPr>
            <p:cNvCxnSpPr>
              <a:cxnSpLocks/>
              <a:stCxn id="19" idx="0"/>
              <a:endCxn id="14" idx="2"/>
            </p:cNvCxnSpPr>
            <p:nvPr/>
          </p:nvCxnSpPr>
          <p:spPr>
            <a:xfrm flipV="1">
              <a:off x="4325142" y="3262059"/>
              <a:ext cx="1890210" cy="287095"/>
            </a:xfrm>
            <a:prstGeom prst="line">
              <a:avLst/>
            </a:prstGeom>
            <a:ln w="6350">
              <a:solidFill>
                <a:srgbClr val="0000FF"/>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7249B237-881D-49EB-A14F-B7B27625AF4B}"/>
                </a:ext>
              </a:extLst>
            </p:cNvPr>
            <p:cNvCxnSpPr>
              <a:cxnSpLocks/>
              <a:stCxn id="20" idx="0"/>
              <a:endCxn id="15" idx="2"/>
            </p:cNvCxnSpPr>
            <p:nvPr/>
          </p:nvCxnSpPr>
          <p:spPr>
            <a:xfrm flipV="1">
              <a:off x="5682136" y="3176548"/>
              <a:ext cx="2598037" cy="383551"/>
            </a:xfrm>
            <a:prstGeom prst="line">
              <a:avLst/>
            </a:prstGeom>
            <a:ln w="6350">
              <a:solidFill>
                <a:srgbClr val="0000FF"/>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FED13D44-8064-4E5B-9189-A309D39BB560}"/>
                </a:ext>
              </a:extLst>
            </p:cNvPr>
            <p:cNvCxnSpPr>
              <a:cxnSpLocks/>
              <a:stCxn id="19" idx="0"/>
              <a:endCxn id="15" idx="2"/>
            </p:cNvCxnSpPr>
            <p:nvPr/>
          </p:nvCxnSpPr>
          <p:spPr>
            <a:xfrm flipV="1">
              <a:off x="4325142" y="3176548"/>
              <a:ext cx="3955032" cy="372605"/>
            </a:xfrm>
            <a:prstGeom prst="line">
              <a:avLst/>
            </a:prstGeom>
            <a:ln w="6350">
              <a:solidFill>
                <a:srgbClr val="0000FF"/>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987706B1-0989-4B9E-9851-733B6FA8FF6F}"/>
                </a:ext>
              </a:extLst>
            </p:cNvPr>
            <p:cNvCxnSpPr>
              <a:cxnSpLocks/>
              <a:stCxn id="5" idx="2"/>
              <a:endCxn id="7" idx="0"/>
            </p:cNvCxnSpPr>
            <p:nvPr/>
          </p:nvCxnSpPr>
          <p:spPr>
            <a:xfrm flipH="1">
              <a:off x="6210381" y="1927778"/>
              <a:ext cx="703" cy="332352"/>
            </a:xfrm>
            <a:prstGeom prst="straightConnector1">
              <a:avLst/>
            </a:prstGeom>
            <a:ln>
              <a:solidFill>
                <a:srgbClr val="0000FF"/>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29" name="连接符: 肘形 243">
              <a:extLst>
                <a:ext uri="{FF2B5EF4-FFF2-40B4-BE49-F238E27FC236}">
                  <a16:creationId xmlns:a16="http://schemas.microsoft.com/office/drawing/2014/main" id="{A26F1992-D224-479E-B115-6F6A748E267E}"/>
                </a:ext>
              </a:extLst>
            </p:cNvPr>
            <p:cNvCxnSpPr>
              <a:cxnSpLocks/>
              <a:stCxn id="5" idx="2"/>
              <a:endCxn id="6" idx="0"/>
            </p:cNvCxnSpPr>
            <p:nvPr/>
          </p:nvCxnSpPr>
          <p:spPr>
            <a:xfrm rot="5400000">
              <a:off x="5099432" y="1153490"/>
              <a:ext cx="337364" cy="1885941"/>
            </a:xfrm>
            <a:prstGeom prst="bentConnector3">
              <a:avLst/>
            </a:prstGeom>
            <a:ln>
              <a:solidFill>
                <a:srgbClr val="0000FF"/>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30" name="连接符: 肘形 244">
              <a:extLst>
                <a:ext uri="{FF2B5EF4-FFF2-40B4-BE49-F238E27FC236}">
                  <a16:creationId xmlns:a16="http://schemas.microsoft.com/office/drawing/2014/main" id="{CBE7C313-017E-4EB4-BEEB-DC891B83F08E}"/>
                </a:ext>
              </a:extLst>
            </p:cNvPr>
            <p:cNvCxnSpPr>
              <a:cxnSpLocks/>
              <a:stCxn id="5" idx="2"/>
              <a:endCxn id="8" idx="0"/>
            </p:cNvCxnSpPr>
            <p:nvPr/>
          </p:nvCxnSpPr>
          <p:spPr>
            <a:xfrm rot="16200000" flipH="1">
              <a:off x="7051045" y="1087816"/>
              <a:ext cx="346101" cy="2026023"/>
            </a:xfrm>
            <a:prstGeom prst="bentConnector3">
              <a:avLst>
                <a:gd name="adj1" fmla="val 48899"/>
              </a:avLst>
            </a:prstGeom>
            <a:ln>
              <a:solidFill>
                <a:srgbClr val="0000FF"/>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31" name="箭头: 右 245">
              <a:extLst>
                <a:ext uri="{FF2B5EF4-FFF2-40B4-BE49-F238E27FC236}">
                  <a16:creationId xmlns:a16="http://schemas.microsoft.com/office/drawing/2014/main" id="{8406C0EC-E13E-4AB8-9820-678685986EE9}"/>
                </a:ext>
              </a:extLst>
            </p:cNvPr>
            <p:cNvSpPr/>
            <p:nvPr/>
          </p:nvSpPr>
          <p:spPr>
            <a:xfrm rot="5400000">
              <a:off x="3215185" y="2046493"/>
              <a:ext cx="184640" cy="158123"/>
            </a:xfrm>
            <a:prstGeom prst="rightArrow">
              <a:avLst/>
            </a:prstGeom>
            <a:noFill/>
            <a:ln w="63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20000"/>
                </a:lnSpc>
              </a:pPr>
              <a:endParaRPr lang="zh-CN" altLang="en-US" sz="1000" dirty="0">
                <a:solidFill>
                  <a:schemeClr val="tx1"/>
                </a:solidFill>
                <a:latin typeface="宋体" panose="02010600030101010101" pitchFamily="2" charset="-122"/>
                <a:ea typeface="宋体" panose="02010600030101010101" pitchFamily="2" charset="-122"/>
                <a:cs typeface="Arial" panose="020B0604020202020204" pitchFamily="34" charset="0"/>
              </a:endParaRPr>
            </a:p>
          </p:txBody>
        </p:sp>
        <p:sp>
          <p:nvSpPr>
            <p:cNvPr id="32" name="箭头: 右 246">
              <a:extLst>
                <a:ext uri="{FF2B5EF4-FFF2-40B4-BE49-F238E27FC236}">
                  <a16:creationId xmlns:a16="http://schemas.microsoft.com/office/drawing/2014/main" id="{CB3A5595-CEE1-4EF5-8F0B-DACA3B2660FE}"/>
                </a:ext>
              </a:extLst>
            </p:cNvPr>
            <p:cNvSpPr/>
            <p:nvPr/>
          </p:nvSpPr>
          <p:spPr>
            <a:xfrm rot="5400000">
              <a:off x="3215185" y="2668644"/>
              <a:ext cx="184640" cy="158123"/>
            </a:xfrm>
            <a:prstGeom prst="rightArrow">
              <a:avLst/>
            </a:prstGeom>
            <a:noFill/>
            <a:ln w="63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20000"/>
                </a:lnSpc>
              </a:pPr>
              <a:endParaRPr lang="zh-CN" altLang="en-US" sz="1000" dirty="0">
                <a:solidFill>
                  <a:schemeClr val="tx1"/>
                </a:solidFill>
                <a:latin typeface="宋体" panose="02010600030101010101" pitchFamily="2" charset="-122"/>
                <a:ea typeface="宋体" panose="02010600030101010101" pitchFamily="2" charset="-122"/>
                <a:cs typeface="Arial" panose="020B0604020202020204" pitchFamily="34" charset="0"/>
              </a:endParaRPr>
            </a:p>
          </p:txBody>
        </p:sp>
        <p:sp>
          <p:nvSpPr>
            <p:cNvPr id="33" name="箭头: 右 247">
              <a:extLst>
                <a:ext uri="{FF2B5EF4-FFF2-40B4-BE49-F238E27FC236}">
                  <a16:creationId xmlns:a16="http://schemas.microsoft.com/office/drawing/2014/main" id="{ABB6C315-C264-46F3-906D-E4576B84469C}"/>
                </a:ext>
              </a:extLst>
            </p:cNvPr>
            <p:cNvSpPr/>
            <p:nvPr/>
          </p:nvSpPr>
          <p:spPr>
            <a:xfrm rot="5400000">
              <a:off x="3215185" y="3358669"/>
              <a:ext cx="184640" cy="158123"/>
            </a:xfrm>
            <a:prstGeom prst="rightArrow">
              <a:avLst/>
            </a:prstGeom>
            <a:noFill/>
            <a:ln w="63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20000"/>
                </a:lnSpc>
              </a:pPr>
              <a:endParaRPr lang="zh-CN" altLang="en-US" sz="1000" dirty="0">
                <a:solidFill>
                  <a:schemeClr val="tx1"/>
                </a:solidFill>
                <a:latin typeface="宋体" panose="02010600030101010101" pitchFamily="2" charset="-122"/>
                <a:ea typeface="宋体" panose="02010600030101010101" pitchFamily="2" charset="-122"/>
                <a:cs typeface="Arial" panose="020B0604020202020204" pitchFamily="34" charset="0"/>
              </a:endParaRPr>
            </a:p>
          </p:txBody>
        </p:sp>
        <p:sp>
          <p:nvSpPr>
            <p:cNvPr id="34" name="矩形 33">
              <a:extLst>
                <a:ext uri="{FF2B5EF4-FFF2-40B4-BE49-F238E27FC236}">
                  <a16:creationId xmlns:a16="http://schemas.microsoft.com/office/drawing/2014/main" id="{65576A03-A7C2-4F87-A5A0-DC823B6F58B2}"/>
                </a:ext>
              </a:extLst>
            </p:cNvPr>
            <p:cNvSpPr/>
            <p:nvPr/>
          </p:nvSpPr>
          <p:spPr>
            <a:xfrm>
              <a:off x="7699036" y="3560099"/>
              <a:ext cx="1076140" cy="449865"/>
            </a:xfrm>
            <a:prstGeom prst="rect">
              <a:avLst/>
            </a:prstGeom>
            <a:solidFill>
              <a:schemeClr val="accent2">
                <a:lumMod val="40000"/>
                <a:lumOff val="60000"/>
                <a:alpha val="69804"/>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20000"/>
                </a:lnSpc>
              </a:pPr>
              <a:r>
                <a:rPr lang="zh-CN" altLang="en-US" sz="1000" b="1" dirty="0">
                  <a:solidFill>
                    <a:srgbClr val="FF0000"/>
                  </a:solidFill>
                  <a:latin typeface="华文仿宋" panose="02010600040101010101" pitchFamily="2" charset="-122"/>
                  <a:ea typeface="华文仿宋" panose="02010600040101010101" pitchFamily="2" charset="-122"/>
                  <a:cs typeface="Arial" panose="020B0604020202020204" pitchFamily="34" charset="0"/>
                </a:rPr>
                <a:t>恢复策略</a:t>
              </a:r>
              <a:r>
                <a:rPr lang="zh-CN" altLang="en-US" sz="1000" dirty="0">
                  <a:solidFill>
                    <a:schemeClr val="tx1"/>
                  </a:solidFill>
                  <a:latin typeface="华文仿宋" panose="02010600040101010101" pitchFamily="2" charset="-122"/>
                  <a:ea typeface="华文仿宋" panose="02010600040101010101" pitchFamily="2" charset="-122"/>
                  <a:cs typeface="Arial" panose="020B0604020202020204" pitchFamily="34" charset="0"/>
                </a:rPr>
                <a:t>（管道</a:t>
              </a:r>
              <a:endParaRPr lang="en-US" altLang="zh-CN" sz="1000" dirty="0">
                <a:solidFill>
                  <a:schemeClr val="tx1"/>
                </a:solidFill>
                <a:latin typeface="华文仿宋" panose="02010600040101010101" pitchFamily="2" charset="-122"/>
                <a:ea typeface="华文仿宋" panose="02010600040101010101" pitchFamily="2" charset="-122"/>
                <a:cs typeface="Arial" panose="020B0604020202020204" pitchFamily="34" charset="0"/>
              </a:endParaRPr>
            </a:p>
            <a:p>
              <a:pPr algn="ctr">
                <a:lnSpc>
                  <a:spcPct val="120000"/>
                </a:lnSpc>
              </a:pPr>
              <a:r>
                <a:rPr lang="zh-CN" altLang="en-US" sz="1000" dirty="0">
                  <a:solidFill>
                    <a:schemeClr val="tx1"/>
                  </a:solidFill>
                  <a:latin typeface="华文仿宋" panose="02010600040101010101" pitchFamily="2" charset="-122"/>
                  <a:ea typeface="华文仿宋" panose="02010600040101010101" pitchFamily="2" charset="-122"/>
                  <a:cs typeface="Arial" panose="020B0604020202020204" pitchFamily="34" charset="0"/>
                </a:rPr>
                <a:t>次序与队伍指派）</a:t>
              </a:r>
            </a:p>
          </p:txBody>
        </p:sp>
        <p:cxnSp>
          <p:nvCxnSpPr>
            <p:cNvPr id="35" name="直接连接符 34">
              <a:extLst>
                <a:ext uri="{FF2B5EF4-FFF2-40B4-BE49-F238E27FC236}">
                  <a16:creationId xmlns:a16="http://schemas.microsoft.com/office/drawing/2014/main" id="{9C67513E-1205-4BF2-8C01-E4B0F40BC373}"/>
                </a:ext>
              </a:extLst>
            </p:cNvPr>
            <p:cNvCxnSpPr>
              <a:cxnSpLocks/>
              <a:stCxn id="15" idx="2"/>
              <a:endCxn id="34" idx="0"/>
            </p:cNvCxnSpPr>
            <p:nvPr/>
          </p:nvCxnSpPr>
          <p:spPr>
            <a:xfrm flipH="1">
              <a:off x="8237107" y="3176548"/>
              <a:ext cx="43067" cy="383551"/>
            </a:xfrm>
            <a:prstGeom prst="line">
              <a:avLst/>
            </a:prstGeom>
            <a:ln w="6350">
              <a:solidFill>
                <a:srgbClr val="FF0000"/>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36" name="圆角矩形 6">
              <a:extLst>
                <a:ext uri="{FF2B5EF4-FFF2-40B4-BE49-F238E27FC236}">
                  <a16:creationId xmlns:a16="http://schemas.microsoft.com/office/drawing/2014/main" id="{A45E6ADA-0AA6-472A-9820-E72C606BF829}"/>
                </a:ext>
              </a:extLst>
            </p:cNvPr>
            <p:cNvSpPr/>
            <p:nvPr/>
          </p:nvSpPr>
          <p:spPr>
            <a:xfrm>
              <a:off x="4053257" y="4409253"/>
              <a:ext cx="960529" cy="364355"/>
            </a:xfrm>
            <a:prstGeom prst="roundRect">
              <a:avLst/>
            </a:prstGeom>
            <a:solidFill>
              <a:schemeClr val="accent1">
                <a:lumMod val="40000"/>
                <a:lumOff val="60000"/>
                <a:alpha val="22000"/>
              </a:schemeClr>
            </a:solidFill>
            <a:ln w="95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tx1"/>
                  </a:solidFill>
                  <a:latin typeface="华文仿宋" pitchFamily="2" charset="-122"/>
                  <a:ea typeface="华文仿宋" pitchFamily="2" charset="-122"/>
                </a:rPr>
                <a:t>物理设施</a:t>
              </a:r>
            </a:p>
          </p:txBody>
        </p:sp>
        <p:sp>
          <p:nvSpPr>
            <p:cNvPr id="37" name="圆角矩形 9">
              <a:extLst>
                <a:ext uri="{FF2B5EF4-FFF2-40B4-BE49-F238E27FC236}">
                  <a16:creationId xmlns:a16="http://schemas.microsoft.com/office/drawing/2014/main" id="{8040F2DF-4769-42C0-8B9A-0D7CE8518109}"/>
                </a:ext>
              </a:extLst>
            </p:cNvPr>
            <p:cNvSpPr/>
            <p:nvPr/>
          </p:nvSpPr>
          <p:spPr>
            <a:xfrm>
              <a:off x="7756841" y="4409253"/>
              <a:ext cx="960529" cy="364355"/>
            </a:xfrm>
            <a:prstGeom prst="roundRect">
              <a:avLst/>
            </a:prstGeom>
            <a:solidFill>
              <a:schemeClr val="accent1">
                <a:lumMod val="40000"/>
                <a:lumOff val="60000"/>
                <a:alpha val="22000"/>
              </a:schemeClr>
            </a:solidFill>
            <a:ln w="95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tx1"/>
                  </a:solidFill>
                  <a:latin typeface="华文仿宋" pitchFamily="2" charset="-122"/>
                  <a:ea typeface="华文仿宋" pitchFamily="2" charset="-122"/>
                </a:rPr>
                <a:t>方法策略</a:t>
              </a:r>
            </a:p>
          </p:txBody>
        </p:sp>
        <p:cxnSp>
          <p:nvCxnSpPr>
            <p:cNvPr id="38" name="直接连接符 37">
              <a:extLst>
                <a:ext uri="{FF2B5EF4-FFF2-40B4-BE49-F238E27FC236}">
                  <a16:creationId xmlns:a16="http://schemas.microsoft.com/office/drawing/2014/main" id="{41AB33EE-1510-4AE5-91C6-CAA4201168C4}"/>
                </a:ext>
              </a:extLst>
            </p:cNvPr>
            <p:cNvCxnSpPr>
              <a:endCxn id="36" idx="0"/>
            </p:cNvCxnSpPr>
            <p:nvPr/>
          </p:nvCxnSpPr>
          <p:spPr>
            <a:xfrm>
              <a:off x="4325142" y="4009964"/>
              <a:ext cx="208380" cy="399289"/>
            </a:xfrm>
            <a:prstGeom prst="line">
              <a:avLst/>
            </a:prstGeom>
            <a:ln w="635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E24A93B9-219A-4103-81EB-AAAFF02DCCAF}"/>
                </a:ext>
              </a:extLst>
            </p:cNvPr>
            <p:cNvCxnSpPr>
              <a:stCxn id="36" idx="0"/>
            </p:cNvCxnSpPr>
            <p:nvPr/>
          </p:nvCxnSpPr>
          <p:spPr>
            <a:xfrm flipV="1">
              <a:off x="4533522" y="3935959"/>
              <a:ext cx="1317735" cy="473294"/>
            </a:xfrm>
            <a:prstGeom prst="line">
              <a:avLst/>
            </a:prstGeom>
            <a:ln w="635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7ADFBDBA-F15E-4133-B3E0-57888177C403}"/>
                </a:ext>
              </a:extLst>
            </p:cNvPr>
            <p:cNvCxnSpPr>
              <a:stCxn id="36" idx="0"/>
              <a:endCxn id="21" idx="2"/>
            </p:cNvCxnSpPr>
            <p:nvPr/>
          </p:nvCxnSpPr>
          <p:spPr>
            <a:xfrm flipV="1">
              <a:off x="4533522" y="4009964"/>
              <a:ext cx="2496649" cy="399289"/>
            </a:xfrm>
            <a:prstGeom prst="line">
              <a:avLst/>
            </a:prstGeom>
            <a:ln w="635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619DCBF0-C7C1-49E5-B051-5BC62DCD1425}"/>
                </a:ext>
              </a:extLst>
            </p:cNvPr>
            <p:cNvCxnSpPr>
              <a:endCxn id="37" idx="0"/>
            </p:cNvCxnSpPr>
            <p:nvPr/>
          </p:nvCxnSpPr>
          <p:spPr>
            <a:xfrm>
              <a:off x="8237105" y="4009964"/>
              <a:ext cx="1" cy="399289"/>
            </a:xfrm>
            <a:prstGeom prst="line">
              <a:avLst/>
            </a:prstGeom>
            <a:ln w="63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矩形 41">
              <a:extLst>
                <a:ext uri="{FF2B5EF4-FFF2-40B4-BE49-F238E27FC236}">
                  <a16:creationId xmlns:a16="http://schemas.microsoft.com/office/drawing/2014/main" id="{B9C74E9C-A9AB-4EA8-9C7A-33E9AE38A90F}"/>
                </a:ext>
              </a:extLst>
            </p:cNvPr>
            <p:cNvSpPr/>
            <p:nvPr/>
          </p:nvSpPr>
          <p:spPr>
            <a:xfrm>
              <a:off x="4417166" y="5157159"/>
              <a:ext cx="3151582" cy="40642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000" b="1" dirty="0">
                  <a:solidFill>
                    <a:sysClr val="windowText" lastClr="000000"/>
                  </a:solidFill>
                  <a:latin typeface="仿宋" pitchFamily="49" charset="-122"/>
                  <a:ea typeface="仿宋" pitchFamily="49" charset="-122"/>
                </a:rPr>
                <a:t>震前运行</a:t>
              </a:r>
            </a:p>
          </p:txBody>
        </p:sp>
        <p:sp>
          <p:nvSpPr>
            <p:cNvPr id="43" name="矩形 42">
              <a:extLst>
                <a:ext uri="{FF2B5EF4-FFF2-40B4-BE49-F238E27FC236}">
                  <a16:creationId xmlns:a16="http://schemas.microsoft.com/office/drawing/2014/main" id="{6D3854AF-291F-4268-A72D-18085DA3CAD3}"/>
                </a:ext>
              </a:extLst>
            </p:cNvPr>
            <p:cNvSpPr/>
            <p:nvPr/>
          </p:nvSpPr>
          <p:spPr>
            <a:xfrm>
              <a:off x="3058746" y="5157160"/>
              <a:ext cx="1358421" cy="40642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000" b="1" dirty="0">
                  <a:solidFill>
                    <a:sysClr val="windowText" lastClr="000000"/>
                  </a:solidFill>
                  <a:latin typeface="仿宋" pitchFamily="49" charset="-122"/>
                  <a:ea typeface="仿宋" pitchFamily="49" charset="-122"/>
                </a:rPr>
                <a:t>规划设计</a:t>
              </a:r>
            </a:p>
          </p:txBody>
        </p:sp>
        <p:sp>
          <p:nvSpPr>
            <p:cNvPr id="44" name="矩形 43">
              <a:extLst>
                <a:ext uri="{FF2B5EF4-FFF2-40B4-BE49-F238E27FC236}">
                  <a16:creationId xmlns:a16="http://schemas.microsoft.com/office/drawing/2014/main" id="{3E2F269C-A143-4818-A904-C8A0C0C3A903}"/>
                </a:ext>
              </a:extLst>
            </p:cNvPr>
            <p:cNvSpPr/>
            <p:nvPr/>
          </p:nvSpPr>
          <p:spPr>
            <a:xfrm>
              <a:off x="7568748" y="5157159"/>
              <a:ext cx="1340492" cy="406421"/>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000" b="1" dirty="0">
                  <a:solidFill>
                    <a:srgbClr val="FF0000"/>
                  </a:solidFill>
                  <a:latin typeface="仿宋" pitchFamily="49" charset="-122"/>
                  <a:ea typeface="仿宋" pitchFamily="49" charset="-122"/>
                </a:rPr>
                <a:t>震后修复</a:t>
              </a:r>
            </a:p>
          </p:txBody>
        </p:sp>
        <p:cxnSp>
          <p:nvCxnSpPr>
            <p:cNvPr id="45" name="直接连接符 44">
              <a:extLst>
                <a:ext uri="{FF2B5EF4-FFF2-40B4-BE49-F238E27FC236}">
                  <a16:creationId xmlns:a16="http://schemas.microsoft.com/office/drawing/2014/main" id="{6AE31C42-5242-4B88-89DA-C59AE274105F}"/>
                </a:ext>
              </a:extLst>
            </p:cNvPr>
            <p:cNvCxnSpPr>
              <a:stCxn id="43" idx="0"/>
              <a:endCxn id="36" idx="2"/>
            </p:cNvCxnSpPr>
            <p:nvPr/>
          </p:nvCxnSpPr>
          <p:spPr>
            <a:xfrm flipV="1">
              <a:off x="3737957" y="4773608"/>
              <a:ext cx="795565" cy="383552"/>
            </a:xfrm>
            <a:prstGeom prst="line">
              <a:avLst/>
            </a:prstGeom>
            <a:ln w="635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CA1A75F7-B3CA-4E69-B859-08953458ED86}"/>
                </a:ext>
              </a:extLst>
            </p:cNvPr>
            <p:cNvCxnSpPr>
              <a:cxnSpLocks/>
              <a:stCxn id="36" idx="2"/>
              <a:endCxn id="42" idx="0"/>
            </p:cNvCxnSpPr>
            <p:nvPr/>
          </p:nvCxnSpPr>
          <p:spPr>
            <a:xfrm>
              <a:off x="4533522" y="4773608"/>
              <a:ext cx="1459435" cy="383551"/>
            </a:xfrm>
            <a:prstGeom prst="line">
              <a:avLst/>
            </a:prstGeom>
            <a:ln w="635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0BEA0D28-E900-4BDB-872B-E8EE43CE195B}"/>
                </a:ext>
              </a:extLst>
            </p:cNvPr>
            <p:cNvCxnSpPr>
              <a:cxnSpLocks/>
              <a:stCxn id="37" idx="2"/>
              <a:endCxn id="44" idx="0"/>
            </p:cNvCxnSpPr>
            <p:nvPr/>
          </p:nvCxnSpPr>
          <p:spPr>
            <a:xfrm>
              <a:off x="8237106" y="4773608"/>
              <a:ext cx="1888" cy="383551"/>
            </a:xfrm>
            <a:prstGeom prst="straightConnector1">
              <a:avLst/>
            </a:prstGeom>
            <a:ln w="63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39D256F1-DB30-4CBF-9839-9EF258BE88C0}"/>
                </a:ext>
              </a:extLst>
            </p:cNvPr>
            <p:cNvSpPr txBox="1"/>
            <p:nvPr/>
          </p:nvSpPr>
          <p:spPr>
            <a:xfrm>
              <a:off x="4060877" y="5727708"/>
              <a:ext cx="683948" cy="205184"/>
            </a:xfrm>
            <a:prstGeom prst="rect">
              <a:avLst/>
            </a:prstGeom>
            <a:noFill/>
          </p:spPr>
          <p:txBody>
            <a:bodyPr wrap="none" lIns="0" tIns="0" rIns="0" bIns="0" rtlCol="0">
              <a:spAutoFit/>
            </a:bodyPr>
            <a:lstStyle/>
            <a:p>
              <a:pPr algn="l"/>
              <a:r>
                <a:rPr lang="zh-CN" altLang="en-US" sz="1000" dirty="0">
                  <a:latin typeface="微软雅黑" panose="020B0503020204020204" pitchFamily="34" charset="-122"/>
                  <a:ea typeface="微软雅黑" panose="020B0503020204020204" pitchFamily="34" charset="-122"/>
                </a:rPr>
                <a:t>管网建设</a:t>
              </a:r>
            </a:p>
          </p:txBody>
        </p:sp>
        <p:sp>
          <p:nvSpPr>
            <p:cNvPr id="49" name="文本框 48">
              <a:extLst>
                <a:ext uri="{FF2B5EF4-FFF2-40B4-BE49-F238E27FC236}">
                  <a16:creationId xmlns:a16="http://schemas.microsoft.com/office/drawing/2014/main" id="{54E90579-A012-4CA3-9E2D-0C787E7FB559}"/>
                </a:ext>
              </a:extLst>
            </p:cNvPr>
            <p:cNvSpPr txBox="1"/>
            <p:nvPr/>
          </p:nvSpPr>
          <p:spPr>
            <a:xfrm>
              <a:off x="7209168" y="5727708"/>
              <a:ext cx="683948" cy="205184"/>
            </a:xfrm>
            <a:prstGeom prst="rect">
              <a:avLst/>
            </a:prstGeom>
            <a:noFill/>
          </p:spPr>
          <p:txBody>
            <a:bodyPr wrap="none" lIns="0" tIns="0" rIns="0" bIns="0" rtlCol="0">
              <a:spAutoFit/>
            </a:bodyPr>
            <a:lstStyle/>
            <a:p>
              <a:pPr algn="l"/>
              <a:r>
                <a:rPr lang="zh-CN" altLang="en-US" sz="1000" dirty="0">
                  <a:latin typeface="微软雅黑" panose="020B0503020204020204" pitchFamily="34" charset="-122"/>
                  <a:ea typeface="微软雅黑" panose="020B0503020204020204" pitchFamily="34" charset="-122"/>
                </a:rPr>
                <a:t>灾害发生</a:t>
              </a:r>
            </a:p>
          </p:txBody>
        </p:sp>
        <p:sp>
          <p:nvSpPr>
            <p:cNvPr id="50" name="箭头: 上 49">
              <a:extLst>
                <a:ext uri="{FF2B5EF4-FFF2-40B4-BE49-F238E27FC236}">
                  <a16:creationId xmlns:a16="http://schemas.microsoft.com/office/drawing/2014/main" id="{528BAF70-7F15-43B5-A5F6-AE0C0C8ED005}"/>
                </a:ext>
              </a:extLst>
            </p:cNvPr>
            <p:cNvSpPr/>
            <p:nvPr/>
          </p:nvSpPr>
          <p:spPr>
            <a:xfrm>
              <a:off x="4371154" y="5563580"/>
              <a:ext cx="92024" cy="186996"/>
            </a:xfrm>
            <a:prstGeom prst="up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000" dirty="0">
                <a:solidFill>
                  <a:sysClr val="windowText" lastClr="000000"/>
                </a:solidFill>
              </a:endParaRPr>
            </a:p>
          </p:txBody>
        </p:sp>
        <p:sp>
          <p:nvSpPr>
            <p:cNvPr id="51" name="箭头: 上 50">
              <a:extLst>
                <a:ext uri="{FF2B5EF4-FFF2-40B4-BE49-F238E27FC236}">
                  <a16:creationId xmlns:a16="http://schemas.microsoft.com/office/drawing/2014/main" id="{2F4E696D-CFDE-4D42-B204-954C0A26CF53}"/>
                </a:ext>
              </a:extLst>
            </p:cNvPr>
            <p:cNvSpPr/>
            <p:nvPr/>
          </p:nvSpPr>
          <p:spPr>
            <a:xfrm>
              <a:off x="7512747" y="5567431"/>
              <a:ext cx="92024" cy="186996"/>
            </a:xfrm>
            <a:prstGeom prst="upArrow">
              <a:avLst/>
            </a:prstGeom>
            <a:solidFill>
              <a:srgbClr val="FF00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000" dirty="0">
                <a:solidFill>
                  <a:sysClr val="windowText" lastClr="000000"/>
                </a:solidFill>
              </a:endParaRPr>
            </a:p>
          </p:txBody>
        </p:sp>
        <p:sp>
          <p:nvSpPr>
            <p:cNvPr id="52" name="椭圆 51">
              <a:extLst>
                <a:ext uri="{FF2B5EF4-FFF2-40B4-BE49-F238E27FC236}">
                  <a16:creationId xmlns:a16="http://schemas.microsoft.com/office/drawing/2014/main" id="{B6FCF022-33DF-4467-8D54-FD8BEB9F5366}"/>
                </a:ext>
              </a:extLst>
            </p:cNvPr>
            <p:cNvSpPr/>
            <p:nvPr/>
          </p:nvSpPr>
          <p:spPr>
            <a:xfrm>
              <a:off x="7807002" y="2236697"/>
              <a:ext cx="907395" cy="45527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000" dirty="0">
                <a:solidFill>
                  <a:sysClr val="windowText" lastClr="000000"/>
                </a:solidFill>
              </a:endParaRPr>
            </a:p>
          </p:txBody>
        </p:sp>
        <p:sp>
          <p:nvSpPr>
            <p:cNvPr id="53" name="椭圆 52">
              <a:extLst>
                <a:ext uri="{FF2B5EF4-FFF2-40B4-BE49-F238E27FC236}">
                  <a16:creationId xmlns:a16="http://schemas.microsoft.com/office/drawing/2014/main" id="{34B7AAE3-4B53-4EC9-A0C9-F6ADB6DF9F19}"/>
                </a:ext>
              </a:extLst>
            </p:cNvPr>
            <p:cNvSpPr/>
            <p:nvPr/>
          </p:nvSpPr>
          <p:spPr>
            <a:xfrm>
              <a:off x="7807002" y="5132730"/>
              <a:ext cx="907395" cy="45527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000" dirty="0">
                <a:solidFill>
                  <a:sysClr val="windowText" lastClr="000000"/>
                </a:solidFill>
              </a:endParaRPr>
            </a:p>
          </p:txBody>
        </p:sp>
        <p:sp>
          <p:nvSpPr>
            <p:cNvPr id="54" name="椭圆 53">
              <a:extLst>
                <a:ext uri="{FF2B5EF4-FFF2-40B4-BE49-F238E27FC236}">
                  <a16:creationId xmlns:a16="http://schemas.microsoft.com/office/drawing/2014/main" id="{37DFF8DB-FCE7-4A19-9BA8-D0D7DF8CBE65}"/>
                </a:ext>
              </a:extLst>
            </p:cNvPr>
            <p:cNvSpPr/>
            <p:nvPr/>
          </p:nvSpPr>
          <p:spPr>
            <a:xfrm>
              <a:off x="7807002" y="3605534"/>
              <a:ext cx="907395" cy="45527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000" dirty="0">
                <a:solidFill>
                  <a:sysClr val="windowText" lastClr="000000"/>
                </a:solidFill>
              </a:endParaRPr>
            </a:p>
          </p:txBody>
        </p:sp>
      </p:grpSp>
      <p:sp>
        <p:nvSpPr>
          <p:cNvPr id="55" name="文本框 54">
            <a:extLst>
              <a:ext uri="{FF2B5EF4-FFF2-40B4-BE49-F238E27FC236}">
                <a16:creationId xmlns:a16="http://schemas.microsoft.com/office/drawing/2014/main" id="{5635593D-E6F3-4D7B-9145-AFE4D9E7694F}"/>
              </a:ext>
            </a:extLst>
          </p:cNvPr>
          <p:cNvSpPr txBox="1"/>
          <p:nvPr/>
        </p:nvSpPr>
        <p:spPr>
          <a:xfrm>
            <a:off x="109927" y="2077869"/>
            <a:ext cx="3776804" cy="4001095"/>
          </a:xfrm>
          <a:prstGeom prst="rect">
            <a:avLst/>
          </a:prstGeom>
          <a:noFill/>
        </p:spPr>
        <p:txBody>
          <a:bodyPr wrap="square" lIns="0" tIns="0" rIns="0" bIns="0" rtlCol="0">
            <a:spAutoFit/>
          </a:bodyPr>
          <a:lstStyle/>
          <a:p>
            <a:pPr marL="285750" indent="-285750" algn="l">
              <a:buFont typeface="Arial" panose="020B0604020202020204" pitchFamily="34" charset="0"/>
              <a:buChar char="•"/>
            </a:pPr>
            <a:r>
              <a:rPr lang="zh-CN" altLang="en-US" sz="2000" b="1" dirty="0"/>
              <a:t>完善供水管网地震韧性评价方法</a:t>
            </a:r>
            <a:r>
              <a:rPr lang="zh-CN" altLang="en-US" dirty="0"/>
              <a:t>：</a:t>
            </a:r>
            <a:endParaRPr lang="en-US" altLang="zh-CN" dirty="0"/>
          </a:p>
          <a:p>
            <a:pPr marL="742950" lvl="1" indent="-285750">
              <a:buFont typeface="Arial" panose="020B0604020202020204" pitchFamily="34" charset="0"/>
              <a:buChar char="•"/>
            </a:pPr>
            <a:r>
              <a:rPr lang="zh-CN" altLang="en-US" dirty="0"/>
              <a:t>抵抗能力</a:t>
            </a:r>
            <a:endParaRPr lang="en-US" altLang="zh-CN" dirty="0"/>
          </a:p>
          <a:p>
            <a:pPr marL="742950" lvl="1" indent="-285750">
              <a:buFont typeface="Arial" panose="020B0604020202020204" pitchFamily="34" charset="0"/>
              <a:buChar char="•"/>
            </a:pPr>
            <a:r>
              <a:rPr lang="zh-CN" altLang="en-US" dirty="0"/>
              <a:t>适应能力</a:t>
            </a:r>
            <a:endParaRPr lang="en-US" altLang="zh-CN" dirty="0"/>
          </a:p>
          <a:p>
            <a:pPr marL="742950" lvl="1" indent="-285750">
              <a:buFont typeface="Arial" panose="020B0604020202020204" pitchFamily="34" charset="0"/>
              <a:buChar char="•"/>
            </a:pPr>
            <a:r>
              <a:rPr lang="zh-CN" altLang="en-US" dirty="0"/>
              <a:t>恢复能力</a:t>
            </a:r>
            <a:endParaRPr lang="en-US" altLang="zh-CN" dirty="0"/>
          </a:p>
          <a:p>
            <a:pPr marL="285750" indent="-285750">
              <a:buFont typeface="Arial" panose="020B0604020202020204" pitchFamily="34" charset="0"/>
              <a:buChar char="•"/>
            </a:pPr>
            <a:r>
              <a:rPr lang="zh-CN" altLang="en-US" b="1" dirty="0"/>
              <a:t>建立以管网地震韧性最大为目标的资源配置优化模型</a:t>
            </a:r>
            <a:endParaRPr lang="en-US" altLang="zh-CN" b="1" dirty="0"/>
          </a:p>
          <a:p>
            <a:pPr marL="742950" lvl="1" indent="-285750">
              <a:buFont typeface="Arial" panose="020B0604020202020204" pitchFamily="34" charset="0"/>
              <a:buChar char="•"/>
            </a:pPr>
            <a:r>
              <a:rPr lang="zh-CN" altLang="en-US" dirty="0"/>
              <a:t>将资源在规划设计阶段、运行阶段、震后阶段进行合理分配。</a:t>
            </a:r>
            <a:endParaRPr lang="en-US" altLang="zh-CN" dirty="0"/>
          </a:p>
          <a:p>
            <a:pPr marL="285750" indent="-285750">
              <a:buFont typeface="Arial" panose="020B0604020202020204" pitchFamily="34" charset="0"/>
              <a:buChar char="•"/>
            </a:pPr>
            <a:r>
              <a:rPr lang="zh-CN" altLang="en-US" sz="2000" b="1" dirty="0"/>
              <a:t>提出管网韧性提升方法及震后应急功能保障的合理建议。</a:t>
            </a:r>
            <a:endParaRPr lang="en-US" altLang="zh-CN" sz="2000" b="1" dirty="0"/>
          </a:p>
          <a:p>
            <a:pPr marL="742950" lvl="1" indent="-285750">
              <a:buFont typeface="Arial" panose="020B0604020202020204" pitchFamily="34" charset="0"/>
              <a:buChar char="•"/>
            </a:pPr>
            <a:endParaRPr lang="en-US" altLang="zh-CN" dirty="0"/>
          </a:p>
          <a:p>
            <a:pPr marL="742950" lvl="1" indent="-285750">
              <a:buFont typeface="Arial" panose="020B0604020202020204" pitchFamily="34" charset="0"/>
              <a:buChar char="•"/>
            </a:pPr>
            <a:endParaRPr lang="en-US" altLang="zh-CN" dirty="0"/>
          </a:p>
          <a:p>
            <a:pPr algn="l"/>
            <a:endParaRPr lang="zh-CN" altLang="en-US" dirty="0"/>
          </a:p>
        </p:txBody>
      </p:sp>
    </p:spTree>
    <p:extLst>
      <p:ext uri="{BB962C8B-B14F-4D97-AF65-F5344CB8AC3E}">
        <p14:creationId xmlns:p14="http://schemas.microsoft.com/office/powerpoint/2010/main" val="30256569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0F5969AB-2E88-48BD-A478-3AF5FA226CFA}"/>
              </a:ext>
            </a:extLst>
          </p:cNvPr>
          <p:cNvSpPr txBox="1">
            <a:spLocks noChangeArrowheads="1"/>
          </p:cNvSpPr>
          <p:nvPr/>
        </p:nvSpPr>
        <p:spPr bwMode="auto">
          <a:xfrm>
            <a:off x="793432" y="2309322"/>
            <a:ext cx="7557135" cy="2020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sz="3800">
                <a:solidFill>
                  <a:schemeClr val="tx2"/>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algn="ctr" eaLnBrk="1" hangingPunct="1"/>
            <a:r>
              <a:rPr lang="en-US" altLang="zh-CN" sz="4000" b="1" dirty="0">
                <a:solidFill>
                  <a:schemeClr val="accent1">
                    <a:lumMod val="50000"/>
                  </a:schemeClr>
                </a:solidFill>
                <a:cs typeface="Times New Roman" panose="02020603050405020304" pitchFamily="18" charset="0"/>
              </a:rPr>
              <a:t>THE END</a:t>
            </a:r>
          </a:p>
          <a:p>
            <a:pPr algn="ctr" eaLnBrk="1" hangingPunct="1">
              <a:lnSpc>
                <a:spcPct val="250000"/>
              </a:lnSpc>
            </a:pPr>
            <a:r>
              <a:rPr lang="en-US" altLang="zh-CN" sz="4000" b="1" dirty="0">
                <a:solidFill>
                  <a:schemeClr val="accent1">
                    <a:lumMod val="50000"/>
                  </a:schemeClr>
                </a:solidFill>
                <a:cs typeface="Times New Roman" panose="02020603050405020304" pitchFamily="18" charset="0"/>
              </a:rPr>
              <a:t>THANK YOU VERY MUCH</a:t>
            </a:r>
            <a:endParaRPr lang="zh-CN" altLang="en-US" sz="4000" b="1" dirty="0">
              <a:solidFill>
                <a:schemeClr val="accent1">
                  <a:lumMod val="50000"/>
                </a:schemeClr>
              </a:solidFill>
              <a:cs typeface="Times New Roman" panose="02020603050405020304" pitchFamily="18" charset="0"/>
            </a:endParaRPr>
          </a:p>
        </p:txBody>
      </p:sp>
    </p:spTree>
    <p:extLst>
      <p:ext uri="{BB962C8B-B14F-4D97-AF65-F5344CB8AC3E}">
        <p14:creationId xmlns:p14="http://schemas.microsoft.com/office/powerpoint/2010/main" val="2416853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85003" y="2538404"/>
            <a:ext cx="677108" cy="900246"/>
          </a:xfrm>
          <a:prstGeom prst="rect">
            <a:avLst/>
          </a:prstGeom>
          <a:noFill/>
        </p:spPr>
        <p:txBody>
          <a:bodyPr vert="eaVert" wrap="none" rtlCol="0">
            <a:spAutoFit/>
          </a:bodyPr>
          <a:lstStyle/>
          <a:p>
            <a:r>
              <a:rPr lang="zh-CN" altLang="en-US" sz="3200" b="1" dirty="0"/>
              <a:t>目录</a:t>
            </a:r>
          </a:p>
        </p:txBody>
      </p:sp>
      <p:sp>
        <p:nvSpPr>
          <p:cNvPr id="4" name="TextBox 3"/>
          <p:cNvSpPr txBox="1"/>
          <p:nvPr/>
        </p:nvSpPr>
        <p:spPr>
          <a:xfrm>
            <a:off x="3590692" y="2168565"/>
            <a:ext cx="1579278" cy="369332"/>
          </a:xfrm>
          <a:prstGeom prst="rect">
            <a:avLst/>
          </a:prstGeom>
          <a:solidFill>
            <a:schemeClr val="accent1">
              <a:lumMod val="60000"/>
              <a:lumOff val="40000"/>
            </a:schemeClr>
          </a:solidFill>
        </p:spPr>
        <p:txBody>
          <a:bodyPr wrap="none" rtlCol="0">
            <a:spAutoFit/>
          </a:bodyPr>
          <a:lstStyle/>
          <a:p>
            <a:r>
              <a:rPr lang="zh-CN" altLang="en-US" b="1" dirty="0">
                <a:latin typeface="楷体" pitchFamily="49" charset="-122"/>
                <a:ea typeface="楷体" pitchFamily="49" charset="-122"/>
              </a:rPr>
              <a:t>一、研究背景</a:t>
            </a:r>
          </a:p>
        </p:txBody>
      </p:sp>
      <p:cxnSp>
        <p:nvCxnSpPr>
          <p:cNvPr id="6" name="直接连接符 5"/>
          <p:cNvCxnSpPr/>
          <p:nvPr/>
        </p:nvCxnSpPr>
        <p:spPr>
          <a:xfrm>
            <a:off x="3122342" y="825189"/>
            <a:ext cx="0" cy="4962293"/>
          </a:xfrm>
          <a:prstGeom prst="line">
            <a:avLst/>
          </a:prstGeom>
          <a:ln w="19050">
            <a:solidFill>
              <a:schemeClr val="bg2">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590693" y="2862389"/>
            <a:ext cx="2276585" cy="369332"/>
          </a:xfrm>
          <a:prstGeom prst="rect">
            <a:avLst/>
          </a:prstGeom>
          <a:noFill/>
        </p:spPr>
        <p:txBody>
          <a:bodyPr wrap="none" rtlCol="0">
            <a:spAutoFit/>
          </a:bodyPr>
          <a:lstStyle/>
          <a:p>
            <a:r>
              <a:rPr lang="zh-CN" altLang="en-US" b="1" dirty="0">
                <a:latin typeface="楷体" pitchFamily="49" charset="-122"/>
                <a:ea typeface="楷体" pitchFamily="49" charset="-122"/>
              </a:rPr>
              <a:t>二、研究目标与内容</a:t>
            </a:r>
          </a:p>
        </p:txBody>
      </p:sp>
      <p:sp>
        <p:nvSpPr>
          <p:cNvPr id="9" name="TextBox 8"/>
          <p:cNvSpPr txBox="1"/>
          <p:nvPr/>
        </p:nvSpPr>
        <p:spPr>
          <a:xfrm>
            <a:off x="3590693" y="3556213"/>
            <a:ext cx="1579278" cy="369332"/>
          </a:xfrm>
          <a:prstGeom prst="rect">
            <a:avLst/>
          </a:prstGeom>
          <a:noFill/>
        </p:spPr>
        <p:txBody>
          <a:bodyPr wrap="none" rtlCol="0">
            <a:spAutoFit/>
          </a:bodyPr>
          <a:lstStyle/>
          <a:p>
            <a:r>
              <a:rPr lang="zh-CN" altLang="en-US" b="1" dirty="0">
                <a:latin typeface="楷体" pitchFamily="49" charset="-122"/>
                <a:ea typeface="楷体" pitchFamily="49" charset="-122"/>
              </a:rPr>
              <a:t>三、研究进展</a:t>
            </a:r>
          </a:p>
        </p:txBody>
      </p:sp>
      <p:sp>
        <p:nvSpPr>
          <p:cNvPr id="7" name="TextBox 8">
            <a:extLst>
              <a:ext uri="{FF2B5EF4-FFF2-40B4-BE49-F238E27FC236}">
                <a16:creationId xmlns:a16="http://schemas.microsoft.com/office/drawing/2014/main" id="{73F97C46-1EDD-4DBB-A777-2FCA5DA56567}"/>
              </a:ext>
            </a:extLst>
          </p:cNvPr>
          <p:cNvSpPr txBox="1"/>
          <p:nvPr/>
        </p:nvSpPr>
        <p:spPr>
          <a:xfrm>
            <a:off x="3590692" y="4250037"/>
            <a:ext cx="2044149" cy="369332"/>
          </a:xfrm>
          <a:prstGeom prst="rect">
            <a:avLst/>
          </a:prstGeom>
          <a:noFill/>
        </p:spPr>
        <p:txBody>
          <a:bodyPr wrap="none" rtlCol="0">
            <a:spAutoFit/>
          </a:bodyPr>
          <a:lstStyle/>
          <a:p>
            <a:r>
              <a:rPr lang="zh-CN" altLang="en-US" b="1" dirty="0">
                <a:latin typeface="楷体" pitchFamily="49" charset="-122"/>
                <a:ea typeface="楷体" pitchFamily="49" charset="-122"/>
              </a:rPr>
              <a:t>四、下一阶段工作</a:t>
            </a:r>
          </a:p>
        </p:txBody>
      </p:sp>
    </p:spTree>
    <p:extLst>
      <p:ext uri="{BB962C8B-B14F-4D97-AF65-F5344CB8AC3E}">
        <p14:creationId xmlns:p14="http://schemas.microsoft.com/office/powerpoint/2010/main" val="2126399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189C8C-4945-4AD5-A7FB-A21569B08CA7}"/>
              </a:ext>
            </a:extLst>
          </p:cNvPr>
          <p:cNvSpPr>
            <a:spLocks noGrp="1"/>
          </p:cNvSpPr>
          <p:nvPr>
            <p:ph type="title"/>
          </p:nvPr>
        </p:nvSpPr>
        <p:spPr/>
        <p:txBody>
          <a:bodyPr/>
          <a:lstStyle/>
          <a:p>
            <a:r>
              <a:rPr lang="zh-CN" altLang="en-US" dirty="0"/>
              <a:t>研究背景</a:t>
            </a:r>
          </a:p>
        </p:txBody>
      </p:sp>
      <p:sp>
        <p:nvSpPr>
          <p:cNvPr id="10" name="矩形 9">
            <a:extLst>
              <a:ext uri="{FF2B5EF4-FFF2-40B4-BE49-F238E27FC236}">
                <a16:creationId xmlns:a16="http://schemas.microsoft.com/office/drawing/2014/main" id="{C2CBAADA-A354-4675-B7E6-A4AB6FBA8834}"/>
              </a:ext>
            </a:extLst>
          </p:cNvPr>
          <p:cNvSpPr/>
          <p:nvPr/>
        </p:nvSpPr>
        <p:spPr>
          <a:xfrm>
            <a:off x="3297936" y="6169708"/>
            <a:ext cx="2871216" cy="646331"/>
          </a:xfrm>
          <a:prstGeom prst="rect">
            <a:avLst/>
          </a:prstGeom>
        </p:spPr>
        <p:txBody>
          <a:bodyPr wrap="square">
            <a:spAutoFit/>
          </a:bodyPr>
          <a:lstStyle/>
          <a:p>
            <a:r>
              <a:rPr lang="zh-CN" altLang="en-US" dirty="0"/>
              <a:t>http://news.ceic.ac.cn/index.html?time=1561907323</a:t>
            </a:r>
          </a:p>
        </p:txBody>
      </p:sp>
      <p:pic>
        <p:nvPicPr>
          <p:cNvPr id="16" name="图片 15">
            <a:extLst>
              <a:ext uri="{FF2B5EF4-FFF2-40B4-BE49-F238E27FC236}">
                <a16:creationId xmlns:a16="http://schemas.microsoft.com/office/drawing/2014/main" id="{FCC87493-6989-4BDD-95AF-5C97D8D745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2416" y="1864075"/>
            <a:ext cx="3698931" cy="2779703"/>
          </a:xfrm>
          <a:prstGeom prst="rect">
            <a:avLst/>
          </a:prstGeom>
        </p:spPr>
      </p:pic>
      <p:sp>
        <p:nvSpPr>
          <p:cNvPr id="17" name="文本框 16">
            <a:extLst>
              <a:ext uri="{FF2B5EF4-FFF2-40B4-BE49-F238E27FC236}">
                <a16:creationId xmlns:a16="http://schemas.microsoft.com/office/drawing/2014/main" id="{2E091692-C798-47ED-B733-F7C8D77214F9}"/>
              </a:ext>
            </a:extLst>
          </p:cNvPr>
          <p:cNvSpPr txBox="1"/>
          <p:nvPr/>
        </p:nvSpPr>
        <p:spPr>
          <a:xfrm>
            <a:off x="4872417" y="5028811"/>
            <a:ext cx="3903313" cy="276999"/>
          </a:xfrm>
          <a:prstGeom prst="rect">
            <a:avLst/>
          </a:prstGeom>
          <a:noFill/>
        </p:spPr>
        <p:txBody>
          <a:bodyPr wrap="none" lIns="0" tIns="0" rIns="0" bIns="0" rtlCol="0">
            <a:spAutoFit/>
          </a:bodyPr>
          <a:lstStyle/>
          <a:p>
            <a:pPr algn="l"/>
            <a:r>
              <a:rPr lang="en-US" altLang="zh-CN" dirty="0"/>
              <a:t>2018.6.30-2019.6.30</a:t>
            </a:r>
            <a:r>
              <a:rPr lang="zh-CN" altLang="en-US" dirty="0"/>
              <a:t>，</a:t>
            </a:r>
            <a:r>
              <a:rPr lang="en-US" altLang="zh-CN" dirty="0"/>
              <a:t>3</a:t>
            </a:r>
            <a:r>
              <a:rPr lang="zh-CN" altLang="en-US" dirty="0"/>
              <a:t>级以上地震分布</a:t>
            </a:r>
          </a:p>
        </p:txBody>
      </p:sp>
      <p:sp>
        <p:nvSpPr>
          <p:cNvPr id="24" name="文本框 23">
            <a:extLst>
              <a:ext uri="{FF2B5EF4-FFF2-40B4-BE49-F238E27FC236}">
                <a16:creationId xmlns:a16="http://schemas.microsoft.com/office/drawing/2014/main" id="{5C491C76-A66D-43B3-AF42-20629E5C2479}"/>
              </a:ext>
            </a:extLst>
          </p:cNvPr>
          <p:cNvSpPr txBox="1"/>
          <p:nvPr/>
        </p:nvSpPr>
        <p:spPr>
          <a:xfrm>
            <a:off x="668687" y="5013321"/>
            <a:ext cx="3093796" cy="276999"/>
          </a:xfrm>
          <a:prstGeom prst="rect">
            <a:avLst/>
          </a:prstGeom>
          <a:noFill/>
        </p:spPr>
        <p:txBody>
          <a:bodyPr wrap="none" lIns="0" tIns="0" rIns="0" bIns="0" rtlCol="0">
            <a:spAutoFit/>
          </a:bodyPr>
          <a:lstStyle/>
          <a:p>
            <a:pPr algn="l"/>
            <a:r>
              <a:rPr lang="en-US" altLang="zh-CN" dirty="0"/>
              <a:t>2019.5.30-2019.6.30</a:t>
            </a:r>
            <a:r>
              <a:rPr lang="zh-CN" altLang="en-US" dirty="0"/>
              <a:t>，地震分布</a:t>
            </a:r>
          </a:p>
        </p:txBody>
      </p:sp>
      <p:pic>
        <p:nvPicPr>
          <p:cNvPr id="25" name="图片 24">
            <a:extLst>
              <a:ext uri="{FF2B5EF4-FFF2-40B4-BE49-F238E27FC236}">
                <a16:creationId xmlns:a16="http://schemas.microsoft.com/office/drawing/2014/main" id="{60222AF8-4FD2-4312-88A6-2C816B92A2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650" y="1866755"/>
            <a:ext cx="3789548" cy="2802018"/>
          </a:xfrm>
          <a:prstGeom prst="rect">
            <a:avLst/>
          </a:prstGeom>
        </p:spPr>
      </p:pic>
      <p:sp>
        <p:nvSpPr>
          <p:cNvPr id="26" name="文本框 25">
            <a:extLst>
              <a:ext uri="{FF2B5EF4-FFF2-40B4-BE49-F238E27FC236}">
                <a16:creationId xmlns:a16="http://schemas.microsoft.com/office/drawing/2014/main" id="{86B3AC0B-E663-4550-AC14-A997AE4BAB0A}"/>
              </a:ext>
            </a:extLst>
          </p:cNvPr>
          <p:cNvSpPr txBox="1"/>
          <p:nvPr/>
        </p:nvSpPr>
        <p:spPr>
          <a:xfrm>
            <a:off x="628650" y="5460760"/>
            <a:ext cx="8308196" cy="553998"/>
          </a:xfrm>
          <a:prstGeom prst="rect">
            <a:avLst/>
          </a:prstGeom>
          <a:noFill/>
        </p:spPr>
        <p:txBody>
          <a:bodyPr wrap="square" lIns="0" tIns="0" rIns="0" bIns="0" rtlCol="0">
            <a:spAutoFit/>
          </a:bodyPr>
          <a:lstStyle/>
          <a:p>
            <a:pPr algn="ctr"/>
            <a:r>
              <a:rPr lang="zh-CN" altLang="en-US" b="1" dirty="0">
                <a:latin typeface="黑体" panose="02010609060101010101" pitchFamily="49" charset="-122"/>
                <a:ea typeface="黑体" panose="02010609060101010101" pitchFamily="49" charset="-122"/>
              </a:rPr>
              <a:t>中国是一个多地震国家，约</a:t>
            </a:r>
            <a:r>
              <a:rPr lang="en-US" altLang="zh-CN" b="1" dirty="0">
                <a:latin typeface="黑体" panose="02010609060101010101" pitchFamily="49" charset="-122"/>
                <a:ea typeface="黑体" panose="02010609060101010101" pitchFamily="49" charset="-122"/>
              </a:rPr>
              <a:t>1/3</a:t>
            </a:r>
            <a:r>
              <a:rPr lang="zh-CN" altLang="en-US" b="1" dirty="0">
                <a:latin typeface="黑体" panose="02010609060101010101" pitchFamily="49" charset="-122"/>
                <a:ea typeface="黑体" panose="02010609060101010101" pitchFamily="49" charset="-122"/>
              </a:rPr>
              <a:t>的国土具有发生</a:t>
            </a:r>
            <a:r>
              <a:rPr lang="en-US" altLang="zh-CN" b="1" dirty="0">
                <a:latin typeface="黑体" panose="02010609060101010101" pitchFamily="49" charset="-122"/>
                <a:ea typeface="黑体" panose="02010609060101010101" pitchFamily="49" charset="-122"/>
              </a:rPr>
              <a:t>7</a:t>
            </a:r>
            <a:r>
              <a:rPr lang="zh-CN" altLang="en-US" b="1" dirty="0">
                <a:latin typeface="黑体" panose="02010609060101010101" pitchFamily="49" charset="-122"/>
                <a:ea typeface="黑体" panose="02010609060101010101" pitchFamily="49" charset="-122"/>
              </a:rPr>
              <a:t>级或更强的地震构造背景，</a:t>
            </a:r>
            <a:r>
              <a:rPr lang="en-US" altLang="zh-CN" b="1" dirty="0">
                <a:latin typeface="黑体" panose="02010609060101010101" pitchFamily="49" charset="-122"/>
                <a:ea typeface="黑体" panose="02010609060101010101" pitchFamily="49" charset="-122"/>
              </a:rPr>
              <a:t>12</a:t>
            </a:r>
            <a:r>
              <a:rPr lang="zh-CN" altLang="en-US" b="1" dirty="0">
                <a:latin typeface="黑体" panose="02010609060101010101" pitchFamily="49" charset="-122"/>
                <a:ea typeface="黑体" panose="02010609060101010101" pitchFamily="49" charset="-122"/>
              </a:rPr>
              <a:t>个省会城市存在直下型强震的威胁。</a:t>
            </a:r>
          </a:p>
        </p:txBody>
      </p:sp>
    </p:spTree>
    <p:extLst>
      <p:ext uri="{BB962C8B-B14F-4D97-AF65-F5344CB8AC3E}">
        <p14:creationId xmlns:p14="http://schemas.microsoft.com/office/powerpoint/2010/main" val="3661399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189C8C-4945-4AD5-A7FB-A21569B08CA7}"/>
              </a:ext>
            </a:extLst>
          </p:cNvPr>
          <p:cNvSpPr>
            <a:spLocks noGrp="1"/>
          </p:cNvSpPr>
          <p:nvPr>
            <p:ph type="title"/>
          </p:nvPr>
        </p:nvSpPr>
        <p:spPr/>
        <p:txBody>
          <a:bodyPr/>
          <a:lstStyle/>
          <a:p>
            <a:r>
              <a:rPr lang="zh-CN" altLang="en-US" dirty="0"/>
              <a:t>研究背景</a:t>
            </a:r>
          </a:p>
        </p:txBody>
      </p:sp>
      <p:pic>
        <p:nvPicPr>
          <p:cNvPr id="3" name="图片 2">
            <a:extLst>
              <a:ext uri="{FF2B5EF4-FFF2-40B4-BE49-F238E27FC236}">
                <a16:creationId xmlns:a16="http://schemas.microsoft.com/office/drawing/2014/main" id="{56C6F7D1-6FD6-42B8-80E4-089ABE48ED77}"/>
              </a:ext>
            </a:extLst>
          </p:cNvPr>
          <p:cNvPicPr>
            <a:picLocks noChangeAspect="1"/>
          </p:cNvPicPr>
          <p:nvPr/>
        </p:nvPicPr>
        <p:blipFill>
          <a:blip r:embed="rId3"/>
          <a:stretch>
            <a:fillRect/>
          </a:stretch>
        </p:blipFill>
        <p:spPr>
          <a:xfrm>
            <a:off x="4925568" y="1685257"/>
            <a:ext cx="3589783" cy="2715202"/>
          </a:xfrm>
          <a:prstGeom prst="rect">
            <a:avLst/>
          </a:prstGeom>
        </p:spPr>
      </p:pic>
      <p:sp>
        <p:nvSpPr>
          <p:cNvPr id="4" name="文本框 3">
            <a:extLst>
              <a:ext uri="{FF2B5EF4-FFF2-40B4-BE49-F238E27FC236}">
                <a16:creationId xmlns:a16="http://schemas.microsoft.com/office/drawing/2014/main" id="{BB933A9F-F70A-4789-B26F-D22CFA3D3456}"/>
              </a:ext>
            </a:extLst>
          </p:cNvPr>
          <p:cNvSpPr txBox="1"/>
          <p:nvPr/>
        </p:nvSpPr>
        <p:spPr>
          <a:xfrm>
            <a:off x="4628715" y="4523315"/>
            <a:ext cx="4459554" cy="276999"/>
          </a:xfrm>
          <a:prstGeom prst="rect">
            <a:avLst/>
          </a:prstGeom>
          <a:noFill/>
        </p:spPr>
        <p:txBody>
          <a:bodyPr wrap="none" lIns="0" tIns="0" rIns="0" bIns="0" rtlCol="0">
            <a:spAutoFit/>
          </a:bodyPr>
          <a:lstStyle/>
          <a:p>
            <a:pPr algn="l"/>
            <a:r>
              <a:rPr lang="en-US" altLang="zh-CN" dirty="0"/>
              <a:t>2011</a:t>
            </a:r>
            <a:r>
              <a:rPr lang="zh-CN" altLang="en-US" dirty="0"/>
              <a:t>年东日本大地震宫城县</a:t>
            </a:r>
            <a:r>
              <a:rPr lang="en-US" altLang="zh-CN" dirty="0"/>
              <a:t>DN2400</a:t>
            </a:r>
            <a:r>
              <a:rPr lang="zh-CN" altLang="en-US" dirty="0"/>
              <a:t>钢管破坏</a:t>
            </a:r>
          </a:p>
        </p:txBody>
      </p:sp>
      <p:pic>
        <p:nvPicPr>
          <p:cNvPr id="5" name="图片 4">
            <a:extLst>
              <a:ext uri="{FF2B5EF4-FFF2-40B4-BE49-F238E27FC236}">
                <a16:creationId xmlns:a16="http://schemas.microsoft.com/office/drawing/2014/main" id="{C917E181-AFF5-476D-9CE2-D5AE09680AF7}"/>
              </a:ext>
            </a:extLst>
          </p:cNvPr>
          <p:cNvPicPr>
            <a:picLocks noChangeAspect="1"/>
          </p:cNvPicPr>
          <p:nvPr/>
        </p:nvPicPr>
        <p:blipFill>
          <a:blip r:embed="rId4"/>
          <a:stretch>
            <a:fillRect/>
          </a:stretch>
        </p:blipFill>
        <p:spPr>
          <a:xfrm>
            <a:off x="628650" y="1690689"/>
            <a:ext cx="3478531" cy="2625622"/>
          </a:xfrm>
          <a:prstGeom prst="rect">
            <a:avLst/>
          </a:prstGeom>
        </p:spPr>
      </p:pic>
      <p:sp>
        <p:nvSpPr>
          <p:cNvPr id="6" name="文本框 5">
            <a:extLst>
              <a:ext uri="{FF2B5EF4-FFF2-40B4-BE49-F238E27FC236}">
                <a16:creationId xmlns:a16="http://schemas.microsoft.com/office/drawing/2014/main" id="{DDB660C8-6B3D-41A7-9CE5-4327CADE9D1C}"/>
              </a:ext>
            </a:extLst>
          </p:cNvPr>
          <p:cNvSpPr txBox="1"/>
          <p:nvPr/>
        </p:nvSpPr>
        <p:spPr>
          <a:xfrm>
            <a:off x="372618" y="4511123"/>
            <a:ext cx="3997889" cy="276999"/>
          </a:xfrm>
          <a:prstGeom prst="rect">
            <a:avLst/>
          </a:prstGeom>
          <a:noFill/>
        </p:spPr>
        <p:txBody>
          <a:bodyPr wrap="none" lIns="0" tIns="0" rIns="0" bIns="0" rtlCol="0">
            <a:spAutoFit/>
          </a:bodyPr>
          <a:lstStyle/>
          <a:p>
            <a:pPr algn="l"/>
            <a:r>
              <a:rPr lang="en-US" altLang="zh-CN" dirty="0"/>
              <a:t>2008</a:t>
            </a:r>
            <a:r>
              <a:rPr lang="zh-CN" altLang="en-US" dirty="0"/>
              <a:t>年汶川地震成都市</a:t>
            </a:r>
            <a:r>
              <a:rPr lang="en-US" altLang="zh-CN" dirty="0"/>
              <a:t>DN1600</a:t>
            </a:r>
            <a:r>
              <a:rPr lang="zh-CN" altLang="en-US" dirty="0"/>
              <a:t>管道破坏</a:t>
            </a:r>
          </a:p>
        </p:txBody>
      </p:sp>
      <p:sp>
        <p:nvSpPr>
          <p:cNvPr id="14" name="文本框 13">
            <a:extLst>
              <a:ext uri="{FF2B5EF4-FFF2-40B4-BE49-F238E27FC236}">
                <a16:creationId xmlns:a16="http://schemas.microsoft.com/office/drawing/2014/main" id="{3D2D3A62-96D3-4ACD-A440-85B74A2B94D0}"/>
              </a:ext>
            </a:extLst>
          </p:cNvPr>
          <p:cNvSpPr txBox="1"/>
          <p:nvPr/>
        </p:nvSpPr>
        <p:spPr>
          <a:xfrm>
            <a:off x="1289376" y="5351258"/>
            <a:ext cx="6897193" cy="369332"/>
          </a:xfrm>
          <a:prstGeom prst="rect">
            <a:avLst/>
          </a:prstGeom>
          <a:noFill/>
        </p:spPr>
        <p:txBody>
          <a:bodyPr wrap="square" lIns="0" tIns="0" rIns="0" bIns="0" rtlCol="0">
            <a:spAutoFit/>
          </a:bodyPr>
          <a:lstStyle/>
          <a:p>
            <a:pPr algn="l"/>
            <a:r>
              <a:rPr lang="zh-CN" altLang="en-US" sz="2400" b="1" dirty="0">
                <a:latin typeface="黑体" panose="02010609060101010101" pitchFamily="49" charset="-122"/>
                <a:ea typeface="黑体" panose="02010609060101010101" pitchFamily="49" charset="-122"/>
              </a:rPr>
              <a:t>在强烈地震袭击下，供水管网系统会产生严重破坏</a:t>
            </a:r>
          </a:p>
        </p:txBody>
      </p:sp>
    </p:spTree>
    <p:extLst>
      <p:ext uri="{BB962C8B-B14F-4D97-AF65-F5344CB8AC3E}">
        <p14:creationId xmlns:p14="http://schemas.microsoft.com/office/powerpoint/2010/main" val="3180455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189C8C-4945-4AD5-A7FB-A21569B08CA7}"/>
              </a:ext>
            </a:extLst>
          </p:cNvPr>
          <p:cNvSpPr>
            <a:spLocks noGrp="1"/>
          </p:cNvSpPr>
          <p:nvPr>
            <p:ph type="title"/>
          </p:nvPr>
        </p:nvSpPr>
        <p:spPr/>
        <p:txBody>
          <a:bodyPr/>
          <a:lstStyle/>
          <a:p>
            <a:r>
              <a:rPr lang="zh-CN" altLang="en-US" dirty="0"/>
              <a:t>研究背景</a:t>
            </a:r>
          </a:p>
        </p:txBody>
      </p:sp>
      <p:sp>
        <p:nvSpPr>
          <p:cNvPr id="7" name="文本框 6">
            <a:extLst>
              <a:ext uri="{FF2B5EF4-FFF2-40B4-BE49-F238E27FC236}">
                <a16:creationId xmlns:a16="http://schemas.microsoft.com/office/drawing/2014/main" id="{36703942-DC6F-4DCD-8BD5-386D89421384}"/>
              </a:ext>
            </a:extLst>
          </p:cNvPr>
          <p:cNvSpPr txBox="1"/>
          <p:nvPr/>
        </p:nvSpPr>
        <p:spPr>
          <a:xfrm>
            <a:off x="513455" y="1849679"/>
            <a:ext cx="3790453" cy="369332"/>
          </a:xfrm>
          <a:prstGeom prst="rect">
            <a:avLst/>
          </a:prstGeom>
          <a:noFill/>
        </p:spPr>
        <p:txBody>
          <a:bodyPr wrap="square" rtlCol="0">
            <a:spAutoFit/>
          </a:bodyPr>
          <a:lstStyle/>
          <a:p>
            <a:r>
              <a:rPr lang="en-US" altLang="zh-CN" dirty="0">
                <a:latin typeface="宋体" panose="02010600030101010101" pitchFamily="2" charset="-122"/>
                <a:ea typeface="宋体" panose="02010600030101010101" pitchFamily="2" charset="-122"/>
              </a:rPr>
              <a:t>1995</a:t>
            </a:r>
            <a:r>
              <a:rPr lang="zh-CN" altLang="en-US" dirty="0">
                <a:latin typeface="宋体" panose="02010600030101010101" pitchFamily="2" charset="-122"/>
                <a:ea typeface="宋体" panose="02010600030101010101" pitchFamily="2" charset="-122"/>
              </a:rPr>
              <a:t>年阪神地震神户地区此时火灾</a:t>
            </a:r>
            <a:endParaRPr lang="en-US" altLang="zh-CN" dirty="0">
              <a:latin typeface="宋体" panose="02010600030101010101" pitchFamily="2" charset="-122"/>
              <a:ea typeface="宋体" panose="02010600030101010101" pitchFamily="2" charset="-122"/>
            </a:endParaRPr>
          </a:p>
        </p:txBody>
      </p:sp>
      <p:pic>
        <p:nvPicPr>
          <p:cNvPr id="3" name="图片 2">
            <a:extLst>
              <a:ext uri="{FF2B5EF4-FFF2-40B4-BE49-F238E27FC236}">
                <a16:creationId xmlns:a16="http://schemas.microsoft.com/office/drawing/2014/main" id="{869EDA04-7672-4436-83C8-4EC3129A4E79}"/>
              </a:ext>
            </a:extLst>
          </p:cNvPr>
          <p:cNvPicPr>
            <a:picLocks noChangeAspect="1"/>
          </p:cNvPicPr>
          <p:nvPr/>
        </p:nvPicPr>
        <p:blipFill>
          <a:blip r:embed="rId3"/>
          <a:stretch>
            <a:fillRect/>
          </a:stretch>
        </p:blipFill>
        <p:spPr>
          <a:xfrm>
            <a:off x="476731" y="2515866"/>
            <a:ext cx="3827177" cy="2868077"/>
          </a:xfrm>
          <a:prstGeom prst="rect">
            <a:avLst/>
          </a:prstGeom>
        </p:spPr>
      </p:pic>
      <p:pic>
        <p:nvPicPr>
          <p:cNvPr id="8" name="图片 7">
            <a:extLst>
              <a:ext uri="{FF2B5EF4-FFF2-40B4-BE49-F238E27FC236}">
                <a16:creationId xmlns:a16="http://schemas.microsoft.com/office/drawing/2014/main" id="{32D95429-C4EC-4BD0-BA2B-4BF713C0C7C9}"/>
              </a:ext>
            </a:extLst>
          </p:cNvPr>
          <p:cNvPicPr>
            <a:picLocks noChangeAspect="1"/>
          </p:cNvPicPr>
          <p:nvPr/>
        </p:nvPicPr>
        <p:blipFill>
          <a:blip r:embed="rId4"/>
          <a:stretch>
            <a:fillRect/>
          </a:stretch>
        </p:blipFill>
        <p:spPr>
          <a:xfrm>
            <a:off x="4572000" y="1690689"/>
            <a:ext cx="3717728" cy="2089265"/>
          </a:xfrm>
          <a:prstGeom prst="rect">
            <a:avLst/>
          </a:prstGeom>
        </p:spPr>
      </p:pic>
      <p:sp>
        <p:nvSpPr>
          <p:cNvPr id="9" name="文本框 8">
            <a:extLst>
              <a:ext uri="{FF2B5EF4-FFF2-40B4-BE49-F238E27FC236}">
                <a16:creationId xmlns:a16="http://schemas.microsoft.com/office/drawing/2014/main" id="{BE9C808C-DB85-4E88-B937-8CFD04BF4F1F}"/>
              </a:ext>
            </a:extLst>
          </p:cNvPr>
          <p:cNvSpPr txBox="1"/>
          <p:nvPr/>
        </p:nvSpPr>
        <p:spPr>
          <a:xfrm>
            <a:off x="4840094" y="3799567"/>
            <a:ext cx="3547871" cy="1754326"/>
          </a:xfrm>
          <a:prstGeom prst="rect">
            <a:avLst/>
          </a:prstGeom>
          <a:noFill/>
        </p:spPr>
        <p:txBody>
          <a:bodyPr wrap="square" rtlCol="0">
            <a:spAutoFit/>
          </a:bodyPr>
          <a:lstStyle/>
          <a:p>
            <a:r>
              <a:rPr lang="en-US" altLang="zh-CN" b="1" dirty="0">
                <a:latin typeface="宋体" panose="02010600030101010101" pitchFamily="2" charset="-122"/>
                <a:ea typeface="宋体" panose="02010600030101010101" pitchFamily="2" charset="-122"/>
              </a:rPr>
              <a:t>2008</a:t>
            </a:r>
            <a:r>
              <a:rPr lang="zh-CN" altLang="en-US" b="1" dirty="0">
                <a:latin typeface="宋体" panose="02010600030101010101" pitchFamily="2" charset="-122"/>
                <a:ea typeface="宋体" panose="02010600030101010101" pitchFamily="2" charset="-122"/>
              </a:rPr>
              <a:t>年汶川地震次生火灾</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21043</a:t>
            </a:r>
            <a:r>
              <a:rPr lang="zh-CN" altLang="en-US" dirty="0">
                <a:latin typeface="宋体" panose="02010600030101010101" pitchFamily="2" charset="-122"/>
                <a:ea typeface="宋体" panose="02010600030101010101" pitchFamily="2" charset="-122"/>
              </a:rPr>
              <a:t>次货物列车被地震滑坡堵在宝成线</a:t>
            </a:r>
            <a:r>
              <a:rPr lang="en-US" altLang="zh-CN" dirty="0">
                <a:latin typeface="宋体" panose="02010600030101010101" pitchFamily="2" charset="-122"/>
                <a:ea typeface="宋体" panose="02010600030101010101" pitchFamily="2" charset="-122"/>
              </a:rPr>
              <a:t>109</a:t>
            </a:r>
            <a:r>
              <a:rPr lang="zh-CN" altLang="en-US" dirty="0">
                <a:latin typeface="宋体" panose="02010600030101010101" pitchFamily="2" charset="-122"/>
                <a:ea typeface="宋体" panose="02010600030101010101" pitchFamily="2" charset="-122"/>
              </a:rPr>
              <a:t>隧道内，汽油泄漏起火燃烧，从</a:t>
            </a:r>
            <a:r>
              <a:rPr lang="en-US" altLang="zh-CN" b="1" dirty="0">
                <a:latin typeface="宋体" panose="02010600030101010101" pitchFamily="2" charset="-122"/>
                <a:ea typeface="宋体" panose="02010600030101010101" pitchFamily="2" charset="-122"/>
              </a:rPr>
              <a:t>12</a:t>
            </a:r>
            <a:r>
              <a:rPr lang="zh-CN" altLang="en-US" dirty="0">
                <a:latin typeface="宋体" panose="02010600030101010101" pitchFamily="2" charset="-122"/>
                <a:ea typeface="宋体" panose="02010600030101010101" pitchFamily="2" charset="-122"/>
              </a:rPr>
              <a:t>日下午一直延烧到</a:t>
            </a:r>
            <a:r>
              <a:rPr lang="en-US" altLang="zh-CN" b="1" dirty="0">
                <a:latin typeface="宋体" panose="02010600030101010101" pitchFamily="2" charset="-122"/>
                <a:ea typeface="宋体" panose="02010600030101010101" pitchFamily="2" charset="-122"/>
              </a:rPr>
              <a:t>21</a:t>
            </a:r>
            <a:r>
              <a:rPr lang="zh-CN" altLang="en-US" dirty="0">
                <a:latin typeface="宋体" panose="02010600030101010101" pitchFamily="2" charset="-122"/>
                <a:ea typeface="宋体" panose="02010600030101010101" pitchFamily="2" charset="-122"/>
              </a:rPr>
              <a:t>日中午。出动抢险救援人员</a:t>
            </a:r>
            <a:r>
              <a:rPr lang="en-US" altLang="zh-CN" b="1" dirty="0">
                <a:latin typeface="宋体" panose="02010600030101010101" pitchFamily="2" charset="-122"/>
                <a:ea typeface="宋体" panose="02010600030101010101" pitchFamily="2" charset="-122"/>
              </a:rPr>
              <a:t>1500</a:t>
            </a:r>
            <a:r>
              <a:rPr lang="zh-CN" altLang="en-US" dirty="0">
                <a:latin typeface="宋体" panose="02010600030101010101" pitchFamily="2" charset="-122"/>
                <a:ea typeface="宋体" panose="02010600030101010101" pitchFamily="2" charset="-122"/>
              </a:rPr>
              <a:t>余名。</a:t>
            </a:r>
            <a:endParaRPr lang="en-US" altLang="zh-CN" dirty="0">
              <a:latin typeface="宋体" panose="02010600030101010101" pitchFamily="2" charset="-122"/>
              <a:ea typeface="宋体" panose="02010600030101010101" pitchFamily="2" charset="-122"/>
            </a:endParaRPr>
          </a:p>
        </p:txBody>
      </p:sp>
      <p:sp>
        <p:nvSpPr>
          <p:cNvPr id="10" name="文本框 9">
            <a:extLst>
              <a:ext uri="{FF2B5EF4-FFF2-40B4-BE49-F238E27FC236}">
                <a16:creationId xmlns:a16="http://schemas.microsoft.com/office/drawing/2014/main" id="{9446CA85-B2DE-4B07-B488-5A330F84B167}"/>
              </a:ext>
            </a:extLst>
          </p:cNvPr>
          <p:cNvSpPr txBox="1"/>
          <p:nvPr/>
        </p:nvSpPr>
        <p:spPr>
          <a:xfrm>
            <a:off x="855310" y="5553893"/>
            <a:ext cx="6917090" cy="738664"/>
          </a:xfrm>
          <a:prstGeom prst="rect">
            <a:avLst/>
          </a:prstGeom>
          <a:noFill/>
        </p:spPr>
        <p:txBody>
          <a:bodyPr wrap="square" lIns="0" tIns="0" rIns="0" bIns="0" rtlCol="0">
            <a:spAutoFit/>
          </a:bodyPr>
          <a:lstStyle/>
          <a:p>
            <a:pPr algn="ctr"/>
            <a:r>
              <a:rPr lang="zh-CN" altLang="en-US" sz="2400" b="1" dirty="0">
                <a:latin typeface="黑体" panose="02010609060101010101" pitchFamily="49" charset="-122"/>
                <a:ea typeface="黑体" panose="02010609060101010101" pitchFamily="49" charset="-122"/>
              </a:rPr>
              <a:t>在强烈地震袭击下，供水管网系统供水能力下降，引发严重次生灾害</a:t>
            </a:r>
          </a:p>
        </p:txBody>
      </p:sp>
    </p:spTree>
    <p:extLst>
      <p:ext uri="{BB962C8B-B14F-4D97-AF65-F5344CB8AC3E}">
        <p14:creationId xmlns:p14="http://schemas.microsoft.com/office/powerpoint/2010/main" val="153732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189C8C-4945-4AD5-A7FB-A21569B08CA7}"/>
              </a:ext>
            </a:extLst>
          </p:cNvPr>
          <p:cNvSpPr>
            <a:spLocks noGrp="1"/>
          </p:cNvSpPr>
          <p:nvPr>
            <p:ph type="title"/>
          </p:nvPr>
        </p:nvSpPr>
        <p:spPr/>
        <p:txBody>
          <a:bodyPr/>
          <a:lstStyle/>
          <a:p>
            <a:r>
              <a:rPr lang="zh-CN" altLang="en-US" dirty="0"/>
              <a:t>研究背景</a:t>
            </a:r>
          </a:p>
        </p:txBody>
      </p:sp>
      <p:pic>
        <p:nvPicPr>
          <p:cNvPr id="4" name="图片 3">
            <a:extLst>
              <a:ext uri="{FF2B5EF4-FFF2-40B4-BE49-F238E27FC236}">
                <a16:creationId xmlns:a16="http://schemas.microsoft.com/office/drawing/2014/main" id="{DC72EC38-69AE-42A5-9290-068D1E90082E}"/>
              </a:ext>
            </a:extLst>
          </p:cNvPr>
          <p:cNvPicPr>
            <a:picLocks noChangeAspect="1"/>
          </p:cNvPicPr>
          <p:nvPr/>
        </p:nvPicPr>
        <p:blipFill rotWithShape="1">
          <a:blip r:embed="rId3"/>
          <a:srcRect r="49887" b="17736"/>
          <a:stretch/>
        </p:blipFill>
        <p:spPr>
          <a:xfrm>
            <a:off x="619697" y="1794367"/>
            <a:ext cx="4072578" cy="2676034"/>
          </a:xfrm>
          <a:prstGeom prst="rect">
            <a:avLst/>
          </a:prstGeom>
        </p:spPr>
      </p:pic>
      <p:sp>
        <p:nvSpPr>
          <p:cNvPr id="6" name="矩形 5">
            <a:extLst>
              <a:ext uri="{FF2B5EF4-FFF2-40B4-BE49-F238E27FC236}">
                <a16:creationId xmlns:a16="http://schemas.microsoft.com/office/drawing/2014/main" id="{B0C46A85-7720-4BC4-8635-32796B357D09}"/>
              </a:ext>
            </a:extLst>
          </p:cNvPr>
          <p:cNvSpPr/>
          <p:nvPr/>
        </p:nvSpPr>
        <p:spPr>
          <a:xfrm>
            <a:off x="408086" y="4677296"/>
            <a:ext cx="4495800" cy="657231"/>
          </a:xfrm>
          <a:prstGeom prst="rect">
            <a:avLst/>
          </a:prstGeom>
        </p:spPr>
        <p:txBody>
          <a:bodyPr wrap="square" lIns="0" tIns="0" rIns="0" bIns="0">
            <a:spAutoFit/>
          </a:bodyPr>
          <a:lstStyle/>
          <a:p>
            <a:pPr indent="267970" algn="ctr">
              <a:lnSpc>
                <a:spcPct val="125000"/>
              </a:lnSpc>
              <a:spcAft>
                <a:spcPts val="0"/>
              </a:spcAft>
              <a:tabLst>
                <a:tab pos="3094355" algn="ctr"/>
                <a:tab pos="5136515" algn="l"/>
              </a:tabLst>
            </a:pPr>
            <a:r>
              <a:rPr lang="zh-CN" altLang="zh-CN" kern="100" dirty="0">
                <a:latin typeface="Times New Roman" panose="02020603050405020304" pitchFamily="18" charset="0"/>
                <a:ea typeface="宋体" panose="02010600030101010101" pitchFamily="2" charset="-122"/>
              </a:rPr>
              <a:t>东日本</a:t>
            </a:r>
            <a:r>
              <a:rPr lang="en-US" altLang="zh-CN" kern="100" dirty="0">
                <a:latin typeface="Times New Roman" panose="02020603050405020304" pitchFamily="18" charset="0"/>
                <a:ea typeface="宋体" panose="02010600030101010101" pitchFamily="2" charset="-122"/>
              </a:rPr>
              <a:t>311 M9.0</a:t>
            </a:r>
            <a:r>
              <a:rPr lang="zh-CN" altLang="zh-CN" kern="100" dirty="0">
                <a:latin typeface="Times New Roman" panose="02020603050405020304" pitchFamily="18" charset="0"/>
                <a:ea typeface="宋体" panose="02010600030101010101" pitchFamily="2" charset="-122"/>
              </a:rPr>
              <a:t>级地震</a:t>
            </a:r>
            <a:r>
              <a:rPr lang="zh-CN" altLang="en-US" kern="100" dirty="0">
                <a:latin typeface="Times New Roman" panose="02020603050405020304" pitchFamily="18" charset="0"/>
                <a:ea typeface="宋体" panose="02010600030101010101" pitchFamily="2" charset="-122"/>
              </a:rPr>
              <a:t>供水系统</a:t>
            </a:r>
            <a:r>
              <a:rPr lang="zh-CN" altLang="zh-CN" kern="100" dirty="0">
                <a:latin typeface="Times New Roman" panose="02020603050405020304" pitchFamily="18" charset="0"/>
                <a:ea typeface="宋体" panose="02010600030101010101" pitchFamily="2" charset="-122"/>
              </a:rPr>
              <a:t>震后服务能力恢复曲线</a:t>
            </a:r>
          </a:p>
        </p:txBody>
      </p:sp>
      <p:pic>
        <p:nvPicPr>
          <p:cNvPr id="5" name="图片 4">
            <a:extLst>
              <a:ext uri="{FF2B5EF4-FFF2-40B4-BE49-F238E27FC236}">
                <a16:creationId xmlns:a16="http://schemas.microsoft.com/office/drawing/2014/main" id="{87739565-F5DA-47C2-8AB5-4F14BA13DE6D}"/>
              </a:ext>
            </a:extLst>
          </p:cNvPr>
          <p:cNvPicPr>
            <a:picLocks noChangeAspect="1"/>
          </p:cNvPicPr>
          <p:nvPr/>
        </p:nvPicPr>
        <p:blipFill>
          <a:blip r:embed="rId4"/>
          <a:stretch>
            <a:fillRect/>
          </a:stretch>
        </p:blipFill>
        <p:spPr>
          <a:xfrm>
            <a:off x="5124450" y="2614542"/>
            <a:ext cx="3734877" cy="2789238"/>
          </a:xfrm>
          <a:prstGeom prst="rect">
            <a:avLst/>
          </a:prstGeom>
        </p:spPr>
      </p:pic>
      <p:sp>
        <p:nvSpPr>
          <p:cNvPr id="8" name="矩形 7">
            <a:extLst>
              <a:ext uri="{FF2B5EF4-FFF2-40B4-BE49-F238E27FC236}">
                <a16:creationId xmlns:a16="http://schemas.microsoft.com/office/drawing/2014/main" id="{94918034-05A1-4E16-A4FD-41C06690EA43}"/>
              </a:ext>
            </a:extLst>
          </p:cNvPr>
          <p:cNvSpPr/>
          <p:nvPr/>
        </p:nvSpPr>
        <p:spPr>
          <a:xfrm>
            <a:off x="5330254" y="2042613"/>
            <a:ext cx="3323268" cy="310983"/>
          </a:xfrm>
          <a:prstGeom prst="rect">
            <a:avLst/>
          </a:prstGeom>
        </p:spPr>
        <p:txBody>
          <a:bodyPr wrap="square" lIns="0" tIns="0" rIns="0" bIns="0">
            <a:spAutoFit/>
          </a:bodyPr>
          <a:lstStyle/>
          <a:p>
            <a:pPr indent="267970" algn="ctr">
              <a:lnSpc>
                <a:spcPct val="125000"/>
              </a:lnSpc>
              <a:spcAft>
                <a:spcPts val="0"/>
              </a:spcAft>
              <a:tabLst>
                <a:tab pos="3094355" algn="ctr"/>
                <a:tab pos="5136515" algn="l"/>
              </a:tabLst>
            </a:pPr>
            <a:r>
              <a:rPr lang="zh-CN" altLang="en-US" kern="100" dirty="0">
                <a:latin typeface="Times New Roman" panose="02020603050405020304" pitchFamily="18" charset="0"/>
                <a:ea typeface="宋体" panose="02010600030101010101" pitchFamily="2" charset="-122"/>
              </a:rPr>
              <a:t>供水管网震后恢复率累计曲线</a:t>
            </a:r>
            <a:endParaRPr lang="zh-CN" altLang="zh-CN" kern="100" dirty="0">
              <a:latin typeface="Times New Roman" panose="02020603050405020304" pitchFamily="18" charset="0"/>
              <a:ea typeface="宋体" panose="02010600030101010101" pitchFamily="2" charset="-122"/>
            </a:endParaRPr>
          </a:p>
        </p:txBody>
      </p:sp>
      <p:sp>
        <p:nvSpPr>
          <p:cNvPr id="9" name="文本框 8">
            <a:extLst>
              <a:ext uri="{FF2B5EF4-FFF2-40B4-BE49-F238E27FC236}">
                <a16:creationId xmlns:a16="http://schemas.microsoft.com/office/drawing/2014/main" id="{94D47613-2F91-40BF-AB7E-76E6811A01FA}"/>
              </a:ext>
            </a:extLst>
          </p:cNvPr>
          <p:cNvSpPr txBox="1"/>
          <p:nvPr/>
        </p:nvSpPr>
        <p:spPr>
          <a:xfrm>
            <a:off x="1113455" y="5403780"/>
            <a:ext cx="6917090" cy="738664"/>
          </a:xfrm>
          <a:prstGeom prst="rect">
            <a:avLst/>
          </a:prstGeom>
          <a:noFill/>
        </p:spPr>
        <p:txBody>
          <a:bodyPr wrap="square" lIns="0" tIns="0" rIns="0" bIns="0" rtlCol="0">
            <a:spAutoFit/>
          </a:bodyPr>
          <a:lstStyle/>
          <a:p>
            <a:pPr algn="ctr"/>
            <a:r>
              <a:rPr lang="zh-CN" altLang="en-US" sz="2400" b="1" dirty="0">
                <a:latin typeface="黑体" panose="02010609060101010101" pitchFamily="49" charset="-122"/>
                <a:ea typeface="黑体" panose="02010609060101010101" pitchFamily="49" charset="-122"/>
              </a:rPr>
              <a:t>供水管网震后恢复过程时间长、恢复过程复杂。</a:t>
            </a:r>
            <a:endParaRPr lang="en-US" altLang="zh-CN" sz="2400" b="1" dirty="0">
              <a:latin typeface="黑体" panose="02010609060101010101" pitchFamily="49" charset="-122"/>
              <a:ea typeface="黑体" panose="02010609060101010101" pitchFamily="49" charset="-122"/>
            </a:endParaRPr>
          </a:p>
          <a:p>
            <a:pPr algn="ctr"/>
            <a:r>
              <a:rPr lang="zh-CN" altLang="en-US" sz="2400" b="1" dirty="0">
                <a:latin typeface="黑体" panose="02010609060101010101" pitchFamily="49" charset="-122"/>
                <a:ea typeface="黑体" panose="02010609060101010101" pitchFamily="49" charset="-122"/>
              </a:rPr>
              <a:t>管网地震韧性研究可以考虑管网恢复时间和功能</a:t>
            </a:r>
          </a:p>
        </p:txBody>
      </p:sp>
    </p:spTree>
    <p:extLst>
      <p:ext uri="{BB962C8B-B14F-4D97-AF65-F5344CB8AC3E}">
        <p14:creationId xmlns:p14="http://schemas.microsoft.com/office/powerpoint/2010/main" val="969304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85003" y="2538404"/>
            <a:ext cx="677108" cy="900246"/>
          </a:xfrm>
          <a:prstGeom prst="rect">
            <a:avLst/>
          </a:prstGeom>
          <a:noFill/>
        </p:spPr>
        <p:txBody>
          <a:bodyPr vert="eaVert" wrap="none" rtlCol="0">
            <a:spAutoFit/>
          </a:bodyPr>
          <a:lstStyle/>
          <a:p>
            <a:r>
              <a:rPr lang="zh-CN" altLang="en-US" sz="3200" b="1" dirty="0"/>
              <a:t>目录</a:t>
            </a:r>
          </a:p>
        </p:txBody>
      </p:sp>
      <p:sp>
        <p:nvSpPr>
          <p:cNvPr id="4" name="TextBox 3"/>
          <p:cNvSpPr txBox="1"/>
          <p:nvPr/>
        </p:nvSpPr>
        <p:spPr>
          <a:xfrm>
            <a:off x="3590692" y="2168565"/>
            <a:ext cx="1579278" cy="369332"/>
          </a:xfrm>
          <a:prstGeom prst="rect">
            <a:avLst/>
          </a:prstGeom>
          <a:noFill/>
        </p:spPr>
        <p:txBody>
          <a:bodyPr wrap="none" rtlCol="0">
            <a:spAutoFit/>
          </a:bodyPr>
          <a:lstStyle/>
          <a:p>
            <a:r>
              <a:rPr lang="zh-CN" altLang="en-US" b="1" dirty="0">
                <a:latin typeface="楷体" pitchFamily="49" charset="-122"/>
                <a:ea typeface="楷体" pitchFamily="49" charset="-122"/>
              </a:rPr>
              <a:t>一、研究背景</a:t>
            </a:r>
          </a:p>
        </p:txBody>
      </p:sp>
      <p:cxnSp>
        <p:nvCxnSpPr>
          <p:cNvPr id="6" name="直接连接符 5"/>
          <p:cNvCxnSpPr/>
          <p:nvPr/>
        </p:nvCxnSpPr>
        <p:spPr>
          <a:xfrm>
            <a:off x="3122342" y="825189"/>
            <a:ext cx="0" cy="4962293"/>
          </a:xfrm>
          <a:prstGeom prst="line">
            <a:avLst/>
          </a:prstGeom>
          <a:ln w="19050">
            <a:solidFill>
              <a:schemeClr val="bg2">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590693" y="2862389"/>
            <a:ext cx="2276585" cy="369332"/>
          </a:xfrm>
          <a:prstGeom prst="rect">
            <a:avLst/>
          </a:prstGeom>
          <a:solidFill>
            <a:schemeClr val="accent1">
              <a:lumMod val="60000"/>
              <a:lumOff val="40000"/>
            </a:schemeClr>
          </a:solidFill>
        </p:spPr>
        <p:txBody>
          <a:bodyPr wrap="none" rtlCol="0">
            <a:spAutoFit/>
          </a:bodyPr>
          <a:lstStyle/>
          <a:p>
            <a:r>
              <a:rPr lang="zh-CN" altLang="en-US" b="1" dirty="0">
                <a:latin typeface="楷体" pitchFamily="49" charset="-122"/>
                <a:ea typeface="楷体" pitchFamily="49" charset="-122"/>
              </a:rPr>
              <a:t>二、研究目标与内容</a:t>
            </a:r>
          </a:p>
        </p:txBody>
      </p:sp>
      <p:sp>
        <p:nvSpPr>
          <p:cNvPr id="9" name="TextBox 8"/>
          <p:cNvSpPr txBox="1"/>
          <p:nvPr/>
        </p:nvSpPr>
        <p:spPr>
          <a:xfrm>
            <a:off x="3590693" y="3556213"/>
            <a:ext cx="1579278" cy="369332"/>
          </a:xfrm>
          <a:prstGeom prst="rect">
            <a:avLst/>
          </a:prstGeom>
          <a:noFill/>
        </p:spPr>
        <p:txBody>
          <a:bodyPr wrap="none" rtlCol="0">
            <a:spAutoFit/>
          </a:bodyPr>
          <a:lstStyle/>
          <a:p>
            <a:r>
              <a:rPr lang="zh-CN" altLang="en-US" b="1" dirty="0">
                <a:latin typeface="楷体" pitchFamily="49" charset="-122"/>
                <a:ea typeface="楷体" pitchFamily="49" charset="-122"/>
              </a:rPr>
              <a:t>三、研究进展</a:t>
            </a:r>
          </a:p>
        </p:txBody>
      </p:sp>
      <p:sp>
        <p:nvSpPr>
          <p:cNvPr id="7" name="TextBox 8">
            <a:extLst>
              <a:ext uri="{FF2B5EF4-FFF2-40B4-BE49-F238E27FC236}">
                <a16:creationId xmlns:a16="http://schemas.microsoft.com/office/drawing/2014/main" id="{73F97C46-1EDD-4DBB-A777-2FCA5DA56567}"/>
              </a:ext>
            </a:extLst>
          </p:cNvPr>
          <p:cNvSpPr txBox="1"/>
          <p:nvPr/>
        </p:nvSpPr>
        <p:spPr>
          <a:xfrm>
            <a:off x="3590692" y="4250037"/>
            <a:ext cx="2044149" cy="369332"/>
          </a:xfrm>
          <a:prstGeom prst="rect">
            <a:avLst/>
          </a:prstGeom>
          <a:noFill/>
        </p:spPr>
        <p:txBody>
          <a:bodyPr wrap="none" rtlCol="0">
            <a:spAutoFit/>
          </a:bodyPr>
          <a:lstStyle/>
          <a:p>
            <a:r>
              <a:rPr lang="zh-CN" altLang="en-US" b="1" dirty="0">
                <a:latin typeface="楷体" pitchFamily="49" charset="-122"/>
                <a:ea typeface="楷体" pitchFamily="49" charset="-122"/>
              </a:rPr>
              <a:t>四、下一阶段工作</a:t>
            </a:r>
          </a:p>
        </p:txBody>
      </p:sp>
    </p:spTree>
    <p:extLst>
      <p:ext uri="{BB962C8B-B14F-4D97-AF65-F5344CB8AC3E}">
        <p14:creationId xmlns:p14="http://schemas.microsoft.com/office/powerpoint/2010/main" val="3703162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mj-ea"/>
              </a:rPr>
              <a:t>研究目标</a:t>
            </a:r>
          </a:p>
        </p:txBody>
      </p:sp>
      <p:sp>
        <p:nvSpPr>
          <p:cNvPr id="3" name="文本框 2">
            <a:extLst>
              <a:ext uri="{FF2B5EF4-FFF2-40B4-BE49-F238E27FC236}">
                <a16:creationId xmlns:a16="http://schemas.microsoft.com/office/drawing/2014/main" id="{0E68EC06-5E37-45EF-8DB4-4302AB8D2D0F}"/>
              </a:ext>
            </a:extLst>
          </p:cNvPr>
          <p:cNvSpPr txBox="1"/>
          <p:nvPr/>
        </p:nvSpPr>
        <p:spPr>
          <a:xfrm>
            <a:off x="1188720" y="1577340"/>
            <a:ext cx="1641475" cy="492443"/>
          </a:xfrm>
          <a:prstGeom prst="rect">
            <a:avLst/>
          </a:prstGeom>
          <a:solidFill>
            <a:schemeClr val="accent1">
              <a:lumMod val="40000"/>
              <a:lumOff val="60000"/>
            </a:schemeClr>
          </a:solidFill>
        </p:spPr>
        <p:txBody>
          <a:bodyPr wrap="none" lIns="0" tIns="0" rIns="0" bIns="0" rtlCol="0">
            <a:spAutoFit/>
          </a:bodyPr>
          <a:lstStyle/>
          <a:p>
            <a:r>
              <a:rPr lang="zh-CN" altLang="en-US" sz="3200" b="1" dirty="0"/>
              <a:t>研究目标</a:t>
            </a:r>
            <a:endParaRPr lang="en-US" altLang="zh-CN" sz="3200" dirty="0"/>
          </a:p>
        </p:txBody>
      </p:sp>
      <p:sp>
        <p:nvSpPr>
          <p:cNvPr id="4" name="矩形 3">
            <a:extLst>
              <a:ext uri="{FF2B5EF4-FFF2-40B4-BE49-F238E27FC236}">
                <a16:creationId xmlns:a16="http://schemas.microsoft.com/office/drawing/2014/main" id="{79A2D9F6-8A4C-46DE-8D5A-199EF064CB41}"/>
              </a:ext>
            </a:extLst>
          </p:cNvPr>
          <p:cNvSpPr/>
          <p:nvPr/>
        </p:nvSpPr>
        <p:spPr>
          <a:xfrm>
            <a:off x="1078479" y="2233673"/>
            <a:ext cx="6464577" cy="2554545"/>
          </a:xfrm>
          <a:prstGeom prst="rect">
            <a:avLst/>
          </a:prstGeom>
        </p:spPr>
        <p:txBody>
          <a:bodyPr wrap="square">
            <a:spAutoFit/>
          </a:bodyPr>
          <a:lstStyle/>
          <a:p>
            <a:pPr marL="285750" indent="-285750">
              <a:buFont typeface="Arial" panose="020B0604020202020204" pitchFamily="34" charset="0"/>
              <a:buChar char="•"/>
            </a:pPr>
            <a:r>
              <a:rPr lang="zh-CN" altLang="en-US" sz="2000" dirty="0"/>
              <a:t>提出供水管网震后服务能力损失评价</a:t>
            </a:r>
            <a:r>
              <a:rPr lang="zh-CN" altLang="en-US" sz="2000" dirty="0">
                <a:solidFill>
                  <a:srgbClr val="0000FF"/>
                </a:solidFill>
              </a:rPr>
              <a:t>方法</a:t>
            </a:r>
            <a:r>
              <a:rPr lang="zh-CN" altLang="en-US" sz="2000" dirty="0"/>
              <a:t>；</a:t>
            </a:r>
            <a:endParaRPr lang="en-US" altLang="zh-CN" sz="2000" dirty="0"/>
          </a:p>
          <a:p>
            <a:pPr marL="285750" indent="-285750">
              <a:buFont typeface="Arial" panose="020B0604020202020204" pitchFamily="34" charset="0"/>
              <a:buChar char="•"/>
            </a:pPr>
            <a:endParaRPr lang="en-US" altLang="zh-CN" sz="2000" dirty="0"/>
          </a:p>
          <a:p>
            <a:pPr marL="285750" indent="-285750">
              <a:buFont typeface="Arial" panose="020B0604020202020204" pitchFamily="34" charset="0"/>
              <a:buChar char="•"/>
            </a:pPr>
            <a:r>
              <a:rPr lang="zh-CN" altLang="en-US" sz="2000" dirty="0"/>
              <a:t>建立供水管网震后恢复过程服务能力时变</a:t>
            </a:r>
            <a:r>
              <a:rPr lang="zh-CN" altLang="en-US" sz="2000" dirty="0">
                <a:solidFill>
                  <a:srgbClr val="0000FF"/>
                </a:solidFill>
              </a:rPr>
              <a:t>模型</a:t>
            </a:r>
            <a:r>
              <a:rPr lang="zh-CN" altLang="en-US" sz="2000" dirty="0"/>
              <a:t>；</a:t>
            </a:r>
            <a:endParaRPr lang="en-US" altLang="zh-CN" sz="2000" dirty="0"/>
          </a:p>
          <a:p>
            <a:endParaRPr lang="en-US" altLang="zh-CN" sz="2000" dirty="0"/>
          </a:p>
          <a:p>
            <a:pPr marL="285750" indent="-285750">
              <a:buFont typeface="Arial" panose="020B0604020202020204" pitchFamily="34" charset="0"/>
              <a:buChar char="•"/>
            </a:pPr>
            <a:r>
              <a:rPr lang="zh-CN" altLang="en-US" sz="2000" dirty="0"/>
              <a:t>建立供水管网地震韧性</a:t>
            </a:r>
            <a:r>
              <a:rPr lang="zh-CN" altLang="en-US" sz="2000" dirty="0">
                <a:solidFill>
                  <a:srgbClr val="0000FF"/>
                </a:solidFill>
              </a:rPr>
              <a:t>评价模型</a:t>
            </a:r>
            <a:r>
              <a:rPr lang="zh-CN" altLang="en-US" sz="2000" dirty="0"/>
              <a:t>；</a:t>
            </a:r>
            <a:endParaRPr lang="en-US" altLang="zh-CN" sz="2000" dirty="0"/>
          </a:p>
          <a:p>
            <a:pPr marL="285750" indent="-285750">
              <a:buFont typeface="Arial" panose="020B0604020202020204" pitchFamily="34" charset="0"/>
              <a:buChar char="•"/>
            </a:pPr>
            <a:endParaRPr lang="en-US" altLang="zh-CN" sz="2000" dirty="0"/>
          </a:p>
          <a:p>
            <a:pPr marL="285750" indent="-285750">
              <a:buFont typeface="Arial" panose="020B0604020202020204" pitchFamily="34" charset="0"/>
              <a:buChar char="•"/>
            </a:pPr>
            <a:r>
              <a:rPr lang="zh-CN" altLang="en-US" sz="2000" dirty="0"/>
              <a:t>提出供水管网韧性</a:t>
            </a:r>
            <a:r>
              <a:rPr lang="zh-CN" altLang="en-US" sz="2000" dirty="0">
                <a:solidFill>
                  <a:srgbClr val="0000FF"/>
                </a:solidFill>
              </a:rPr>
              <a:t>提升方法</a:t>
            </a:r>
            <a:r>
              <a:rPr lang="zh-CN" altLang="en-US" sz="2000" dirty="0"/>
              <a:t>及震后应急功能</a:t>
            </a:r>
            <a:r>
              <a:rPr lang="zh-CN" altLang="en-US" sz="2000" dirty="0">
                <a:solidFill>
                  <a:srgbClr val="0000FF"/>
                </a:solidFill>
              </a:rPr>
              <a:t>保障建议</a:t>
            </a:r>
            <a:r>
              <a:rPr lang="zh-CN" altLang="en-US" sz="2000" dirty="0"/>
              <a:t>；</a:t>
            </a:r>
            <a:endParaRPr lang="en-US" altLang="zh-CN" sz="2000" dirty="0"/>
          </a:p>
          <a:p>
            <a:pPr marL="285750" indent="-285750">
              <a:buFont typeface="Arial" panose="020B0604020202020204" pitchFamily="34" charset="0"/>
              <a:buChar char="•"/>
            </a:pPr>
            <a:endParaRPr lang="en-US" altLang="zh-CN" sz="2000" dirty="0"/>
          </a:p>
        </p:txBody>
      </p:sp>
    </p:spTree>
    <p:extLst>
      <p:ext uri="{BB962C8B-B14F-4D97-AF65-F5344CB8AC3E}">
        <p14:creationId xmlns:p14="http://schemas.microsoft.com/office/powerpoint/2010/main" val="2600650786"/>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CA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accent1">
              <a:lumMod val="75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400" dirty="0" smtClean="0">
            <a:solidFill>
              <a:sysClr val="windowText" lastClr="000000"/>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1">
              <a:lumMod val="50000"/>
            </a:schemeClr>
          </a:solidFill>
          <a:headEnd type="none" w="med" len="med"/>
          <a:tailEnd type="triangl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a:defRPr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A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7080</TotalTime>
  <Words>2449</Words>
  <Application>Microsoft Office PowerPoint</Application>
  <PresentationFormat>全屏显示(4:3)</PresentationFormat>
  <Paragraphs>417</Paragraphs>
  <Slides>26</Slides>
  <Notes>12</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3</vt:i4>
      </vt:variant>
      <vt:variant>
        <vt:lpstr>幻灯片标题</vt:lpstr>
      </vt:variant>
      <vt:variant>
        <vt:i4>26</vt:i4>
      </vt:variant>
    </vt:vector>
  </HeadingPairs>
  <TitlesOfParts>
    <vt:vector size="44" baseType="lpstr">
      <vt:lpstr>TimesNewRomanPSMT</vt:lpstr>
      <vt:lpstr>等线</vt:lpstr>
      <vt:lpstr>等线 Light</vt:lpstr>
      <vt:lpstr>仿宋</vt:lpstr>
      <vt:lpstr>黑体</vt:lpstr>
      <vt:lpstr>华文仿宋</vt:lpstr>
      <vt:lpstr>楷体</vt:lpstr>
      <vt:lpstr>隶书</vt:lpstr>
      <vt:lpstr>宋体</vt:lpstr>
      <vt:lpstr>微软雅黑</vt:lpstr>
      <vt:lpstr>Arial</vt:lpstr>
      <vt:lpstr>Calibri</vt:lpstr>
      <vt:lpstr>Calibri Light</vt:lpstr>
      <vt:lpstr>Times New Roman</vt:lpstr>
      <vt:lpstr>Office 主题​​</vt:lpstr>
      <vt:lpstr>Graph</vt:lpstr>
      <vt:lpstr>Visio</vt:lpstr>
      <vt:lpstr>Equation.DSMT4</vt:lpstr>
      <vt:lpstr>基于性态的城市供水系统震后应急功能保障与韧性提升方法研究</vt:lpstr>
      <vt:lpstr>PowerPoint 演示文稿</vt:lpstr>
      <vt:lpstr>PowerPoint 演示文稿</vt:lpstr>
      <vt:lpstr>研究背景</vt:lpstr>
      <vt:lpstr>研究背景</vt:lpstr>
      <vt:lpstr>研究背景</vt:lpstr>
      <vt:lpstr>研究背景</vt:lpstr>
      <vt:lpstr>PowerPoint 演示文稿</vt:lpstr>
      <vt:lpstr>研究目标</vt:lpstr>
      <vt:lpstr>研究内容</vt:lpstr>
      <vt:lpstr>PowerPoint 演示文稿</vt:lpstr>
      <vt:lpstr>研究进展</vt:lpstr>
      <vt:lpstr>管网震后服务能力评价模型</vt:lpstr>
      <vt:lpstr>管网震后服务能力评价模型</vt:lpstr>
      <vt:lpstr>管网震后服务能力评价模型</vt:lpstr>
      <vt:lpstr>供水管网震后物理状态时变模型</vt:lpstr>
      <vt:lpstr>供水管网震后物理状态时变模型</vt:lpstr>
      <vt:lpstr>供水管网震后物理状态时变模型</vt:lpstr>
      <vt:lpstr>供水管网服务能力时变模型</vt:lpstr>
      <vt:lpstr>恢复次序确定方法</vt:lpstr>
      <vt:lpstr>恢复次序对管网震后服务能力的影响</vt:lpstr>
      <vt:lpstr>恢复次序对管网震后服务能力的影响</vt:lpstr>
      <vt:lpstr>研究进展小结</vt:lpstr>
      <vt:lpstr>PowerPoint 演示文稿</vt:lpstr>
      <vt:lpstr>下一阶段工作</vt:lpstr>
      <vt:lpstr>PowerPoint 演示文稿</vt:lpstr>
    </vt:vector>
  </TitlesOfParts>
  <Company>Beijing University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Post-earthquake Serviceability Assessment of Water Distribution Networks based on Pressure Dependent Demand Model</dc:title>
  <dc:creator>韩 朝</dc:creator>
  <cp:lastModifiedBy>韩 朝</cp:lastModifiedBy>
  <cp:revision>410</cp:revision>
  <cp:lastPrinted>2019-06-05T06:59:15Z</cp:lastPrinted>
  <dcterms:created xsi:type="dcterms:W3CDTF">2018-05-24T12:51:00Z</dcterms:created>
  <dcterms:modified xsi:type="dcterms:W3CDTF">2019-07-01T05:25:00Z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