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303" r:id="rId4"/>
    <p:sldId id="304" r:id="rId5"/>
    <p:sldId id="305" r:id="rId6"/>
    <p:sldId id="310" r:id="rId7"/>
    <p:sldId id="312" r:id="rId8"/>
    <p:sldId id="313" r:id="rId9"/>
    <p:sldId id="308" r:id="rId10"/>
    <p:sldId id="306" r:id="rId11"/>
    <p:sldId id="314" r:id="rId12"/>
    <p:sldId id="315" r:id="rId13"/>
    <p:sldId id="316" r:id="rId14"/>
    <p:sldId id="311" r:id="rId15"/>
    <p:sldId id="307" r:id="rId16"/>
    <p:sldId id="281" r:id="rId17"/>
    <p:sldId id="282" r:id="rId18"/>
    <p:sldId id="288" r:id="rId19"/>
    <p:sldId id="289" r:id="rId20"/>
    <p:sldId id="291" r:id="rId21"/>
    <p:sldId id="294" r:id="rId22"/>
    <p:sldId id="293" r:id="rId23"/>
    <p:sldId id="292" r:id="rId24"/>
    <p:sldId id="302" r:id="rId25"/>
    <p:sldId id="298" r:id="rId26"/>
    <p:sldId id="299" r:id="rId27"/>
    <p:sldId id="300" r:id="rId28"/>
    <p:sldId id="296" r:id="rId29"/>
    <p:sldId id="265" r:id="rId30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8" y="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ocuments\GitHub\a-comparison-of-2-technologies-that-analyze-resilience\materials\damage09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供水管网满足率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次序1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Sheet1!$A$2:$A$152</c:f>
              <c:numCache>
                <c:formatCode>General</c:formatCode>
                <c:ptCount val="151"/>
                <c:pt idx="0">
                  <c:v>0.49785695623159698</c:v>
                </c:pt>
                <c:pt idx="1">
                  <c:v>0.51802092357335405</c:v>
                </c:pt>
                <c:pt idx="2">
                  <c:v>0.50313011135453201</c:v>
                </c:pt>
                <c:pt idx="3">
                  <c:v>0.51429397471966998</c:v>
                </c:pt>
                <c:pt idx="4">
                  <c:v>0.493920844262351</c:v>
                </c:pt>
                <c:pt idx="5">
                  <c:v>0.50988474274656603</c:v>
                </c:pt>
                <c:pt idx="6">
                  <c:v>0.53121644626174702</c:v>
                </c:pt>
                <c:pt idx="7">
                  <c:v>0.57635328149662302</c:v>
                </c:pt>
                <c:pt idx="8">
                  <c:v>0.53217446464030305</c:v>
                </c:pt>
                <c:pt idx="9">
                  <c:v>0.53217319333205704</c:v>
                </c:pt>
                <c:pt idx="10">
                  <c:v>0.53217318332390595</c:v>
                </c:pt>
                <c:pt idx="11">
                  <c:v>0.53217318336163999</c:v>
                </c:pt>
                <c:pt idx="12">
                  <c:v>0.53284165103032</c:v>
                </c:pt>
                <c:pt idx="13">
                  <c:v>0.53284194382564298</c:v>
                </c:pt>
                <c:pt idx="14">
                  <c:v>0.53284194381304195</c:v>
                </c:pt>
                <c:pt idx="15">
                  <c:v>0.53284194382983696</c:v>
                </c:pt>
                <c:pt idx="16">
                  <c:v>0.53284194382611105</c:v>
                </c:pt>
                <c:pt idx="17">
                  <c:v>0.53273724095855202</c:v>
                </c:pt>
                <c:pt idx="18">
                  <c:v>0.53273773305399597</c:v>
                </c:pt>
                <c:pt idx="19">
                  <c:v>0.53273773311646</c:v>
                </c:pt>
                <c:pt idx="20">
                  <c:v>0.53273773309871497</c:v>
                </c:pt>
                <c:pt idx="21">
                  <c:v>0.53295188432250296</c:v>
                </c:pt>
                <c:pt idx="22">
                  <c:v>0.53293185466515702</c:v>
                </c:pt>
                <c:pt idx="23">
                  <c:v>0.53292810678209102</c:v>
                </c:pt>
                <c:pt idx="24">
                  <c:v>0.53292796564131295</c:v>
                </c:pt>
                <c:pt idx="25">
                  <c:v>0.53357641400891898</c:v>
                </c:pt>
                <c:pt idx="26">
                  <c:v>0.53357632761653595</c:v>
                </c:pt>
                <c:pt idx="27">
                  <c:v>0.53357632758372697</c:v>
                </c:pt>
                <c:pt idx="28">
                  <c:v>0.53357632759350704</c:v>
                </c:pt>
                <c:pt idx="29">
                  <c:v>0.53357632755148299</c:v>
                </c:pt>
                <c:pt idx="30">
                  <c:v>0.53388040135143</c:v>
                </c:pt>
                <c:pt idx="31">
                  <c:v>0.53388040125331804</c:v>
                </c:pt>
                <c:pt idx="32">
                  <c:v>0.53388040126914404</c:v>
                </c:pt>
                <c:pt idx="33">
                  <c:v>0.53388040129808001</c:v>
                </c:pt>
                <c:pt idx="34">
                  <c:v>0.53282751280238705</c:v>
                </c:pt>
                <c:pt idx="35">
                  <c:v>0.53282622875987895</c:v>
                </c:pt>
                <c:pt idx="36">
                  <c:v>0.53282621327310498</c:v>
                </c:pt>
                <c:pt idx="37">
                  <c:v>0.53282621325206403</c:v>
                </c:pt>
                <c:pt idx="38">
                  <c:v>0.53014018852406397</c:v>
                </c:pt>
                <c:pt idx="39">
                  <c:v>0.53014030675507395</c:v>
                </c:pt>
                <c:pt idx="40">
                  <c:v>0.53014030672213197</c:v>
                </c:pt>
                <c:pt idx="41">
                  <c:v>0.53014030670589196</c:v>
                </c:pt>
                <c:pt idx="42">
                  <c:v>0.53148462467119795</c:v>
                </c:pt>
                <c:pt idx="43">
                  <c:v>0.53144837664598898</c:v>
                </c:pt>
                <c:pt idx="44">
                  <c:v>0.53144783123741601</c:v>
                </c:pt>
                <c:pt idx="45">
                  <c:v>0.53144783101338</c:v>
                </c:pt>
                <c:pt idx="46">
                  <c:v>0.53144783105077498</c:v>
                </c:pt>
                <c:pt idx="47">
                  <c:v>0.53366724143223998</c:v>
                </c:pt>
                <c:pt idx="48">
                  <c:v>0.53269633309089204</c:v>
                </c:pt>
                <c:pt idx="49">
                  <c:v>0.53227446732219896</c:v>
                </c:pt>
                <c:pt idx="50">
                  <c:v>0.53208294521232202</c:v>
                </c:pt>
                <c:pt idx="51">
                  <c:v>0.53193094661069695</c:v>
                </c:pt>
                <c:pt idx="52">
                  <c:v>0.53192949629697595</c:v>
                </c:pt>
                <c:pt idx="53">
                  <c:v>0.53192945824311899</c:v>
                </c:pt>
                <c:pt idx="54">
                  <c:v>0.53192945825454696</c:v>
                </c:pt>
                <c:pt idx="55">
                  <c:v>0.53192945816572301</c:v>
                </c:pt>
                <c:pt idx="56">
                  <c:v>0.53192945825071603</c:v>
                </c:pt>
                <c:pt idx="57">
                  <c:v>0.53192945821679505</c:v>
                </c:pt>
                <c:pt idx="58">
                  <c:v>0.53103915310558802</c:v>
                </c:pt>
                <c:pt idx="59">
                  <c:v>0.531039193665237</c:v>
                </c:pt>
                <c:pt idx="60">
                  <c:v>0.53103919362132102</c:v>
                </c:pt>
                <c:pt idx="61">
                  <c:v>0.53103919365163099</c:v>
                </c:pt>
                <c:pt idx="62">
                  <c:v>0.53096061102444703</c:v>
                </c:pt>
                <c:pt idx="63">
                  <c:v>0.53096332903175503</c:v>
                </c:pt>
                <c:pt idx="64">
                  <c:v>0.53096333048285904</c:v>
                </c:pt>
                <c:pt idx="65">
                  <c:v>0.53096333045094202</c:v>
                </c:pt>
                <c:pt idx="66">
                  <c:v>0.53096333048160804</c:v>
                </c:pt>
                <c:pt idx="67">
                  <c:v>0.53098655523520899</c:v>
                </c:pt>
                <c:pt idx="68">
                  <c:v>0.53098778827693505</c:v>
                </c:pt>
                <c:pt idx="69">
                  <c:v>0.53098777641319095</c:v>
                </c:pt>
                <c:pt idx="70">
                  <c:v>0.53098777639083306</c:v>
                </c:pt>
                <c:pt idx="71">
                  <c:v>0.531093422331819</c:v>
                </c:pt>
                <c:pt idx="72">
                  <c:v>0.53109342257438197</c:v>
                </c:pt>
                <c:pt idx="73">
                  <c:v>0.53109342255766501</c:v>
                </c:pt>
                <c:pt idx="74">
                  <c:v>0.53109342256863801</c:v>
                </c:pt>
                <c:pt idx="75">
                  <c:v>0.53109342260389703</c:v>
                </c:pt>
                <c:pt idx="76">
                  <c:v>0.53110782513054799</c:v>
                </c:pt>
                <c:pt idx="77">
                  <c:v>0.53110773336118799</c:v>
                </c:pt>
                <c:pt idx="78">
                  <c:v>0.53110773342310402</c:v>
                </c:pt>
                <c:pt idx="79">
                  <c:v>0.53110773342215101</c:v>
                </c:pt>
                <c:pt idx="80">
                  <c:v>0.55747321112308701</c:v>
                </c:pt>
                <c:pt idx="81">
                  <c:v>0.55747471711777996</c:v>
                </c:pt>
                <c:pt idx="82">
                  <c:v>0.55747471758063805</c:v>
                </c:pt>
                <c:pt idx="83">
                  <c:v>0.55747471757865197</c:v>
                </c:pt>
                <c:pt idx="84">
                  <c:v>0.58316161260194199</c:v>
                </c:pt>
                <c:pt idx="85">
                  <c:v>0.58316160093782698</c:v>
                </c:pt>
                <c:pt idx="86">
                  <c:v>0.58316160096566505</c:v>
                </c:pt>
                <c:pt idx="87">
                  <c:v>0.58316160092925595</c:v>
                </c:pt>
                <c:pt idx="88">
                  <c:v>0.58316160093240199</c:v>
                </c:pt>
                <c:pt idx="89">
                  <c:v>0.58476962924793996</c:v>
                </c:pt>
                <c:pt idx="90">
                  <c:v>0.58476960256320398</c:v>
                </c:pt>
                <c:pt idx="91">
                  <c:v>0.58476960255678301</c:v>
                </c:pt>
                <c:pt idx="92">
                  <c:v>0.58476960259743604</c:v>
                </c:pt>
                <c:pt idx="93">
                  <c:v>0.59039942531700496</c:v>
                </c:pt>
                <c:pt idx="94">
                  <c:v>0.59038989264231601</c:v>
                </c:pt>
                <c:pt idx="95">
                  <c:v>0.59038988877967002</c:v>
                </c:pt>
                <c:pt idx="96">
                  <c:v>0.590389888808455</c:v>
                </c:pt>
                <c:pt idx="97">
                  <c:v>0.59824287806305598</c:v>
                </c:pt>
                <c:pt idx="98">
                  <c:v>0.598242403063316</c:v>
                </c:pt>
                <c:pt idx="99">
                  <c:v>0.59824240302845899</c:v>
                </c:pt>
                <c:pt idx="100">
                  <c:v>0.59824240303880905</c:v>
                </c:pt>
                <c:pt idx="101">
                  <c:v>0.59824240302571996</c:v>
                </c:pt>
                <c:pt idx="102">
                  <c:v>0.59824240307223397</c:v>
                </c:pt>
                <c:pt idx="103">
                  <c:v>0.598242403028303</c:v>
                </c:pt>
                <c:pt idx="104">
                  <c:v>0.63078735677632203</c:v>
                </c:pt>
                <c:pt idx="105">
                  <c:v>0.63020711574148403</c:v>
                </c:pt>
                <c:pt idx="106">
                  <c:v>0.63000582582663001</c:v>
                </c:pt>
                <c:pt idx="107">
                  <c:v>0.629973925903347</c:v>
                </c:pt>
                <c:pt idx="108">
                  <c:v>0.62997308236655702</c:v>
                </c:pt>
                <c:pt idx="109">
                  <c:v>0.65143680078335198</c:v>
                </c:pt>
                <c:pt idx="110">
                  <c:v>0.65101818247302901</c:v>
                </c:pt>
                <c:pt idx="111">
                  <c:v>0.65081783110806402</c:v>
                </c:pt>
                <c:pt idx="112">
                  <c:v>0.65073314469766796</c:v>
                </c:pt>
                <c:pt idx="113">
                  <c:v>0.65070960153654001</c:v>
                </c:pt>
                <c:pt idx="114">
                  <c:v>0.65307386320323502</c:v>
                </c:pt>
                <c:pt idx="115">
                  <c:v>0.65305930565977299</c:v>
                </c:pt>
                <c:pt idx="116">
                  <c:v>0.65305929411751096</c:v>
                </c:pt>
                <c:pt idx="117">
                  <c:v>0.65305929411689101</c:v>
                </c:pt>
                <c:pt idx="118">
                  <c:v>0.65305929411233199</c:v>
                </c:pt>
                <c:pt idx="119">
                  <c:v>0.65290813290616401</c:v>
                </c:pt>
                <c:pt idx="120">
                  <c:v>0.65290813291025696</c:v>
                </c:pt>
                <c:pt idx="121">
                  <c:v>0.65290813291081196</c:v>
                </c:pt>
                <c:pt idx="122">
                  <c:v>0.65290813290979999</c:v>
                </c:pt>
                <c:pt idx="123">
                  <c:v>0.65290813290975802</c:v>
                </c:pt>
                <c:pt idx="124">
                  <c:v>0.65508559676318801</c:v>
                </c:pt>
                <c:pt idx="125">
                  <c:v>0.65508562074279997</c:v>
                </c:pt>
                <c:pt idx="126">
                  <c:v>0.65508562074844501</c:v>
                </c:pt>
                <c:pt idx="127">
                  <c:v>0.65508562074792898</c:v>
                </c:pt>
                <c:pt idx="128">
                  <c:v>0.66327617529139105</c:v>
                </c:pt>
                <c:pt idx="129">
                  <c:v>0.66327617528412597</c:v>
                </c:pt>
                <c:pt idx="130">
                  <c:v>0.66327617528457405</c:v>
                </c:pt>
                <c:pt idx="131">
                  <c:v>0.66327617528369598</c:v>
                </c:pt>
                <c:pt idx="132">
                  <c:v>0.69357917300732697</c:v>
                </c:pt>
                <c:pt idx="133">
                  <c:v>0.69357917271049196</c:v>
                </c:pt>
                <c:pt idx="134">
                  <c:v>0.69357917271041802</c:v>
                </c:pt>
                <c:pt idx="135">
                  <c:v>0.69357917271091196</c:v>
                </c:pt>
                <c:pt idx="136">
                  <c:v>0.69357917271104497</c:v>
                </c:pt>
                <c:pt idx="137">
                  <c:v>0.69357917271055003</c:v>
                </c:pt>
                <c:pt idx="138">
                  <c:v>0.69357917270962799</c:v>
                </c:pt>
                <c:pt idx="139">
                  <c:v>0.69227494193871597</c:v>
                </c:pt>
                <c:pt idx="140">
                  <c:v>0.69227511089578897</c:v>
                </c:pt>
                <c:pt idx="141">
                  <c:v>0.69227510879710497</c:v>
                </c:pt>
                <c:pt idx="142">
                  <c:v>0.69227510879708198</c:v>
                </c:pt>
                <c:pt idx="143">
                  <c:v>0.69227510879779497</c:v>
                </c:pt>
                <c:pt idx="144">
                  <c:v>0.69227510879724397</c:v>
                </c:pt>
                <c:pt idx="145">
                  <c:v>0.69227510879814202</c:v>
                </c:pt>
                <c:pt idx="146">
                  <c:v>0.73589814618003502</c:v>
                </c:pt>
                <c:pt idx="147">
                  <c:v>0.73588357897255197</c:v>
                </c:pt>
                <c:pt idx="148">
                  <c:v>0.73588357349544298</c:v>
                </c:pt>
                <c:pt idx="149">
                  <c:v>0.73588357349444999</c:v>
                </c:pt>
                <c:pt idx="150">
                  <c:v>0.73428572252124802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5A-47BD-AC5D-2917A505FC3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次序2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Sheet1!$B$2:$B$152</c:f>
              <c:numCache>
                <c:formatCode>General</c:formatCode>
                <c:ptCount val="151"/>
                <c:pt idx="0">
                  <c:v>0.49785695623159698</c:v>
                </c:pt>
                <c:pt idx="1">
                  <c:v>0.47447254220407598</c:v>
                </c:pt>
                <c:pt idx="2">
                  <c:v>0.45513372670003499</c:v>
                </c:pt>
                <c:pt idx="3">
                  <c:v>0.47579361491452898</c:v>
                </c:pt>
                <c:pt idx="4">
                  <c:v>0.48466230184669801</c:v>
                </c:pt>
                <c:pt idx="5">
                  <c:v>0.49473692600809199</c:v>
                </c:pt>
                <c:pt idx="6">
                  <c:v>0.51462432524826696</c:v>
                </c:pt>
                <c:pt idx="7">
                  <c:v>0.48370485532160701</c:v>
                </c:pt>
                <c:pt idx="8">
                  <c:v>0.457675752301549</c:v>
                </c:pt>
                <c:pt idx="9">
                  <c:v>0.45767572390865402</c:v>
                </c:pt>
                <c:pt idx="10">
                  <c:v>0.45767572383164201</c:v>
                </c:pt>
                <c:pt idx="11">
                  <c:v>0.45767572384306598</c:v>
                </c:pt>
                <c:pt idx="12">
                  <c:v>0.48325378101093203</c:v>
                </c:pt>
                <c:pt idx="13">
                  <c:v>0.48287792787876499</c:v>
                </c:pt>
                <c:pt idx="14">
                  <c:v>0.48283369340096799</c:v>
                </c:pt>
                <c:pt idx="15">
                  <c:v>0.48283305788137998</c:v>
                </c:pt>
                <c:pt idx="16">
                  <c:v>0.48283305768710599</c:v>
                </c:pt>
                <c:pt idx="17">
                  <c:v>0.53111144067532601</c:v>
                </c:pt>
                <c:pt idx="18">
                  <c:v>0.53110738770305299</c:v>
                </c:pt>
                <c:pt idx="19">
                  <c:v>0.53110737989564305</c:v>
                </c:pt>
                <c:pt idx="20">
                  <c:v>0.53110737983136702</c:v>
                </c:pt>
                <c:pt idx="21">
                  <c:v>0.53374849996637097</c:v>
                </c:pt>
                <c:pt idx="22">
                  <c:v>0.53374679348048604</c:v>
                </c:pt>
                <c:pt idx="23">
                  <c:v>0.53374679322474705</c:v>
                </c:pt>
                <c:pt idx="24">
                  <c:v>0.53374679325709995</c:v>
                </c:pt>
                <c:pt idx="25">
                  <c:v>0.540431949997075</c:v>
                </c:pt>
                <c:pt idx="26">
                  <c:v>0.54043193546950696</c:v>
                </c:pt>
                <c:pt idx="27">
                  <c:v>0.54043193547201895</c:v>
                </c:pt>
                <c:pt idx="28">
                  <c:v>0.54043193546005797</c:v>
                </c:pt>
                <c:pt idx="29">
                  <c:v>0.540431935521832</c:v>
                </c:pt>
                <c:pt idx="30">
                  <c:v>0.540383531834016</c:v>
                </c:pt>
                <c:pt idx="31">
                  <c:v>0.54038343417491896</c:v>
                </c:pt>
                <c:pt idx="32">
                  <c:v>0.54038343675917599</c:v>
                </c:pt>
                <c:pt idx="33">
                  <c:v>0.540383436755001</c:v>
                </c:pt>
                <c:pt idx="34">
                  <c:v>0.54038343675896106</c:v>
                </c:pt>
                <c:pt idx="35">
                  <c:v>0.540383436734866</c:v>
                </c:pt>
                <c:pt idx="36">
                  <c:v>0.54038343673545097</c:v>
                </c:pt>
                <c:pt idx="37">
                  <c:v>0.53948936999021202</c:v>
                </c:pt>
                <c:pt idx="38">
                  <c:v>0.53949027648127201</c:v>
                </c:pt>
                <c:pt idx="39">
                  <c:v>0.53949027661909399</c:v>
                </c:pt>
                <c:pt idx="40">
                  <c:v>0.53949027660386495</c:v>
                </c:pt>
                <c:pt idx="41">
                  <c:v>0.53949027660833904</c:v>
                </c:pt>
                <c:pt idx="42">
                  <c:v>0.53777194307373</c:v>
                </c:pt>
                <c:pt idx="43">
                  <c:v>0.53777198065573095</c:v>
                </c:pt>
                <c:pt idx="44">
                  <c:v>0.53777198065089504</c:v>
                </c:pt>
                <c:pt idx="45">
                  <c:v>0.53777198066546505</c:v>
                </c:pt>
                <c:pt idx="46">
                  <c:v>0.53776563289264101</c:v>
                </c:pt>
                <c:pt idx="47">
                  <c:v>0.53776709433115899</c:v>
                </c:pt>
                <c:pt idx="48">
                  <c:v>0.53776709551034696</c:v>
                </c:pt>
                <c:pt idx="49">
                  <c:v>0.53776709555401903</c:v>
                </c:pt>
                <c:pt idx="50">
                  <c:v>0.53776709553560498</c:v>
                </c:pt>
                <c:pt idx="51">
                  <c:v>0.53546372853984803</c:v>
                </c:pt>
                <c:pt idx="52">
                  <c:v>0.53543872782292501</c:v>
                </c:pt>
                <c:pt idx="53">
                  <c:v>0.53543778965352895</c:v>
                </c:pt>
                <c:pt idx="54">
                  <c:v>0.53543778826974697</c:v>
                </c:pt>
                <c:pt idx="55">
                  <c:v>0.535437788276655</c:v>
                </c:pt>
                <c:pt idx="56">
                  <c:v>0.53639489330396295</c:v>
                </c:pt>
                <c:pt idx="57">
                  <c:v>0.53639489060742496</c:v>
                </c:pt>
                <c:pt idx="58">
                  <c:v>0.53639489053492095</c:v>
                </c:pt>
                <c:pt idx="59">
                  <c:v>0.53639489051714495</c:v>
                </c:pt>
                <c:pt idx="60">
                  <c:v>0.56014192973312205</c:v>
                </c:pt>
                <c:pt idx="61">
                  <c:v>0.56014183895297298</c:v>
                </c:pt>
                <c:pt idx="62">
                  <c:v>0.56014183885846203</c:v>
                </c:pt>
                <c:pt idx="63">
                  <c:v>0.56014183891691405</c:v>
                </c:pt>
                <c:pt idx="64">
                  <c:v>0.59607514026879105</c:v>
                </c:pt>
                <c:pt idx="65">
                  <c:v>0.59607414899649802</c:v>
                </c:pt>
                <c:pt idx="66">
                  <c:v>0.59607414897774302</c:v>
                </c:pt>
                <c:pt idx="67">
                  <c:v>0.596074148977773</c:v>
                </c:pt>
                <c:pt idx="68">
                  <c:v>0.596074148977774</c:v>
                </c:pt>
                <c:pt idx="69">
                  <c:v>0.596074148977771</c:v>
                </c:pt>
                <c:pt idx="70">
                  <c:v>0.59607414897781397</c:v>
                </c:pt>
                <c:pt idx="71">
                  <c:v>0.59607414897780397</c:v>
                </c:pt>
                <c:pt idx="72">
                  <c:v>0.59813728919727804</c:v>
                </c:pt>
                <c:pt idx="73">
                  <c:v>0.59813727756244806</c:v>
                </c:pt>
                <c:pt idx="74">
                  <c:v>0.59813727756252399</c:v>
                </c:pt>
                <c:pt idx="75">
                  <c:v>0.59813727756250901</c:v>
                </c:pt>
                <c:pt idx="76">
                  <c:v>0.598137277562515</c:v>
                </c:pt>
                <c:pt idx="77">
                  <c:v>0.59813727756247204</c:v>
                </c:pt>
                <c:pt idx="78">
                  <c:v>0.59813727756249002</c:v>
                </c:pt>
                <c:pt idx="79">
                  <c:v>0.60659175643982</c:v>
                </c:pt>
                <c:pt idx="80">
                  <c:v>0.60659175516114205</c:v>
                </c:pt>
                <c:pt idx="81">
                  <c:v>0.60659175516122199</c:v>
                </c:pt>
                <c:pt idx="82">
                  <c:v>0.60659175516118902</c:v>
                </c:pt>
                <c:pt idx="83">
                  <c:v>0.65364815303149704</c:v>
                </c:pt>
                <c:pt idx="84">
                  <c:v>0.65364667395131304</c:v>
                </c:pt>
                <c:pt idx="85">
                  <c:v>0.65364667390380904</c:v>
                </c:pt>
                <c:pt idx="86">
                  <c:v>0.65364667390381304</c:v>
                </c:pt>
                <c:pt idx="87">
                  <c:v>0.65327650012957805</c:v>
                </c:pt>
                <c:pt idx="88">
                  <c:v>0.65327650563225603</c:v>
                </c:pt>
                <c:pt idx="89">
                  <c:v>0.65327650563225903</c:v>
                </c:pt>
                <c:pt idx="90">
                  <c:v>0.65327650563226303</c:v>
                </c:pt>
                <c:pt idx="91">
                  <c:v>0.65420494084360203</c:v>
                </c:pt>
                <c:pt idx="92">
                  <c:v>0.65420623330899197</c:v>
                </c:pt>
                <c:pt idx="93">
                  <c:v>0.65420623346247198</c:v>
                </c:pt>
                <c:pt idx="94">
                  <c:v>0.65420623346247897</c:v>
                </c:pt>
                <c:pt idx="95">
                  <c:v>0.65420623346246998</c:v>
                </c:pt>
                <c:pt idx="96">
                  <c:v>0.65351225280260505</c:v>
                </c:pt>
                <c:pt idx="97">
                  <c:v>0.65351338742951803</c:v>
                </c:pt>
                <c:pt idx="98">
                  <c:v>0.65351338770749201</c:v>
                </c:pt>
                <c:pt idx="99">
                  <c:v>0.65351338770749601</c:v>
                </c:pt>
                <c:pt idx="100">
                  <c:v>0.653308715713671</c:v>
                </c:pt>
                <c:pt idx="101">
                  <c:v>0.65332905569702804</c:v>
                </c:pt>
                <c:pt idx="102">
                  <c:v>0.65332937725067197</c:v>
                </c:pt>
                <c:pt idx="103">
                  <c:v>0.65332937726631402</c:v>
                </c:pt>
                <c:pt idx="104">
                  <c:v>0.65332309721339799</c:v>
                </c:pt>
                <c:pt idx="105">
                  <c:v>0.65332421931464102</c:v>
                </c:pt>
                <c:pt idx="106">
                  <c:v>0.65332422219612096</c:v>
                </c:pt>
                <c:pt idx="107">
                  <c:v>0.65332422219614705</c:v>
                </c:pt>
                <c:pt idx="108">
                  <c:v>0.65332322765931305</c:v>
                </c:pt>
                <c:pt idx="109">
                  <c:v>0.65333097911708804</c:v>
                </c:pt>
                <c:pt idx="110">
                  <c:v>0.65333099375174697</c:v>
                </c:pt>
                <c:pt idx="111">
                  <c:v>0.65333099375182502</c:v>
                </c:pt>
                <c:pt idx="112">
                  <c:v>0.65333099375183001</c:v>
                </c:pt>
                <c:pt idx="113">
                  <c:v>0.65093435038797298</c:v>
                </c:pt>
                <c:pt idx="114">
                  <c:v>0.65093493941147396</c:v>
                </c:pt>
                <c:pt idx="115">
                  <c:v>0.65093493941387903</c:v>
                </c:pt>
                <c:pt idx="116">
                  <c:v>0.65093493941387603</c:v>
                </c:pt>
                <c:pt idx="117">
                  <c:v>0.650661192991978</c:v>
                </c:pt>
                <c:pt idx="118">
                  <c:v>0.65066611232177796</c:v>
                </c:pt>
                <c:pt idx="119">
                  <c:v>0.65066611786960804</c:v>
                </c:pt>
                <c:pt idx="120">
                  <c:v>0.65066611786962303</c:v>
                </c:pt>
                <c:pt idx="121">
                  <c:v>0.64994006706912599</c:v>
                </c:pt>
                <c:pt idx="122">
                  <c:v>0.64994496517313105</c:v>
                </c:pt>
                <c:pt idx="123">
                  <c:v>0.64994497347159697</c:v>
                </c:pt>
                <c:pt idx="124">
                  <c:v>0.64994497347161495</c:v>
                </c:pt>
                <c:pt idx="125">
                  <c:v>0.64994497347161995</c:v>
                </c:pt>
                <c:pt idx="126">
                  <c:v>0.64968559085671296</c:v>
                </c:pt>
                <c:pt idx="127">
                  <c:v>0.64969112102688098</c:v>
                </c:pt>
                <c:pt idx="128">
                  <c:v>0.64969116063537402</c:v>
                </c:pt>
                <c:pt idx="129">
                  <c:v>0.64969116063738797</c:v>
                </c:pt>
                <c:pt idx="130">
                  <c:v>0.64969116063739296</c:v>
                </c:pt>
                <c:pt idx="131">
                  <c:v>0.64969116063739096</c:v>
                </c:pt>
                <c:pt idx="132">
                  <c:v>0.64969116063739496</c:v>
                </c:pt>
                <c:pt idx="133">
                  <c:v>0.64974009630426499</c:v>
                </c:pt>
                <c:pt idx="134">
                  <c:v>0.64973992992995599</c:v>
                </c:pt>
                <c:pt idx="135">
                  <c:v>0.64973992872336095</c:v>
                </c:pt>
                <c:pt idx="136">
                  <c:v>0.649739928723292</c:v>
                </c:pt>
                <c:pt idx="137">
                  <c:v>0.64968989755097994</c:v>
                </c:pt>
                <c:pt idx="138">
                  <c:v>0.64969017620306402</c:v>
                </c:pt>
                <c:pt idx="139">
                  <c:v>0.649690176266699</c:v>
                </c:pt>
                <c:pt idx="140">
                  <c:v>0.64969017626669001</c:v>
                </c:pt>
                <c:pt idx="141">
                  <c:v>0.64778955579511799</c:v>
                </c:pt>
                <c:pt idx="142">
                  <c:v>0.64778991431529898</c:v>
                </c:pt>
                <c:pt idx="143">
                  <c:v>0.64778991433199096</c:v>
                </c:pt>
                <c:pt idx="144">
                  <c:v>0.64778991433199296</c:v>
                </c:pt>
                <c:pt idx="145">
                  <c:v>0.64657731208736402</c:v>
                </c:pt>
                <c:pt idx="146">
                  <c:v>0.64657858987755601</c:v>
                </c:pt>
                <c:pt idx="147">
                  <c:v>0.64657859011708196</c:v>
                </c:pt>
                <c:pt idx="148">
                  <c:v>0.64657859011707597</c:v>
                </c:pt>
                <c:pt idx="149">
                  <c:v>0.64657859011708296</c:v>
                </c:pt>
                <c:pt idx="150">
                  <c:v>0.64879272496916796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5A-47BD-AC5D-2917A505FC3C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次序3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Sheet1!$C$2:$C$152</c:f>
              <c:numCache>
                <c:formatCode>General</c:formatCode>
                <c:ptCount val="151"/>
                <c:pt idx="0">
                  <c:v>0.49785695623159698</c:v>
                </c:pt>
                <c:pt idx="1">
                  <c:v>0.49623979057803702</c:v>
                </c:pt>
                <c:pt idx="2">
                  <c:v>0.46064169364058999</c:v>
                </c:pt>
                <c:pt idx="3">
                  <c:v>0.50676556176974397</c:v>
                </c:pt>
                <c:pt idx="4">
                  <c:v>0.52646033879362297</c:v>
                </c:pt>
                <c:pt idx="5">
                  <c:v>0.52469208348000196</c:v>
                </c:pt>
                <c:pt idx="6">
                  <c:v>0.50410749091053597</c:v>
                </c:pt>
                <c:pt idx="7">
                  <c:v>0.51571166609536601</c:v>
                </c:pt>
                <c:pt idx="8">
                  <c:v>0.53220640358354798</c:v>
                </c:pt>
                <c:pt idx="9">
                  <c:v>0.53217509093409499</c:v>
                </c:pt>
                <c:pt idx="10">
                  <c:v>0.53217320518841704</c:v>
                </c:pt>
                <c:pt idx="11">
                  <c:v>0.53217318338026398</c:v>
                </c:pt>
                <c:pt idx="12">
                  <c:v>0.53284165103228898</c:v>
                </c:pt>
                <c:pt idx="13">
                  <c:v>0.53284194378754002</c:v>
                </c:pt>
                <c:pt idx="14">
                  <c:v>0.53284194383347305</c:v>
                </c:pt>
                <c:pt idx="15">
                  <c:v>0.53284194380557304</c:v>
                </c:pt>
                <c:pt idx="16">
                  <c:v>0.53284194381245498</c:v>
                </c:pt>
                <c:pt idx="17">
                  <c:v>0.53273724096891895</c:v>
                </c:pt>
                <c:pt idx="18">
                  <c:v>0.532737733035475</c:v>
                </c:pt>
                <c:pt idx="19">
                  <c:v>0.53273773309929695</c:v>
                </c:pt>
                <c:pt idx="20">
                  <c:v>0.532737733108821</c:v>
                </c:pt>
                <c:pt idx="21">
                  <c:v>0.53295186454597998</c:v>
                </c:pt>
                <c:pt idx="22">
                  <c:v>0.53293185088079498</c:v>
                </c:pt>
                <c:pt idx="23">
                  <c:v>0.53292810653457501</c:v>
                </c:pt>
                <c:pt idx="24">
                  <c:v>0.53292796563020195</c:v>
                </c:pt>
                <c:pt idx="25">
                  <c:v>0.53357641393326605</c:v>
                </c:pt>
                <c:pt idx="26">
                  <c:v>0.53357632759876295</c:v>
                </c:pt>
                <c:pt idx="27">
                  <c:v>0.53357632761031604</c:v>
                </c:pt>
                <c:pt idx="28">
                  <c:v>0.53357632753532602</c:v>
                </c:pt>
                <c:pt idx="29">
                  <c:v>0.53357632761170204</c:v>
                </c:pt>
                <c:pt idx="30">
                  <c:v>0.53388040131285597</c:v>
                </c:pt>
                <c:pt idx="31">
                  <c:v>0.53388040130737602</c:v>
                </c:pt>
                <c:pt idx="32">
                  <c:v>0.53388040129220804</c:v>
                </c:pt>
                <c:pt idx="33">
                  <c:v>0.53388040134897496</c:v>
                </c:pt>
                <c:pt idx="34">
                  <c:v>0.53282751281229501</c:v>
                </c:pt>
                <c:pt idx="35">
                  <c:v>0.53282622882240205</c:v>
                </c:pt>
                <c:pt idx="36">
                  <c:v>0.53282621324414403</c:v>
                </c:pt>
                <c:pt idx="37">
                  <c:v>0.53282621324934898</c:v>
                </c:pt>
                <c:pt idx="38">
                  <c:v>0.53014018850711297</c:v>
                </c:pt>
                <c:pt idx="39">
                  <c:v>0.53014030672756896</c:v>
                </c:pt>
                <c:pt idx="40">
                  <c:v>0.53014030674877499</c:v>
                </c:pt>
                <c:pt idx="41">
                  <c:v>0.53014030676212798</c:v>
                </c:pt>
                <c:pt idx="42">
                  <c:v>0.53148462591965195</c:v>
                </c:pt>
                <c:pt idx="43">
                  <c:v>0.53144837675593204</c:v>
                </c:pt>
                <c:pt idx="44">
                  <c:v>0.53144783123329098</c:v>
                </c:pt>
                <c:pt idx="45">
                  <c:v>0.53144783097276505</c:v>
                </c:pt>
                <c:pt idx="46">
                  <c:v>0.53144783102414095</c:v>
                </c:pt>
                <c:pt idx="47">
                  <c:v>0.53366723157471097</c:v>
                </c:pt>
                <c:pt idx="48">
                  <c:v>0.53269632855993099</c:v>
                </c:pt>
                <c:pt idx="49">
                  <c:v>0.53227446522670496</c:v>
                </c:pt>
                <c:pt idx="50">
                  <c:v>0.53208294426056901</c:v>
                </c:pt>
                <c:pt idx="51">
                  <c:v>0.53193094646544004</c:v>
                </c:pt>
                <c:pt idx="52">
                  <c:v>0.53192949628661201</c:v>
                </c:pt>
                <c:pt idx="53">
                  <c:v>0.53192945820289705</c:v>
                </c:pt>
                <c:pt idx="54">
                  <c:v>0.53192945818263404</c:v>
                </c:pt>
                <c:pt idx="55">
                  <c:v>0.53192945815500903</c:v>
                </c:pt>
                <c:pt idx="56">
                  <c:v>0.53192945820109705</c:v>
                </c:pt>
                <c:pt idx="57">
                  <c:v>0.53192945820200899</c:v>
                </c:pt>
                <c:pt idx="58">
                  <c:v>0.53103915313570604</c:v>
                </c:pt>
                <c:pt idx="59">
                  <c:v>0.53103919363765595</c:v>
                </c:pt>
                <c:pt idx="60">
                  <c:v>0.53103919358270202</c:v>
                </c:pt>
                <c:pt idx="61">
                  <c:v>0.53103919366108099</c:v>
                </c:pt>
                <c:pt idx="62">
                  <c:v>0.53096061102796399</c:v>
                </c:pt>
                <c:pt idx="63">
                  <c:v>0.53096332906311805</c:v>
                </c:pt>
                <c:pt idx="64">
                  <c:v>0.53096333047934796</c:v>
                </c:pt>
                <c:pt idx="65">
                  <c:v>0.53096333046515698</c:v>
                </c:pt>
                <c:pt idx="66">
                  <c:v>0.53096333042227695</c:v>
                </c:pt>
                <c:pt idx="67">
                  <c:v>0.53098655526273797</c:v>
                </c:pt>
                <c:pt idx="68">
                  <c:v>0.53098778828725401</c:v>
                </c:pt>
                <c:pt idx="69">
                  <c:v>0.53098777641790096</c:v>
                </c:pt>
                <c:pt idx="70">
                  <c:v>0.53098777637942396</c:v>
                </c:pt>
                <c:pt idx="71">
                  <c:v>0.53109342230118295</c:v>
                </c:pt>
                <c:pt idx="72">
                  <c:v>0.53109342264538495</c:v>
                </c:pt>
                <c:pt idx="73">
                  <c:v>0.53109342258771397</c:v>
                </c:pt>
                <c:pt idx="74">
                  <c:v>0.53109342257288705</c:v>
                </c:pt>
                <c:pt idx="75">
                  <c:v>0.531093422651154</c:v>
                </c:pt>
                <c:pt idx="76">
                  <c:v>0.53110782513388999</c:v>
                </c:pt>
                <c:pt idx="77">
                  <c:v>0.53110773338564199</c:v>
                </c:pt>
                <c:pt idx="78">
                  <c:v>0.53110773341696005</c:v>
                </c:pt>
                <c:pt idx="79">
                  <c:v>0.53110773342251005</c:v>
                </c:pt>
                <c:pt idx="80">
                  <c:v>0.55747321119315396</c:v>
                </c:pt>
                <c:pt idx="81">
                  <c:v>0.55747471708577001</c:v>
                </c:pt>
                <c:pt idx="82">
                  <c:v>0.55747471758796896</c:v>
                </c:pt>
                <c:pt idx="83">
                  <c:v>0.55747471752562505</c:v>
                </c:pt>
                <c:pt idx="84">
                  <c:v>0.58316161259946597</c:v>
                </c:pt>
                <c:pt idx="85">
                  <c:v>0.58316160094092095</c:v>
                </c:pt>
                <c:pt idx="86">
                  <c:v>0.58316160090218805</c:v>
                </c:pt>
                <c:pt idx="87">
                  <c:v>0.58316160099481695</c:v>
                </c:pt>
                <c:pt idx="88">
                  <c:v>0.58316160095668701</c:v>
                </c:pt>
                <c:pt idx="89">
                  <c:v>0.58476962925954901</c:v>
                </c:pt>
                <c:pt idx="90">
                  <c:v>0.58476960258807098</c:v>
                </c:pt>
                <c:pt idx="91">
                  <c:v>0.58476960255140098</c:v>
                </c:pt>
                <c:pt idx="92">
                  <c:v>0.58476960256455601</c:v>
                </c:pt>
                <c:pt idx="93">
                  <c:v>0.59039942532268197</c:v>
                </c:pt>
                <c:pt idx="94">
                  <c:v>0.59038989261074304</c:v>
                </c:pt>
                <c:pt idx="95">
                  <c:v>0.59038988882645504</c:v>
                </c:pt>
                <c:pt idx="96">
                  <c:v>0.59038988876118803</c:v>
                </c:pt>
                <c:pt idx="97">
                  <c:v>0.59824287802831</c:v>
                </c:pt>
                <c:pt idx="98">
                  <c:v>0.598242403035669</c:v>
                </c:pt>
                <c:pt idx="99">
                  <c:v>0.59824240302690801</c:v>
                </c:pt>
                <c:pt idx="100">
                  <c:v>0.59824240307963705</c:v>
                </c:pt>
                <c:pt idx="101">
                  <c:v>0.59824240304412302</c:v>
                </c:pt>
                <c:pt idx="102">
                  <c:v>0.59824240307449605</c:v>
                </c:pt>
                <c:pt idx="103">
                  <c:v>0.59824240307480703</c:v>
                </c:pt>
                <c:pt idx="104">
                  <c:v>0.63078735677641395</c:v>
                </c:pt>
                <c:pt idx="105">
                  <c:v>0.63020711574555799</c:v>
                </c:pt>
                <c:pt idx="106">
                  <c:v>0.63000582583322295</c:v>
                </c:pt>
                <c:pt idx="107">
                  <c:v>0.62997392590795598</c:v>
                </c:pt>
                <c:pt idx="108">
                  <c:v>0.62997308236803695</c:v>
                </c:pt>
                <c:pt idx="109">
                  <c:v>0.65143680077989397</c:v>
                </c:pt>
                <c:pt idx="110">
                  <c:v>0.65101818247318</c:v>
                </c:pt>
                <c:pt idx="111">
                  <c:v>0.65081783111131997</c:v>
                </c:pt>
                <c:pt idx="112">
                  <c:v>0.65073314469880295</c:v>
                </c:pt>
                <c:pt idx="113">
                  <c:v>0.65070960153644597</c:v>
                </c:pt>
                <c:pt idx="114">
                  <c:v>0.65307386320733096</c:v>
                </c:pt>
                <c:pt idx="115">
                  <c:v>0.65305930566114601</c:v>
                </c:pt>
                <c:pt idx="116">
                  <c:v>0.65305929411500696</c:v>
                </c:pt>
                <c:pt idx="117">
                  <c:v>0.65305929411056296</c:v>
                </c:pt>
                <c:pt idx="118">
                  <c:v>0.653059294113991</c:v>
                </c:pt>
                <c:pt idx="119">
                  <c:v>0.65290813290661398</c:v>
                </c:pt>
                <c:pt idx="120">
                  <c:v>0.65290813291083005</c:v>
                </c:pt>
                <c:pt idx="121">
                  <c:v>0.65290813290984795</c:v>
                </c:pt>
                <c:pt idx="122">
                  <c:v>0.65290813290947403</c:v>
                </c:pt>
                <c:pt idx="123">
                  <c:v>0.65290813291011096</c:v>
                </c:pt>
                <c:pt idx="124">
                  <c:v>0.655085596762497</c:v>
                </c:pt>
                <c:pt idx="125">
                  <c:v>0.65508562074264398</c:v>
                </c:pt>
                <c:pt idx="126">
                  <c:v>0.65508562074788701</c:v>
                </c:pt>
                <c:pt idx="127">
                  <c:v>0.65508562074811405</c:v>
                </c:pt>
                <c:pt idx="128">
                  <c:v>0.66327617529129901</c:v>
                </c:pt>
                <c:pt idx="129">
                  <c:v>0.66327617528420502</c:v>
                </c:pt>
                <c:pt idx="130">
                  <c:v>0.66327617528395899</c:v>
                </c:pt>
                <c:pt idx="131">
                  <c:v>0.66327617528418203</c:v>
                </c:pt>
                <c:pt idx="132">
                  <c:v>0.693579173007559</c:v>
                </c:pt>
                <c:pt idx="133">
                  <c:v>0.69357917270960201</c:v>
                </c:pt>
                <c:pt idx="134">
                  <c:v>0.69357917271082503</c:v>
                </c:pt>
                <c:pt idx="135">
                  <c:v>0.69357917271073499</c:v>
                </c:pt>
                <c:pt idx="136">
                  <c:v>0.69357917271020897</c:v>
                </c:pt>
                <c:pt idx="137">
                  <c:v>0.693579172710444</c:v>
                </c:pt>
                <c:pt idx="138">
                  <c:v>0.69357917271001601</c:v>
                </c:pt>
                <c:pt idx="139">
                  <c:v>0.69227494193847805</c:v>
                </c:pt>
                <c:pt idx="140">
                  <c:v>0.69227511089552796</c:v>
                </c:pt>
                <c:pt idx="141">
                  <c:v>0.69227510879703602</c:v>
                </c:pt>
                <c:pt idx="142">
                  <c:v>0.69227510879726495</c:v>
                </c:pt>
                <c:pt idx="143">
                  <c:v>0.69227510879752396</c:v>
                </c:pt>
                <c:pt idx="144">
                  <c:v>0.69227510879693499</c:v>
                </c:pt>
                <c:pt idx="145">
                  <c:v>0.69227510879710297</c:v>
                </c:pt>
                <c:pt idx="146">
                  <c:v>0.73589814617959703</c:v>
                </c:pt>
                <c:pt idx="147">
                  <c:v>0.73588357897332801</c:v>
                </c:pt>
                <c:pt idx="148">
                  <c:v>0.73588357349472799</c:v>
                </c:pt>
                <c:pt idx="149">
                  <c:v>0.73588357349497702</c:v>
                </c:pt>
                <c:pt idx="150">
                  <c:v>0.73428572252137303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5A-47BD-AC5D-2917A505F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482591"/>
        <c:axId val="1039478847"/>
      </c:lineChart>
      <c:catAx>
        <c:axId val="10394825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9478847"/>
        <c:crosses val="autoZero"/>
        <c:auto val="1"/>
        <c:lblAlgn val="ctr"/>
        <c:lblOffset val="100"/>
        <c:noMultiLvlLbl val="0"/>
      </c:catAx>
      <c:valAx>
        <c:axId val="103947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948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771646"/>
          </a:xfrm>
        </p:spPr>
        <p:txBody>
          <a:bodyPr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7" y="1752600"/>
            <a:ext cx="8264747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half" idx="13"/>
          </p:nvPr>
        </p:nvSpPr>
        <p:spPr>
          <a:xfrm>
            <a:off x="566737" y="2910069"/>
            <a:ext cx="8253172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B7B6-F8F9-46E3-A2A5-7A2F6564D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01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2.e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 smtClean="0"/>
              <a:t>韩朝</a:t>
            </a:r>
            <a:r>
              <a:rPr lang="el-GR" sz="1600" dirty="0" smtClean="0"/>
              <a:t/>
            </a:r>
            <a:br>
              <a:rPr lang="el-GR" sz="1600" dirty="0" smtClean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i="1" dirty="0" smtClean="0"/>
              <a:t>Nov.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/>
              <a:t>2</a:t>
            </a:r>
            <a:r>
              <a:rPr lang="en-US" altLang="zh-CN" sz="1600" i="1" dirty="0"/>
              <a:t>1</a:t>
            </a:r>
            <a:r>
              <a:rPr lang="en-US" sz="1600" i="1" dirty="0" smtClean="0">
                <a:solidFill>
                  <a:schemeClr val="tx1"/>
                </a:solidFill>
              </a:rPr>
              <a:t>, 2018</a:t>
            </a:r>
            <a:endParaRPr lang="en-US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 smtClean="0"/>
              <a:t>供水管网震后修复次序优化研究</a:t>
            </a:r>
            <a:endParaRPr lang="el-G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402" name="Line 5"/>
          <p:cNvSpPr>
            <a:spLocks noChangeShapeType="1"/>
          </p:cNvSpPr>
          <p:nvPr/>
        </p:nvSpPr>
        <p:spPr bwMode="auto">
          <a:xfrm flipV="1">
            <a:off x="2126876" y="3879059"/>
            <a:ext cx="0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Line 6"/>
          <p:cNvSpPr>
            <a:spLocks noChangeShapeType="1"/>
          </p:cNvSpPr>
          <p:nvPr/>
        </p:nvSpPr>
        <p:spPr bwMode="auto">
          <a:xfrm>
            <a:off x="2126876" y="3879059"/>
            <a:ext cx="239561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4" name="Line 7"/>
          <p:cNvSpPr>
            <a:spLocks noChangeShapeType="1"/>
          </p:cNvSpPr>
          <p:nvPr/>
        </p:nvSpPr>
        <p:spPr bwMode="auto">
          <a:xfrm flipV="1">
            <a:off x="2366438" y="3515519"/>
            <a:ext cx="229979" cy="460377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5" name="Line 8"/>
          <p:cNvSpPr>
            <a:spLocks noChangeShapeType="1"/>
          </p:cNvSpPr>
          <p:nvPr/>
        </p:nvSpPr>
        <p:spPr bwMode="auto">
          <a:xfrm flipV="1">
            <a:off x="2596417" y="3056730"/>
            <a:ext cx="229979" cy="458790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Line 9"/>
          <p:cNvSpPr>
            <a:spLocks noChangeShapeType="1"/>
          </p:cNvSpPr>
          <p:nvPr/>
        </p:nvSpPr>
        <p:spPr bwMode="auto">
          <a:xfrm flipV="1">
            <a:off x="2826396" y="2721765"/>
            <a:ext cx="191649" cy="3349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7" name="Line 10"/>
          <p:cNvSpPr>
            <a:spLocks noChangeShapeType="1"/>
          </p:cNvSpPr>
          <p:nvPr/>
        </p:nvSpPr>
        <p:spPr bwMode="auto">
          <a:xfrm flipV="1">
            <a:off x="3018045" y="2597940"/>
            <a:ext cx="68674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Line 11"/>
          <p:cNvSpPr>
            <a:spLocks noChangeShapeType="1"/>
          </p:cNvSpPr>
          <p:nvPr/>
        </p:nvSpPr>
        <p:spPr bwMode="auto">
          <a:xfrm flipV="1">
            <a:off x="3086719" y="2301076"/>
            <a:ext cx="124572" cy="2968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" name="Line 12"/>
          <p:cNvSpPr>
            <a:spLocks noChangeShapeType="1"/>
          </p:cNvSpPr>
          <p:nvPr/>
        </p:nvSpPr>
        <p:spPr bwMode="auto">
          <a:xfrm flipV="1">
            <a:off x="2126876" y="3888584"/>
            <a:ext cx="9582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Line 13"/>
          <p:cNvSpPr>
            <a:spLocks noChangeShapeType="1"/>
          </p:cNvSpPr>
          <p:nvPr/>
        </p:nvSpPr>
        <p:spPr bwMode="auto">
          <a:xfrm>
            <a:off x="2136458" y="3888584"/>
            <a:ext cx="239561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Line 14"/>
          <p:cNvSpPr>
            <a:spLocks noChangeShapeType="1"/>
          </p:cNvSpPr>
          <p:nvPr/>
        </p:nvSpPr>
        <p:spPr bwMode="auto">
          <a:xfrm flipV="1">
            <a:off x="2376020" y="3955259"/>
            <a:ext cx="19165" cy="301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" name="Line 15"/>
          <p:cNvSpPr>
            <a:spLocks noChangeShapeType="1"/>
          </p:cNvSpPr>
          <p:nvPr/>
        </p:nvSpPr>
        <p:spPr bwMode="auto">
          <a:xfrm>
            <a:off x="2395185" y="3955259"/>
            <a:ext cx="835271" cy="1825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Line 16"/>
          <p:cNvSpPr>
            <a:spLocks noChangeShapeType="1"/>
          </p:cNvSpPr>
          <p:nvPr/>
        </p:nvSpPr>
        <p:spPr bwMode="auto">
          <a:xfrm flipH="1">
            <a:off x="3211291" y="4137822"/>
            <a:ext cx="19165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" name="Line 17"/>
          <p:cNvSpPr>
            <a:spLocks noChangeShapeType="1"/>
          </p:cNvSpPr>
          <p:nvPr/>
        </p:nvSpPr>
        <p:spPr bwMode="auto">
          <a:xfrm>
            <a:off x="3211291" y="4166397"/>
            <a:ext cx="9582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" name="Line 18"/>
          <p:cNvSpPr>
            <a:spLocks noChangeShapeType="1"/>
          </p:cNvSpPr>
          <p:nvPr/>
        </p:nvSpPr>
        <p:spPr bwMode="auto">
          <a:xfrm>
            <a:off x="3220873" y="4175923"/>
            <a:ext cx="316221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" name="Line 19"/>
          <p:cNvSpPr>
            <a:spLocks noChangeShapeType="1"/>
          </p:cNvSpPr>
          <p:nvPr/>
        </p:nvSpPr>
        <p:spPr bwMode="auto">
          <a:xfrm flipV="1">
            <a:off x="3537095" y="4252123"/>
            <a:ext cx="67077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7" name="Line 20"/>
          <p:cNvSpPr>
            <a:spLocks noChangeShapeType="1"/>
          </p:cNvSpPr>
          <p:nvPr/>
        </p:nvSpPr>
        <p:spPr bwMode="auto">
          <a:xfrm flipV="1">
            <a:off x="3604172" y="4118772"/>
            <a:ext cx="277891" cy="1333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Line 21"/>
          <p:cNvSpPr>
            <a:spLocks noChangeShapeType="1"/>
          </p:cNvSpPr>
          <p:nvPr/>
        </p:nvSpPr>
        <p:spPr bwMode="auto">
          <a:xfrm flipV="1">
            <a:off x="3882063" y="3917159"/>
            <a:ext cx="277891" cy="2016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" name="Line 22"/>
          <p:cNvSpPr>
            <a:spLocks noChangeShapeType="1"/>
          </p:cNvSpPr>
          <p:nvPr/>
        </p:nvSpPr>
        <p:spPr bwMode="auto">
          <a:xfrm>
            <a:off x="4159954" y="3917159"/>
            <a:ext cx="162902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0" name="Line 23"/>
          <p:cNvSpPr>
            <a:spLocks noChangeShapeType="1"/>
          </p:cNvSpPr>
          <p:nvPr/>
        </p:nvSpPr>
        <p:spPr bwMode="auto">
          <a:xfrm flipV="1">
            <a:off x="2126876" y="3898109"/>
            <a:ext cx="4791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1" name="Line 24"/>
          <p:cNvSpPr>
            <a:spLocks noChangeShapeType="1"/>
          </p:cNvSpPr>
          <p:nvPr/>
        </p:nvSpPr>
        <p:spPr bwMode="auto">
          <a:xfrm>
            <a:off x="2174788" y="3898109"/>
            <a:ext cx="191649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2" name="Line 25"/>
          <p:cNvSpPr>
            <a:spLocks noChangeShapeType="1"/>
          </p:cNvSpPr>
          <p:nvPr/>
        </p:nvSpPr>
        <p:spPr bwMode="auto">
          <a:xfrm flipV="1">
            <a:off x="2366438" y="3945734"/>
            <a:ext cx="28747" cy="396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Line 26"/>
          <p:cNvSpPr>
            <a:spLocks noChangeShapeType="1"/>
          </p:cNvSpPr>
          <p:nvPr/>
        </p:nvSpPr>
        <p:spPr bwMode="auto">
          <a:xfrm>
            <a:off x="2395185" y="3945734"/>
            <a:ext cx="729864" cy="163513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4" name="Line 27"/>
          <p:cNvSpPr>
            <a:spLocks noChangeShapeType="1"/>
          </p:cNvSpPr>
          <p:nvPr/>
        </p:nvSpPr>
        <p:spPr bwMode="auto">
          <a:xfrm flipV="1">
            <a:off x="3125049" y="3917159"/>
            <a:ext cx="95825" cy="19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Line 28"/>
          <p:cNvSpPr>
            <a:spLocks noChangeShapeType="1"/>
          </p:cNvSpPr>
          <p:nvPr/>
        </p:nvSpPr>
        <p:spPr bwMode="auto">
          <a:xfrm flipV="1">
            <a:off x="3220873" y="3793333"/>
            <a:ext cx="239561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6" name="Line 29"/>
          <p:cNvSpPr>
            <a:spLocks noChangeShapeType="1"/>
          </p:cNvSpPr>
          <p:nvPr/>
        </p:nvSpPr>
        <p:spPr bwMode="auto">
          <a:xfrm flipV="1">
            <a:off x="3460435" y="3736183"/>
            <a:ext cx="124572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7" name="Line 30"/>
          <p:cNvSpPr>
            <a:spLocks noChangeShapeType="1"/>
          </p:cNvSpPr>
          <p:nvPr/>
        </p:nvSpPr>
        <p:spPr bwMode="auto">
          <a:xfrm flipV="1">
            <a:off x="3585007" y="3707608"/>
            <a:ext cx="76660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Line 31"/>
          <p:cNvSpPr>
            <a:spLocks noChangeShapeType="1"/>
          </p:cNvSpPr>
          <p:nvPr/>
        </p:nvSpPr>
        <p:spPr bwMode="auto">
          <a:xfrm flipV="1">
            <a:off x="3661667" y="3496469"/>
            <a:ext cx="479123" cy="211139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9" name="Line 32"/>
          <p:cNvSpPr>
            <a:spLocks noChangeShapeType="1"/>
          </p:cNvSpPr>
          <p:nvPr/>
        </p:nvSpPr>
        <p:spPr bwMode="auto">
          <a:xfrm flipH="1" flipV="1">
            <a:off x="3115466" y="3821908"/>
            <a:ext cx="105407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Line 33"/>
          <p:cNvSpPr>
            <a:spLocks noChangeShapeType="1"/>
          </p:cNvSpPr>
          <p:nvPr/>
        </p:nvSpPr>
        <p:spPr bwMode="auto">
          <a:xfrm flipH="1" flipV="1">
            <a:off x="2816813" y="3640932"/>
            <a:ext cx="298653" cy="1809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Line 34"/>
          <p:cNvSpPr>
            <a:spLocks noChangeShapeType="1"/>
          </p:cNvSpPr>
          <p:nvPr/>
        </p:nvSpPr>
        <p:spPr bwMode="auto">
          <a:xfrm flipH="1" flipV="1">
            <a:off x="2596417" y="3515519"/>
            <a:ext cx="220397" cy="12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Line 35"/>
          <p:cNvSpPr>
            <a:spLocks noChangeShapeType="1"/>
          </p:cNvSpPr>
          <p:nvPr/>
        </p:nvSpPr>
        <p:spPr bwMode="auto">
          <a:xfrm flipH="1" flipV="1">
            <a:off x="2059799" y="3286918"/>
            <a:ext cx="536618" cy="2286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Line 36"/>
          <p:cNvSpPr>
            <a:spLocks noChangeShapeType="1"/>
          </p:cNvSpPr>
          <p:nvPr/>
        </p:nvSpPr>
        <p:spPr bwMode="auto">
          <a:xfrm flipH="1" flipV="1">
            <a:off x="1925644" y="3229768"/>
            <a:ext cx="134154" cy="57150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Line 37"/>
          <p:cNvSpPr>
            <a:spLocks noChangeShapeType="1"/>
          </p:cNvSpPr>
          <p:nvPr/>
        </p:nvSpPr>
        <p:spPr bwMode="auto">
          <a:xfrm flipV="1">
            <a:off x="1925644" y="2751928"/>
            <a:ext cx="172484" cy="47784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5" name="Line 38"/>
          <p:cNvSpPr>
            <a:spLocks noChangeShapeType="1"/>
          </p:cNvSpPr>
          <p:nvPr/>
        </p:nvSpPr>
        <p:spPr bwMode="auto">
          <a:xfrm flipH="1">
            <a:off x="2088546" y="3926684"/>
            <a:ext cx="3833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6" name="Line 39"/>
          <p:cNvSpPr>
            <a:spLocks noChangeShapeType="1"/>
          </p:cNvSpPr>
          <p:nvPr/>
        </p:nvSpPr>
        <p:spPr bwMode="auto">
          <a:xfrm flipH="1">
            <a:off x="2050216" y="3926684"/>
            <a:ext cx="38330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7" name="Line 40"/>
          <p:cNvSpPr>
            <a:spLocks noChangeShapeType="1"/>
          </p:cNvSpPr>
          <p:nvPr/>
        </p:nvSpPr>
        <p:spPr bwMode="auto">
          <a:xfrm flipH="1">
            <a:off x="2021469" y="4013997"/>
            <a:ext cx="28747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Line 41"/>
          <p:cNvSpPr>
            <a:spLocks noChangeShapeType="1"/>
          </p:cNvSpPr>
          <p:nvPr/>
        </p:nvSpPr>
        <p:spPr bwMode="auto">
          <a:xfrm flipH="1">
            <a:off x="1963974" y="4023522"/>
            <a:ext cx="57495" cy="1333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9" name="Line 42"/>
          <p:cNvSpPr>
            <a:spLocks noChangeShapeType="1"/>
          </p:cNvSpPr>
          <p:nvPr/>
        </p:nvSpPr>
        <p:spPr bwMode="auto">
          <a:xfrm>
            <a:off x="1963974" y="4156872"/>
            <a:ext cx="8624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" name="Line 43"/>
          <p:cNvSpPr>
            <a:spLocks noChangeShapeType="1"/>
          </p:cNvSpPr>
          <p:nvPr/>
        </p:nvSpPr>
        <p:spPr bwMode="auto">
          <a:xfrm>
            <a:off x="2050216" y="4185448"/>
            <a:ext cx="47912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1" name="Line 44"/>
          <p:cNvSpPr>
            <a:spLocks noChangeShapeType="1"/>
          </p:cNvSpPr>
          <p:nvPr/>
        </p:nvSpPr>
        <p:spPr bwMode="auto">
          <a:xfrm>
            <a:off x="2098129" y="4223548"/>
            <a:ext cx="3833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2" name="Line 45"/>
          <p:cNvSpPr>
            <a:spLocks noChangeShapeType="1"/>
          </p:cNvSpPr>
          <p:nvPr/>
        </p:nvSpPr>
        <p:spPr bwMode="auto">
          <a:xfrm>
            <a:off x="2136458" y="4223548"/>
            <a:ext cx="95825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Line 46"/>
          <p:cNvSpPr>
            <a:spLocks noChangeShapeType="1"/>
          </p:cNvSpPr>
          <p:nvPr/>
        </p:nvSpPr>
        <p:spPr bwMode="auto">
          <a:xfrm>
            <a:off x="2232283" y="4290223"/>
            <a:ext cx="0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4" name="Line 47"/>
          <p:cNvSpPr>
            <a:spLocks noChangeShapeType="1"/>
          </p:cNvSpPr>
          <p:nvPr/>
        </p:nvSpPr>
        <p:spPr bwMode="auto">
          <a:xfrm flipH="1">
            <a:off x="2155623" y="4347373"/>
            <a:ext cx="76660" cy="1539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5" name="Line 48"/>
          <p:cNvSpPr>
            <a:spLocks noChangeShapeType="1"/>
          </p:cNvSpPr>
          <p:nvPr/>
        </p:nvSpPr>
        <p:spPr bwMode="auto">
          <a:xfrm>
            <a:off x="2155623" y="4501362"/>
            <a:ext cx="191649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6" name="Line 49"/>
          <p:cNvSpPr>
            <a:spLocks noChangeShapeType="1"/>
          </p:cNvSpPr>
          <p:nvPr/>
        </p:nvSpPr>
        <p:spPr bwMode="auto">
          <a:xfrm flipH="1">
            <a:off x="2328108" y="4596612"/>
            <a:ext cx="19165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7" name="Line 50"/>
          <p:cNvSpPr>
            <a:spLocks noChangeShapeType="1"/>
          </p:cNvSpPr>
          <p:nvPr/>
        </p:nvSpPr>
        <p:spPr bwMode="auto">
          <a:xfrm flipH="1">
            <a:off x="2318525" y="4663287"/>
            <a:ext cx="958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Line 51"/>
          <p:cNvSpPr>
            <a:spLocks noChangeShapeType="1"/>
          </p:cNvSpPr>
          <p:nvPr/>
        </p:nvSpPr>
        <p:spPr bwMode="auto">
          <a:xfrm>
            <a:off x="2318525" y="4691863"/>
            <a:ext cx="210814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Line 52"/>
          <p:cNvSpPr>
            <a:spLocks noChangeShapeType="1"/>
          </p:cNvSpPr>
          <p:nvPr/>
        </p:nvSpPr>
        <p:spPr bwMode="auto">
          <a:xfrm flipV="1">
            <a:off x="2529339" y="4729963"/>
            <a:ext cx="19165" cy="587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Line 53"/>
          <p:cNvSpPr>
            <a:spLocks noChangeShapeType="1"/>
          </p:cNvSpPr>
          <p:nvPr/>
        </p:nvSpPr>
        <p:spPr bwMode="auto">
          <a:xfrm>
            <a:off x="2548504" y="4729963"/>
            <a:ext cx="95825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Line 54"/>
          <p:cNvSpPr>
            <a:spLocks noChangeShapeType="1"/>
          </p:cNvSpPr>
          <p:nvPr/>
        </p:nvSpPr>
        <p:spPr bwMode="auto">
          <a:xfrm flipV="1">
            <a:off x="2644329" y="4691863"/>
            <a:ext cx="57495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Line 55"/>
          <p:cNvSpPr>
            <a:spLocks noChangeShapeType="1"/>
          </p:cNvSpPr>
          <p:nvPr/>
        </p:nvSpPr>
        <p:spPr bwMode="auto">
          <a:xfrm>
            <a:off x="2701824" y="4691863"/>
            <a:ext cx="162902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Line 56"/>
          <p:cNvSpPr>
            <a:spLocks noChangeShapeType="1"/>
          </p:cNvSpPr>
          <p:nvPr/>
        </p:nvSpPr>
        <p:spPr bwMode="auto">
          <a:xfrm>
            <a:off x="2864725" y="4788700"/>
            <a:ext cx="164499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Line 57"/>
          <p:cNvSpPr>
            <a:spLocks noChangeShapeType="1"/>
          </p:cNvSpPr>
          <p:nvPr/>
        </p:nvSpPr>
        <p:spPr bwMode="auto">
          <a:xfrm>
            <a:off x="3029224" y="4826801"/>
            <a:ext cx="268309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Line 58"/>
          <p:cNvSpPr>
            <a:spLocks noChangeShapeType="1"/>
          </p:cNvSpPr>
          <p:nvPr/>
        </p:nvSpPr>
        <p:spPr bwMode="auto">
          <a:xfrm flipV="1">
            <a:off x="3297533" y="4836326"/>
            <a:ext cx="0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Line 59"/>
          <p:cNvSpPr>
            <a:spLocks noChangeShapeType="1"/>
          </p:cNvSpPr>
          <p:nvPr/>
        </p:nvSpPr>
        <p:spPr bwMode="auto">
          <a:xfrm>
            <a:off x="3297533" y="4836326"/>
            <a:ext cx="670772" cy="133351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Line 60"/>
          <p:cNvSpPr>
            <a:spLocks noChangeShapeType="1"/>
          </p:cNvSpPr>
          <p:nvPr/>
        </p:nvSpPr>
        <p:spPr bwMode="auto">
          <a:xfrm>
            <a:off x="3968305" y="4969676"/>
            <a:ext cx="344969" cy="152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Line 61"/>
          <p:cNvSpPr>
            <a:spLocks noChangeShapeType="1"/>
          </p:cNvSpPr>
          <p:nvPr/>
        </p:nvSpPr>
        <p:spPr bwMode="auto">
          <a:xfrm>
            <a:off x="4313274" y="5122077"/>
            <a:ext cx="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Line 62"/>
          <p:cNvSpPr>
            <a:spLocks noChangeShapeType="1"/>
          </p:cNvSpPr>
          <p:nvPr/>
        </p:nvSpPr>
        <p:spPr bwMode="auto">
          <a:xfrm>
            <a:off x="4313274" y="5141127"/>
            <a:ext cx="479123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Line 63"/>
          <p:cNvSpPr>
            <a:spLocks noChangeShapeType="1"/>
          </p:cNvSpPr>
          <p:nvPr/>
        </p:nvSpPr>
        <p:spPr bwMode="auto">
          <a:xfrm>
            <a:off x="4792397" y="5160177"/>
            <a:ext cx="9582" cy="396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Line 64"/>
          <p:cNvSpPr>
            <a:spLocks noChangeShapeType="1"/>
          </p:cNvSpPr>
          <p:nvPr/>
        </p:nvSpPr>
        <p:spPr bwMode="auto">
          <a:xfrm>
            <a:off x="4801979" y="5199865"/>
            <a:ext cx="306639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Line 65"/>
          <p:cNvSpPr>
            <a:spLocks noChangeShapeType="1"/>
          </p:cNvSpPr>
          <p:nvPr/>
        </p:nvSpPr>
        <p:spPr bwMode="auto">
          <a:xfrm flipH="1">
            <a:off x="5070288" y="5361791"/>
            <a:ext cx="38330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Line 66"/>
          <p:cNvSpPr>
            <a:spLocks noChangeShapeType="1"/>
          </p:cNvSpPr>
          <p:nvPr/>
        </p:nvSpPr>
        <p:spPr bwMode="auto">
          <a:xfrm>
            <a:off x="5070288" y="5457041"/>
            <a:ext cx="11499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Line 67"/>
          <p:cNvSpPr>
            <a:spLocks noChangeShapeType="1"/>
          </p:cNvSpPr>
          <p:nvPr/>
        </p:nvSpPr>
        <p:spPr bwMode="auto">
          <a:xfrm>
            <a:off x="5185278" y="5466566"/>
            <a:ext cx="672369" cy="28575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Line 68"/>
          <p:cNvSpPr>
            <a:spLocks noChangeShapeType="1"/>
          </p:cNvSpPr>
          <p:nvPr/>
        </p:nvSpPr>
        <p:spPr bwMode="auto">
          <a:xfrm>
            <a:off x="5857647" y="5495141"/>
            <a:ext cx="354551" cy="2206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Line 69"/>
          <p:cNvSpPr>
            <a:spLocks noChangeShapeType="1"/>
          </p:cNvSpPr>
          <p:nvPr/>
        </p:nvSpPr>
        <p:spPr bwMode="auto">
          <a:xfrm flipV="1">
            <a:off x="6212198" y="5630080"/>
            <a:ext cx="67077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Line 70"/>
          <p:cNvSpPr>
            <a:spLocks noChangeShapeType="1"/>
          </p:cNvSpPr>
          <p:nvPr/>
        </p:nvSpPr>
        <p:spPr bwMode="auto">
          <a:xfrm flipV="1">
            <a:off x="6279275" y="5533242"/>
            <a:ext cx="162902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Line 71"/>
          <p:cNvSpPr>
            <a:spLocks noChangeShapeType="1"/>
          </p:cNvSpPr>
          <p:nvPr/>
        </p:nvSpPr>
        <p:spPr bwMode="auto">
          <a:xfrm flipV="1">
            <a:off x="6442177" y="5371316"/>
            <a:ext cx="153319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Line 72"/>
          <p:cNvSpPr>
            <a:spLocks noChangeShapeType="1"/>
          </p:cNvSpPr>
          <p:nvPr/>
        </p:nvSpPr>
        <p:spPr bwMode="auto">
          <a:xfrm flipH="1" flipV="1">
            <a:off x="6442177" y="5218915"/>
            <a:ext cx="153319" cy="152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Line 73"/>
          <p:cNvSpPr>
            <a:spLocks noChangeShapeType="1"/>
          </p:cNvSpPr>
          <p:nvPr/>
        </p:nvSpPr>
        <p:spPr bwMode="auto">
          <a:xfrm flipV="1">
            <a:off x="6442177" y="5093502"/>
            <a:ext cx="124572" cy="12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Line 74"/>
          <p:cNvSpPr>
            <a:spLocks noChangeShapeType="1"/>
          </p:cNvSpPr>
          <p:nvPr/>
        </p:nvSpPr>
        <p:spPr bwMode="auto">
          <a:xfrm flipV="1">
            <a:off x="6566749" y="5064927"/>
            <a:ext cx="67077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Line 75"/>
          <p:cNvSpPr>
            <a:spLocks noChangeShapeType="1"/>
          </p:cNvSpPr>
          <p:nvPr/>
        </p:nvSpPr>
        <p:spPr bwMode="auto">
          <a:xfrm flipV="1">
            <a:off x="6633826" y="4768063"/>
            <a:ext cx="162902" cy="2968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Line 76"/>
          <p:cNvSpPr>
            <a:spLocks noChangeShapeType="1"/>
          </p:cNvSpPr>
          <p:nvPr/>
        </p:nvSpPr>
        <p:spPr bwMode="auto">
          <a:xfrm flipV="1">
            <a:off x="6796728" y="4377536"/>
            <a:ext cx="153319" cy="390527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Line 77"/>
          <p:cNvSpPr>
            <a:spLocks noChangeShapeType="1"/>
          </p:cNvSpPr>
          <p:nvPr/>
        </p:nvSpPr>
        <p:spPr bwMode="auto">
          <a:xfrm>
            <a:off x="6950047" y="4377536"/>
            <a:ext cx="1916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5" name="Line 78"/>
          <p:cNvSpPr>
            <a:spLocks noChangeShapeType="1"/>
          </p:cNvSpPr>
          <p:nvPr/>
        </p:nvSpPr>
        <p:spPr bwMode="auto">
          <a:xfrm flipV="1">
            <a:off x="6969212" y="4290223"/>
            <a:ext cx="47912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Line 79"/>
          <p:cNvSpPr>
            <a:spLocks noChangeShapeType="1"/>
          </p:cNvSpPr>
          <p:nvPr/>
        </p:nvSpPr>
        <p:spPr bwMode="auto">
          <a:xfrm flipH="1" flipV="1">
            <a:off x="7007542" y="4271173"/>
            <a:ext cx="9582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Line 80"/>
          <p:cNvSpPr>
            <a:spLocks noChangeShapeType="1"/>
          </p:cNvSpPr>
          <p:nvPr/>
        </p:nvSpPr>
        <p:spPr bwMode="auto">
          <a:xfrm flipV="1">
            <a:off x="7007542" y="4147347"/>
            <a:ext cx="67077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Line 81"/>
          <p:cNvSpPr>
            <a:spLocks noChangeShapeType="1"/>
          </p:cNvSpPr>
          <p:nvPr/>
        </p:nvSpPr>
        <p:spPr bwMode="auto">
          <a:xfrm flipV="1">
            <a:off x="7074619" y="4128297"/>
            <a:ext cx="47912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Line 82"/>
          <p:cNvSpPr>
            <a:spLocks noChangeShapeType="1"/>
          </p:cNvSpPr>
          <p:nvPr/>
        </p:nvSpPr>
        <p:spPr bwMode="auto">
          <a:xfrm flipV="1">
            <a:off x="7122531" y="3936209"/>
            <a:ext cx="67077" cy="19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0" name="Line 83"/>
          <p:cNvSpPr>
            <a:spLocks noChangeShapeType="1"/>
          </p:cNvSpPr>
          <p:nvPr/>
        </p:nvSpPr>
        <p:spPr bwMode="auto">
          <a:xfrm flipV="1">
            <a:off x="7189609" y="3774283"/>
            <a:ext cx="57495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" name="Line 84"/>
          <p:cNvSpPr>
            <a:spLocks noChangeShapeType="1"/>
          </p:cNvSpPr>
          <p:nvPr/>
        </p:nvSpPr>
        <p:spPr bwMode="auto">
          <a:xfrm flipV="1">
            <a:off x="7247103" y="3707608"/>
            <a:ext cx="19165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" name="Line 85"/>
          <p:cNvSpPr>
            <a:spLocks noChangeShapeType="1"/>
          </p:cNvSpPr>
          <p:nvPr/>
        </p:nvSpPr>
        <p:spPr bwMode="auto">
          <a:xfrm flipH="1" flipV="1">
            <a:off x="7247103" y="3659982"/>
            <a:ext cx="19165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3" name="Line 86"/>
          <p:cNvSpPr>
            <a:spLocks noChangeShapeType="1"/>
          </p:cNvSpPr>
          <p:nvPr/>
        </p:nvSpPr>
        <p:spPr bwMode="auto">
          <a:xfrm flipV="1">
            <a:off x="7247103" y="3631407"/>
            <a:ext cx="19165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4" name="Line 87"/>
          <p:cNvSpPr>
            <a:spLocks noChangeShapeType="1"/>
          </p:cNvSpPr>
          <p:nvPr/>
        </p:nvSpPr>
        <p:spPr bwMode="auto">
          <a:xfrm flipV="1">
            <a:off x="7266268" y="3553619"/>
            <a:ext cx="28747" cy="777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5" name="Line 88"/>
          <p:cNvSpPr>
            <a:spLocks noChangeShapeType="1"/>
          </p:cNvSpPr>
          <p:nvPr/>
        </p:nvSpPr>
        <p:spPr bwMode="auto">
          <a:xfrm flipH="1" flipV="1">
            <a:off x="7285433" y="3296443"/>
            <a:ext cx="9582" cy="2571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6" name="Line 89"/>
          <p:cNvSpPr>
            <a:spLocks noChangeShapeType="1"/>
          </p:cNvSpPr>
          <p:nvPr/>
        </p:nvSpPr>
        <p:spPr bwMode="auto">
          <a:xfrm flipV="1">
            <a:off x="7285433" y="3132930"/>
            <a:ext cx="28747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7" name="Line 90"/>
          <p:cNvSpPr>
            <a:spLocks noChangeShapeType="1"/>
          </p:cNvSpPr>
          <p:nvPr/>
        </p:nvSpPr>
        <p:spPr bwMode="auto">
          <a:xfrm flipV="1">
            <a:off x="7314181" y="2894804"/>
            <a:ext cx="153319" cy="2381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" name="Line 91"/>
          <p:cNvSpPr>
            <a:spLocks noChangeShapeType="1"/>
          </p:cNvSpPr>
          <p:nvPr/>
        </p:nvSpPr>
        <p:spPr bwMode="auto">
          <a:xfrm flipV="1">
            <a:off x="7467500" y="2780503"/>
            <a:ext cx="0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9" name="Line 92"/>
          <p:cNvSpPr>
            <a:spLocks noChangeShapeType="1"/>
          </p:cNvSpPr>
          <p:nvPr/>
        </p:nvSpPr>
        <p:spPr bwMode="auto">
          <a:xfrm flipH="1" flipV="1">
            <a:off x="7400423" y="2683665"/>
            <a:ext cx="67077" cy="96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0" name="Line 93"/>
          <p:cNvSpPr>
            <a:spLocks noChangeShapeType="1"/>
          </p:cNvSpPr>
          <p:nvPr/>
        </p:nvSpPr>
        <p:spPr bwMode="auto">
          <a:xfrm flipH="1" flipV="1">
            <a:off x="7247103" y="2578890"/>
            <a:ext cx="153319" cy="1047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" name="Line 94"/>
          <p:cNvSpPr>
            <a:spLocks noChangeShapeType="1"/>
          </p:cNvSpPr>
          <p:nvPr/>
        </p:nvSpPr>
        <p:spPr bwMode="auto">
          <a:xfrm flipH="1" flipV="1">
            <a:off x="7093784" y="2464589"/>
            <a:ext cx="153319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2" name="Line 95"/>
          <p:cNvSpPr>
            <a:spLocks noChangeShapeType="1"/>
          </p:cNvSpPr>
          <p:nvPr/>
        </p:nvSpPr>
        <p:spPr bwMode="auto">
          <a:xfrm flipH="1" flipV="1">
            <a:off x="7065037" y="2407439"/>
            <a:ext cx="28747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3" name="Line 96"/>
          <p:cNvSpPr>
            <a:spLocks noChangeShapeType="1"/>
          </p:cNvSpPr>
          <p:nvPr/>
        </p:nvSpPr>
        <p:spPr bwMode="auto">
          <a:xfrm flipH="1" flipV="1">
            <a:off x="6988377" y="2320126"/>
            <a:ext cx="76660" cy="87313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4" name="Line 97"/>
          <p:cNvSpPr>
            <a:spLocks noChangeShapeType="1"/>
          </p:cNvSpPr>
          <p:nvPr/>
        </p:nvSpPr>
        <p:spPr bwMode="auto">
          <a:xfrm flipH="1" flipV="1">
            <a:off x="6777563" y="1986749"/>
            <a:ext cx="210814" cy="333377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5" name="Line 98"/>
          <p:cNvSpPr>
            <a:spLocks noChangeShapeType="1"/>
          </p:cNvSpPr>
          <p:nvPr/>
        </p:nvSpPr>
        <p:spPr bwMode="auto">
          <a:xfrm flipV="1">
            <a:off x="6777563" y="1899436"/>
            <a:ext cx="67077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6" name="Line 99"/>
          <p:cNvSpPr>
            <a:spLocks noChangeShapeType="1"/>
          </p:cNvSpPr>
          <p:nvPr/>
        </p:nvSpPr>
        <p:spPr bwMode="auto">
          <a:xfrm flipH="1" flipV="1">
            <a:off x="6796728" y="1813711"/>
            <a:ext cx="47912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7" name="Line 100"/>
          <p:cNvSpPr>
            <a:spLocks noChangeShapeType="1"/>
          </p:cNvSpPr>
          <p:nvPr/>
        </p:nvSpPr>
        <p:spPr bwMode="auto">
          <a:xfrm flipH="1" flipV="1">
            <a:off x="6652991" y="1766086"/>
            <a:ext cx="14373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8" name="Line 101"/>
          <p:cNvSpPr>
            <a:spLocks noChangeShapeType="1"/>
          </p:cNvSpPr>
          <p:nvPr/>
        </p:nvSpPr>
        <p:spPr bwMode="auto">
          <a:xfrm flipH="1">
            <a:off x="6614661" y="1766086"/>
            <a:ext cx="38330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9" name="Line 102"/>
          <p:cNvSpPr>
            <a:spLocks noChangeShapeType="1"/>
          </p:cNvSpPr>
          <p:nvPr/>
        </p:nvSpPr>
        <p:spPr bwMode="auto">
          <a:xfrm flipH="1" flipV="1">
            <a:off x="6547584" y="1747036"/>
            <a:ext cx="6707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0" name="Line 103"/>
          <p:cNvSpPr>
            <a:spLocks noChangeShapeType="1"/>
          </p:cNvSpPr>
          <p:nvPr/>
        </p:nvSpPr>
        <p:spPr bwMode="auto">
          <a:xfrm flipH="1" flipV="1">
            <a:off x="5982219" y="1566060"/>
            <a:ext cx="162902" cy="76200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" name="Line 104"/>
          <p:cNvSpPr>
            <a:spLocks noChangeShapeType="1"/>
          </p:cNvSpPr>
          <p:nvPr/>
        </p:nvSpPr>
        <p:spPr bwMode="auto">
          <a:xfrm flipH="1" flipV="1">
            <a:off x="5800152" y="1421597"/>
            <a:ext cx="182067" cy="1444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2" name="Line 105"/>
          <p:cNvSpPr>
            <a:spLocks noChangeShapeType="1"/>
          </p:cNvSpPr>
          <p:nvPr/>
        </p:nvSpPr>
        <p:spPr bwMode="auto">
          <a:xfrm flipH="1" flipV="1">
            <a:off x="5560591" y="1278721"/>
            <a:ext cx="239561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3" name="Line 106"/>
          <p:cNvSpPr>
            <a:spLocks noChangeShapeType="1"/>
          </p:cNvSpPr>
          <p:nvPr/>
        </p:nvSpPr>
        <p:spPr bwMode="auto">
          <a:xfrm flipH="1" flipV="1">
            <a:off x="5330612" y="1086632"/>
            <a:ext cx="229979" cy="19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4" name="Line 107"/>
          <p:cNvSpPr>
            <a:spLocks noChangeShapeType="1"/>
          </p:cNvSpPr>
          <p:nvPr/>
        </p:nvSpPr>
        <p:spPr bwMode="auto">
          <a:xfrm flipH="1" flipV="1">
            <a:off x="4888221" y="781831"/>
            <a:ext cx="442390" cy="3048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5" name="Line 108"/>
          <p:cNvSpPr>
            <a:spLocks noChangeShapeType="1"/>
          </p:cNvSpPr>
          <p:nvPr/>
        </p:nvSpPr>
        <p:spPr bwMode="auto">
          <a:xfrm flipV="1">
            <a:off x="7285433" y="3201193"/>
            <a:ext cx="0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6" name="Line 109"/>
          <p:cNvSpPr>
            <a:spLocks noChangeShapeType="1"/>
          </p:cNvSpPr>
          <p:nvPr/>
        </p:nvSpPr>
        <p:spPr bwMode="auto">
          <a:xfrm flipH="1" flipV="1">
            <a:off x="6327187" y="1680360"/>
            <a:ext cx="220397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7" name="Line 110"/>
          <p:cNvSpPr>
            <a:spLocks noChangeShapeType="1"/>
          </p:cNvSpPr>
          <p:nvPr/>
        </p:nvSpPr>
        <p:spPr bwMode="auto">
          <a:xfrm flipH="1" flipV="1">
            <a:off x="6145121" y="1642260"/>
            <a:ext cx="182067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" name="Line 111"/>
          <p:cNvSpPr>
            <a:spLocks noChangeShapeType="1"/>
          </p:cNvSpPr>
          <p:nvPr/>
        </p:nvSpPr>
        <p:spPr bwMode="auto">
          <a:xfrm>
            <a:off x="4888221" y="781831"/>
            <a:ext cx="0" cy="34448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9" name="Line 112"/>
          <p:cNvSpPr>
            <a:spLocks noChangeShapeType="1"/>
          </p:cNvSpPr>
          <p:nvPr/>
        </p:nvSpPr>
        <p:spPr bwMode="auto">
          <a:xfrm flipH="1">
            <a:off x="4869056" y="1126320"/>
            <a:ext cx="19165" cy="65881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0" name="Line 113"/>
          <p:cNvSpPr>
            <a:spLocks noChangeShapeType="1"/>
          </p:cNvSpPr>
          <p:nvPr/>
        </p:nvSpPr>
        <p:spPr bwMode="auto">
          <a:xfrm flipH="1" flipV="1">
            <a:off x="4533670" y="1594635"/>
            <a:ext cx="335386" cy="1905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1" name="Line 114"/>
          <p:cNvSpPr>
            <a:spLocks noChangeShapeType="1"/>
          </p:cNvSpPr>
          <p:nvPr/>
        </p:nvSpPr>
        <p:spPr bwMode="auto">
          <a:xfrm flipH="1" flipV="1">
            <a:off x="4389933" y="1547010"/>
            <a:ext cx="14373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" name="Line 115"/>
          <p:cNvSpPr>
            <a:spLocks noChangeShapeType="1"/>
          </p:cNvSpPr>
          <p:nvPr/>
        </p:nvSpPr>
        <p:spPr bwMode="auto">
          <a:xfrm flipH="1">
            <a:off x="4217449" y="1547010"/>
            <a:ext cx="172484" cy="49689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" name="Line 116"/>
          <p:cNvSpPr>
            <a:spLocks noChangeShapeType="1"/>
          </p:cNvSpPr>
          <p:nvPr/>
        </p:nvSpPr>
        <p:spPr bwMode="auto">
          <a:xfrm flipH="1" flipV="1">
            <a:off x="4112042" y="1996274"/>
            <a:ext cx="10540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" name="Line 117"/>
          <p:cNvSpPr>
            <a:spLocks noChangeShapeType="1"/>
          </p:cNvSpPr>
          <p:nvPr/>
        </p:nvSpPr>
        <p:spPr bwMode="auto">
          <a:xfrm flipH="1">
            <a:off x="4092877" y="1996274"/>
            <a:ext cx="19165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" name="Line 118"/>
          <p:cNvSpPr>
            <a:spLocks noChangeShapeType="1"/>
          </p:cNvSpPr>
          <p:nvPr/>
        </p:nvSpPr>
        <p:spPr bwMode="auto">
          <a:xfrm>
            <a:off x="4092877" y="2034375"/>
            <a:ext cx="546200" cy="3349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" name="Line 119"/>
          <p:cNvSpPr>
            <a:spLocks noChangeShapeType="1"/>
          </p:cNvSpPr>
          <p:nvPr/>
        </p:nvSpPr>
        <p:spPr bwMode="auto">
          <a:xfrm>
            <a:off x="4639077" y="2369339"/>
            <a:ext cx="9582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" name="Line 120"/>
          <p:cNvSpPr>
            <a:spLocks noChangeShapeType="1"/>
          </p:cNvSpPr>
          <p:nvPr/>
        </p:nvSpPr>
        <p:spPr bwMode="auto">
          <a:xfrm flipH="1" flipV="1">
            <a:off x="3977888" y="1967699"/>
            <a:ext cx="114990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" name="Line 121"/>
          <p:cNvSpPr>
            <a:spLocks noChangeShapeType="1"/>
          </p:cNvSpPr>
          <p:nvPr/>
        </p:nvSpPr>
        <p:spPr bwMode="auto">
          <a:xfrm flipH="1" flipV="1">
            <a:off x="3795821" y="1908961"/>
            <a:ext cx="182067" cy="587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" name="Line 122"/>
          <p:cNvSpPr>
            <a:spLocks noChangeShapeType="1"/>
          </p:cNvSpPr>
          <p:nvPr/>
        </p:nvSpPr>
        <p:spPr bwMode="auto">
          <a:xfrm flipH="1" flipV="1">
            <a:off x="3575424" y="1899436"/>
            <a:ext cx="220397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" name="Line 123"/>
          <p:cNvSpPr>
            <a:spLocks noChangeShapeType="1"/>
          </p:cNvSpPr>
          <p:nvPr/>
        </p:nvSpPr>
        <p:spPr bwMode="auto">
          <a:xfrm flipH="1">
            <a:off x="3402940" y="1899436"/>
            <a:ext cx="172484" cy="39688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" name="Line 124"/>
          <p:cNvSpPr>
            <a:spLocks noChangeShapeType="1"/>
          </p:cNvSpPr>
          <p:nvPr/>
        </p:nvSpPr>
        <p:spPr bwMode="auto">
          <a:xfrm flipH="1">
            <a:off x="3307116" y="1939124"/>
            <a:ext cx="95825" cy="2095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" name="Line 125"/>
          <p:cNvSpPr>
            <a:spLocks noChangeShapeType="1"/>
          </p:cNvSpPr>
          <p:nvPr/>
        </p:nvSpPr>
        <p:spPr bwMode="auto">
          <a:xfrm flipH="1">
            <a:off x="3201709" y="2148675"/>
            <a:ext cx="105407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" name="Line 126"/>
          <p:cNvSpPr>
            <a:spLocks noChangeShapeType="1"/>
          </p:cNvSpPr>
          <p:nvPr/>
        </p:nvSpPr>
        <p:spPr bwMode="auto">
          <a:xfrm>
            <a:off x="3201709" y="2272501"/>
            <a:ext cx="958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" name="Line 127"/>
          <p:cNvSpPr>
            <a:spLocks noChangeShapeType="1"/>
          </p:cNvSpPr>
          <p:nvPr/>
        </p:nvSpPr>
        <p:spPr bwMode="auto">
          <a:xfrm>
            <a:off x="3211291" y="2301076"/>
            <a:ext cx="440793" cy="23018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" name="Line 128"/>
          <p:cNvSpPr>
            <a:spLocks noChangeShapeType="1"/>
          </p:cNvSpPr>
          <p:nvPr/>
        </p:nvSpPr>
        <p:spPr bwMode="auto">
          <a:xfrm>
            <a:off x="3652084" y="2531265"/>
            <a:ext cx="412046" cy="249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" name="Line 129"/>
          <p:cNvSpPr>
            <a:spLocks noChangeShapeType="1"/>
          </p:cNvSpPr>
          <p:nvPr/>
        </p:nvSpPr>
        <p:spPr bwMode="auto">
          <a:xfrm flipV="1">
            <a:off x="4064130" y="2770978"/>
            <a:ext cx="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" name="Line 130"/>
          <p:cNvSpPr>
            <a:spLocks noChangeShapeType="1"/>
          </p:cNvSpPr>
          <p:nvPr/>
        </p:nvSpPr>
        <p:spPr bwMode="auto">
          <a:xfrm flipH="1" flipV="1">
            <a:off x="2970132" y="2167725"/>
            <a:ext cx="231576" cy="1047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" name="Line 131"/>
          <p:cNvSpPr>
            <a:spLocks noChangeShapeType="1"/>
          </p:cNvSpPr>
          <p:nvPr/>
        </p:nvSpPr>
        <p:spPr bwMode="auto">
          <a:xfrm flipH="1" flipV="1">
            <a:off x="2673076" y="2015325"/>
            <a:ext cx="297056" cy="152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" name="Line 132"/>
          <p:cNvSpPr>
            <a:spLocks noChangeShapeType="1"/>
          </p:cNvSpPr>
          <p:nvPr/>
        </p:nvSpPr>
        <p:spPr bwMode="auto">
          <a:xfrm flipH="1" flipV="1">
            <a:off x="2510174" y="1928012"/>
            <a:ext cx="162902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" name="Line 133"/>
          <p:cNvSpPr>
            <a:spLocks noChangeShapeType="1"/>
          </p:cNvSpPr>
          <p:nvPr/>
        </p:nvSpPr>
        <p:spPr bwMode="auto">
          <a:xfrm flipV="1">
            <a:off x="2510174" y="1899436"/>
            <a:ext cx="0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" name="Line 134"/>
          <p:cNvSpPr>
            <a:spLocks noChangeShapeType="1"/>
          </p:cNvSpPr>
          <p:nvPr/>
        </p:nvSpPr>
        <p:spPr bwMode="auto">
          <a:xfrm flipH="1" flipV="1">
            <a:off x="2395185" y="1851811"/>
            <a:ext cx="114990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" name="Line 135"/>
          <p:cNvSpPr>
            <a:spLocks noChangeShapeType="1"/>
          </p:cNvSpPr>
          <p:nvPr/>
        </p:nvSpPr>
        <p:spPr bwMode="auto">
          <a:xfrm flipH="1" flipV="1">
            <a:off x="2078964" y="1708936"/>
            <a:ext cx="316221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" name="Line 136"/>
          <p:cNvSpPr>
            <a:spLocks noChangeShapeType="1"/>
          </p:cNvSpPr>
          <p:nvPr/>
        </p:nvSpPr>
        <p:spPr bwMode="auto">
          <a:xfrm flipH="1">
            <a:off x="2050216" y="1708936"/>
            <a:ext cx="28747" cy="2095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" name="Line 137"/>
          <p:cNvSpPr>
            <a:spLocks noChangeShapeType="1"/>
          </p:cNvSpPr>
          <p:nvPr/>
        </p:nvSpPr>
        <p:spPr bwMode="auto">
          <a:xfrm flipH="1">
            <a:off x="1973557" y="1939124"/>
            <a:ext cx="57495" cy="161926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" name="Line 138"/>
          <p:cNvSpPr>
            <a:spLocks noChangeShapeType="1"/>
          </p:cNvSpPr>
          <p:nvPr/>
        </p:nvSpPr>
        <p:spPr bwMode="auto">
          <a:xfrm>
            <a:off x="1973557" y="2101050"/>
            <a:ext cx="134154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" name="Line 139"/>
          <p:cNvSpPr>
            <a:spLocks noChangeShapeType="1"/>
          </p:cNvSpPr>
          <p:nvPr/>
        </p:nvSpPr>
        <p:spPr bwMode="auto">
          <a:xfrm flipH="1">
            <a:off x="2098129" y="2158200"/>
            <a:ext cx="958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" name="Line 140"/>
          <p:cNvSpPr>
            <a:spLocks noChangeShapeType="1"/>
          </p:cNvSpPr>
          <p:nvPr/>
        </p:nvSpPr>
        <p:spPr bwMode="auto">
          <a:xfrm flipH="1">
            <a:off x="2031051" y="1918487"/>
            <a:ext cx="19165" cy="206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" name="Line 141"/>
          <p:cNvSpPr>
            <a:spLocks noChangeShapeType="1"/>
          </p:cNvSpPr>
          <p:nvPr/>
        </p:nvSpPr>
        <p:spPr bwMode="auto">
          <a:xfrm flipH="1">
            <a:off x="2059799" y="2186775"/>
            <a:ext cx="38330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" name="Line 142"/>
          <p:cNvSpPr>
            <a:spLocks noChangeShapeType="1"/>
          </p:cNvSpPr>
          <p:nvPr/>
        </p:nvSpPr>
        <p:spPr bwMode="auto">
          <a:xfrm flipH="1">
            <a:off x="1935227" y="2205825"/>
            <a:ext cx="124572" cy="31591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" name="Line 143"/>
          <p:cNvSpPr>
            <a:spLocks noChangeShapeType="1"/>
          </p:cNvSpPr>
          <p:nvPr/>
        </p:nvSpPr>
        <p:spPr bwMode="auto">
          <a:xfrm flipH="1">
            <a:off x="1896897" y="2521739"/>
            <a:ext cx="38330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" name="Line 144"/>
          <p:cNvSpPr>
            <a:spLocks noChangeShapeType="1"/>
          </p:cNvSpPr>
          <p:nvPr/>
        </p:nvSpPr>
        <p:spPr bwMode="auto">
          <a:xfrm>
            <a:off x="1896897" y="2636040"/>
            <a:ext cx="124572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" name="Line 145"/>
          <p:cNvSpPr>
            <a:spLocks noChangeShapeType="1"/>
          </p:cNvSpPr>
          <p:nvPr/>
        </p:nvSpPr>
        <p:spPr bwMode="auto">
          <a:xfrm>
            <a:off x="2021469" y="2674140"/>
            <a:ext cx="76660" cy="777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Line 146"/>
          <p:cNvSpPr>
            <a:spLocks noChangeShapeType="1"/>
          </p:cNvSpPr>
          <p:nvPr/>
        </p:nvSpPr>
        <p:spPr bwMode="auto">
          <a:xfrm>
            <a:off x="2098129" y="2751928"/>
            <a:ext cx="488705" cy="2095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" name="Line 147"/>
          <p:cNvSpPr>
            <a:spLocks noChangeShapeType="1"/>
          </p:cNvSpPr>
          <p:nvPr/>
        </p:nvSpPr>
        <p:spPr bwMode="auto">
          <a:xfrm>
            <a:off x="2586834" y="2961479"/>
            <a:ext cx="239561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" name="Line 148"/>
          <p:cNvSpPr>
            <a:spLocks noChangeShapeType="1"/>
          </p:cNvSpPr>
          <p:nvPr/>
        </p:nvSpPr>
        <p:spPr bwMode="auto">
          <a:xfrm flipV="1">
            <a:off x="4140790" y="3191668"/>
            <a:ext cx="0" cy="3048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" name="Line 149"/>
          <p:cNvSpPr>
            <a:spLocks noChangeShapeType="1"/>
          </p:cNvSpPr>
          <p:nvPr/>
        </p:nvSpPr>
        <p:spPr bwMode="auto">
          <a:xfrm flipV="1">
            <a:off x="4140790" y="2923379"/>
            <a:ext cx="9582" cy="26828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" name="Line 150"/>
          <p:cNvSpPr>
            <a:spLocks noChangeShapeType="1"/>
          </p:cNvSpPr>
          <p:nvPr/>
        </p:nvSpPr>
        <p:spPr bwMode="auto">
          <a:xfrm flipV="1">
            <a:off x="4150372" y="2837654"/>
            <a:ext cx="28747" cy="85725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" name="Line 151"/>
          <p:cNvSpPr>
            <a:spLocks noChangeShapeType="1"/>
          </p:cNvSpPr>
          <p:nvPr/>
        </p:nvSpPr>
        <p:spPr bwMode="auto">
          <a:xfrm flipH="1" flipV="1">
            <a:off x="4073712" y="2588415"/>
            <a:ext cx="114990" cy="2206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" name="Line 152"/>
          <p:cNvSpPr>
            <a:spLocks noChangeShapeType="1"/>
          </p:cNvSpPr>
          <p:nvPr/>
        </p:nvSpPr>
        <p:spPr bwMode="auto">
          <a:xfrm flipV="1">
            <a:off x="4073712" y="2416964"/>
            <a:ext cx="574948" cy="1714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" name="Line 153"/>
          <p:cNvSpPr>
            <a:spLocks noChangeShapeType="1"/>
          </p:cNvSpPr>
          <p:nvPr/>
        </p:nvSpPr>
        <p:spPr bwMode="auto">
          <a:xfrm>
            <a:off x="4648660" y="2416964"/>
            <a:ext cx="402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" name="Line 154"/>
          <p:cNvSpPr>
            <a:spLocks noChangeShapeType="1"/>
          </p:cNvSpPr>
          <p:nvPr/>
        </p:nvSpPr>
        <p:spPr bwMode="auto">
          <a:xfrm>
            <a:off x="5051123" y="2416964"/>
            <a:ext cx="67077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" name="Line 155"/>
          <p:cNvSpPr>
            <a:spLocks noChangeShapeType="1"/>
          </p:cNvSpPr>
          <p:nvPr/>
        </p:nvSpPr>
        <p:spPr bwMode="auto">
          <a:xfrm flipH="1">
            <a:off x="4179119" y="2809078"/>
            <a:ext cx="958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" name="Line 156"/>
          <p:cNvSpPr>
            <a:spLocks noChangeShapeType="1"/>
          </p:cNvSpPr>
          <p:nvPr/>
        </p:nvSpPr>
        <p:spPr bwMode="auto">
          <a:xfrm>
            <a:off x="4140790" y="3496469"/>
            <a:ext cx="0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" name="Line 157"/>
          <p:cNvSpPr>
            <a:spLocks noChangeShapeType="1"/>
          </p:cNvSpPr>
          <p:nvPr/>
        </p:nvSpPr>
        <p:spPr bwMode="auto">
          <a:xfrm>
            <a:off x="4140790" y="3525044"/>
            <a:ext cx="344969" cy="1158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" name="Line 158"/>
          <p:cNvSpPr>
            <a:spLocks noChangeShapeType="1"/>
          </p:cNvSpPr>
          <p:nvPr/>
        </p:nvSpPr>
        <p:spPr bwMode="auto">
          <a:xfrm>
            <a:off x="4485758" y="3640932"/>
            <a:ext cx="565365" cy="1905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Line 159"/>
          <p:cNvSpPr>
            <a:spLocks noChangeShapeType="1"/>
          </p:cNvSpPr>
          <p:nvPr/>
        </p:nvSpPr>
        <p:spPr bwMode="auto">
          <a:xfrm flipV="1">
            <a:off x="5051123" y="3717133"/>
            <a:ext cx="38330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" name="Line 160"/>
          <p:cNvSpPr>
            <a:spLocks noChangeShapeType="1"/>
          </p:cNvSpPr>
          <p:nvPr/>
        </p:nvSpPr>
        <p:spPr bwMode="auto">
          <a:xfrm flipV="1">
            <a:off x="5089453" y="3429794"/>
            <a:ext cx="162902" cy="2873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" name="Line 161"/>
          <p:cNvSpPr>
            <a:spLocks noChangeShapeType="1"/>
          </p:cNvSpPr>
          <p:nvPr/>
        </p:nvSpPr>
        <p:spPr bwMode="auto">
          <a:xfrm flipV="1">
            <a:off x="5252355" y="3191668"/>
            <a:ext cx="145334" cy="2381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" name="Line 162"/>
          <p:cNvSpPr>
            <a:spLocks noChangeShapeType="1"/>
          </p:cNvSpPr>
          <p:nvPr/>
        </p:nvSpPr>
        <p:spPr bwMode="auto">
          <a:xfrm flipV="1">
            <a:off x="5397689" y="2799553"/>
            <a:ext cx="249144" cy="39211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" name="Line 163"/>
          <p:cNvSpPr>
            <a:spLocks noChangeShapeType="1"/>
          </p:cNvSpPr>
          <p:nvPr/>
        </p:nvSpPr>
        <p:spPr bwMode="auto">
          <a:xfrm flipV="1">
            <a:off x="5368941" y="3248818"/>
            <a:ext cx="134154" cy="2476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" name="Line 164"/>
          <p:cNvSpPr>
            <a:spLocks noChangeShapeType="1"/>
          </p:cNvSpPr>
          <p:nvPr/>
        </p:nvSpPr>
        <p:spPr bwMode="auto">
          <a:xfrm flipV="1">
            <a:off x="5503096" y="2847179"/>
            <a:ext cx="220397" cy="4016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" name="Line 165"/>
          <p:cNvSpPr>
            <a:spLocks noChangeShapeType="1"/>
          </p:cNvSpPr>
          <p:nvPr/>
        </p:nvSpPr>
        <p:spPr bwMode="auto">
          <a:xfrm>
            <a:off x="4897804" y="3239293"/>
            <a:ext cx="220397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" name="Line 166"/>
          <p:cNvSpPr>
            <a:spLocks noChangeShapeType="1"/>
          </p:cNvSpPr>
          <p:nvPr/>
        </p:nvSpPr>
        <p:spPr bwMode="auto">
          <a:xfrm>
            <a:off x="5118200" y="3353594"/>
            <a:ext cx="134154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" name="Line 167"/>
          <p:cNvSpPr>
            <a:spLocks noChangeShapeType="1"/>
          </p:cNvSpPr>
          <p:nvPr/>
        </p:nvSpPr>
        <p:spPr bwMode="auto">
          <a:xfrm>
            <a:off x="5204443" y="2436014"/>
            <a:ext cx="317818" cy="2571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" name="Line 168"/>
          <p:cNvSpPr>
            <a:spLocks noChangeShapeType="1"/>
          </p:cNvSpPr>
          <p:nvPr/>
        </p:nvSpPr>
        <p:spPr bwMode="auto">
          <a:xfrm>
            <a:off x="5522261" y="2693190"/>
            <a:ext cx="124572" cy="106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" name="Line 169"/>
          <p:cNvSpPr>
            <a:spLocks noChangeShapeType="1"/>
          </p:cNvSpPr>
          <p:nvPr/>
        </p:nvSpPr>
        <p:spPr bwMode="auto">
          <a:xfrm>
            <a:off x="5646833" y="2799553"/>
            <a:ext cx="76660" cy="47625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" name="Line 170"/>
          <p:cNvSpPr>
            <a:spLocks noChangeShapeType="1"/>
          </p:cNvSpPr>
          <p:nvPr/>
        </p:nvSpPr>
        <p:spPr bwMode="auto">
          <a:xfrm>
            <a:off x="5723492" y="2847179"/>
            <a:ext cx="258726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" name="Line 171"/>
          <p:cNvSpPr>
            <a:spLocks noChangeShapeType="1"/>
          </p:cNvSpPr>
          <p:nvPr/>
        </p:nvSpPr>
        <p:spPr bwMode="auto">
          <a:xfrm flipV="1">
            <a:off x="4140790" y="3382169"/>
            <a:ext cx="249144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" name="Line 172"/>
          <p:cNvSpPr>
            <a:spLocks noChangeShapeType="1"/>
          </p:cNvSpPr>
          <p:nvPr/>
        </p:nvSpPr>
        <p:spPr bwMode="auto">
          <a:xfrm flipV="1">
            <a:off x="4389933" y="3258343"/>
            <a:ext cx="57495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0" name="Line 173"/>
          <p:cNvSpPr>
            <a:spLocks noChangeShapeType="1"/>
          </p:cNvSpPr>
          <p:nvPr/>
        </p:nvSpPr>
        <p:spPr bwMode="auto">
          <a:xfrm flipV="1">
            <a:off x="4447428" y="3220243"/>
            <a:ext cx="38330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1" name="Line 174"/>
          <p:cNvSpPr>
            <a:spLocks noChangeShapeType="1"/>
          </p:cNvSpPr>
          <p:nvPr/>
        </p:nvSpPr>
        <p:spPr bwMode="auto">
          <a:xfrm flipV="1">
            <a:off x="4485758" y="3172618"/>
            <a:ext cx="47912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2" name="Line 175"/>
          <p:cNvSpPr>
            <a:spLocks noChangeShapeType="1"/>
          </p:cNvSpPr>
          <p:nvPr/>
        </p:nvSpPr>
        <p:spPr bwMode="auto">
          <a:xfrm flipV="1">
            <a:off x="4533670" y="3163093"/>
            <a:ext cx="3833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" name="Line 176"/>
          <p:cNvSpPr>
            <a:spLocks noChangeShapeType="1"/>
          </p:cNvSpPr>
          <p:nvPr/>
        </p:nvSpPr>
        <p:spPr bwMode="auto">
          <a:xfrm flipV="1">
            <a:off x="4572000" y="3037679"/>
            <a:ext cx="28747" cy="12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4" name="Line 177"/>
          <p:cNvSpPr>
            <a:spLocks noChangeShapeType="1"/>
          </p:cNvSpPr>
          <p:nvPr/>
        </p:nvSpPr>
        <p:spPr bwMode="auto">
          <a:xfrm>
            <a:off x="4064130" y="2770978"/>
            <a:ext cx="57495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5" name="Line 178"/>
          <p:cNvSpPr>
            <a:spLocks noChangeShapeType="1"/>
          </p:cNvSpPr>
          <p:nvPr/>
        </p:nvSpPr>
        <p:spPr bwMode="auto">
          <a:xfrm>
            <a:off x="4121625" y="2799553"/>
            <a:ext cx="57495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6" name="Line 179"/>
          <p:cNvSpPr>
            <a:spLocks noChangeShapeType="1"/>
          </p:cNvSpPr>
          <p:nvPr/>
        </p:nvSpPr>
        <p:spPr bwMode="auto">
          <a:xfrm>
            <a:off x="4179119" y="2837653"/>
            <a:ext cx="67077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7" name="Line 180"/>
          <p:cNvSpPr>
            <a:spLocks noChangeShapeType="1"/>
          </p:cNvSpPr>
          <p:nvPr/>
        </p:nvSpPr>
        <p:spPr bwMode="auto">
          <a:xfrm>
            <a:off x="4246197" y="2875754"/>
            <a:ext cx="105407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8" name="Line 181"/>
          <p:cNvSpPr>
            <a:spLocks noChangeShapeType="1"/>
          </p:cNvSpPr>
          <p:nvPr/>
        </p:nvSpPr>
        <p:spPr bwMode="auto">
          <a:xfrm>
            <a:off x="4351604" y="2913854"/>
            <a:ext cx="249144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9" name="Line 182"/>
          <p:cNvSpPr>
            <a:spLocks noChangeShapeType="1"/>
          </p:cNvSpPr>
          <p:nvPr/>
        </p:nvSpPr>
        <p:spPr bwMode="auto">
          <a:xfrm>
            <a:off x="4600748" y="3037679"/>
            <a:ext cx="1916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0" name="Line 183"/>
          <p:cNvSpPr>
            <a:spLocks noChangeShapeType="1"/>
          </p:cNvSpPr>
          <p:nvPr/>
        </p:nvSpPr>
        <p:spPr bwMode="auto">
          <a:xfrm>
            <a:off x="4619913" y="3047205"/>
            <a:ext cx="4791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1" name="Line 184"/>
          <p:cNvSpPr>
            <a:spLocks noChangeShapeType="1"/>
          </p:cNvSpPr>
          <p:nvPr/>
        </p:nvSpPr>
        <p:spPr bwMode="auto">
          <a:xfrm>
            <a:off x="4667825" y="3075780"/>
            <a:ext cx="95825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2" name="Line 185"/>
          <p:cNvSpPr>
            <a:spLocks noChangeShapeType="1"/>
          </p:cNvSpPr>
          <p:nvPr/>
        </p:nvSpPr>
        <p:spPr bwMode="auto">
          <a:xfrm flipV="1">
            <a:off x="4667825" y="2866229"/>
            <a:ext cx="105407" cy="2095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" name="Line 186"/>
          <p:cNvSpPr>
            <a:spLocks noChangeShapeType="1"/>
          </p:cNvSpPr>
          <p:nvPr/>
        </p:nvSpPr>
        <p:spPr bwMode="auto">
          <a:xfrm>
            <a:off x="4773232" y="2866229"/>
            <a:ext cx="3833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4" name="Line 187"/>
          <p:cNvSpPr>
            <a:spLocks noChangeShapeType="1"/>
          </p:cNvSpPr>
          <p:nvPr/>
        </p:nvSpPr>
        <p:spPr bwMode="auto">
          <a:xfrm>
            <a:off x="4763649" y="3163093"/>
            <a:ext cx="134154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5" name="Line 188"/>
          <p:cNvSpPr>
            <a:spLocks noChangeShapeType="1"/>
          </p:cNvSpPr>
          <p:nvPr/>
        </p:nvSpPr>
        <p:spPr bwMode="auto">
          <a:xfrm flipV="1">
            <a:off x="4811562" y="2761453"/>
            <a:ext cx="67077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6" name="Line 189"/>
          <p:cNvSpPr>
            <a:spLocks noChangeShapeType="1"/>
          </p:cNvSpPr>
          <p:nvPr/>
        </p:nvSpPr>
        <p:spPr bwMode="auto">
          <a:xfrm>
            <a:off x="4878639" y="2761453"/>
            <a:ext cx="47912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7" name="Line 190"/>
          <p:cNvSpPr>
            <a:spLocks noChangeShapeType="1"/>
          </p:cNvSpPr>
          <p:nvPr/>
        </p:nvSpPr>
        <p:spPr bwMode="auto">
          <a:xfrm flipV="1">
            <a:off x="4926551" y="2645565"/>
            <a:ext cx="76660" cy="1444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8" name="Line 191"/>
          <p:cNvSpPr>
            <a:spLocks noChangeShapeType="1"/>
          </p:cNvSpPr>
          <p:nvPr/>
        </p:nvSpPr>
        <p:spPr bwMode="auto">
          <a:xfrm flipV="1">
            <a:off x="5003211" y="2502689"/>
            <a:ext cx="114990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9" name="Line 192"/>
          <p:cNvSpPr>
            <a:spLocks noChangeShapeType="1"/>
          </p:cNvSpPr>
          <p:nvPr/>
        </p:nvSpPr>
        <p:spPr bwMode="auto">
          <a:xfrm>
            <a:off x="4926551" y="2790028"/>
            <a:ext cx="201232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0" name="Line 193"/>
          <p:cNvSpPr>
            <a:spLocks noChangeShapeType="1"/>
          </p:cNvSpPr>
          <p:nvPr/>
        </p:nvSpPr>
        <p:spPr bwMode="auto">
          <a:xfrm flipH="1">
            <a:off x="5012793" y="2885279"/>
            <a:ext cx="114990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1" name="Line 194"/>
          <p:cNvSpPr>
            <a:spLocks noChangeShapeType="1"/>
          </p:cNvSpPr>
          <p:nvPr/>
        </p:nvSpPr>
        <p:spPr bwMode="auto">
          <a:xfrm flipV="1">
            <a:off x="4897804" y="3047205"/>
            <a:ext cx="114990" cy="192088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2" name="Line 195"/>
          <p:cNvSpPr>
            <a:spLocks noChangeShapeType="1"/>
          </p:cNvSpPr>
          <p:nvPr/>
        </p:nvSpPr>
        <p:spPr bwMode="auto">
          <a:xfrm>
            <a:off x="5252355" y="3429794"/>
            <a:ext cx="116587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" name="Line 196"/>
          <p:cNvSpPr>
            <a:spLocks noChangeShapeType="1"/>
          </p:cNvSpPr>
          <p:nvPr/>
        </p:nvSpPr>
        <p:spPr bwMode="auto">
          <a:xfrm>
            <a:off x="5368941" y="3496469"/>
            <a:ext cx="143737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4" name="Line 197"/>
          <p:cNvSpPr>
            <a:spLocks noChangeShapeType="1"/>
          </p:cNvSpPr>
          <p:nvPr/>
        </p:nvSpPr>
        <p:spPr bwMode="auto">
          <a:xfrm>
            <a:off x="5512678" y="3583782"/>
            <a:ext cx="191649" cy="1047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5" name="Line 198"/>
          <p:cNvSpPr>
            <a:spLocks noChangeShapeType="1"/>
          </p:cNvSpPr>
          <p:nvPr/>
        </p:nvSpPr>
        <p:spPr bwMode="auto">
          <a:xfrm flipH="1">
            <a:off x="5223607" y="3583782"/>
            <a:ext cx="289071" cy="496890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6" name="Line 199"/>
          <p:cNvSpPr>
            <a:spLocks noChangeShapeType="1"/>
          </p:cNvSpPr>
          <p:nvPr/>
        </p:nvSpPr>
        <p:spPr bwMode="auto">
          <a:xfrm>
            <a:off x="3125049" y="4109247"/>
            <a:ext cx="105407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7" name="Line 200"/>
          <p:cNvSpPr>
            <a:spLocks noChangeShapeType="1"/>
          </p:cNvSpPr>
          <p:nvPr/>
        </p:nvSpPr>
        <p:spPr bwMode="auto">
          <a:xfrm flipH="1">
            <a:off x="3220873" y="4137822"/>
            <a:ext cx="9582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8" name="Line 201"/>
          <p:cNvSpPr>
            <a:spLocks noChangeShapeType="1"/>
          </p:cNvSpPr>
          <p:nvPr/>
        </p:nvSpPr>
        <p:spPr bwMode="auto">
          <a:xfrm flipH="1">
            <a:off x="3086719" y="4175923"/>
            <a:ext cx="134154" cy="249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9" name="Line 202"/>
          <p:cNvSpPr>
            <a:spLocks noChangeShapeType="1"/>
          </p:cNvSpPr>
          <p:nvPr/>
        </p:nvSpPr>
        <p:spPr bwMode="auto">
          <a:xfrm>
            <a:off x="3086719" y="4425161"/>
            <a:ext cx="95825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0" name="Line 203"/>
          <p:cNvSpPr>
            <a:spLocks noChangeShapeType="1"/>
          </p:cNvSpPr>
          <p:nvPr/>
        </p:nvSpPr>
        <p:spPr bwMode="auto">
          <a:xfrm>
            <a:off x="3182544" y="4444211"/>
            <a:ext cx="1034906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1" name="Line 204"/>
          <p:cNvSpPr>
            <a:spLocks noChangeShapeType="1"/>
          </p:cNvSpPr>
          <p:nvPr/>
        </p:nvSpPr>
        <p:spPr bwMode="auto">
          <a:xfrm flipH="1">
            <a:off x="3153796" y="4444211"/>
            <a:ext cx="28747" cy="1905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Line 206"/>
          <p:cNvSpPr>
            <a:spLocks noChangeShapeType="1"/>
          </p:cNvSpPr>
          <p:nvPr/>
        </p:nvSpPr>
        <p:spPr bwMode="auto">
          <a:xfrm flipH="1">
            <a:off x="3077136" y="4634712"/>
            <a:ext cx="76660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Line 207"/>
          <p:cNvSpPr>
            <a:spLocks noChangeShapeType="1"/>
          </p:cNvSpPr>
          <p:nvPr/>
        </p:nvSpPr>
        <p:spPr bwMode="auto">
          <a:xfrm flipH="1">
            <a:off x="3029224" y="4758538"/>
            <a:ext cx="47912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Line 208"/>
          <p:cNvSpPr>
            <a:spLocks noChangeShapeType="1"/>
          </p:cNvSpPr>
          <p:nvPr/>
        </p:nvSpPr>
        <p:spPr bwMode="auto">
          <a:xfrm>
            <a:off x="4217449" y="4568037"/>
            <a:ext cx="134154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Line 209"/>
          <p:cNvSpPr>
            <a:spLocks noChangeShapeType="1"/>
          </p:cNvSpPr>
          <p:nvPr/>
        </p:nvSpPr>
        <p:spPr bwMode="auto">
          <a:xfrm flipV="1">
            <a:off x="4351603" y="4444211"/>
            <a:ext cx="172484" cy="1333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Line 210"/>
          <p:cNvSpPr>
            <a:spLocks noChangeShapeType="1"/>
          </p:cNvSpPr>
          <p:nvPr/>
        </p:nvSpPr>
        <p:spPr bwMode="auto">
          <a:xfrm flipV="1">
            <a:off x="4524088" y="4387061"/>
            <a:ext cx="86242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Line 211"/>
          <p:cNvSpPr>
            <a:spLocks noChangeShapeType="1"/>
          </p:cNvSpPr>
          <p:nvPr/>
        </p:nvSpPr>
        <p:spPr bwMode="auto">
          <a:xfrm flipV="1">
            <a:off x="4610330" y="4377536"/>
            <a:ext cx="105407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Line 212"/>
          <p:cNvSpPr>
            <a:spLocks noChangeShapeType="1"/>
          </p:cNvSpPr>
          <p:nvPr/>
        </p:nvSpPr>
        <p:spPr bwMode="auto">
          <a:xfrm flipV="1">
            <a:off x="4715737" y="4328323"/>
            <a:ext cx="268309" cy="492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Line 213"/>
          <p:cNvSpPr>
            <a:spLocks noChangeShapeType="1"/>
          </p:cNvSpPr>
          <p:nvPr/>
        </p:nvSpPr>
        <p:spPr bwMode="auto">
          <a:xfrm>
            <a:off x="4984046" y="4328323"/>
            <a:ext cx="47912" cy="1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Line 214"/>
          <p:cNvSpPr>
            <a:spLocks noChangeShapeType="1"/>
          </p:cNvSpPr>
          <p:nvPr/>
        </p:nvSpPr>
        <p:spPr bwMode="auto">
          <a:xfrm flipV="1">
            <a:off x="5031958" y="4080672"/>
            <a:ext cx="191649" cy="2667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Line 215"/>
          <p:cNvSpPr>
            <a:spLocks noChangeShapeType="1"/>
          </p:cNvSpPr>
          <p:nvPr/>
        </p:nvSpPr>
        <p:spPr bwMode="auto">
          <a:xfrm flipV="1">
            <a:off x="5311446" y="4147347"/>
            <a:ext cx="95825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Line 216"/>
          <p:cNvSpPr>
            <a:spLocks noChangeShapeType="1"/>
          </p:cNvSpPr>
          <p:nvPr/>
        </p:nvSpPr>
        <p:spPr bwMode="auto">
          <a:xfrm flipV="1">
            <a:off x="5407271" y="3994946"/>
            <a:ext cx="95825" cy="152401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Line 217"/>
          <p:cNvSpPr>
            <a:spLocks noChangeShapeType="1"/>
          </p:cNvSpPr>
          <p:nvPr/>
        </p:nvSpPr>
        <p:spPr bwMode="auto">
          <a:xfrm>
            <a:off x="5051123" y="3831433"/>
            <a:ext cx="172484" cy="249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Line 218"/>
          <p:cNvSpPr>
            <a:spLocks noChangeShapeType="1"/>
          </p:cNvSpPr>
          <p:nvPr/>
        </p:nvSpPr>
        <p:spPr bwMode="auto">
          <a:xfrm>
            <a:off x="5223607" y="4080672"/>
            <a:ext cx="87839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Line 219"/>
          <p:cNvSpPr>
            <a:spLocks noChangeShapeType="1"/>
          </p:cNvSpPr>
          <p:nvPr/>
        </p:nvSpPr>
        <p:spPr bwMode="auto">
          <a:xfrm>
            <a:off x="5311446" y="4204497"/>
            <a:ext cx="57495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Line 220"/>
          <p:cNvSpPr>
            <a:spLocks noChangeShapeType="1"/>
          </p:cNvSpPr>
          <p:nvPr/>
        </p:nvSpPr>
        <p:spPr bwMode="auto">
          <a:xfrm>
            <a:off x="5368941" y="4280698"/>
            <a:ext cx="220397" cy="1825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Line 221"/>
          <p:cNvSpPr>
            <a:spLocks noChangeShapeType="1"/>
          </p:cNvSpPr>
          <p:nvPr/>
        </p:nvSpPr>
        <p:spPr bwMode="auto">
          <a:xfrm>
            <a:off x="5589338" y="4463261"/>
            <a:ext cx="162902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Line 222"/>
          <p:cNvSpPr>
            <a:spLocks noChangeShapeType="1"/>
          </p:cNvSpPr>
          <p:nvPr/>
        </p:nvSpPr>
        <p:spPr bwMode="auto">
          <a:xfrm>
            <a:off x="5752239" y="4587087"/>
            <a:ext cx="134154" cy="1714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Line 223"/>
          <p:cNvSpPr>
            <a:spLocks noChangeShapeType="1"/>
          </p:cNvSpPr>
          <p:nvPr/>
        </p:nvSpPr>
        <p:spPr bwMode="auto">
          <a:xfrm>
            <a:off x="5886394" y="4758538"/>
            <a:ext cx="67077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Line 224"/>
          <p:cNvSpPr>
            <a:spLocks noChangeShapeType="1"/>
          </p:cNvSpPr>
          <p:nvPr/>
        </p:nvSpPr>
        <p:spPr bwMode="auto">
          <a:xfrm>
            <a:off x="5953471" y="4845851"/>
            <a:ext cx="210814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Line 225"/>
          <p:cNvSpPr>
            <a:spLocks noChangeShapeType="1"/>
          </p:cNvSpPr>
          <p:nvPr/>
        </p:nvSpPr>
        <p:spPr bwMode="auto">
          <a:xfrm>
            <a:off x="6164285" y="4960151"/>
            <a:ext cx="114990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Line 226"/>
          <p:cNvSpPr>
            <a:spLocks noChangeShapeType="1"/>
          </p:cNvSpPr>
          <p:nvPr/>
        </p:nvSpPr>
        <p:spPr bwMode="auto">
          <a:xfrm>
            <a:off x="6279275" y="5055402"/>
            <a:ext cx="162902" cy="163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Line 227"/>
          <p:cNvSpPr>
            <a:spLocks noChangeShapeType="1"/>
          </p:cNvSpPr>
          <p:nvPr/>
        </p:nvSpPr>
        <p:spPr bwMode="auto">
          <a:xfrm flipV="1">
            <a:off x="5503095" y="3688558"/>
            <a:ext cx="201232" cy="30638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Line 228"/>
          <p:cNvSpPr>
            <a:spLocks noChangeShapeType="1"/>
          </p:cNvSpPr>
          <p:nvPr/>
        </p:nvSpPr>
        <p:spPr bwMode="auto">
          <a:xfrm flipV="1">
            <a:off x="5704327" y="3382169"/>
            <a:ext cx="172484" cy="306389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Line 229"/>
          <p:cNvSpPr>
            <a:spLocks noChangeShapeType="1"/>
          </p:cNvSpPr>
          <p:nvPr/>
        </p:nvSpPr>
        <p:spPr bwMode="auto">
          <a:xfrm flipV="1">
            <a:off x="5876811" y="3085305"/>
            <a:ext cx="67077" cy="2968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Line 230"/>
          <p:cNvSpPr>
            <a:spLocks noChangeShapeType="1"/>
          </p:cNvSpPr>
          <p:nvPr/>
        </p:nvSpPr>
        <p:spPr bwMode="auto">
          <a:xfrm flipV="1">
            <a:off x="5943889" y="2990054"/>
            <a:ext cx="38330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Line 231"/>
          <p:cNvSpPr>
            <a:spLocks noChangeShapeType="1"/>
          </p:cNvSpPr>
          <p:nvPr/>
        </p:nvSpPr>
        <p:spPr bwMode="auto">
          <a:xfrm flipV="1">
            <a:off x="5982218" y="2980529"/>
            <a:ext cx="38330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Line 232"/>
          <p:cNvSpPr>
            <a:spLocks noChangeShapeType="1"/>
          </p:cNvSpPr>
          <p:nvPr/>
        </p:nvSpPr>
        <p:spPr bwMode="auto">
          <a:xfrm>
            <a:off x="6020548" y="2980529"/>
            <a:ext cx="354551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Line 233"/>
          <p:cNvSpPr>
            <a:spLocks noChangeShapeType="1"/>
          </p:cNvSpPr>
          <p:nvPr/>
        </p:nvSpPr>
        <p:spPr bwMode="auto">
          <a:xfrm>
            <a:off x="6375099" y="3142455"/>
            <a:ext cx="335386" cy="1539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Line 234"/>
          <p:cNvSpPr>
            <a:spLocks noChangeShapeType="1"/>
          </p:cNvSpPr>
          <p:nvPr/>
        </p:nvSpPr>
        <p:spPr bwMode="auto">
          <a:xfrm>
            <a:off x="6710485" y="3296443"/>
            <a:ext cx="10540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Line 235"/>
          <p:cNvSpPr>
            <a:spLocks noChangeShapeType="1"/>
          </p:cNvSpPr>
          <p:nvPr/>
        </p:nvSpPr>
        <p:spPr bwMode="auto">
          <a:xfrm>
            <a:off x="6815892" y="3296443"/>
            <a:ext cx="9582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Line 236"/>
          <p:cNvSpPr>
            <a:spLocks noChangeShapeType="1"/>
          </p:cNvSpPr>
          <p:nvPr/>
        </p:nvSpPr>
        <p:spPr bwMode="auto">
          <a:xfrm>
            <a:off x="6825475" y="3382169"/>
            <a:ext cx="162902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Line 237"/>
          <p:cNvSpPr>
            <a:spLocks noChangeShapeType="1"/>
          </p:cNvSpPr>
          <p:nvPr/>
        </p:nvSpPr>
        <p:spPr bwMode="auto">
          <a:xfrm>
            <a:off x="6988377" y="3496469"/>
            <a:ext cx="95825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Line 238"/>
          <p:cNvSpPr>
            <a:spLocks noChangeShapeType="1"/>
          </p:cNvSpPr>
          <p:nvPr/>
        </p:nvSpPr>
        <p:spPr bwMode="auto">
          <a:xfrm>
            <a:off x="7084201" y="3553619"/>
            <a:ext cx="182067" cy="777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Line 239"/>
          <p:cNvSpPr>
            <a:spLocks noChangeShapeType="1"/>
          </p:cNvSpPr>
          <p:nvPr/>
        </p:nvSpPr>
        <p:spPr bwMode="auto">
          <a:xfrm flipH="1" flipV="1">
            <a:off x="2107711" y="3869533"/>
            <a:ext cx="1916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Line 240"/>
          <p:cNvSpPr>
            <a:spLocks noChangeShapeType="1"/>
          </p:cNvSpPr>
          <p:nvPr/>
        </p:nvSpPr>
        <p:spPr bwMode="auto">
          <a:xfrm flipV="1">
            <a:off x="2107711" y="3726658"/>
            <a:ext cx="67077" cy="1428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Line 241"/>
          <p:cNvSpPr>
            <a:spLocks noChangeShapeType="1"/>
          </p:cNvSpPr>
          <p:nvPr/>
        </p:nvSpPr>
        <p:spPr bwMode="auto">
          <a:xfrm flipH="1" flipV="1">
            <a:off x="1963974" y="3621882"/>
            <a:ext cx="210814" cy="1047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Line 242"/>
          <p:cNvSpPr>
            <a:spLocks noChangeShapeType="1"/>
          </p:cNvSpPr>
          <p:nvPr/>
        </p:nvSpPr>
        <p:spPr bwMode="auto">
          <a:xfrm flipH="1" flipV="1">
            <a:off x="1676500" y="3486944"/>
            <a:ext cx="287474" cy="1349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Line 243"/>
          <p:cNvSpPr>
            <a:spLocks noChangeShapeType="1"/>
          </p:cNvSpPr>
          <p:nvPr/>
        </p:nvSpPr>
        <p:spPr bwMode="auto">
          <a:xfrm flipV="1">
            <a:off x="1676500" y="3191668"/>
            <a:ext cx="143737" cy="2952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Line 244"/>
          <p:cNvSpPr>
            <a:spLocks noChangeShapeType="1"/>
          </p:cNvSpPr>
          <p:nvPr/>
        </p:nvSpPr>
        <p:spPr bwMode="auto">
          <a:xfrm>
            <a:off x="1820237" y="3191668"/>
            <a:ext cx="105407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Line 245"/>
          <p:cNvSpPr>
            <a:spLocks noChangeShapeType="1"/>
          </p:cNvSpPr>
          <p:nvPr/>
        </p:nvSpPr>
        <p:spPr bwMode="auto">
          <a:xfrm>
            <a:off x="2826395" y="3056729"/>
            <a:ext cx="172484" cy="106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Line 246"/>
          <p:cNvSpPr>
            <a:spLocks noChangeShapeType="1"/>
          </p:cNvSpPr>
          <p:nvPr/>
        </p:nvSpPr>
        <p:spPr bwMode="auto">
          <a:xfrm>
            <a:off x="2998879" y="3163093"/>
            <a:ext cx="212411" cy="161926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Line 247"/>
          <p:cNvSpPr>
            <a:spLocks noChangeShapeType="1"/>
          </p:cNvSpPr>
          <p:nvPr/>
        </p:nvSpPr>
        <p:spPr bwMode="auto">
          <a:xfrm>
            <a:off x="3211291" y="3325018"/>
            <a:ext cx="210814" cy="2286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Line 248"/>
          <p:cNvSpPr>
            <a:spLocks noChangeShapeType="1"/>
          </p:cNvSpPr>
          <p:nvPr/>
        </p:nvSpPr>
        <p:spPr bwMode="auto">
          <a:xfrm>
            <a:off x="3422105" y="3553619"/>
            <a:ext cx="162902" cy="1825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Line 249"/>
          <p:cNvSpPr>
            <a:spLocks noChangeShapeType="1"/>
          </p:cNvSpPr>
          <p:nvPr/>
        </p:nvSpPr>
        <p:spPr bwMode="auto">
          <a:xfrm flipV="1">
            <a:off x="2586834" y="2607465"/>
            <a:ext cx="162902" cy="354014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Line 250"/>
          <p:cNvSpPr>
            <a:spLocks noChangeShapeType="1"/>
          </p:cNvSpPr>
          <p:nvPr/>
        </p:nvSpPr>
        <p:spPr bwMode="auto">
          <a:xfrm flipV="1">
            <a:off x="2749735" y="2167725"/>
            <a:ext cx="220397" cy="43974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Line 251"/>
          <p:cNvSpPr>
            <a:spLocks noChangeShapeType="1"/>
          </p:cNvSpPr>
          <p:nvPr/>
        </p:nvSpPr>
        <p:spPr bwMode="auto">
          <a:xfrm>
            <a:off x="2749735" y="2607465"/>
            <a:ext cx="268309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Line 252"/>
          <p:cNvSpPr>
            <a:spLocks noChangeShapeType="1"/>
          </p:cNvSpPr>
          <p:nvPr/>
        </p:nvSpPr>
        <p:spPr bwMode="auto">
          <a:xfrm>
            <a:off x="3661666" y="3707608"/>
            <a:ext cx="220397" cy="4111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Line 253"/>
          <p:cNvSpPr>
            <a:spLocks noChangeShapeType="1"/>
          </p:cNvSpPr>
          <p:nvPr/>
        </p:nvSpPr>
        <p:spPr bwMode="auto">
          <a:xfrm>
            <a:off x="3882063" y="4118772"/>
            <a:ext cx="76660" cy="1143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Line 254"/>
          <p:cNvSpPr>
            <a:spLocks noChangeShapeType="1"/>
          </p:cNvSpPr>
          <p:nvPr/>
        </p:nvSpPr>
        <p:spPr bwMode="auto">
          <a:xfrm>
            <a:off x="3958722" y="4233073"/>
            <a:ext cx="18206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Line 255"/>
          <p:cNvSpPr>
            <a:spLocks noChangeShapeType="1"/>
          </p:cNvSpPr>
          <p:nvPr/>
        </p:nvSpPr>
        <p:spPr bwMode="auto">
          <a:xfrm>
            <a:off x="4140789" y="4280698"/>
            <a:ext cx="162902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Line 256"/>
          <p:cNvSpPr>
            <a:spLocks noChangeShapeType="1"/>
          </p:cNvSpPr>
          <p:nvPr/>
        </p:nvSpPr>
        <p:spPr bwMode="auto">
          <a:xfrm>
            <a:off x="4303691" y="4318798"/>
            <a:ext cx="134154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Line 257"/>
          <p:cNvSpPr>
            <a:spLocks noChangeShapeType="1"/>
          </p:cNvSpPr>
          <p:nvPr/>
        </p:nvSpPr>
        <p:spPr bwMode="auto">
          <a:xfrm>
            <a:off x="4437845" y="4356898"/>
            <a:ext cx="86242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Line 258"/>
          <p:cNvSpPr>
            <a:spLocks noChangeShapeType="1"/>
          </p:cNvSpPr>
          <p:nvPr/>
        </p:nvSpPr>
        <p:spPr bwMode="auto">
          <a:xfrm>
            <a:off x="4322856" y="4004472"/>
            <a:ext cx="5749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Line 259"/>
          <p:cNvSpPr>
            <a:spLocks noChangeShapeType="1"/>
          </p:cNvSpPr>
          <p:nvPr/>
        </p:nvSpPr>
        <p:spPr bwMode="auto">
          <a:xfrm>
            <a:off x="4380351" y="4013997"/>
            <a:ext cx="297056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Line 260"/>
          <p:cNvSpPr>
            <a:spLocks noChangeShapeType="1"/>
          </p:cNvSpPr>
          <p:nvPr/>
        </p:nvSpPr>
        <p:spPr bwMode="auto">
          <a:xfrm>
            <a:off x="4677407" y="4061622"/>
            <a:ext cx="249144" cy="1333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Line 261"/>
          <p:cNvSpPr>
            <a:spLocks noChangeShapeType="1"/>
          </p:cNvSpPr>
          <p:nvPr/>
        </p:nvSpPr>
        <p:spPr bwMode="auto">
          <a:xfrm flipV="1">
            <a:off x="4926551" y="4185447"/>
            <a:ext cx="9582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Line 262"/>
          <p:cNvSpPr>
            <a:spLocks noChangeShapeType="1"/>
          </p:cNvSpPr>
          <p:nvPr/>
        </p:nvSpPr>
        <p:spPr bwMode="auto">
          <a:xfrm flipV="1">
            <a:off x="5022375" y="4080672"/>
            <a:ext cx="201232" cy="10477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Line 263"/>
          <p:cNvSpPr>
            <a:spLocks noChangeShapeType="1"/>
          </p:cNvSpPr>
          <p:nvPr/>
        </p:nvSpPr>
        <p:spPr bwMode="auto">
          <a:xfrm flipH="1" flipV="1">
            <a:off x="4677407" y="4061622"/>
            <a:ext cx="38330" cy="31591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Line 264"/>
          <p:cNvSpPr>
            <a:spLocks noChangeShapeType="1"/>
          </p:cNvSpPr>
          <p:nvPr/>
        </p:nvSpPr>
        <p:spPr bwMode="auto">
          <a:xfrm>
            <a:off x="4715737" y="4377536"/>
            <a:ext cx="57495" cy="55404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Line 265"/>
          <p:cNvSpPr>
            <a:spLocks noChangeShapeType="1"/>
          </p:cNvSpPr>
          <p:nvPr/>
        </p:nvSpPr>
        <p:spPr bwMode="auto">
          <a:xfrm flipH="1" flipV="1">
            <a:off x="4773231" y="4931576"/>
            <a:ext cx="19165" cy="2286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Line 266"/>
          <p:cNvSpPr>
            <a:spLocks noChangeShapeType="1"/>
          </p:cNvSpPr>
          <p:nvPr/>
        </p:nvSpPr>
        <p:spPr bwMode="auto">
          <a:xfrm flipV="1">
            <a:off x="4773231" y="4922051"/>
            <a:ext cx="143737" cy="9525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Line 267"/>
          <p:cNvSpPr>
            <a:spLocks noChangeShapeType="1"/>
          </p:cNvSpPr>
          <p:nvPr/>
        </p:nvSpPr>
        <p:spPr bwMode="auto">
          <a:xfrm flipV="1">
            <a:off x="4916968" y="4826800"/>
            <a:ext cx="0" cy="95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Line 268"/>
          <p:cNvSpPr>
            <a:spLocks noChangeShapeType="1"/>
          </p:cNvSpPr>
          <p:nvPr/>
        </p:nvSpPr>
        <p:spPr bwMode="auto">
          <a:xfrm>
            <a:off x="4916968" y="4826800"/>
            <a:ext cx="364133" cy="857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Line 269"/>
          <p:cNvSpPr>
            <a:spLocks noChangeShapeType="1"/>
          </p:cNvSpPr>
          <p:nvPr/>
        </p:nvSpPr>
        <p:spPr bwMode="auto">
          <a:xfrm flipV="1">
            <a:off x="5281102" y="4691862"/>
            <a:ext cx="164499" cy="2206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Line 270"/>
          <p:cNvSpPr>
            <a:spLocks noChangeShapeType="1"/>
          </p:cNvSpPr>
          <p:nvPr/>
        </p:nvSpPr>
        <p:spPr bwMode="auto">
          <a:xfrm flipV="1">
            <a:off x="5445601" y="4463261"/>
            <a:ext cx="143737" cy="2286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Line 271"/>
          <p:cNvSpPr>
            <a:spLocks noChangeShapeType="1"/>
          </p:cNvSpPr>
          <p:nvPr/>
        </p:nvSpPr>
        <p:spPr bwMode="auto">
          <a:xfrm flipV="1">
            <a:off x="3968305" y="4798225"/>
            <a:ext cx="143737" cy="17145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Line 272"/>
          <p:cNvSpPr>
            <a:spLocks noChangeShapeType="1"/>
          </p:cNvSpPr>
          <p:nvPr/>
        </p:nvSpPr>
        <p:spPr bwMode="auto">
          <a:xfrm flipV="1">
            <a:off x="4112042" y="4615662"/>
            <a:ext cx="86242" cy="1825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Line 273"/>
          <p:cNvSpPr>
            <a:spLocks noChangeShapeType="1"/>
          </p:cNvSpPr>
          <p:nvPr/>
        </p:nvSpPr>
        <p:spPr bwMode="auto">
          <a:xfrm flipV="1">
            <a:off x="4198284" y="4568037"/>
            <a:ext cx="19165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Line 274"/>
          <p:cNvSpPr>
            <a:spLocks noChangeShapeType="1"/>
          </p:cNvSpPr>
          <p:nvPr/>
        </p:nvSpPr>
        <p:spPr bwMode="auto">
          <a:xfrm flipV="1">
            <a:off x="4217449" y="4318798"/>
            <a:ext cx="86242" cy="249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Line 275"/>
          <p:cNvSpPr>
            <a:spLocks noChangeShapeType="1"/>
          </p:cNvSpPr>
          <p:nvPr/>
        </p:nvSpPr>
        <p:spPr bwMode="auto">
          <a:xfrm flipV="1">
            <a:off x="4303691" y="4013997"/>
            <a:ext cx="76660" cy="3048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Line 276"/>
          <p:cNvSpPr>
            <a:spLocks noChangeShapeType="1"/>
          </p:cNvSpPr>
          <p:nvPr/>
        </p:nvSpPr>
        <p:spPr bwMode="auto">
          <a:xfrm flipV="1">
            <a:off x="4380351" y="3802858"/>
            <a:ext cx="57495" cy="2111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Line 277"/>
          <p:cNvSpPr>
            <a:spLocks noChangeShapeType="1"/>
          </p:cNvSpPr>
          <p:nvPr/>
        </p:nvSpPr>
        <p:spPr bwMode="auto">
          <a:xfrm flipV="1">
            <a:off x="4437845" y="3640932"/>
            <a:ext cx="47912" cy="1619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Line 278"/>
          <p:cNvSpPr>
            <a:spLocks noChangeShapeType="1"/>
          </p:cNvSpPr>
          <p:nvPr/>
        </p:nvSpPr>
        <p:spPr bwMode="auto">
          <a:xfrm flipV="1">
            <a:off x="4485758" y="3496469"/>
            <a:ext cx="47912" cy="1444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Line 279"/>
          <p:cNvSpPr>
            <a:spLocks noChangeShapeType="1"/>
          </p:cNvSpPr>
          <p:nvPr/>
        </p:nvSpPr>
        <p:spPr bwMode="auto">
          <a:xfrm flipV="1">
            <a:off x="4533670" y="3267868"/>
            <a:ext cx="38330" cy="2286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Line 280"/>
          <p:cNvSpPr>
            <a:spLocks noChangeShapeType="1"/>
          </p:cNvSpPr>
          <p:nvPr/>
        </p:nvSpPr>
        <p:spPr bwMode="auto">
          <a:xfrm flipH="1" flipV="1">
            <a:off x="4485758" y="3220243"/>
            <a:ext cx="86242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Line 281"/>
          <p:cNvSpPr>
            <a:spLocks noChangeShapeType="1"/>
          </p:cNvSpPr>
          <p:nvPr/>
        </p:nvSpPr>
        <p:spPr bwMode="auto">
          <a:xfrm>
            <a:off x="5445601" y="4691862"/>
            <a:ext cx="277891" cy="19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Line 282"/>
          <p:cNvSpPr>
            <a:spLocks noChangeShapeType="1"/>
          </p:cNvSpPr>
          <p:nvPr/>
        </p:nvSpPr>
        <p:spPr bwMode="auto">
          <a:xfrm>
            <a:off x="5723492" y="4883951"/>
            <a:ext cx="6707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Line 283"/>
          <p:cNvSpPr>
            <a:spLocks noChangeShapeType="1"/>
          </p:cNvSpPr>
          <p:nvPr/>
        </p:nvSpPr>
        <p:spPr bwMode="auto">
          <a:xfrm flipV="1">
            <a:off x="5790569" y="4758538"/>
            <a:ext cx="95825" cy="12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Line 284"/>
          <p:cNvSpPr>
            <a:spLocks noChangeShapeType="1"/>
          </p:cNvSpPr>
          <p:nvPr/>
        </p:nvSpPr>
        <p:spPr bwMode="auto">
          <a:xfrm flipV="1">
            <a:off x="5886394" y="4061622"/>
            <a:ext cx="498288" cy="69691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Line 285"/>
          <p:cNvSpPr>
            <a:spLocks noChangeShapeType="1"/>
          </p:cNvSpPr>
          <p:nvPr/>
        </p:nvSpPr>
        <p:spPr bwMode="auto">
          <a:xfrm flipV="1">
            <a:off x="6384682" y="3812383"/>
            <a:ext cx="162902" cy="2492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Line 286"/>
          <p:cNvSpPr>
            <a:spLocks noChangeShapeType="1"/>
          </p:cNvSpPr>
          <p:nvPr/>
        </p:nvSpPr>
        <p:spPr bwMode="auto">
          <a:xfrm>
            <a:off x="5704327" y="3688558"/>
            <a:ext cx="517453" cy="306389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Line 287"/>
          <p:cNvSpPr>
            <a:spLocks noChangeShapeType="1"/>
          </p:cNvSpPr>
          <p:nvPr/>
        </p:nvSpPr>
        <p:spPr bwMode="auto">
          <a:xfrm>
            <a:off x="6221780" y="3994946"/>
            <a:ext cx="162902" cy="6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Line 288"/>
          <p:cNvSpPr>
            <a:spLocks noChangeShapeType="1"/>
          </p:cNvSpPr>
          <p:nvPr/>
        </p:nvSpPr>
        <p:spPr bwMode="auto">
          <a:xfrm flipV="1">
            <a:off x="6547584" y="3783808"/>
            <a:ext cx="114990" cy="28575"/>
          </a:xfrm>
          <a:prstGeom prst="line">
            <a:avLst/>
          </a:prstGeom>
          <a:noFill/>
          <a:ln w="1905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Line 289"/>
          <p:cNvSpPr>
            <a:spLocks noChangeShapeType="1"/>
          </p:cNvSpPr>
          <p:nvPr/>
        </p:nvSpPr>
        <p:spPr bwMode="auto">
          <a:xfrm flipV="1">
            <a:off x="6662573" y="3774283"/>
            <a:ext cx="67077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Line 290"/>
          <p:cNvSpPr>
            <a:spLocks noChangeShapeType="1"/>
          </p:cNvSpPr>
          <p:nvPr/>
        </p:nvSpPr>
        <p:spPr bwMode="auto">
          <a:xfrm>
            <a:off x="6729650" y="3774283"/>
            <a:ext cx="124572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Line 291"/>
          <p:cNvSpPr>
            <a:spLocks noChangeShapeType="1"/>
          </p:cNvSpPr>
          <p:nvPr/>
        </p:nvSpPr>
        <p:spPr bwMode="auto">
          <a:xfrm>
            <a:off x="6854222" y="3783808"/>
            <a:ext cx="335386" cy="152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Line 292"/>
          <p:cNvSpPr>
            <a:spLocks noChangeShapeType="1"/>
          </p:cNvSpPr>
          <p:nvPr/>
        </p:nvSpPr>
        <p:spPr bwMode="auto">
          <a:xfrm flipV="1">
            <a:off x="5118200" y="3113880"/>
            <a:ext cx="134154" cy="23971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Line 293"/>
          <p:cNvSpPr>
            <a:spLocks noChangeShapeType="1"/>
          </p:cNvSpPr>
          <p:nvPr/>
        </p:nvSpPr>
        <p:spPr bwMode="auto">
          <a:xfrm flipV="1">
            <a:off x="5252354" y="2780503"/>
            <a:ext cx="193246" cy="333377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Line 294"/>
          <p:cNvSpPr>
            <a:spLocks noChangeShapeType="1"/>
          </p:cNvSpPr>
          <p:nvPr/>
        </p:nvSpPr>
        <p:spPr bwMode="auto">
          <a:xfrm flipV="1">
            <a:off x="5445601" y="2693190"/>
            <a:ext cx="76660" cy="87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Line 295"/>
          <p:cNvSpPr>
            <a:spLocks noChangeShapeType="1"/>
          </p:cNvSpPr>
          <p:nvPr/>
        </p:nvSpPr>
        <p:spPr bwMode="auto">
          <a:xfrm flipV="1">
            <a:off x="5646832" y="2426489"/>
            <a:ext cx="229979" cy="3730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Line 296"/>
          <p:cNvSpPr>
            <a:spLocks noChangeShapeType="1"/>
          </p:cNvSpPr>
          <p:nvPr/>
        </p:nvSpPr>
        <p:spPr bwMode="auto">
          <a:xfrm flipV="1">
            <a:off x="5876811" y="2291551"/>
            <a:ext cx="86242" cy="1349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Line 297"/>
          <p:cNvSpPr>
            <a:spLocks noChangeShapeType="1"/>
          </p:cNvSpPr>
          <p:nvPr/>
        </p:nvSpPr>
        <p:spPr bwMode="auto">
          <a:xfrm flipV="1">
            <a:off x="5963054" y="2262976"/>
            <a:ext cx="28747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Line 298"/>
          <p:cNvSpPr>
            <a:spLocks noChangeShapeType="1"/>
          </p:cNvSpPr>
          <p:nvPr/>
        </p:nvSpPr>
        <p:spPr bwMode="auto">
          <a:xfrm flipV="1">
            <a:off x="5991801" y="2110575"/>
            <a:ext cx="364133" cy="152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Line 299"/>
          <p:cNvSpPr>
            <a:spLocks noChangeShapeType="1"/>
          </p:cNvSpPr>
          <p:nvPr/>
        </p:nvSpPr>
        <p:spPr bwMode="auto">
          <a:xfrm flipV="1">
            <a:off x="6355934" y="2015325"/>
            <a:ext cx="210814" cy="95250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Line 300"/>
          <p:cNvSpPr>
            <a:spLocks noChangeShapeType="1"/>
          </p:cNvSpPr>
          <p:nvPr/>
        </p:nvSpPr>
        <p:spPr bwMode="auto">
          <a:xfrm flipV="1">
            <a:off x="6566748" y="1986749"/>
            <a:ext cx="210814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Line 301"/>
          <p:cNvSpPr>
            <a:spLocks noChangeShapeType="1"/>
          </p:cNvSpPr>
          <p:nvPr/>
        </p:nvSpPr>
        <p:spPr bwMode="auto">
          <a:xfrm flipV="1">
            <a:off x="6566748" y="1939124"/>
            <a:ext cx="182067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Line 302"/>
          <p:cNvSpPr>
            <a:spLocks noChangeShapeType="1"/>
          </p:cNvSpPr>
          <p:nvPr/>
        </p:nvSpPr>
        <p:spPr bwMode="auto">
          <a:xfrm flipV="1">
            <a:off x="6748815" y="1899436"/>
            <a:ext cx="95825" cy="396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Line 303"/>
          <p:cNvSpPr>
            <a:spLocks noChangeShapeType="1"/>
          </p:cNvSpPr>
          <p:nvPr/>
        </p:nvSpPr>
        <p:spPr bwMode="auto">
          <a:xfrm flipH="1" flipV="1">
            <a:off x="6614661" y="1794661"/>
            <a:ext cx="134154" cy="1444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Line 304"/>
          <p:cNvSpPr>
            <a:spLocks noChangeShapeType="1"/>
          </p:cNvSpPr>
          <p:nvPr/>
        </p:nvSpPr>
        <p:spPr bwMode="auto">
          <a:xfrm>
            <a:off x="6748815" y="1939124"/>
            <a:ext cx="28747" cy="476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Line 305"/>
          <p:cNvSpPr>
            <a:spLocks noChangeShapeType="1"/>
          </p:cNvSpPr>
          <p:nvPr/>
        </p:nvSpPr>
        <p:spPr bwMode="auto">
          <a:xfrm flipV="1">
            <a:off x="5118200" y="2426489"/>
            <a:ext cx="67077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Line 306"/>
          <p:cNvSpPr>
            <a:spLocks noChangeShapeType="1"/>
          </p:cNvSpPr>
          <p:nvPr/>
        </p:nvSpPr>
        <p:spPr bwMode="auto">
          <a:xfrm flipV="1">
            <a:off x="5185277" y="2339176"/>
            <a:ext cx="57495" cy="87313"/>
          </a:xfrm>
          <a:prstGeom prst="line">
            <a:avLst/>
          </a:prstGeom>
          <a:noFill/>
          <a:ln w="1905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Line 307"/>
          <p:cNvSpPr>
            <a:spLocks noChangeShapeType="1"/>
          </p:cNvSpPr>
          <p:nvPr/>
        </p:nvSpPr>
        <p:spPr bwMode="auto">
          <a:xfrm flipH="1" flipV="1">
            <a:off x="5204442" y="2282026"/>
            <a:ext cx="38330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Line 308"/>
          <p:cNvSpPr>
            <a:spLocks noChangeShapeType="1"/>
          </p:cNvSpPr>
          <p:nvPr/>
        </p:nvSpPr>
        <p:spPr bwMode="auto">
          <a:xfrm flipV="1">
            <a:off x="5204442" y="2158200"/>
            <a:ext cx="76660" cy="1238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Line 309"/>
          <p:cNvSpPr>
            <a:spLocks noChangeShapeType="1"/>
          </p:cNvSpPr>
          <p:nvPr/>
        </p:nvSpPr>
        <p:spPr bwMode="auto">
          <a:xfrm flipV="1">
            <a:off x="5281102" y="1794661"/>
            <a:ext cx="250741" cy="36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Line 310"/>
          <p:cNvSpPr>
            <a:spLocks noChangeShapeType="1"/>
          </p:cNvSpPr>
          <p:nvPr/>
        </p:nvSpPr>
        <p:spPr bwMode="auto">
          <a:xfrm flipV="1">
            <a:off x="5531843" y="1421597"/>
            <a:ext cx="268309" cy="373064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Line 311"/>
          <p:cNvSpPr>
            <a:spLocks noChangeShapeType="1"/>
          </p:cNvSpPr>
          <p:nvPr/>
        </p:nvSpPr>
        <p:spPr bwMode="auto">
          <a:xfrm>
            <a:off x="6145120" y="1642260"/>
            <a:ext cx="0" cy="2000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Line 312"/>
          <p:cNvSpPr>
            <a:spLocks noChangeShapeType="1"/>
          </p:cNvSpPr>
          <p:nvPr/>
        </p:nvSpPr>
        <p:spPr bwMode="auto">
          <a:xfrm flipH="1">
            <a:off x="6030131" y="1842286"/>
            <a:ext cx="114990" cy="34448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Line 313"/>
          <p:cNvSpPr>
            <a:spLocks noChangeShapeType="1"/>
          </p:cNvSpPr>
          <p:nvPr/>
        </p:nvSpPr>
        <p:spPr bwMode="auto">
          <a:xfrm flipH="1">
            <a:off x="5991801" y="2186775"/>
            <a:ext cx="38330" cy="76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Line 314"/>
          <p:cNvSpPr>
            <a:spLocks noChangeShapeType="1"/>
          </p:cNvSpPr>
          <p:nvPr/>
        </p:nvSpPr>
        <p:spPr bwMode="auto">
          <a:xfrm>
            <a:off x="5204442" y="2282026"/>
            <a:ext cx="76660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Line 315"/>
          <p:cNvSpPr>
            <a:spLocks noChangeShapeType="1"/>
          </p:cNvSpPr>
          <p:nvPr/>
        </p:nvSpPr>
        <p:spPr bwMode="auto">
          <a:xfrm>
            <a:off x="5281102" y="2320126"/>
            <a:ext cx="164499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Line 316"/>
          <p:cNvSpPr>
            <a:spLocks noChangeShapeType="1"/>
          </p:cNvSpPr>
          <p:nvPr/>
        </p:nvSpPr>
        <p:spPr bwMode="auto">
          <a:xfrm flipV="1">
            <a:off x="5445601" y="2350289"/>
            <a:ext cx="268309" cy="38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Line 317"/>
          <p:cNvSpPr>
            <a:spLocks noChangeShapeType="1"/>
          </p:cNvSpPr>
          <p:nvPr/>
        </p:nvSpPr>
        <p:spPr bwMode="auto">
          <a:xfrm flipV="1">
            <a:off x="5713910" y="2291551"/>
            <a:ext cx="249144" cy="5873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Line 318"/>
          <p:cNvSpPr>
            <a:spLocks noChangeShapeType="1"/>
          </p:cNvSpPr>
          <p:nvPr/>
        </p:nvSpPr>
        <p:spPr bwMode="auto">
          <a:xfrm>
            <a:off x="5185277" y="2426489"/>
            <a:ext cx="19165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Line 319"/>
          <p:cNvSpPr>
            <a:spLocks noChangeShapeType="1"/>
          </p:cNvSpPr>
          <p:nvPr/>
        </p:nvSpPr>
        <p:spPr bwMode="auto">
          <a:xfrm flipH="1" flipV="1">
            <a:off x="6212197" y="5715805"/>
            <a:ext cx="38330" cy="276226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Line 320"/>
          <p:cNvSpPr>
            <a:spLocks noChangeShapeType="1"/>
          </p:cNvSpPr>
          <p:nvPr/>
        </p:nvSpPr>
        <p:spPr bwMode="auto">
          <a:xfrm flipH="1" flipV="1">
            <a:off x="2126876" y="3926684"/>
            <a:ext cx="86242" cy="211139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Line 321"/>
          <p:cNvSpPr>
            <a:spLocks noChangeShapeType="1"/>
          </p:cNvSpPr>
          <p:nvPr/>
        </p:nvSpPr>
        <p:spPr bwMode="auto">
          <a:xfrm flipH="1" flipV="1">
            <a:off x="5991801" y="2262976"/>
            <a:ext cx="95825" cy="5715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Line 322"/>
          <p:cNvSpPr>
            <a:spLocks noChangeShapeType="1"/>
          </p:cNvSpPr>
          <p:nvPr/>
        </p:nvSpPr>
        <p:spPr bwMode="auto">
          <a:xfrm flipH="1">
            <a:off x="2107711" y="2129625"/>
            <a:ext cx="67077" cy="28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Oval 323"/>
          <p:cNvSpPr>
            <a:spLocks noChangeArrowheads="1"/>
          </p:cNvSpPr>
          <p:nvPr/>
        </p:nvSpPr>
        <p:spPr bwMode="auto">
          <a:xfrm>
            <a:off x="2098128" y="389810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Oval 324"/>
          <p:cNvSpPr>
            <a:spLocks noChangeArrowheads="1"/>
          </p:cNvSpPr>
          <p:nvPr/>
        </p:nvSpPr>
        <p:spPr bwMode="auto">
          <a:xfrm>
            <a:off x="2337690" y="394573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Oval 325"/>
          <p:cNvSpPr>
            <a:spLocks noChangeArrowheads="1"/>
          </p:cNvSpPr>
          <p:nvPr/>
        </p:nvSpPr>
        <p:spPr bwMode="auto">
          <a:xfrm>
            <a:off x="2567669" y="348694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Oval 326"/>
          <p:cNvSpPr>
            <a:spLocks noChangeArrowheads="1"/>
          </p:cNvSpPr>
          <p:nvPr/>
        </p:nvSpPr>
        <p:spPr bwMode="auto">
          <a:xfrm>
            <a:off x="2797648" y="302815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Oval 327"/>
          <p:cNvSpPr>
            <a:spLocks noChangeArrowheads="1"/>
          </p:cNvSpPr>
          <p:nvPr/>
        </p:nvSpPr>
        <p:spPr bwMode="auto">
          <a:xfrm>
            <a:off x="2989297" y="2693190"/>
            <a:ext cx="59092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Oval 328"/>
          <p:cNvSpPr>
            <a:spLocks noChangeArrowheads="1"/>
          </p:cNvSpPr>
          <p:nvPr/>
        </p:nvSpPr>
        <p:spPr bwMode="auto">
          <a:xfrm>
            <a:off x="3182543" y="227250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Oval 329"/>
          <p:cNvSpPr>
            <a:spLocks noChangeArrowheads="1"/>
          </p:cNvSpPr>
          <p:nvPr/>
        </p:nvSpPr>
        <p:spPr bwMode="auto">
          <a:xfrm>
            <a:off x="3172961" y="224392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Oval 330"/>
          <p:cNvSpPr>
            <a:spLocks noChangeArrowheads="1"/>
          </p:cNvSpPr>
          <p:nvPr/>
        </p:nvSpPr>
        <p:spPr bwMode="auto">
          <a:xfrm>
            <a:off x="2941385" y="213915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Oval 331"/>
          <p:cNvSpPr>
            <a:spLocks noChangeArrowheads="1"/>
          </p:cNvSpPr>
          <p:nvPr/>
        </p:nvSpPr>
        <p:spPr bwMode="auto">
          <a:xfrm>
            <a:off x="2720988" y="257889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Oval 332"/>
          <p:cNvSpPr>
            <a:spLocks noChangeArrowheads="1"/>
          </p:cNvSpPr>
          <p:nvPr/>
        </p:nvSpPr>
        <p:spPr bwMode="auto">
          <a:xfrm>
            <a:off x="2558086" y="293290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Oval 333"/>
          <p:cNvSpPr>
            <a:spLocks noChangeArrowheads="1"/>
          </p:cNvSpPr>
          <p:nvPr/>
        </p:nvSpPr>
        <p:spPr bwMode="auto">
          <a:xfrm>
            <a:off x="2069381" y="2721765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Oval 334"/>
          <p:cNvSpPr>
            <a:spLocks noChangeArrowheads="1"/>
          </p:cNvSpPr>
          <p:nvPr/>
        </p:nvSpPr>
        <p:spPr bwMode="auto">
          <a:xfrm>
            <a:off x="1896897" y="320119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Oval 335"/>
          <p:cNvSpPr>
            <a:spLocks noChangeArrowheads="1"/>
          </p:cNvSpPr>
          <p:nvPr/>
        </p:nvSpPr>
        <p:spPr bwMode="auto">
          <a:xfrm>
            <a:off x="2031051" y="325834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Oval 336"/>
          <p:cNvSpPr>
            <a:spLocks noChangeArrowheads="1"/>
          </p:cNvSpPr>
          <p:nvPr/>
        </p:nvSpPr>
        <p:spPr bwMode="auto">
          <a:xfrm>
            <a:off x="1791490" y="316309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Oval 337"/>
          <p:cNvSpPr>
            <a:spLocks noChangeArrowheads="1"/>
          </p:cNvSpPr>
          <p:nvPr/>
        </p:nvSpPr>
        <p:spPr bwMode="auto">
          <a:xfrm>
            <a:off x="1935226" y="359330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Oval 338"/>
          <p:cNvSpPr>
            <a:spLocks noChangeArrowheads="1"/>
          </p:cNvSpPr>
          <p:nvPr/>
        </p:nvSpPr>
        <p:spPr bwMode="auto">
          <a:xfrm>
            <a:off x="2098128" y="38504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Oval 339"/>
          <p:cNvSpPr>
            <a:spLocks noChangeArrowheads="1"/>
          </p:cNvSpPr>
          <p:nvPr/>
        </p:nvSpPr>
        <p:spPr bwMode="auto">
          <a:xfrm>
            <a:off x="2078963" y="384095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Oval 340"/>
          <p:cNvSpPr>
            <a:spLocks noChangeArrowheads="1"/>
          </p:cNvSpPr>
          <p:nvPr/>
        </p:nvSpPr>
        <p:spPr bwMode="auto">
          <a:xfrm>
            <a:off x="1906479" y="249316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Oval 341"/>
          <p:cNvSpPr>
            <a:spLocks noChangeArrowheads="1"/>
          </p:cNvSpPr>
          <p:nvPr/>
        </p:nvSpPr>
        <p:spPr bwMode="auto">
          <a:xfrm>
            <a:off x="2069381" y="215820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Oval 342"/>
          <p:cNvSpPr>
            <a:spLocks noChangeArrowheads="1"/>
          </p:cNvSpPr>
          <p:nvPr/>
        </p:nvSpPr>
        <p:spPr bwMode="auto">
          <a:xfrm>
            <a:off x="2002304" y="190896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Oval 343"/>
          <p:cNvSpPr>
            <a:spLocks noChangeArrowheads="1"/>
          </p:cNvSpPr>
          <p:nvPr/>
        </p:nvSpPr>
        <p:spPr bwMode="auto">
          <a:xfrm>
            <a:off x="2050216" y="168036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Oval 344"/>
          <p:cNvSpPr>
            <a:spLocks noChangeArrowheads="1"/>
          </p:cNvSpPr>
          <p:nvPr/>
        </p:nvSpPr>
        <p:spPr bwMode="auto">
          <a:xfrm>
            <a:off x="2366437" y="182323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Oval 345"/>
          <p:cNvSpPr>
            <a:spLocks noChangeArrowheads="1"/>
          </p:cNvSpPr>
          <p:nvPr/>
        </p:nvSpPr>
        <p:spPr bwMode="auto">
          <a:xfrm>
            <a:off x="2644328" y="198674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Oval 346"/>
          <p:cNvSpPr>
            <a:spLocks noChangeArrowheads="1"/>
          </p:cNvSpPr>
          <p:nvPr/>
        </p:nvSpPr>
        <p:spPr bwMode="auto">
          <a:xfrm>
            <a:off x="3374192" y="190896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Oval 347"/>
          <p:cNvSpPr>
            <a:spLocks noChangeArrowheads="1"/>
          </p:cNvSpPr>
          <p:nvPr/>
        </p:nvSpPr>
        <p:spPr bwMode="auto">
          <a:xfrm>
            <a:off x="3767073" y="1880386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Oval 348"/>
          <p:cNvSpPr>
            <a:spLocks noChangeArrowheads="1"/>
          </p:cNvSpPr>
          <p:nvPr/>
        </p:nvSpPr>
        <p:spPr bwMode="auto">
          <a:xfrm>
            <a:off x="4064129" y="200579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Oval 349"/>
          <p:cNvSpPr>
            <a:spLocks noChangeArrowheads="1"/>
          </p:cNvSpPr>
          <p:nvPr/>
        </p:nvSpPr>
        <p:spPr bwMode="auto">
          <a:xfrm>
            <a:off x="4083294" y="196769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Oval 350"/>
          <p:cNvSpPr>
            <a:spLocks noChangeArrowheads="1"/>
          </p:cNvSpPr>
          <p:nvPr/>
        </p:nvSpPr>
        <p:spPr bwMode="auto">
          <a:xfrm>
            <a:off x="3623336" y="250268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Oval 351"/>
          <p:cNvSpPr>
            <a:spLocks noChangeArrowheads="1"/>
          </p:cNvSpPr>
          <p:nvPr/>
        </p:nvSpPr>
        <p:spPr bwMode="auto">
          <a:xfrm>
            <a:off x="4035382" y="2740815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Oval 352"/>
          <p:cNvSpPr>
            <a:spLocks noChangeArrowheads="1"/>
          </p:cNvSpPr>
          <p:nvPr/>
        </p:nvSpPr>
        <p:spPr bwMode="auto">
          <a:xfrm>
            <a:off x="4092877" y="277097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Oval 353"/>
          <p:cNvSpPr>
            <a:spLocks noChangeArrowheads="1"/>
          </p:cNvSpPr>
          <p:nvPr/>
        </p:nvSpPr>
        <p:spPr bwMode="auto">
          <a:xfrm>
            <a:off x="4150372" y="280907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354"/>
          <p:cNvSpPr>
            <a:spLocks noChangeArrowheads="1"/>
          </p:cNvSpPr>
          <p:nvPr/>
        </p:nvSpPr>
        <p:spPr bwMode="auto">
          <a:xfrm>
            <a:off x="4044965" y="255984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355"/>
          <p:cNvSpPr>
            <a:spLocks noChangeArrowheads="1"/>
          </p:cNvSpPr>
          <p:nvPr/>
        </p:nvSpPr>
        <p:spPr bwMode="auto">
          <a:xfrm>
            <a:off x="4619912" y="238838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Oval 356"/>
          <p:cNvSpPr>
            <a:spLocks noChangeArrowheads="1"/>
          </p:cNvSpPr>
          <p:nvPr/>
        </p:nvSpPr>
        <p:spPr bwMode="auto">
          <a:xfrm>
            <a:off x="5022375" y="238838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Oval 357"/>
          <p:cNvSpPr>
            <a:spLocks noChangeArrowheads="1"/>
          </p:cNvSpPr>
          <p:nvPr/>
        </p:nvSpPr>
        <p:spPr bwMode="auto">
          <a:xfrm>
            <a:off x="5089453" y="247411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Oval 358"/>
          <p:cNvSpPr>
            <a:spLocks noChangeArrowheads="1"/>
          </p:cNvSpPr>
          <p:nvPr/>
        </p:nvSpPr>
        <p:spPr bwMode="auto">
          <a:xfrm>
            <a:off x="4361186" y="1516847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Oval 359"/>
          <p:cNvSpPr>
            <a:spLocks noChangeArrowheads="1"/>
          </p:cNvSpPr>
          <p:nvPr/>
        </p:nvSpPr>
        <p:spPr bwMode="auto">
          <a:xfrm>
            <a:off x="4840309" y="175656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Oval 360"/>
          <p:cNvSpPr>
            <a:spLocks noChangeArrowheads="1"/>
          </p:cNvSpPr>
          <p:nvPr/>
        </p:nvSpPr>
        <p:spPr bwMode="auto">
          <a:xfrm>
            <a:off x="4859474" y="109615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Oval 361"/>
          <p:cNvSpPr>
            <a:spLocks noChangeArrowheads="1"/>
          </p:cNvSpPr>
          <p:nvPr/>
        </p:nvSpPr>
        <p:spPr bwMode="auto">
          <a:xfrm>
            <a:off x="4859474" y="75325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Oval 362"/>
          <p:cNvSpPr>
            <a:spLocks noChangeArrowheads="1"/>
          </p:cNvSpPr>
          <p:nvPr/>
        </p:nvSpPr>
        <p:spPr bwMode="auto">
          <a:xfrm>
            <a:off x="5301864" y="105805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Oval 363"/>
          <p:cNvSpPr>
            <a:spLocks noChangeArrowheads="1"/>
          </p:cNvSpPr>
          <p:nvPr/>
        </p:nvSpPr>
        <p:spPr bwMode="auto">
          <a:xfrm>
            <a:off x="5771404" y="139302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Oval 364"/>
          <p:cNvSpPr>
            <a:spLocks noChangeArrowheads="1"/>
          </p:cNvSpPr>
          <p:nvPr/>
        </p:nvSpPr>
        <p:spPr bwMode="auto">
          <a:xfrm>
            <a:off x="5503095" y="176608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Oval 365"/>
          <p:cNvSpPr>
            <a:spLocks noChangeArrowheads="1"/>
          </p:cNvSpPr>
          <p:nvPr/>
        </p:nvSpPr>
        <p:spPr bwMode="auto">
          <a:xfrm>
            <a:off x="5252354" y="2129625"/>
            <a:ext cx="59092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Oval 366"/>
          <p:cNvSpPr>
            <a:spLocks noChangeArrowheads="1"/>
          </p:cNvSpPr>
          <p:nvPr/>
        </p:nvSpPr>
        <p:spPr bwMode="auto">
          <a:xfrm>
            <a:off x="5175695" y="225345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Oval 367"/>
          <p:cNvSpPr>
            <a:spLocks noChangeArrowheads="1"/>
          </p:cNvSpPr>
          <p:nvPr/>
        </p:nvSpPr>
        <p:spPr bwMode="auto">
          <a:xfrm>
            <a:off x="5252354" y="2291551"/>
            <a:ext cx="59092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Oval 368"/>
          <p:cNvSpPr>
            <a:spLocks noChangeArrowheads="1"/>
          </p:cNvSpPr>
          <p:nvPr/>
        </p:nvSpPr>
        <p:spPr bwMode="auto">
          <a:xfrm>
            <a:off x="5416853" y="235981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Oval 369"/>
          <p:cNvSpPr>
            <a:spLocks noChangeArrowheads="1"/>
          </p:cNvSpPr>
          <p:nvPr/>
        </p:nvSpPr>
        <p:spPr bwMode="auto">
          <a:xfrm>
            <a:off x="5156530" y="239791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Oval 370"/>
          <p:cNvSpPr>
            <a:spLocks noChangeArrowheads="1"/>
          </p:cNvSpPr>
          <p:nvPr/>
        </p:nvSpPr>
        <p:spPr bwMode="auto">
          <a:xfrm>
            <a:off x="5175695" y="240743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Oval 371"/>
          <p:cNvSpPr>
            <a:spLocks noChangeArrowheads="1"/>
          </p:cNvSpPr>
          <p:nvPr/>
        </p:nvSpPr>
        <p:spPr bwMode="auto">
          <a:xfrm>
            <a:off x="6116373" y="161368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Oval 372"/>
          <p:cNvSpPr>
            <a:spLocks noChangeArrowheads="1"/>
          </p:cNvSpPr>
          <p:nvPr/>
        </p:nvSpPr>
        <p:spPr bwMode="auto">
          <a:xfrm>
            <a:off x="5685162" y="2320126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Oval 373"/>
          <p:cNvSpPr>
            <a:spLocks noChangeArrowheads="1"/>
          </p:cNvSpPr>
          <p:nvPr/>
        </p:nvSpPr>
        <p:spPr bwMode="auto">
          <a:xfrm>
            <a:off x="5934306" y="22629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Oval 374"/>
          <p:cNvSpPr>
            <a:spLocks noChangeArrowheads="1"/>
          </p:cNvSpPr>
          <p:nvPr/>
        </p:nvSpPr>
        <p:spPr bwMode="auto">
          <a:xfrm>
            <a:off x="5963054" y="223440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Oval 375"/>
          <p:cNvSpPr>
            <a:spLocks noChangeArrowheads="1"/>
          </p:cNvSpPr>
          <p:nvPr/>
        </p:nvSpPr>
        <p:spPr bwMode="auto">
          <a:xfrm>
            <a:off x="3192126" y="38885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Oval 376"/>
          <p:cNvSpPr>
            <a:spLocks noChangeArrowheads="1"/>
          </p:cNvSpPr>
          <p:nvPr/>
        </p:nvSpPr>
        <p:spPr bwMode="auto">
          <a:xfrm>
            <a:off x="2970132" y="3132930"/>
            <a:ext cx="59092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Oval 377"/>
          <p:cNvSpPr>
            <a:spLocks noChangeArrowheads="1"/>
          </p:cNvSpPr>
          <p:nvPr/>
        </p:nvSpPr>
        <p:spPr bwMode="auto">
          <a:xfrm>
            <a:off x="3182543" y="329644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Oval 378"/>
          <p:cNvSpPr>
            <a:spLocks noChangeArrowheads="1"/>
          </p:cNvSpPr>
          <p:nvPr/>
        </p:nvSpPr>
        <p:spPr bwMode="auto">
          <a:xfrm>
            <a:off x="3393357" y="352504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Oval 379"/>
          <p:cNvSpPr>
            <a:spLocks noChangeArrowheads="1"/>
          </p:cNvSpPr>
          <p:nvPr/>
        </p:nvSpPr>
        <p:spPr bwMode="auto">
          <a:xfrm>
            <a:off x="3556259" y="370760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Oval 380"/>
          <p:cNvSpPr>
            <a:spLocks noChangeArrowheads="1"/>
          </p:cNvSpPr>
          <p:nvPr/>
        </p:nvSpPr>
        <p:spPr bwMode="auto">
          <a:xfrm>
            <a:off x="3632919" y="367903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7" name="Oval 381"/>
          <p:cNvSpPr>
            <a:spLocks noChangeArrowheads="1"/>
          </p:cNvSpPr>
          <p:nvPr/>
        </p:nvSpPr>
        <p:spPr bwMode="auto">
          <a:xfrm>
            <a:off x="4112042" y="34678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Oval 382"/>
          <p:cNvSpPr>
            <a:spLocks noChangeArrowheads="1"/>
          </p:cNvSpPr>
          <p:nvPr/>
        </p:nvSpPr>
        <p:spPr bwMode="auto">
          <a:xfrm>
            <a:off x="3853315" y="409019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Oval 383"/>
          <p:cNvSpPr>
            <a:spLocks noChangeArrowheads="1"/>
          </p:cNvSpPr>
          <p:nvPr/>
        </p:nvSpPr>
        <p:spPr bwMode="auto">
          <a:xfrm>
            <a:off x="4131207" y="38885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Oval 384"/>
          <p:cNvSpPr>
            <a:spLocks noChangeArrowheads="1"/>
          </p:cNvSpPr>
          <p:nvPr/>
        </p:nvSpPr>
        <p:spPr bwMode="auto">
          <a:xfrm>
            <a:off x="4351603" y="398542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Oval 385"/>
          <p:cNvSpPr>
            <a:spLocks noChangeArrowheads="1"/>
          </p:cNvSpPr>
          <p:nvPr/>
        </p:nvSpPr>
        <p:spPr bwMode="auto">
          <a:xfrm>
            <a:off x="3192126" y="41473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Oval 386"/>
          <p:cNvSpPr>
            <a:spLocks noChangeArrowheads="1"/>
          </p:cNvSpPr>
          <p:nvPr/>
        </p:nvSpPr>
        <p:spPr bwMode="auto">
          <a:xfrm>
            <a:off x="3057971" y="439658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Oval 387"/>
          <p:cNvSpPr>
            <a:spLocks noChangeArrowheads="1"/>
          </p:cNvSpPr>
          <p:nvPr/>
        </p:nvSpPr>
        <p:spPr bwMode="auto">
          <a:xfrm>
            <a:off x="3153796" y="441563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Oval 388"/>
          <p:cNvSpPr>
            <a:spLocks noChangeArrowheads="1"/>
          </p:cNvSpPr>
          <p:nvPr/>
        </p:nvSpPr>
        <p:spPr bwMode="auto">
          <a:xfrm>
            <a:off x="3125048" y="460613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Oval 389"/>
          <p:cNvSpPr>
            <a:spLocks noChangeArrowheads="1"/>
          </p:cNvSpPr>
          <p:nvPr/>
        </p:nvSpPr>
        <p:spPr bwMode="auto">
          <a:xfrm>
            <a:off x="3048389" y="472996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Oval 390"/>
          <p:cNvSpPr>
            <a:spLocks noChangeArrowheads="1"/>
          </p:cNvSpPr>
          <p:nvPr/>
        </p:nvSpPr>
        <p:spPr bwMode="auto">
          <a:xfrm>
            <a:off x="2998879" y="4798225"/>
            <a:ext cx="59092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Oval 391"/>
          <p:cNvSpPr>
            <a:spLocks noChangeArrowheads="1"/>
          </p:cNvSpPr>
          <p:nvPr/>
        </p:nvSpPr>
        <p:spPr bwMode="auto">
          <a:xfrm>
            <a:off x="2835978" y="475853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Oval 392"/>
          <p:cNvSpPr>
            <a:spLocks noChangeArrowheads="1"/>
          </p:cNvSpPr>
          <p:nvPr/>
        </p:nvSpPr>
        <p:spPr bwMode="auto">
          <a:xfrm>
            <a:off x="2673076" y="46632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Oval 393"/>
          <p:cNvSpPr>
            <a:spLocks noChangeArrowheads="1"/>
          </p:cNvSpPr>
          <p:nvPr/>
        </p:nvSpPr>
        <p:spPr bwMode="auto">
          <a:xfrm>
            <a:off x="2615581" y="474901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Oval 394"/>
          <p:cNvSpPr>
            <a:spLocks noChangeArrowheads="1"/>
          </p:cNvSpPr>
          <p:nvPr/>
        </p:nvSpPr>
        <p:spPr bwMode="auto">
          <a:xfrm>
            <a:off x="2519756" y="47013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Oval 395"/>
          <p:cNvSpPr>
            <a:spLocks noChangeArrowheads="1"/>
          </p:cNvSpPr>
          <p:nvPr/>
        </p:nvSpPr>
        <p:spPr bwMode="auto">
          <a:xfrm>
            <a:off x="2500592" y="475853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Oval 396"/>
          <p:cNvSpPr>
            <a:spLocks noChangeArrowheads="1"/>
          </p:cNvSpPr>
          <p:nvPr/>
        </p:nvSpPr>
        <p:spPr bwMode="auto">
          <a:xfrm>
            <a:off x="2289777" y="46632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Oval 397"/>
          <p:cNvSpPr>
            <a:spLocks noChangeArrowheads="1"/>
          </p:cNvSpPr>
          <p:nvPr/>
        </p:nvSpPr>
        <p:spPr bwMode="auto">
          <a:xfrm>
            <a:off x="2299360" y="463471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Oval 398"/>
          <p:cNvSpPr>
            <a:spLocks noChangeArrowheads="1"/>
          </p:cNvSpPr>
          <p:nvPr/>
        </p:nvSpPr>
        <p:spPr bwMode="auto">
          <a:xfrm>
            <a:off x="2126876" y="447278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Oval 399"/>
          <p:cNvSpPr>
            <a:spLocks noChangeArrowheads="1"/>
          </p:cNvSpPr>
          <p:nvPr/>
        </p:nvSpPr>
        <p:spPr bwMode="auto">
          <a:xfrm>
            <a:off x="2069381" y="41949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Oval 400"/>
          <p:cNvSpPr>
            <a:spLocks noChangeArrowheads="1"/>
          </p:cNvSpPr>
          <p:nvPr/>
        </p:nvSpPr>
        <p:spPr bwMode="auto">
          <a:xfrm>
            <a:off x="3268785" y="486490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Oval 401"/>
          <p:cNvSpPr>
            <a:spLocks noChangeArrowheads="1"/>
          </p:cNvSpPr>
          <p:nvPr/>
        </p:nvSpPr>
        <p:spPr bwMode="auto">
          <a:xfrm>
            <a:off x="3939558" y="494110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Oval 402"/>
          <p:cNvSpPr>
            <a:spLocks noChangeArrowheads="1"/>
          </p:cNvSpPr>
          <p:nvPr/>
        </p:nvSpPr>
        <p:spPr bwMode="auto">
          <a:xfrm>
            <a:off x="4188701" y="453946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" name="Oval 403"/>
          <p:cNvSpPr>
            <a:spLocks noChangeArrowheads="1"/>
          </p:cNvSpPr>
          <p:nvPr/>
        </p:nvSpPr>
        <p:spPr bwMode="auto">
          <a:xfrm>
            <a:off x="4169537" y="45870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0" name="Oval 404"/>
          <p:cNvSpPr>
            <a:spLocks noChangeArrowheads="1"/>
          </p:cNvSpPr>
          <p:nvPr/>
        </p:nvSpPr>
        <p:spPr bwMode="auto">
          <a:xfrm>
            <a:off x="4083294" y="476806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1" name="Oval 405"/>
          <p:cNvSpPr>
            <a:spLocks noChangeArrowheads="1"/>
          </p:cNvSpPr>
          <p:nvPr/>
        </p:nvSpPr>
        <p:spPr bwMode="auto">
          <a:xfrm>
            <a:off x="4274944" y="429022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407"/>
          <p:cNvSpPr>
            <a:spLocks noChangeArrowheads="1"/>
          </p:cNvSpPr>
          <p:nvPr/>
        </p:nvSpPr>
        <p:spPr bwMode="auto">
          <a:xfrm>
            <a:off x="4495340" y="441563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408"/>
          <p:cNvSpPr>
            <a:spLocks noChangeArrowheads="1"/>
          </p:cNvSpPr>
          <p:nvPr/>
        </p:nvSpPr>
        <p:spPr bwMode="auto">
          <a:xfrm>
            <a:off x="4686990" y="434737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409"/>
          <p:cNvSpPr>
            <a:spLocks noChangeArrowheads="1"/>
          </p:cNvSpPr>
          <p:nvPr/>
        </p:nvSpPr>
        <p:spPr bwMode="auto">
          <a:xfrm>
            <a:off x="4409098" y="37742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410"/>
          <p:cNvSpPr>
            <a:spLocks noChangeArrowheads="1"/>
          </p:cNvSpPr>
          <p:nvPr/>
        </p:nvSpPr>
        <p:spPr bwMode="auto">
          <a:xfrm>
            <a:off x="4648660" y="40330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411"/>
          <p:cNvSpPr>
            <a:spLocks noChangeArrowheads="1"/>
          </p:cNvSpPr>
          <p:nvPr/>
        </p:nvSpPr>
        <p:spPr bwMode="auto">
          <a:xfrm>
            <a:off x="4457010" y="361235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412"/>
          <p:cNvSpPr>
            <a:spLocks noChangeArrowheads="1"/>
          </p:cNvSpPr>
          <p:nvPr/>
        </p:nvSpPr>
        <p:spPr bwMode="auto">
          <a:xfrm>
            <a:off x="5022376" y="380285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413"/>
          <p:cNvSpPr>
            <a:spLocks noChangeArrowheads="1"/>
          </p:cNvSpPr>
          <p:nvPr/>
        </p:nvSpPr>
        <p:spPr bwMode="auto">
          <a:xfrm>
            <a:off x="5060705" y="368855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414"/>
          <p:cNvSpPr>
            <a:spLocks noChangeArrowheads="1"/>
          </p:cNvSpPr>
          <p:nvPr/>
        </p:nvSpPr>
        <p:spPr bwMode="auto">
          <a:xfrm>
            <a:off x="5223607" y="340121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415"/>
          <p:cNvSpPr>
            <a:spLocks noChangeArrowheads="1"/>
          </p:cNvSpPr>
          <p:nvPr/>
        </p:nvSpPr>
        <p:spPr bwMode="auto">
          <a:xfrm>
            <a:off x="5194860" y="405209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416"/>
          <p:cNvSpPr>
            <a:spLocks noChangeArrowheads="1"/>
          </p:cNvSpPr>
          <p:nvPr/>
        </p:nvSpPr>
        <p:spPr bwMode="auto">
          <a:xfrm>
            <a:off x="5281102" y="4175923"/>
            <a:ext cx="59092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417"/>
          <p:cNvSpPr>
            <a:spLocks noChangeArrowheads="1"/>
          </p:cNvSpPr>
          <p:nvPr/>
        </p:nvSpPr>
        <p:spPr bwMode="auto">
          <a:xfrm>
            <a:off x="4744484" y="490300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418"/>
          <p:cNvSpPr>
            <a:spLocks noChangeArrowheads="1"/>
          </p:cNvSpPr>
          <p:nvPr/>
        </p:nvSpPr>
        <p:spPr bwMode="auto">
          <a:xfrm>
            <a:off x="4763649" y="513160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419"/>
          <p:cNvSpPr>
            <a:spLocks noChangeArrowheads="1"/>
          </p:cNvSpPr>
          <p:nvPr/>
        </p:nvSpPr>
        <p:spPr bwMode="auto">
          <a:xfrm>
            <a:off x="4773232" y="516970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420"/>
          <p:cNvSpPr>
            <a:spLocks noChangeArrowheads="1"/>
          </p:cNvSpPr>
          <p:nvPr/>
        </p:nvSpPr>
        <p:spPr bwMode="auto">
          <a:xfrm>
            <a:off x="5079870" y="533321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421"/>
          <p:cNvSpPr>
            <a:spLocks noChangeArrowheads="1"/>
          </p:cNvSpPr>
          <p:nvPr/>
        </p:nvSpPr>
        <p:spPr bwMode="auto">
          <a:xfrm>
            <a:off x="5156530" y="543799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422"/>
          <p:cNvSpPr>
            <a:spLocks noChangeArrowheads="1"/>
          </p:cNvSpPr>
          <p:nvPr/>
        </p:nvSpPr>
        <p:spPr bwMode="auto">
          <a:xfrm>
            <a:off x="4888221" y="479822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423"/>
          <p:cNvSpPr>
            <a:spLocks noChangeArrowheads="1"/>
          </p:cNvSpPr>
          <p:nvPr/>
        </p:nvSpPr>
        <p:spPr bwMode="auto">
          <a:xfrm>
            <a:off x="4457010" y="319166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424"/>
          <p:cNvSpPr>
            <a:spLocks noChangeArrowheads="1"/>
          </p:cNvSpPr>
          <p:nvPr/>
        </p:nvSpPr>
        <p:spPr bwMode="auto">
          <a:xfrm>
            <a:off x="4572000" y="300910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425"/>
          <p:cNvSpPr>
            <a:spLocks noChangeArrowheads="1"/>
          </p:cNvSpPr>
          <p:nvPr/>
        </p:nvSpPr>
        <p:spPr bwMode="auto">
          <a:xfrm>
            <a:off x="4869056" y="321071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426"/>
          <p:cNvSpPr>
            <a:spLocks noChangeArrowheads="1"/>
          </p:cNvSpPr>
          <p:nvPr/>
        </p:nvSpPr>
        <p:spPr bwMode="auto">
          <a:xfrm>
            <a:off x="4984046" y="301862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427"/>
          <p:cNvSpPr>
            <a:spLocks noChangeArrowheads="1"/>
          </p:cNvSpPr>
          <p:nvPr/>
        </p:nvSpPr>
        <p:spPr bwMode="auto">
          <a:xfrm>
            <a:off x="5099035" y="285670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428"/>
          <p:cNvSpPr>
            <a:spLocks noChangeArrowheads="1"/>
          </p:cNvSpPr>
          <p:nvPr/>
        </p:nvSpPr>
        <p:spPr bwMode="auto">
          <a:xfrm>
            <a:off x="4897804" y="276145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429"/>
          <p:cNvSpPr>
            <a:spLocks noChangeArrowheads="1"/>
          </p:cNvSpPr>
          <p:nvPr/>
        </p:nvSpPr>
        <p:spPr bwMode="auto">
          <a:xfrm>
            <a:off x="5089453" y="332501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430"/>
          <p:cNvSpPr>
            <a:spLocks noChangeArrowheads="1"/>
          </p:cNvSpPr>
          <p:nvPr/>
        </p:nvSpPr>
        <p:spPr bwMode="auto">
          <a:xfrm>
            <a:off x="5416853" y="275192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431"/>
          <p:cNvSpPr>
            <a:spLocks noChangeArrowheads="1"/>
          </p:cNvSpPr>
          <p:nvPr/>
        </p:nvSpPr>
        <p:spPr bwMode="auto">
          <a:xfrm>
            <a:off x="5493513" y="266461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432"/>
          <p:cNvSpPr>
            <a:spLocks noChangeArrowheads="1"/>
          </p:cNvSpPr>
          <p:nvPr/>
        </p:nvSpPr>
        <p:spPr bwMode="auto">
          <a:xfrm>
            <a:off x="5618085" y="277097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433"/>
          <p:cNvSpPr>
            <a:spLocks noChangeArrowheads="1"/>
          </p:cNvSpPr>
          <p:nvPr/>
        </p:nvSpPr>
        <p:spPr bwMode="auto">
          <a:xfrm>
            <a:off x="5694745" y="281860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434"/>
          <p:cNvSpPr>
            <a:spLocks noChangeArrowheads="1"/>
          </p:cNvSpPr>
          <p:nvPr/>
        </p:nvSpPr>
        <p:spPr bwMode="auto">
          <a:xfrm>
            <a:off x="5953471" y="296147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35"/>
          <p:cNvSpPr>
            <a:spLocks noChangeArrowheads="1"/>
          </p:cNvSpPr>
          <p:nvPr/>
        </p:nvSpPr>
        <p:spPr bwMode="auto">
          <a:xfrm>
            <a:off x="5483931" y="3553620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6"/>
          <p:cNvSpPr>
            <a:spLocks noChangeArrowheads="1"/>
          </p:cNvSpPr>
          <p:nvPr/>
        </p:nvSpPr>
        <p:spPr bwMode="auto">
          <a:xfrm>
            <a:off x="5675580" y="36599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437"/>
          <p:cNvSpPr>
            <a:spLocks noChangeArrowheads="1"/>
          </p:cNvSpPr>
          <p:nvPr/>
        </p:nvSpPr>
        <p:spPr bwMode="auto">
          <a:xfrm>
            <a:off x="5474348" y="396478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438"/>
          <p:cNvSpPr>
            <a:spLocks noChangeArrowheads="1"/>
          </p:cNvSpPr>
          <p:nvPr/>
        </p:nvSpPr>
        <p:spPr bwMode="auto">
          <a:xfrm>
            <a:off x="5848064" y="33535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439"/>
          <p:cNvSpPr>
            <a:spLocks noChangeArrowheads="1"/>
          </p:cNvSpPr>
          <p:nvPr/>
        </p:nvSpPr>
        <p:spPr bwMode="auto">
          <a:xfrm>
            <a:off x="6585913" y="176608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440"/>
          <p:cNvSpPr>
            <a:spLocks noChangeArrowheads="1"/>
          </p:cNvSpPr>
          <p:nvPr/>
        </p:nvSpPr>
        <p:spPr bwMode="auto">
          <a:xfrm>
            <a:off x="6815892" y="187086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6748815" y="195817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442"/>
          <p:cNvSpPr>
            <a:spLocks noChangeArrowheads="1"/>
          </p:cNvSpPr>
          <p:nvPr/>
        </p:nvSpPr>
        <p:spPr bwMode="auto">
          <a:xfrm>
            <a:off x="6720068" y="190896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443"/>
          <p:cNvSpPr>
            <a:spLocks noChangeArrowheads="1"/>
          </p:cNvSpPr>
          <p:nvPr/>
        </p:nvSpPr>
        <p:spPr bwMode="auto">
          <a:xfrm>
            <a:off x="6538001" y="198674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444"/>
          <p:cNvSpPr>
            <a:spLocks noChangeArrowheads="1"/>
          </p:cNvSpPr>
          <p:nvPr/>
        </p:nvSpPr>
        <p:spPr bwMode="auto">
          <a:xfrm>
            <a:off x="6959629" y="2291551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445"/>
          <p:cNvSpPr>
            <a:spLocks noChangeArrowheads="1"/>
          </p:cNvSpPr>
          <p:nvPr/>
        </p:nvSpPr>
        <p:spPr bwMode="auto">
          <a:xfrm>
            <a:off x="6346352" y="3113880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446"/>
          <p:cNvSpPr>
            <a:spLocks noChangeArrowheads="1"/>
          </p:cNvSpPr>
          <p:nvPr/>
        </p:nvSpPr>
        <p:spPr bwMode="auto">
          <a:xfrm>
            <a:off x="6681738" y="326786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447"/>
          <p:cNvSpPr>
            <a:spLocks noChangeArrowheads="1"/>
          </p:cNvSpPr>
          <p:nvPr/>
        </p:nvSpPr>
        <p:spPr bwMode="auto">
          <a:xfrm>
            <a:off x="7237521" y="360283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448"/>
          <p:cNvSpPr>
            <a:spLocks noChangeArrowheads="1"/>
          </p:cNvSpPr>
          <p:nvPr/>
        </p:nvSpPr>
        <p:spPr bwMode="auto">
          <a:xfrm>
            <a:off x="7218356" y="374570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449"/>
          <p:cNvSpPr>
            <a:spLocks noChangeArrowheads="1"/>
          </p:cNvSpPr>
          <p:nvPr/>
        </p:nvSpPr>
        <p:spPr bwMode="auto">
          <a:xfrm>
            <a:off x="6355934" y="40330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450"/>
          <p:cNvSpPr>
            <a:spLocks noChangeArrowheads="1"/>
          </p:cNvSpPr>
          <p:nvPr/>
        </p:nvSpPr>
        <p:spPr bwMode="auto">
          <a:xfrm>
            <a:off x="6518836" y="378380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451"/>
          <p:cNvSpPr>
            <a:spLocks noChangeArrowheads="1"/>
          </p:cNvSpPr>
          <p:nvPr/>
        </p:nvSpPr>
        <p:spPr bwMode="auto">
          <a:xfrm>
            <a:off x="6825475" y="375523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452"/>
          <p:cNvSpPr>
            <a:spLocks noChangeArrowheads="1"/>
          </p:cNvSpPr>
          <p:nvPr/>
        </p:nvSpPr>
        <p:spPr bwMode="auto">
          <a:xfrm>
            <a:off x="7160861" y="390763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453"/>
          <p:cNvSpPr>
            <a:spLocks noChangeArrowheads="1"/>
          </p:cNvSpPr>
          <p:nvPr/>
        </p:nvSpPr>
        <p:spPr bwMode="auto">
          <a:xfrm>
            <a:off x="6940464" y="435689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454"/>
          <p:cNvSpPr>
            <a:spLocks noChangeArrowheads="1"/>
          </p:cNvSpPr>
          <p:nvPr/>
        </p:nvSpPr>
        <p:spPr bwMode="auto">
          <a:xfrm>
            <a:off x="6767980" y="473948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455"/>
          <p:cNvSpPr>
            <a:spLocks noChangeArrowheads="1"/>
          </p:cNvSpPr>
          <p:nvPr/>
        </p:nvSpPr>
        <p:spPr bwMode="auto">
          <a:xfrm>
            <a:off x="5416853" y="46632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456"/>
          <p:cNvSpPr>
            <a:spLocks noChangeArrowheads="1"/>
          </p:cNvSpPr>
          <p:nvPr/>
        </p:nvSpPr>
        <p:spPr bwMode="auto">
          <a:xfrm>
            <a:off x="5560590" y="443468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457"/>
          <p:cNvSpPr>
            <a:spLocks noChangeArrowheads="1"/>
          </p:cNvSpPr>
          <p:nvPr/>
        </p:nvSpPr>
        <p:spPr bwMode="auto">
          <a:xfrm>
            <a:off x="5857647" y="472996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458"/>
          <p:cNvSpPr>
            <a:spLocks noChangeArrowheads="1"/>
          </p:cNvSpPr>
          <p:nvPr/>
        </p:nvSpPr>
        <p:spPr bwMode="auto">
          <a:xfrm>
            <a:off x="6413429" y="5188752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459"/>
          <p:cNvSpPr>
            <a:spLocks noChangeArrowheads="1"/>
          </p:cNvSpPr>
          <p:nvPr/>
        </p:nvSpPr>
        <p:spPr bwMode="auto">
          <a:xfrm>
            <a:off x="6183450" y="568723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460"/>
          <p:cNvSpPr>
            <a:spLocks noChangeArrowheads="1"/>
          </p:cNvSpPr>
          <p:nvPr/>
        </p:nvSpPr>
        <p:spPr bwMode="auto">
          <a:xfrm>
            <a:off x="6566748" y="534274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461"/>
          <p:cNvSpPr>
            <a:spLocks noChangeArrowheads="1"/>
          </p:cNvSpPr>
          <p:nvPr/>
        </p:nvSpPr>
        <p:spPr bwMode="auto">
          <a:xfrm>
            <a:off x="5340194" y="34678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462"/>
          <p:cNvSpPr>
            <a:spLocks noChangeArrowheads="1"/>
          </p:cNvSpPr>
          <p:nvPr/>
        </p:nvSpPr>
        <p:spPr bwMode="auto">
          <a:xfrm>
            <a:off x="4639077" y="304720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463"/>
          <p:cNvSpPr>
            <a:spLocks noChangeArrowheads="1"/>
          </p:cNvSpPr>
          <p:nvPr/>
        </p:nvSpPr>
        <p:spPr bwMode="auto">
          <a:xfrm>
            <a:off x="2107711" y="386000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464"/>
          <p:cNvSpPr>
            <a:spLocks noChangeArrowheads="1"/>
          </p:cNvSpPr>
          <p:nvPr/>
        </p:nvSpPr>
        <p:spPr bwMode="auto">
          <a:xfrm>
            <a:off x="2146041" y="386953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465"/>
          <p:cNvSpPr>
            <a:spLocks noChangeArrowheads="1"/>
          </p:cNvSpPr>
          <p:nvPr/>
        </p:nvSpPr>
        <p:spPr bwMode="auto">
          <a:xfrm>
            <a:off x="2337690" y="3955259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466"/>
          <p:cNvSpPr>
            <a:spLocks noChangeArrowheads="1"/>
          </p:cNvSpPr>
          <p:nvPr/>
        </p:nvSpPr>
        <p:spPr bwMode="auto">
          <a:xfrm>
            <a:off x="2347272" y="3955259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467"/>
          <p:cNvSpPr>
            <a:spLocks noChangeArrowheads="1"/>
          </p:cNvSpPr>
          <p:nvPr/>
        </p:nvSpPr>
        <p:spPr bwMode="auto">
          <a:xfrm>
            <a:off x="2366437" y="3917159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468"/>
          <p:cNvSpPr>
            <a:spLocks noChangeArrowheads="1"/>
          </p:cNvSpPr>
          <p:nvPr/>
        </p:nvSpPr>
        <p:spPr bwMode="auto">
          <a:xfrm>
            <a:off x="2366437" y="392668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469"/>
          <p:cNvSpPr>
            <a:spLocks noChangeArrowheads="1"/>
          </p:cNvSpPr>
          <p:nvPr/>
        </p:nvSpPr>
        <p:spPr bwMode="auto">
          <a:xfrm>
            <a:off x="3201708" y="41092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470"/>
          <p:cNvSpPr>
            <a:spLocks noChangeArrowheads="1"/>
          </p:cNvSpPr>
          <p:nvPr/>
        </p:nvSpPr>
        <p:spPr bwMode="auto">
          <a:xfrm>
            <a:off x="3201708" y="41092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471"/>
          <p:cNvSpPr>
            <a:spLocks noChangeArrowheads="1"/>
          </p:cNvSpPr>
          <p:nvPr/>
        </p:nvSpPr>
        <p:spPr bwMode="auto">
          <a:xfrm>
            <a:off x="3182543" y="413782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472"/>
          <p:cNvSpPr>
            <a:spLocks noChangeArrowheads="1"/>
          </p:cNvSpPr>
          <p:nvPr/>
        </p:nvSpPr>
        <p:spPr bwMode="auto">
          <a:xfrm>
            <a:off x="3508347" y="429022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473"/>
          <p:cNvSpPr>
            <a:spLocks noChangeArrowheads="1"/>
          </p:cNvSpPr>
          <p:nvPr/>
        </p:nvSpPr>
        <p:spPr bwMode="auto">
          <a:xfrm>
            <a:off x="3575424" y="422354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474"/>
          <p:cNvSpPr>
            <a:spLocks noChangeArrowheads="1"/>
          </p:cNvSpPr>
          <p:nvPr/>
        </p:nvSpPr>
        <p:spPr bwMode="auto">
          <a:xfrm>
            <a:off x="3929975" y="420449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Oval 475"/>
          <p:cNvSpPr>
            <a:spLocks noChangeArrowheads="1"/>
          </p:cNvSpPr>
          <p:nvPr/>
        </p:nvSpPr>
        <p:spPr bwMode="auto">
          <a:xfrm>
            <a:off x="4112042" y="425212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Oval 476"/>
          <p:cNvSpPr>
            <a:spLocks noChangeArrowheads="1"/>
          </p:cNvSpPr>
          <p:nvPr/>
        </p:nvSpPr>
        <p:spPr bwMode="auto">
          <a:xfrm>
            <a:off x="4409098" y="432832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Oval 477"/>
          <p:cNvSpPr>
            <a:spLocks noChangeArrowheads="1"/>
          </p:cNvSpPr>
          <p:nvPr/>
        </p:nvSpPr>
        <p:spPr bwMode="auto">
          <a:xfrm>
            <a:off x="3268786" y="480775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Oval 478"/>
          <p:cNvSpPr>
            <a:spLocks noChangeArrowheads="1"/>
          </p:cNvSpPr>
          <p:nvPr/>
        </p:nvSpPr>
        <p:spPr bwMode="auto">
          <a:xfrm>
            <a:off x="4284526" y="509350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Oval 479"/>
          <p:cNvSpPr>
            <a:spLocks noChangeArrowheads="1"/>
          </p:cNvSpPr>
          <p:nvPr/>
        </p:nvSpPr>
        <p:spPr bwMode="auto">
          <a:xfrm>
            <a:off x="4284526" y="511255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480"/>
          <p:cNvSpPr>
            <a:spLocks noChangeArrowheads="1"/>
          </p:cNvSpPr>
          <p:nvPr/>
        </p:nvSpPr>
        <p:spPr bwMode="auto">
          <a:xfrm>
            <a:off x="5041540" y="542846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Oval 481"/>
          <p:cNvSpPr>
            <a:spLocks noChangeArrowheads="1"/>
          </p:cNvSpPr>
          <p:nvPr/>
        </p:nvSpPr>
        <p:spPr bwMode="auto">
          <a:xfrm>
            <a:off x="5828899" y="546656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Oval 482"/>
          <p:cNvSpPr>
            <a:spLocks noChangeArrowheads="1"/>
          </p:cNvSpPr>
          <p:nvPr/>
        </p:nvSpPr>
        <p:spPr bwMode="auto">
          <a:xfrm>
            <a:off x="6250527" y="560150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Oval 483"/>
          <p:cNvSpPr>
            <a:spLocks noChangeArrowheads="1"/>
          </p:cNvSpPr>
          <p:nvPr/>
        </p:nvSpPr>
        <p:spPr bwMode="auto">
          <a:xfrm>
            <a:off x="6413429" y="550466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Oval 484"/>
          <p:cNvSpPr>
            <a:spLocks noChangeArrowheads="1"/>
          </p:cNvSpPr>
          <p:nvPr/>
        </p:nvSpPr>
        <p:spPr bwMode="auto">
          <a:xfrm>
            <a:off x="6605078" y="503635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Oval 485"/>
          <p:cNvSpPr>
            <a:spLocks noChangeArrowheads="1"/>
          </p:cNvSpPr>
          <p:nvPr/>
        </p:nvSpPr>
        <p:spPr bwMode="auto">
          <a:xfrm>
            <a:off x="5924724" y="48172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Oval 486"/>
          <p:cNvSpPr>
            <a:spLocks noChangeArrowheads="1"/>
          </p:cNvSpPr>
          <p:nvPr/>
        </p:nvSpPr>
        <p:spPr bwMode="auto">
          <a:xfrm>
            <a:off x="6135538" y="49315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Oval 487"/>
          <p:cNvSpPr>
            <a:spLocks noChangeArrowheads="1"/>
          </p:cNvSpPr>
          <p:nvPr/>
        </p:nvSpPr>
        <p:spPr bwMode="auto">
          <a:xfrm>
            <a:off x="5761822" y="48553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Oval 488"/>
          <p:cNvSpPr>
            <a:spLocks noChangeArrowheads="1"/>
          </p:cNvSpPr>
          <p:nvPr/>
        </p:nvSpPr>
        <p:spPr bwMode="auto">
          <a:xfrm>
            <a:off x="5694745" y="48553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Oval 489"/>
          <p:cNvSpPr>
            <a:spLocks noChangeArrowheads="1"/>
          </p:cNvSpPr>
          <p:nvPr/>
        </p:nvSpPr>
        <p:spPr bwMode="auto">
          <a:xfrm>
            <a:off x="7093784" y="409972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490"/>
          <p:cNvSpPr>
            <a:spLocks noChangeArrowheads="1"/>
          </p:cNvSpPr>
          <p:nvPr/>
        </p:nvSpPr>
        <p:spPr bwMode="auto">
          <a:xfrm>
            <a:off x="7045871" y="41187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491"/>
          <p:cNvSpPr>
            <a:spLocks noChangeArrowheads="1"/>
          </p:cNvSpPr>
          <p:nvPr/>
        </p:nvSpPr>
        <p:spPr bwMode="auto">
          <a:xfrm>
            <a:off x="6978794" y="424259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Oval 492"/>
          <p:cNvSpPr>
            <a:spLocks noChangeArrowheads="1"/>
          </p:cNvSpPr>
          <p:nvPr/>
        </p:nvSpPr>
        <p:spPr bwMode="auto">
          <a:xfrm>
            <a:off x="6193033" y="396478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Oval 493"/>
          <p:cNvSpPr>
            <a:spLocks noChangeArrowheads="1"/>
          </p:cNvSpPr>
          <p:nvPr/>
        </p:nvSpPr>
        <p:spPr bwMode="auto">
          <a:xfrm>
            <a:off x="4993628" y="41568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Oval 494"/>
          <p:cNvSpPr>
            <a:spLocks noChangeArrowheads="1"/>
          </p:cNvSpPr>
          <p:nvPr/>
        </p:nvSpPr>
        <p:spPr bwMode="auto">
          <a:xfrm>
            <a:off x="4897804" y="416639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Oval 495"/>
          <p:cNvSpPr>
            <a:spLocks noChangeArrowheads="1"/>
          </p:cNvSpPr>
          <p:nvPr/>
        </p:nvSpPr>
        <p:spPr bwMode="auto">
          <a:xfrm>
            <a:off x="5003211" y="431879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Oval 496"/>
          <p:cNvSpPr>
            <a:spLocks noChangeArrowheads="1"/>
          </p:cNvSpPr>
          <p:nvPr/>
        </p:nvSpPr>
        <p:spPr bwMode="auto">
          <a:xfrm>
            <a:off x="4955298" y="429974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497"/>
          <p:cNvSpPr>
            <a:spLocks noChangeArrowheads="1"/>
          </p:cNvSpPr>
          <p:nvPr/>
        </p:nvSpPr>
        <p:spPr bwMode="auto">
          <a:xfrm>
            <a:off x="6796728" y="33535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Oval 498"/>
          <p:cNvSpPr>
            <a:spLocks noChangeArrowheads="1"/>
          </p:cNvSpPr>
          <p:nvPr/>
        </p:nvSpPr>
        <p:spPr bwMode="auto">
          <a:xfrm>
            <a:off x="6787145" y="326786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Oval 499"/>
          <p:cNvSpPr>
            <a:spLocks noChangeArrowheads="1"/>
          </p:cNvSpPr>
          <p:nvPr/>
        </p:nvSpPr>
        <p:spPr bwMode="auto">
          <a:xfrm>
            <a:off x="7256686" y="317261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Oval 500"/>
          <p:cNvSpPr>
            <a:spLocks noChangeArrowheads="1"/>
          </p:cNvSpPr>
          <p:nvPr/>
        </p:nvSpPr>
        <p:spPr bwMode="auto">
          <a:xfrm>
            <a:off x="7438752" y="286622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Oval 501"/>
          <p:cNvSpPr>
            <a:spLocks noChangeArrowheads="1"/>
          </p:cNvSpPr>
          <p:nvPr/>
        </p:nvSpPr>
        <p:spPr bwMode="auto">
          <a:xfrm>
            <a:off x="7371675" y="265509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502"/>
          <p:cNvSpPr>
            <a:spLocks noChangeArrowheads="1"/>
          </p:cNvSpPr>
          <p:nvPr/>
        </p:nvSpPr>
        <p:spPr bwMode="auto">
          <a:xfrm>
            <a:off x="7218356" y="255031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Oval 503"/>
          <p:cNvSpPr>
            <a:spLocks noChangeArrowheads="1"/>
          </p:cNvSpPr>
          <p:nvPr/>
        </p:nvSpPr>
        <p:spPr bwMode="auto">
          <a:xfrm>
            <a:off x="7438752" y="275192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Oval 504"/>
          <p:cNvSpPr>
            <a:spLocks noChangeArrowheads="1"/>
          </p:cNvSpPr>
          <p:nvPr/>
        </p:nvSpPr>
        <p:spPr bwMode="auto">
          <a:xfrm>
            <a:off x="6767980" y="178513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505"/>
          <p:cNvSpPr>
            <a:spLocks noChangeArrowheads="1"/>
          </p:cNvSpPr>
          <p:nvPr/>
        </p:nvSpPr>
        <p:spPr bwMode="auto">
          <a:xfrm>
            <a:off x="6624243" y="173751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Oval 506"/>
          <p:cNvSpPr>
            <a:spLocks noChangeArrowheads="1"/>
          </p:cNvSpPr>
          <p:nvPr/>
        </p:nvSpPr>
        <p:spPr bwMode="auto">
          <a:xfrm>
            <a:off x="6298440" y="165178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507"/>
          <p:cNvSpPr>
            <a:spLocks noChangeArrowheads="1"/>
          </p:cNvSpPr>
          <p:nvPr/>
        </p:nvSpPr>
        <p:spPr bwMode="auto">
          <a:xfrm>
            <a:off x="5953471" y="153748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Oval 508"/>
          <p:cNvSpPr>
            <a:spLocks noChangeArrowheads="1"/>
          </p:cNvSpPr>
          <p:nvPr/>
        </p:nvSpPr>
        <p:spPr bwMode="auto">
          <a:xfrm>
            <a:off x="6116373" y="181371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509"/>
          <p:cNvSpPr>
            <a:spLocks noChangeArrowheads="1"/>
          </p:cNvSpPr>
          <p:nvPr/>
        </p:nvSpPr>
        <p:spPr bwMode="auto">
          <a:xfrm>
            <a:off x="6001383" y="215820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Oval 510"/>
          <p:cNvSpPr>
            <a:spLocks noChangeArrowheads="1"/>
          </p:cNvSpPr>
          <p:nvPr/>
        </p:nvSpPr>
        <p:spPr bwMode="auto">
          <a:xfrm>
            <a:off x="5214025" y="2310601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Oval 511"/>
          <p:cNvSpPr>
            <a:spLocks noChangeArrowheads="1"/>
          </p:cNvSpPr>
          <p:nvPr/>
        </p:nvSpPr>
        <p:spPr bwMode="auto">
          <a:xfrm>
            <a:off x="5848064" y="239791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Oval 512"/>
          <p:cNvSpPr>
            <a:spLocks noChangeArrowheads="1"/>
          </p:cNvSpPr>
          <p:nvPr/>
        </p:nvSpPr>
        <p:spPr bwMode="auto">
          <a:xfrm>
            <a:off x="4974463" y="261699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Oval 513"/>
          <p:cNvSpPr>
            <a:spLocks noChangeArrowheads="1"/>
          </p:cNvSpPr>
          <p:nvPr/>
        </p:nvSpPr>
        <p:spPr bwMode="auto">
          <a:xfrm>
            <a:off x="4849891" y="2731291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514"/>
          <p:cNvSpPr>
            <a:spLocks noChangeArrowheads="1"/>
          </p:cNvSpPr>
          <p:nvPr/>
        </p:nvSpPr>
        <p:spPr bwMode="auto">
          <a:xfrm>
            <a:off x="4782814" y="284717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515"/>
          <p:cNvSpPr>
            <a:spLocks noChangeArrowheads="1"/>
          </p:cNvSpPr>
          <p:nvPr/>
        </p:nvSpPr>
        <p:spPr bwMode="auto">
          <a:xfrm>
            <a:off x="4744484" y="283765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516"/>
          <p:cNvSpPr>
            <a:spLocks noChangeArrowheads="1"/>
          </p:cNvSpPr>
          <p:nvPr/>
        </p:nvSpPr>
        <p:spPr bwMode="auto">
          <a:xfrm>
            <a:off x="4504923" y="156606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Oval 517"/>
          <p:cNvSpPr>
            <a:spLocks noChangeArrowheads="1"/>
          </p:cNvSpPr>
          <p:nvPr/>
        </p:nvSpPr>
        <p:spPr bwMode="auto">
          <a:xfrm>
            <a:off x="4188702" y="201532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518"/>
          <p:cNvSpPr>
            <a:spLocks noChangeArrowheads="1"/>
          </p:cNvSpPr>
          <p:nvPr/>
        </p:nvSpPr>
        <p:spPr bwMode="auto">
          <a:xfrm>
            <a:off x="4610330" y="2339176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519"/>
          <p:cNvSpPr>
            <a:spLocks noChangeArrowheads="1"/>
          </p:cNvSpPr>
          <p:nvPr/>
        </p:nvSpPr>
        <p:spPr bwMode="auto">
          <a:xfrm>
            <a:off x="3949140" y="193912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Oval 520"/>
          <p:cNvSpPr>
            <a:spLocks noChangeArrowheads="1"/>
          </p:cNvSpPr>
          <p:nvPr/>
        </p:nvSpPr>
        <p:spPr bwMode="auto">
          <a:xfrm>
            <a:off x="4322856" y="288527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Oval 521"/>
          <p:cNvSpPr>
            <a:spLocks noChangeArrowheads="1"/>
          </p:cNvSpPr>
          <p:nvPr/>
        </p:nvSpPr>
        <p:spPr bwMode="auto">
          <a:xfrm>
            <a:off x="4543253" y="3132930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Oval 522"/>
          <p:cNvSpPr>
            <a:spLocks noChangeArrowheads="1"/>
          </p:cNvSpPr>
          <p:nvPr/>
        </p:nvSpPr>
        <p:spPr bwMode="auto">
          <a:xfrm>
            <a:off x="4504923" y="3142455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Oval 523"/>
          <p:cNvSpPr>
            <a:spLocks noChangeArrowheads="1"/>
          </p:cNvSpPr>
          <p:nvPr/>
        </p:nvSpPr>
        <p:spPr bwMode="auto">
          <a:xfrm>
            <a:off x="4418681" y="322976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Oval 524"/>
          <p:cNvSpPr>
            <a:spLocks noChangeArrowheads="1"/>
          </p:cNvSpPr>
          <p:nvPr/>
        </p:nvSpPr>
        <p:spPr bwMode="auto">
          <a:xfrm>
            <a:off x="4543253" y="323929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Oval 525"/>
          <p:cNvSpPr>
            <a:spLocks noChangeArrowheads="1"/>
          </p:cNvSpPr>
          <p:nvPr/>
        </p:nvSpPr>
        <p:spPr bwMode="auto">
          <a:xfrm>
            <a:off x="4121624" y="289480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Oval 526"/>
          <p:cNvSpPr>
            <a:spLocks noChangeArrowheads="1"/>
          </p:cNvSpPr>
          <p:nvPr/>
        </p:nvSpPr>
        <p:spPr bwMode="auto">
          <a:xfrm>
            <a:off x="4112042" y="316309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Oval 527"/>
          <p:cNvSpPr>
            <a:spLocks noChangeArrowheads="1"/>
          </p:cNvSpPr>
          <p:nvPr/>
        </p:nvSpPr>
        <p:spPr bwMode="auto">
          <a:xfrm>
            <a:off x="4361186" y="33535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Oval 528"/>
          <p:cNvSpPr>
            <a:spLocks noChangeArrowheads="1"/>
          </p:cNvSpPr>
          <p:nvPr/>
        </p:nvSpPr>
        <p:spPr bwMode="auto">
          <a:xfrm>
            <a:off x="4112042" y="349646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Oval 529"/>
          <p:cNvSpPr>
            <a:spLocks noChangeArrowheads="1"/>
          </p:cNvSpPr>
          <p:nvPr/>
        </p:nvSpPr>
        <p:spPr bwMode="auto">
          <a:xfrm>
            <a:off x="3057972" y="256936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Oval 530"/>
          <p:cNvSpPr>
            <a:spLocks noChangeArrowheads="1"/>
          </p:cNvSpPr>
          <p:nvPr/>
        </p:nvSpPr>
        <p:spPr bwMode="auto">
          <a:xfrm>
            <a:off x="2481427" y="1899437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Oval 531"/>
          <p:cNvSpPr>
            <a:spLocks noChangeArrowheads="1"/>
          </p:cNvSpPr>
          <p:nvPr/>
        </p:nvSpPr>
        <p:spPr bwMode="auto">
          <a:xfrm>
            <a:off x="2481427" y="187086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532"/>
          <p:cNvSpPr>
            <a:spLocks noChangeArrowheads="1"/>
          </p:cNvSpPr>
          <p:nvPr/>
        </p:nvSpPr>
        <p:spPr bwMode="auto">
          <a:xfrm>
            <a:off x="2078964" y="212962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533"/>
          <p:cNvSpPr>
            <a:spLocks noChangeArrowheads="1"/>
          </p:cNvSpPr>
          <p:nvPr/>
        </p:nvSpPr>
        <p:spPr bwMode="auto">
          <a:xfrm>
            <a:off x="1944809" y="207247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Oval 534"/>
          <p:cNvSpPr>
            <a:spLocks noChangeArrowheads="1"/>
          </p:cNvSpPr>
          <p:nvPr/>
        </p:nvSpPr>
        <p:spPr bwMode="auto">
          <a:xfrm>
            <a:off x="1868150" y="260746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535"/>
          <p:cNvSpPr>
            <a:spLocks noChangeArrowheads="1"/>
          </p:cNvSpPr>
          <p:nvPr/>
        </p:nvSpPr>
        <p:spPr bwMode="auto">
          <a:xfrm>
            <a:off x="1992722" y="264556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Oval 536"/>
          <p:cNvSpPr>
            <a:spLocks noChangeArrowheads="1"/>
          </p:cNvSpPr>
          <p:nvPr/>
        </p:nvSpPr>
        <p:spPr bwMode="auto">
          <a:xfrm>
            <a:off x="1647753" y="345836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Oval 537"/>
          <p:cNvSpPr>
            <a:spLocks noChangeArrowheads="1"/>
          </p:cNvSpPr>
          <p:nvPr/>
        </p:nvSpPr>
        <p:spPr bwMode="auto">
          <a:xfrm>
            <a:off x="2146041" y="369808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Oval 538"/>
          <p:cNvSpPr>
            <a:spLocks noChangeArrowheads="1"/>
          </p:cNvSpPr>
          <p:nvPr/>
        </p:nvSpPr>
        <p:spPr bwMode="auto">
          <a:xfrm>
            <a:off x="1935227" y="412829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Oval 539"/>
          <p:cNvSpPr>
            <a:spLocks noChangeArrowheads="1"/>
          </p:cNvSpPr>
          <p:nvPr/>
        </p:nvSpPr>
        <p:spPr bwMode="auto">
          <a:xfrm>
            <a:off x="2203536" y="426164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Oval 540"/>
          <p:cNvSpPr>
            <a:spLocks noChangeArrowheads="1"/>
          </p:cNvSpPr>
          <p:nvPr/>
        </p:nvSpPr>
        <p:spPr bwMode="auto">
          <a:xfrm>
            <a:off x="2318525" y="456803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Oval 541"/>
          <p:cNvSpPr>
            <a:spLocks noChangeArrowheads="1"/>
          </p:cNvSpPr>
          <p:nvPr/>
        </p:nvSpPr>
        <p:spPr bwMode="auto">
          <a:xfrm>
            <a:off x="4294109" y="397589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Oval 542"/>
          <p:cNvSpPr>
            <a:spLocks noChangeArrowheads="1"/>
          </p:cNvSpPr>
          <p:nvPr/>
        </p:nvSpPr>
        <p:spPr bwMode="auto">
          <a:xfrm>
            <a:off x="4734902" y="3132930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Oval 543"/>
          <p:cNvSpPr>
            <a:spLocks noChangeArrowheads="1"/>
          </p:cNvSpPr>
          <p:nvPr/>
        </p:nvSpPr>
        <p:spPr bwMode="auto">
          <a:xfrm>
            <a:off x="5991801" y="295195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Oval 544"/>
          <p:cNvSpPr>
            <a:spLocks noChangeArrowheads="1"/>
          </p:cNvSpPr>
          <p:nvPr/>
        </p:nvSpPr>
        <p:spPr bwMode="auto">
          <a:xfrm>
            <a:off x="4591165" y="301862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Oval 545"/>
          <p:cNvSpPr>
            <a:spLocks noChangeArrowheads="1"/>
          </p:cNvSpPr>
          <p:nvPr/>
        </p:nvSpPr>
        <p:spPr bwMode="auto">
          <a:xfrm>
            <a:off x="6538001" y="506492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Oval 546"/>
          <p:cNvSpPr>
            <a:spLocks noChangeArrowheads="1"/>
          </p:cNvSpPr>
          <p:nvPr/>
        </p:nvSpPr>
        <p:spPr bwMode="auto">
          <a:xfrm>
            <a:off x="6959629" y="34678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Oval 547"/>
          <p:cNvSpPr>
            <a:spLocks noChangeArrowheads="1"/>
          </p:cNvSpPr>
          <p:nvPr/>
        </p:nvSpPr>
        <p:spPr bwMode="auto">
          <a:xfrm>
            <a:off x="7055454" y="352504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Oval 548"/>
          <p:cNvSpPr>
            <a:spLocks noChangeArrowheads="1"/>
          </p:cNvSpPr>
          <p:nvPr/>
        </p:nvSpPr>
        <p:spPr bwMode="auto">
          <a:xfrm>
            <a:off x="7266268" y="3525044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Oval 549"/>
          <p:cNvSpPr>
            <a:spLocks noChangeArrowheads="1"/>
          </p:cNvSpPr>
          <p:nvPr/>
        </p:nvSpPr>
        <p:spPr bwMode="auto">
          <a:xfrm>
            <a:off x="7256686" y="326786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Oval 550"/>
          <p:cNvSpPr>
            <a:spLocks noChangeArrowheads="1"/>
          </p:cNvSpPr>
          <p:nvPr/>
        </p:nvSpPr>
        <p:spPr bwMode="auto">
          <a:xfrm>
            <a:off x="7285433" y="3104355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Oval 551"/>
          <p:cNvSpPr>
            <a:spLocks noChangeArrowheads="1"/>
          </p:cNvSpPr>
          <p:nvPr/>
        </p:nvSpPr>
        <p:spPr bwMode="auto">
          <a:xfrm>
            <a:off x="7065036" y="243601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Oval 552"/>
          <p:cNvSpPr>
            <a:spLocks noChangeArrowheads="1"/>
          </p:cNvSpPr>
          <p:nvPr/>
        </p:nvSpPr>
        <p:spPr bwMode="auto">
          <a:xfrm>
            <a:off x="7036289" y="237886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Oval 553"/>
          <p:cNvSpPr>
            <a:spLocks noChangeArrowheads="1"/>
          </p:cNvSpPr>
          <p:nvPr/>
        </p:nvSpPr>
        <p:spPr bwMode="auto">
          <a:xfrm>
            <a:off x="3086719" y="379333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Oval 554"/>
          <p:cNvSpPr>
            <a:spLocks noChangeArrowheads="1"/>
          </p:cNvSpPr>
          <p:nvPr/>
        </p:nvSpPr>
        <p:spPr bwMode="auto">
          <a:xfrm>
            <a:off x="3278368" y="212010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Oval 555"/>
          <p:cNvSpPr>
            <a:spLocks noChangeArrowheads="1"/>
          </p:cNvSpPr>
          <p:nvPr/>
        </p:nvSpPr>
        <p:spPr bwMode="auto">
          <a:xfrm>
            <a:off x="3546677" y="187086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Oval 556"/>
          <p:cNvSpPr>
            <a:spLocks noChangeArrowheads="1"/>
          </p:cNvSpPr>
          <p:nvPr/>
        </p:nvSpPr>
        <p:spPr bwMode="auto">
          <a:xfrm>
            <a:off x="4504923" y="3467894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Oval 557"/>
          <p:cNvSpPr>
            <a:spLocks noChangeArrowheads="1"/>
          </p:cNvSpPr>
          <p:nvPr/>
        </p:nvSpPr>
        <p:spPr bwMode="auto">
          <a:xfrm>
            <a:off x="5368941" y="316309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Oval 558"/>
          <p:cNvSpPr>
            <a:spLocks noChangeArrowheads="1"/>
          </p:cNvSpPr>
          <p:nvPr/>
        </p:nvSpPr>
        <p:spPr bwMode="auto">
          <a:xfrm>
            <a:off x="5474348" y="322024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Oval 559"/>
          <p:cNvSpPr>
            <a:spLocks noChangeArrowheads="1"/>
          </p:cNvSpPr>
          <p:nvPr/>
        </p:nvSpPr>
        <p:spPr bwMode="auto">
          <a:xfrm>
            <a:off x="5915141" y="305673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Oval 560"/>
          <p:cNvSpPr>
            <a:spLocks noChangeArrowheads="1"/>
          </p:cNvSpPr>
          <p:nvPr/>
        </p:nvSpPr>
        <p:spPr bwMode="auto">
          <a:xfrm>
            <a:off x="5223607" y="3085305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Oval 561"/>
          <p:cNvSpPr>
            <a:spLocks noChangeArrowheads="1"/>
          </p:cNvSpPr>
          <p:nvPr/>
        </p:nvSpPr>
        <p:spPr bwMode="auto">
          <a:xfrm>
            <a:off x="5340194" y="425212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Oval 562"/>
          <p:cNvSpPr>
            <a:spLocks noChangeArrowheads="1"/>
          </p:cNvSpPr>
          <p:nvPr/>
        </p:nvSpPr>
        <p:spPr bwMode="auto">
          <a:xfrm>
            <a:off x="5723492" y="455851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Oval 563"/>
          <p:cNvSpPr>
            <a:spLocks noChangeArrowheads="1"/>
          </p:cNvSpPr>
          <p:nvPr/>
        </p:nvSpPr>
        <p:spPr bwMode="auto">
          <a:xfrm>
            <a:off x="6250527" y="502682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Oval 564"/>
          <p:cNvSpPr>
            <a:spLocks noChangeArrowheads="1"/>
          </p:cNvSpPr>
          <p:nvPr/>
        </p:nvSpPr>
        <p:spPr bwMode="auto">
          <a:xfrm>
            <a:off x="6988377" y="426164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Oval 565"/>
          <p:cNvSpPr>
            <a:spLocks noChangeArrowheads="1"/>
          </p:cNvSpPr>
          <p:nvPr/>
        </p:nvSpPr>
        <p:spPr bwMode="auto">
          <a:xfrm>
            <a:off x="6921299" y="4347373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Oval 566"/>
          <p:cNvSpPr>
            <a:spLocks noChangeArrowheads="1"/>
          </p:cNvSpPr>
          <p:nvPr/>
        </p:nvSpPr>
        <p:spPr bwMode="auto">
          <a:xfrm>
            <a:off x="6700903" y="374570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Oval 567"/>
          <p:cNvSpPr>
            <a:spLocks noChangeArrowheads="1"/>
          </p:cNvSpPr>
          <p:nvPr/>
        </p:nvSpPr>
        <p:spPr bwMode="auto">
          <a:xfrm>
            <a:off x="6633826" y="375523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Oval 568"/>
          <p:cNvSpPr>
            <a:spLocks noChangeArrowheads="1"/>
          </p:cNvSpPr>
          <p:nvPr/>
        </p:nvSpPr>
        <p:spPr bwMode="auto">
          <a:xfrm>
            <a:off x="7218356" y="363140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Oval 569"/>
          <p:cNvSpPr>
            <a:spLocks noChangeArrowheads="1"/>
          </p:cNvSpPr>
          <p:nvPr/>
        </p:nvSpPr>
        <p:spPr bwMode="auto">
          <a:xfrm>
            <a:off x="7237521" y="367903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Oval 570"/>
          <p:cNvSpPr>
            <a:spLocks noChangeArrowheads="1"/>
          </p:cNvSpPr>
          <p:nvPr/>
        </p:nvSpPr>
        <p:spPr bwMode="auto">
          <a:xfrm>
            <a:off x="6518836" y="1718461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Oval 571"/>
          <p:cNvSpPr>
            <a:spLocks noChangeArrowheads="1"/>
          </p:cNvSpPr>
          <p:nvPr/>
        </p:nvSpPr>
        <p:spPr bwMode="auto">
          <a:xfrm>
            <a:off x="5531843" y="125014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Oval 572"/>
          <p:cNvSpPr>
            <a:spLocks noChangeArrowheads="1"/>
          </p:cNvSpPr>
          <p:nvPr/>
        </p:nvSpPr>
        <p:spPr bwMode="auto">
          <a:xfrm>
            <a:off x="4035382" y="275192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Oval 573"/>
          <p:cNvSpPr>
            <a:spLocks noChangeArrowheads="1"/>
          </p:cNvSpPr>
          <p:nvPr/>
        </p:nvSpPr>
        <p:spPr bwMode="auto">
          <a:xfrm>
            <a:off x="4217449" y="284717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Oval 574"/>
          <p:cNvSpPr>
            <a:spLocks noChangeArrowheads="1"/>
          </p:cNvSpPr>
          <p:nvPr/>
        </p:nvSpPr>
        <p:spPr bwMode="auto">
          <a:xfrm>
            <a:off x="3431687" y="3764758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Oval 575"/>
          <p:cNvSpPr>
            <a:spLocks noChangeArrowheads="1"/>
          </p:cNvSpPr>
          <p:nvPr/>
        </p:nvSpPr>
        <p:spPr bwMode="auto">
          <a:xfrm>
            <a:off x="2788066" y="361235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Oval 576"/>
          <p:cNvSpPr>
            <a:spLocks noChangeArrowheads="1"/>
          </p:cNvSpPr>
          <p:nvPr/>
        </p:nvSpPr>
        <p:spPr bwMode="auto">
          <a:xfrm>
            <a:off x="2031051" y="217725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Oval 577"/>
          <p:cNvSpPr>
            <a:spLocks noChangeArrowheads="1"/>
          </p:cNvSpPr>
          <p:nvPr/>
        </p:nvSpPr>
        <p:spPr bwMode="auto">
          <a:xfrm>
            <a:off x="4888221" y="4893476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Oval 578"/>
          <p:cNvSpPr>
            <a:spLocks noChangeArrowheads="1"/>
          </p:cNvSpPr>
          <p:nvPr/>
        </p:nvSpPr>
        <p:spPr bwMode="auto">
          <a:xfrm>
            <a:off x="5252355" y="4883951"/>
            <a:ext cx="59092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Oval 579"/>
          <p:cNvSpPr>
            <a:spLocks noChangeArrowheads="1"/>
          </p:cNvSpPr>
          <p:nvPr/>
        </p:nvSpPr>
        <p:spPr bwMode="auto">
          <a:xfrm>
            <a:off x="6327187" y="2082000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Oval 580"/>
          <p:cNvSpPr>
            <a:spLocks noChangeArrowheads="1"/>
          </p:cNvSpPr>
          <p:nvPr/>
        </p:nvSpPr>
        <p:spPr bwMode="auto">
          <a:xfrm>
            <a:off x="3096301" y="40806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Oval 581"/>
          <p:cNvSpPr>
            <a:spLocks noChangeArrowheads="1"/>
          </p:cNvSpPr>
          <p:nvPr/>
        </p:nvSpPr>
        <p:spPr bwMode="auto">
          <a:xfrm>
            <a:off x="2059799" y="3898109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Oval 582"/>
          <p:cNvSpPr>
            <a:spLocks noChangeArrowheads="1"/>
          </p:cNvSpPr>
          <p:nvPr/>
        </p:nvSpPr>
        <p:spPr bwMode="auto">
          <a:xfrm>
            <a:off x="2021469" y="398542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Oval 583"/>
          <p:cNvSpPr>
            <a:spLocks noChangeArrowheads="1"/>
          </p:cNvSpPr>
          <p:nvPr/>
        </p:nvSpPr>
        <p:spPr bwMode="auto">
          <a:xfrm>
            <a:off x="1992722" y="399494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Oval 584"/>
          <p:cNvSpPr>
            <a:spLocks noChangeArrowheads="1"/>
          </p:cNvSpPr>
          <p:nvPr/>
        </p:nvSpPr>
        <p:spPr bwMode="auto">
          <a:xfrm>
            <a:off x="2021469" y="41568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Oval 585"/>
          <p:cNvSpPr>
            <a:spLocks noChangeArrowheads="1"/>
          </p:cNvSpPr>
          <p:nvPr/>
        </p:nvSpPr>
        <p:spPr bwMode="auto">
          <a:xfrm>
            <a:off x="2107711" y="419497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Oval 586"/>
          <p:cNvSpPr>
            <a:spLocks noChangeArrowheads="1"/>
          </p:cNvSpPr>
          <p:nvPr/>
        </p:nvSpPr>
        <p:spPr bwMode="auto">
          <a:xfrm>
            <a:off x="2203536" y="431879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Oval 587"/>
          <p:cNvSpPr>
            <a:spLocks noChangeArrowheads="1"/>
          </p:cNvSpPr>
          <p:nvPr/>
        </p:nvSpPr>
        <p:spPr bwMode="auto">
          <a:xfrm>
            <a:off x="2021469" y="1889911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Oval 588"/>
          <p:cNvSpPr>
            <a:spLocks noChangeArrowheads="1"/>
          </p:cNvSpPr>
          <p:nvPr/>
        </p:nvSpPr>
        <p:spPr bwMode="auto">
          <a:xfrm>
            <a:off x="4159954" y="2780503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Oval 589"/>
          <p:cNvSpPr>
            <a:spLocks noChangeArrowheads="1"/>
          </p:cNvSpPr>
          <p:nvPr/>
        </p:nvSpPr>
        <p:spPr bwMode="auto">
          <a:xfrm>
            <a:off x="4322856" y="4548987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Oval 590"/>
          <p:cNvSpPr>
            <a:spLocks noChangeArrowheads="1"/>
          </p:cNvSpPr>
          <p:nvPr/>
        </p:nvSpPr>
        <p:spPr bwMode="auto">
          <a:xfrm>
            <a:off x="4581582" y="4356898"/>
            <a:ext cx="57495" cy="58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Oval 591"/>
          <p:cNvSpPr>
            <a:spLocks noChangeArrowheads="1"/>
          </p:cNvSpPr>
          <p:nvPr/>
        </p:nvSpPr>
        <p:spPr bwMode="auto">
          <a:xfrm>
            <a:off x="5378524" y="4118772"/>
            <a:ext cx="57495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592"/>
          <p:cNvSpPr>
            <a:spLocks/>
          </p:cNvSpPr>
          <p:nvPr/>
        </p:nvSpPr>
        <p:spPr bwMode="auto">
          <a:xfrm>
            <a:off x="6030131" y="2253451"/>
            <a:ext cx="124572" cy="106363"/>
          </a:xfrm>
          <a:custGeom>
            <a:avLst/>
            <a:gdLst>
              <a:gd name="T0" fmla="*/ 0 w 78"/>
              <a:gd name="T1" fmla="*/ 6 h 67"/>
              <a:gd name="T2" fmla="*/ 0 w 78"/>
              <a:gd name="T3" fmla="*/ 67 h 67"/>
              <a:gd name="T4" fmla="*/ 78 w 78"/>
              <a:gd name="T5" fmla="*/ 67 h 67"/>
              <a:gd name="T6" fmla="*/ 78 w 78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67">
                <a:moveTo>
                  <a:pt x="0" y="6"/>
                </a:moveTo>
                <a:lnTo>
                  <a:pt x="0" y="67"/>
                </a:lnTo>
                <a:lnTo>
                  <a:pt x="78" y="67"/>
                </a:lnTo>
                <a:lnTo>
                  <a:pt x="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Rectangle 593"/>
          <p:cNvSpPr>
            <a:spLocks noChangeArrowheads="1"/>
          </p:cNvSpPr>
          <p:nvPr/>
        </p:nvSpPr>
        <p:spPr bwMode="auto">
          <a:xfrm>
            <a:off x="6030131" y="2291551"/>
            <a:ext cx="124572" cy="682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Freeform 594"/>
          <p:cNvSpPr>
            <a:spLocks/>
          </p:cNvSpPr>
          <p:nvPr/>
        </p:nvSpPr>
        <p:spPr bwMode="auto">
          <a:xfrm>
            <a:off x="2117293" y="2062950"/>
            <a:ext cx="124572" cy="104776"/>
          </a:xfrm>
          <a:custGeom>
            <a:avLst/>
            <a:gdLst>
              <a:gd name="T0" fmla="*/ 0 w 78"/>
              <a:gd name="T1" fmla="*/ 6 h 66"/>
              <a:gd name="T2" fmla="*/ 0 w 78"/>
              <a:gd name="T3" fmla="*/ 66 h 66"/>
              <a:gd name="T4" fmla="*/ 78 w 78"/>
              <a:gd name="T5" fmla="*/ 66 h 66"/>
              <a:gd name="T6" fmla="*/ 78 w 78"/>
              <a:gd name="T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66">
                <a:moveTo>
                  <a:pt x="0" y="6"/>
                </a:moveTo>
                <a:lnTo>
                  <a:pt x="0" y="66"/>
                </a:lnTo>
                <a:lnTo>
                  <a:pt x="78" y="66"/>
                </a:lnTo>
                <a:lnTo>
                  <a:pt x="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Rectangle 595"/>
          <p:cNvSpPr>
            <a:spLocks noChangeArrowheads="1"/>
          </p:cNvSpPr>
          <p:nvPr/>
        </p:nvSpPr>
        <p:spPr bwMode="auto">
          <a:xfrm>
            <a:off x="2117293" y="2101050"/>
            <a:ext cx="124572" cy="666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596"/>
          <p:cNvSpPr>
            <a:spLocks/>
          </p:cNvSpPr>
          <p:nvPr/>
        </p:nvSpPr>
        <p:spPr bwMode="auto">
          <a:xfrm>
            <a:off x="2155623" y="4071147"/>
            <a:ext cx="124572" cy="104776"/>
          </a:xfrm>
          <a:custGeom>
            <a:avLst/>
            <a:gdLst>
              <a:gd name="T0" fmla="*/ 0 w 78"/>
              <a:gd name="T1" fmla="*/ 6 h 66"/>
              <a:gd name="T2" fmla="*/ 0 w 78"/>
              <a:gd name="T3" fmla="*/ 66 h 66"/>
              <a:gd name="T4" fmla="*/ 78 w 78"/>
              <a:gd name="T5" fmla="*/ 66 h 66"/>
              <a:gd name="T6" fmla="*/ 78 w 78"/>
              <a:gd name="T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66">
                <a:moveTo>
                  <a:pt x="0" y="6"/>
                </a:moveTo>
                <a:lnTo>
                  <a:pt x="0" y="66"/>
                </a:lnTo>
                <a:lnTo>
                  <a:pt x="78" y="66"/>
                </a:lnTo>
                <a:lnTo>
                  <a:pt x="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Rectangle 597"/>
          <p:cNvSpPr>
            <a:spLocks noChangeArrowheads="1"/>
          </p:cNvSpPr>
          <p:nvPr/>
        </p:nvSpPr>
        <p:spPr bwMode="auto">
          <a:xfrm>
            <a:off x="2155623" y="4109247"/>
            <a:ext cx="124572" cy="666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598"/>
          <p:cNvSpPr>
            <a:spLocks/>
          </p:cNvSpPr>
          <p:nvPr/>
        </p:nvSpPr>
        <p:spPr bwMode="auto">
          <a:xfrm>
            <a:off x="6193033" y="5925356"/>
            <a:ext cx="124572" cy="106363"/>
          </a:xfrm>
          <a:custGeom>
            <a:avLst/>
            <a:gdLst>
              <a:gd name="T0" fmla="*/ 0 w 78"/>
              <a:gd name="T1" fmla="*/ 6 h 67"/>
              <a:gd name="T2" fmla="*/ 0 w 78"/>
              <a:gd name="T3" fmla="*/ 67 h 67"/>
              <a:gd name="T4" fmla="*/ 78 w 78"/>
              <a:gd name="T5" fmla="*/ 67 h 67"/>
              <a:gd name="T6" fmla="*/ 78 w 78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67">
                <a:moveTo>
                  <a:pt x="0" y="6"/>
                </a:moveTo>
                <a:lnTo>
                  <a:pt x="0" y="67"/>
                </a:lnTo>
                <a:lnTo>
                  <a:pt x="78" y="67"/>
                </a:lnTo>
                <a:lnTo>
                  <a:pt x="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Rectangle 599"/>
          <p:cNvSpPr>
            <a:spLocks noChangeArrowheads="1"/>
          </p:cNvSpPr>
          <p:nvPr/>
        </p:nvSpPr>
        <p:spPr bwMode="auto">
          <a:xfrm>
            <a:off x="6193033" y="5963456"/>
            <a:ext cx="124572" cy="682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03" name="直接连接符 602"/>
          <p:cNvCxnSpPr/>
          <p:nvPr/>
        </p:nvCxnSpPr>
        <p:spPr>
          <a:xfrm>
            <a:off x="6958444" y="1251137"/>
            <a:ext cx="390453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/>
          <p:nvPr/>
        </p:nvCxnSpPr>
        <p:spPr>
          <a:xfrm>
            <a:off x="6958444" y="1731420"/>
            <a:ext cx="390453" cy="0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文本框 606"/>
          <p:cNvSpPr txBox="1"/>
          <p:nvPr/>
        </p:nvSpPr>
        <p:spPr>
          <a:xfrm>
            <a:off x="7423549" y="10818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泄露破坏</a:t>
            </a:r>
            <a:endParaRPr lang="zh-CN" altLang="en-US" sz="2400" dirty="0"/>
          </a:p>
        </p:txBody>
      </p:sp>
      <p:sp>
        <p:nvSpPr>
          <p:cNvPr id="608" name="文本框 607"/>
          <p:cNvSpPr txBox="1"/>
          <p:nvPr/>
        </p:nvSpPr>
        <p:spPr>
          <a:xfrm>
            <a:off x="7423549" y="15453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断开</a:t>
            </a:r>
            <a:r>
              <a:rPr lang="zh-CN" altLang="en-US" sz="2400" dirty="0" smtClean="0"/>
              <a:t>破坏</a:t>
            </a:r>
            <a:endParaRPr lang="zh-CN" altLang="en-US" sz="2400" dirty="0"/>
          </a:p>
        </p:txBody>
      </p:sp>
      <p:graphicFrame>
        <p:nvGraphicFramePr>
          <p:cNvPr id="609" name="表格 6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11371"/>
              </p:ext>
            </p:extLst>
          </p:nvPr>
        </p:nvGraphicFramePr>
        <p:xfrm>
          <a:off x="61964" y="3765671"/>
          <a:ext cx="1823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438">
                  <a:extLst>
                    <a:ext uri="{9D8B030D-6E8A-4147-A177-3AD203B41FA5}">
                      <a16:colId xmlns:a16="http://schemas.microsoft.com/office/drawing/2014/main" val="4183478318"/>
                    </a:ext>
                  </a:extLst>
                </a:gridCol>
                <a:gridCol w="707599">
                  <a:extLst>
                    <a:ext uri="{9D8B030D-6E8A-4147-A177-3AD203B41FA5}">
                      <a16:colId xmlns:a16="http://schemas.microsoft.com/office/drawing/2014/main" val="2595362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项目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水源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管道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断开破坏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渗漏破坏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8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84435"/>
              </p:ext>
            </p:extLst>
          </p:nvPr>
        </p:nvGraphicFramePr>
        <p:xfrm>
          <a:off x="457200" y="1690689"/>
          <a:ext cx="4114800" cy="32270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125694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886457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091773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621575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058484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9520391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破坏编号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所在管线编号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该管线上破坏破坏次序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破坏点与前点之间长度比例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破坏类型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渗漏面积等效直径（</a:t>
                      </a:r>
                      <a:r>
                        <a:rPr lang="en-US" altLang="zh-CN" sz="1100" u="none" strike="noStrike">
                          <a:effectLst/>
                        </a:rPr>
                        <a:t>mm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1046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34642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49.3802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200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0.96675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49.3802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0453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0.96378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8775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0.28862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84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611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7250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393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48104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139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4985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5929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7320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72958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55.2087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8621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77314"/>
              </p:ext>
            </p:extLst>
          </p:nvPr>
        </p:nvGraphicFramePr>
        <p:xfrm>
          <a:off x="4827050" y="1690689"/>
          <a:ext cx="4114800" cy="3227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829895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99329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217648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38915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2335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24080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破坏编号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所在管线编号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 该管线上破坏破坏次序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破坏点与前点之间长度比例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破坏类型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 渗漏面积等效直径（</a:t>
                      </a:r>
                      <a:r>
                        <a:rPr lang="en-US" altLang="zh-CN" sz="1100" u="none" strike="noStrike">
                          <a:effectLst/>
                        </a:rPr>
                        <a:t>mm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7928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0.45011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49.3802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40917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0.32387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143.3042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8207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0.12633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59012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0.62168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462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9922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4154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776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3537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548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9305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1616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766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264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55.2087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60918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55.2087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6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7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1690689"/>
            <a:ext cx="894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管道修复次序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隔离次序：</a:t>
            </a:r>
            <a:r>
              <a:rPr lang="en-US" altLang="zh-CN" dirty="0" smtClean="0"/>
              <a:t>99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283</a:t>
            </a:r>
          </a:p>
          <a:p>
            <a:r>
              <a:rPr lang="zh-CN" altLang="en-US" dirty="0" smtClean="0"/>
              <a:t>修复次序：</a:t>
            </a:r>
            <a:r>
              <a:rPr lang="en-US" altLang="zh-CN" dirty="0" smtClean="0"/>
              <a:t>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261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288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165</a:t>
            </a:r>
            <a:r>
              <a:rPr lang="zh-CN" altLang="en-US" dirty="0" smtClean="0"/>
              <a:t>、</a:t>
            </a:r>
            <a:r>
              <a:rPr lang="en-US" altLang="zh-CN" dirty="0"/>
              <a:t>99</a:t>
            </a:r>
            <a:r>
              <a:rPr lang="zh-CN" altLang="en-US" dirty="0"/>
              <a:t>、</a:t>
            </a:r>
            <a:r>
              <a:rPr lang="en-US" altLang="zh-CN" dirty="0"/>
              <a:t>133</a:t>
            </a:r>
            <a:r>
              <a:rPr lang="zh-CN" altLang="en-US" dirty="0"/>
              <a:t>、</a:t>
            </a:r>
            <a:r>
              <a:rPr lang="en-US" altLang="zh-CN" dirty="0"/>
              <a:t>63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194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92</a:t>
            </a:r>
            <a:r>
              <a:rPr lang="zh-CN" altLang="en-US" dirty="0"/>
              <a:t>、</a:t>
            </a:r>
            <a:r>
              <a:rPr lang="en-US" altLang="zh-CN" dirty="0"/>
              <a:t>170</a:t>
            </a:r>
            <a:r>
              <a:rPr lang="zh-CN" altLang="en-US" dirty="0"/>
              <a:t>、</a:t>
            </a:r>
            <a:r>
              <a:rPr lang="en-US" altLang="zh-CN" dirty="0"/>
              <a:t>244</a:t>
            </a:r>
            <a:r>
              <a:rPr lang="zh-CN" altLang="en-US" dirty="0"/>
              <a:t>、</a:t>
            </a:r>
            <a:r>
              <a:rPr lang="en-US" altLang="zh-CN" dirty="0"/>
              <a:t>146</a:t>
            </a:r>
            <a:r>
              <a:rPr lang="zh-CN" altLang="en-US" dirty="0"/>
              <a:t>、</a:t>
            </a:r>
            <a:r>
              <a:rPr lang="en-US" altLang="zh-CN" dirty="0"/>
              <a:t>190</a:t>
            </a:r>
            <a:r>
              <a:rPr lang="zh-CN" altLang="en-US" dirty="0"/>
              <a:t>、</a:t>
            </a:r>
            <a:r>
              <a:rPr lang="en-US" altLang="zh-CN" dirty="0"/>
              <a:t>211</a:t>
            </a:r>
            <a:r>
              <a:rPr lang="zh-CN" altLang="en-US" dirty="0"/>
              <a:t>、</a:t>
            </a:r>
            <a:r>
              <a:rPr lang="en-US" altLang="zh-CN" dirty="0"/>
              <a:t>241</a:t>
            </a:r>
            <a:r>
              <a:rPr lang="zh-CN" altLang="en-US" dirty="0"/>
              <a:t>、</a:t>
            </a:r>
            <a:r>
              <a:rPr lang="en-US" altLang="zh-CN" dirty="0" smtClean="0"/>
              <a:t>283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-37471" y="3152060"/>
            <a:ext cx="909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管道修复次序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隔离次序：</a:t>
            </a:r>
            <a:r>
              <a:rPr lang="en-US" altLang="zh-CN" dirty="0" smtClean="0"/>
              <a:t>99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283</a:t>
            </a:r>
          </a:p>
          <a:p>
            <a:r>
              <a:rPr lang="zh-CN" altLang="en-US" dirty="0" smtClean="0"/>
              <a:t>修复次序：</a:t>
            </a:r>
            <a:r>
              <a:rPr lang="en-US" altLang="zh-CN" dirty="0" smtClean="0"/>
              <a:t>99</a:t>
            </a:r>
            <a:r>
              <a:rPr lang="zh-CN" altLang="en-US" dirty="0"/>
              <a:t>、</a:t>
            </a:r>
            <a:r>
              <a:rPr lang="en-US" altLang="zh-CN" dirty="0"/>
              <a:t>133</a:t>
            </a:r>
            <a:r>
              <a:rPr lang="zh-CN" altLang="en-US" dirty="0"/>
              <a:t>、</a:t>
            </a:r>
            <a:r>
              <a:rPr lang="en-US" altLang="zh-CN" dirty="0"/>
              <a:t>63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194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92</a:t>
            </a:r>
            <a:r>
              <a:rPr lang="zh-CN" altLang="en-US" dirty="0"/>
              <a:t>、</a:t>
            </a:r>
            <a:r>
              <a:rPr lang="en-US" altLang="zh-CN" dirty="0"/>
              <a:t>170</a:t>
            </a:r>
            <a:r>
              <a:rPr lang="zh-CN" altLang="en-US" dirty="0"/>
              <a:t>、</a:t>
            </a:r>
            <a:r>
              <a:rPr lang="en-US" altLang="zh-CN" dirty="0"/>
              <a:t>244</a:t>
            </a:r>
            <a:r>
              <a:rPr lang="zh-CN" altLang="en-US" dirty="0"/>
              <a:t>、</a:t>
            </a:r>
            <a:r>
              <a:rPr lang="en-US" altLang="zh-CN" dirty="0"/>
              <a:t>146</a:t>
            </a:r>
            <a:r>
              <a:rPr lang="zh-CN" altLang="en-US" dirty="0"/>
              <a:t>、</a:t>
            </a:r>
            <a:r>
              <a:rPr lang="en-US" altLang="zh-CN" dirty="0"/>
              <a:t>190</a:t>
            </a:r>
            <a:r>
              <a:rPr lang="zh-CN" altLang="en-US" dirty="0"/>
              <a:t>、</a:t>
            </a:r>
            <a:r>
              <a:rPr lang="en-US" altLang="zh-CN" dirty="0"/>
              <a:t>211</a:t>
            </a:r>
            <a:r>
              <a:rPr lang="zh-CN" altLang="en-US" dirty="0"/>
              <a:t>、</a:t>
            </a:r>
            <a:r>
              <a:rPr lang="en-US" altLang="zh-CN" dirty="0"/>
              <a:t>241</a:t>
            </a:r>
            <a:r>
              <a:rPr lang="zh-CN" altLang="en-US" dirty="0"/>
              <a:t>、</a:t>
            </a:r>
            <a:r>
              <a:rPr lang="en-US" altLang="zh-CN" dirty="0"/>
              <a:t>283 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261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165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-37471" y="4613431"/>
            <a:ext cx="909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管道修复次序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隔离次序：</a:t>
            </a:r>
            <a:r>
              <a:rPr lang="en-US" altLang="zh-CN" dirty="0" smtClean="0"/>
              <a:t>283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99</a:t>
            </a:r>
          </a:p>
          <a:p>
            <a:r>
              <a:rPr lang="zh-CN" altLang="en-US" dirty="0" smtClean="0"/>
              <a:t>修复次序：</a:t>
            </a:r>
            <a:r>
              <a:rPr lang="en-US" altLang="zh-CN" dirty="0" smtClean="0"/>
              <a:t>99</a:t>
            </a:r>
            <a:r>
              <a:rPr lang="zh-CN" altLang="en-US" dirty="0"/>
              <a:t>、</a:t>
            </a:r>
            <a:r>
              <a:rPr lang="en-US" altLang="zh-CN" dirty="0"/>
              <a:t>133</a:t>
            </a:r>
            <a:r>
              <a:rPr lang="zh-CN" altLang="en-US" dirty="0"/>
              <a:t>、</a:t>
            </a:r>
            <a:r>
              <a:rPr lang="en-US" altLang="zh-CN" dirty="0"/>
              <a:t>63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194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92</a:t>
            </a:r>
            <a:r>
              <a:rPr lang="zh-CN" altLang="en-US" dirty="0"/>
              <a:t>、</a:t>
            </a:r>
            <a:r>
              <a:rPr lang="en-US" altLang="zh-CN" dirty="0"/>
              <a:t>170</a:t>
            </a:r>
            <a:r>
              <a:rPr lang="zh-CN" altLang="en-US" dirty="0"/>
              <a:t>、</a:t>
            </a:r>
            <a:r>
              <a:rPr lang="en-US" altLang="zh-CN" dirty="0"/>
              <a:t>244</a:t>
            </a:r>
            <a:r>
              <a:rPr lang="zh-CN" altLang="en-US" dirty="0"/>
              <a:t>、</a:t>
            </a:r>
            <a:r>
              <a:rPr lang="en-US" altLang="zh-CN" dirty="0"/>
              <a:t>146</a:t>
            </a:r>
            <a:r>
              <a:rPr lang="zh-CN" altLang="en-US" dirty="0"/>
              <a:t>、</a:t>
            </a:r>
            <a:r>
              <a:rPr lang="en-US" altLang="zh-CN" dirty="0"/>
              <a:t>190</a:t>
            </a:r>
            <a:r>
              <a:rPr lang="zh-CN" altLang="en-US" dirty="0"/>
              <a:t>、</a:t>
            </a:r>
            <a:r>
              <a:rPr lang="en-US" altLang="zh-CN" dirty="0"/>
              <a:t>211</a:t>
            </a:r>
            <a:r>
              <a:rPr lang="zh-CN" altLang="en-US" dirty="0"/>
              <a:t>、</a:t>
            </a:r>
            <a:r>
              <a:rPr lang="en-US" altLang="zh-CN" dirty="0"/>
              <a:t>241</a:t>
            </a:r>
            <a:r>
              <a:rPr lang="zh-CN" altLang="en-US" dirty="0"/>
              <a:t>、</a:t>
            </a:r>
            <a:r>
              <a:rPr lang="en-US" altLang="zh-CN" dirty="0"/>
              <a:t>283 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294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261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288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0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906292"/>
              </p:ext>
            </p:extLst>
          </p:nvPr>
        </p:nvGraphicFramePr>
        <p:xfrm>
          <a:off x="628650" y="1809044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275642" y="1264356"/>
            <a:ext cx="45155" cy="526062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99822" y="196426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小时后，隔离完成。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7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78535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遗传算法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两步优化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第一步，优化隔离次序。优化变量：管道隔离次序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第二</a:t>
            </a:r>
            <a:r>
              <a:rPr lang="zh-CN" altLang="en-US" sz="2400" dirty="0" smtClean="0"/>
              <a:t>步，优化修复次序。优化变量：管道修复次序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适应</a:t>
            </a:r>
            <a:r>
              <a:rPr lang="zh-CN" altLang="en-US" sz="2400" dirty="0" smtClean="0"/>
              <a:t>度：韧性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相关参数：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交叉概率：</a:t>
            </a:r>
            <a:r>
              <a:rPr lang="en-US" altLang="zh-CN" sz="2400" dirty="0" smtClean="0"/>
              <a:t>0.9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变异概率：</a:t>
            </a:r>
            <a:r>
              <a:rPr lang="en-US" altLang="zh-CN" sz="2400" dirty="0" smtClean="0"/>
              <a:t>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轮盘赌方法选择算子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精英保留</a:t>
            </a:r>
            <a:r>
              <a:rPr lang="zh-CN" altLang="en-US" sz="2400" dirty="0" smtClean="0"/>
              <a:t>策略</a:t>
            </a:r>
            <a:endParaRPr lang="en-US" altLang="zh-CN" sz="2400" dirty="0" smtClean="0"/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 </a:t>
            </a:r>
            <a:r>
              <a:rPr lang="zh-CN" altLang="en-US" dirty="0" smtClean="0"/>
              <a:t>不足与限制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8467" y="1938969"/>
            <a:ext cx="640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没有考虑重要节点的用水满足率。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动态链接库限制，当破坏工况中出现了不连接节点，会自动停止运行。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案例简单，没有考虑水泵、水池等调蓄设施。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没有考虑用户节点震后用户量变化规律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没有考虑修复队伍的工作效率，例如，某个队伍更擅长隔离、某个队伍更擅长修复。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没有考虑队伍移动时间对结果的影响。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546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98009" y="181724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 smtClean="0"/>
              <a:t>管网延时模拟</a:t>
            </a:r>
            <a:endParaRPr kumimoji="1"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01</a:t>
            </a:r>
            <a:r>
              <a:rPr lang="en-US" b="1" dirty="0" smtClean="0"/>
              <a:t> </a:t>
            </a:r>
            <a:r>
              <a:rPr lang="zh-CN" altLang="en-US" b="1" dirty="0" smtClean="0"/>
              <a:t>研究</a:t>
            </a:r>
            <a:r>
              <a:rPr lang="zh-CN" altLang="en-US" b="1" dirty="0"/>
              <a:t>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供水管网</a:t>
            </a:r>
            <a:r>
              <a:rPr kumimoji="1" lang="zh-CN" altLang="en-US" sz="1350" dirty="0" smtClean="0">
                <a:solidFill>
                  <a:schemeClr val="tx1"/>
                </a:solidFill>
              </a:rPr>
              <a:t>震后分析系统</a:t>
            </a:r>
            <a:endParaRPr kumimoji="1"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1559" y="1801666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6" name="右箭头 5"/>
          <p:cNvSpPr/>
          <p:nvPr/>
        </p:nvSpPr>
        <p:spPr>
          <a:xfrm>
            <a:off x="2768672" y="203534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5459117" y="205621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6538793" y="1815965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供水管网震后韧性提升方法</a:t>
            </a:r>
            <a:endParaRPr kumimoji="1" lang="zh-CN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3597917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4239809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17" name="矩形 16"/>
          <p:cNvSpPr/>
          <p:nvPr/>
        </p:nvSpPr>
        <p:spPr>
          <a:xfrm>
            <a:off x="4881701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18" name="肘形连接符 17"/>
          <p:cNvCxnSpPr>
            <a:stCxn id="5" idx="2"/>
            <a:endCxn id="15" idx="0"/>
          </p:cNvCxnSpPr>
          <p:nvPr/>
        </p:nvCxnSpPr>
        <p:spPr>
          <a:xfrm rot="5400000">
            <a:off x="3943518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7" idx="0"/>
          </p:cNvCxnSpPr>
          <p:nvPr/>
        </p:nvCxnSpPr>
        <p:spPr>
          <a:xfrm rot="16200000" flipH="1">
            <a:off x="4585410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6" idx="0"/>
          </p:cNvCxnSpPr>
          <p:nvPr/>
        </p:nvCxnSpPr>
        <p:spPr>
          <a:xfrm>
            <a:off x="4442309" y="2463166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6293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优化管网拓扑结构</a:t>
            </a:r>
          </a:p>
        </p:txBody>
      </p:sp>
      <p:sp>
        <p:nvSpPr>
          <p:cNvPr id="22" name="矩形 21"/>
          <p:cNvSpPr/>
          <p:nvPr/>
        </p:nvSpPr>
        <p:spPr>
          <a:xfrm>
            <a:off x="693704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调整管网阀门布局</a:t>
            </a:r>
          </a:p>
        </p:txBody>
      </p:sp>
      <p:sp>
        <p:nvSpPr>
          <p:cNvPr id="23" name="矩形 22"/>
          <p:cNvSpPr/>
          <p:nvPr/>
        </p:nvSpPr>
        <p:spPr>
          <a:xfrm>
            <a:off x="753779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调整泵站运行功率</a:t>
            </a:r>
          </a:p>
        </p:txBody>
      </p:sp>
      <p:cxnSp>
        <p:nvCxnSpPr>
          <p:cNvPr id="24" name="直接箭头连接符 23"/>
          <p:cNvCxnSpPr>
            <a:stCxn id="14" idx="2"/>
            <a:endCxn id="22" idx="0"/>
          </p:cNvCxnSpPr>
          <p:nvPr/>
        </p:nvCxnSpPr>
        <p:spPr>
          <a:xfrm>
            <a:off x="7139543" y="2477466"/>
            <a:ext cx="0" cy="3271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2"/>
            <a:endCxn id="21" idx="0"/>
          </p:cNvCxnSpPr>
          <p:nvPr/>
        </p:nvCxnSpPr>
        <p:spPr>
          <a:xfrm rot="5400000">
            <a:off x="6675298" y="2340961"/>
            <a:ext cx="327742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2"/>
            <a:endCxn id="23" idx="0"/>
          </p:cNvCxnSpPr>
          <p:nvPr/>
        </p:nvCxnSpPr>
        <p:spPr>
          <a:xfrm rot="16200000" flipH="1">
            <a:off x="7276354" y="2340656"/>
            <a:ext cx="327131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8926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2134" y="1615626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90289" y="1289707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88712" y="1615626"/>
            <a:ext cx="1901664" cy="3833447"/>
          </a:xfrm>
          <a:prstGeom prst="rect">
            <a:avLst/>
          </a:prstGeom>
          <a:noFill/>
          <a:ln w="635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37484" y="1287885"/>
            <a:ext cx="1050288" cy="34099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chemeClr val="accent1">
                    <a:lumMod val="75000"/>
                  </a:schemeClr>
                </a:solidFill>
              </a:rPr>
              <a:t>下一步目标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管网震后分析系统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</a:t>
            </a:r>
            <a:r>
              <a:rPr kumimoji="1" lang="zh-CN" altLang="en-US" sz="1350" dirty="0" smtClean="0">
                <a:solidFill>
                  <a:schemeClr val="tx1"/>
                </a:solidFill>
              </a:rPr>
              <a:t>管网后分析系统</a:t>
            </a:r>
            <a:endParaRPr kumimoji="1"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7402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pic>
        <p:nvPicPr>
          <p:cNvPr id="34" name="Picture 2" descr="图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20" y="1690689"/>
            <a:ext cx="2177338" cy="32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28" y="1812999"/>
            <a:ext cx="2727672" cy="10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肘形连接符 35"/>
          <p:cNvCxnSpPr>
            <a:endCxn id="35" idx="1"/>
          </p:cNvCxnSpPr>
          <p:nvPr/>
        </p:nvCxnSpPr>
        <p:spPr>
          <a:xfrm flipV="1">
            <a:off x="4754880" y="2349598"/>
            <a:ext cx="1252748" cy="508598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m:rPr>
                              <m:sty m:val="p"/>
                            </m:rPr>
                            <a:rPr lang="zh-CN" altLang="en-US" sz="13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  <a:blipFill>
                <a:blip r:embed="rId4"/>
                <a:stretch>
                  <a:fillRect t="-134545" r="-25962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𝑅𝑅</m:t>
                          </m:r>
                        </m:den>
                      </m:f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11" descr="图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77" y="4577883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图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09" y="454988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肘形连接符 42"/>
          <p:cNvCxnSpPr>
            <a:endCxn id="40" idx="0"/>
          </p:cNvCxnSpPr>
          <p:nvPr/>
        </p:nvCxnSpPr>
        <p:spPr>
          <a:xfrm rot="16200000" flipH="1">
            <a:off x="4639108" y="3332331"/>
            <a:ext cx="1333322" cy="1101779"/>
          </a:xfrm>
          <a:prstGeom prst="bentConnector3">
            <a:avLst>
              <a:gd name="adj1" fmla="val -292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38747" y="4549882"/>
            <a:ext cx="4405253" cy="1062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管网震后分析系统</a:t>
            </a:r>
            <a:endParaRPr lang="zh-CN" altLang="en-US" sz="3600" b="1" dirty="0"/>
          </a:p>
        </p:txBody>
      </p:sp>
      <p:pic>
        <p:nvPicPr>
          <p:cNvPr id="21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3902" r="18011" b="60423"/>
          <a:stretch>
            <a:fillRect/>
          </a:stretch>
        </p:blipFill>
        <p:spPr bwMode="auto">
          <a:xfrm>
            <a:off x="628650" y="1455384"/>
            <a:ext cx="3829078" cy="22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0962"/>
              </p:ext>
            </p:extLst>
          </p:nvPr>
        </p:nvGraphicFramePr>
        <p:xfrm>
          <a:off x="4832190" y="1683307"/>
          <a:ext cx="2945664" cy="181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Graph" r:id="rId4" imgW="3682080" imgH="2265512" progId="Origin50.Graph">
                  <p:embed/>
                </p:oleObj>
              </mc:Choice>
              <mc:Fallback>
                <p:oleObj name="Graph" r:id="rId4" imgW="3682080" imgH="2265512" progId="Origin50.Graph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1683307"/>
                        <a:ext cx="2945664" cy="1812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TU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1656" r="2988" b="12024"/>
          <a:stretch>
            <a:fillRect/>
          </a:stretch>
        </p:blipFill>
        <p:spPr bwMode="auto">
          <a:xfrm>
            <a:off x="656168" y="4062413"/>
            <a:ext cx="3801560" cy="2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spect="1" noChangeArrowheads="1"/>
          </p:cNvSpPr>
          <p:nvPr/>
        </p:nvSpPr>
        <p:spPr bwMode="auto">
          <a:xfrm>
            <a:off x="5067300" y="430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93195"/>
              </p:ext>
            </p:extLst>
          </p:nvPr>
        </p:nvGraphicFramePr>
        <p:xfrm>
          <a:off x="4832190" y="4210049"/>
          <a:ext cx="3483594" cy="2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Graph" r:id="rId7" imgW="3903120" imgH="2473625" progId="Origin50.Graph">
                  <p:embed/>
                </p:oleObj>
              </mc:Choice>
              <mc:Fallback>
                <p:oleObj name="Graph" r:id="rId7" imgW="3903120" imgH="2473625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4210049"/>
                        <a:ext cx="3483594" cy="2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9" y="2684488"/>
            <a:ext cx="4691717" cy="25101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4875" y="1690689"/>
            <a:ext cx="761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韧性分析基础</a:t>
            </a:r>
            <a:r>
              <a:rPr lang="zh-CN" altLang="en-US" dirty="0" smtClean="0"/>
              <a:t>：在供水管网震后分析系统中，采用</a:t>
            </a:r>
            <a:r>
              <a:rPr lang="zh-CN" altLang="en-US" dirty="0" smtClean="0">
                <a:solidFill>
                  <a:srgbClr val="FF0000"/>
                </a:solidFill>
              </a:rPr>
              <a:t>单时刻</a:t>
            </a:r>
            <a:r>
              <a:rPr lang="zh-CN" altLang="en-US" dirty="0" smtClean="0"/>
              <a:t>水力分析方法。但是在管网震后韧性分析中，需要考虑地震后</a:t>
            </a:r>
            <a:r>
              <a:rPr lang="zh-CN" altLang="en-US" dirty="0" smtClean="0">
                <a:solidFill>
                  <a:srgbClr val="FF0000"/>
                </a:solidFill>
              </a:rPr>
              <a:t>一段时间</a:t>
            </a:r>
            <a:r>
              <a:rPr lang="zh-CN" altLang="en-US" dirty="0" smtClean="0"/>
              <a:t>内供水管网的总体性能，需要进行</a:t>
            </a:r>
            <a:r>
              <a:rPr lang="zh-CN" altLang="en-US" dirty="0" smtClean="0">
                <a:solidFill>
                  <a:srgbClr val="FF0000"/>
                </a:solidFill>
              </a:rPr>
              <a:t>延时模拟</a:t>
            </a:r>
            <a:r>
              <a:rPr lang="zh-CN" altLang="en-US" dirty="0" smtClean="0"/>
              <a:t>分析。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58096"/>
              </p:ext>
            </p:extLst>
          </p:nvPr>
        </p:nvGraphicFramePr>
        <p:xfrm>
          <a:off x="5377816" y="2682599"/>
          <a:ext cx="3341517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39">
                  <a:extLst>
                    <a:ext uri="{9D8B030D-6E8A-4147-A177-3AD203B41FA5}">
                      <a16:colId xmlns:a16="http://schemas.microsoft.com/office/drawing/2014/main" val="2640125876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907342554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4763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单点模拟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延时模拟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单一时刻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一段时间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是否考虑蓄水池作用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是否考虑节点需水量变化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是否考虑水泵影响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9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130637" cy="2757663"/>
          </a:xfrm>
        </p:spPr>
        <p:txBody>
          <a:bodyPr/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en-US" altLang="zh-CN" dirty="0" smtClean="0"/>
              <a:t>02 </a:t>
            </a:r>
            <a:r>
              <a:rPr lang="zh-CN" altLang="en-US" dirty="0" smtClean="0"/>
              <a:t>研究目的</a:t>
            </a:r>
            <a:endParaRPr lang="en-US" altLang="zh-CN" dirty="0" smtClean="0"/>
          </a:p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r>
              <a:rPr lang="en-US" altLang="zh-CN" dirty="0" smtClean="0"/>
              <a:t>04 </a:t>
            </a:r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r>
              <a:rPr lang="en-US" altLang="zh-CN" dirty="0" smtClean="0"/>
              <a:t>05 </a:t>
            </a:r>
            <a:r>
              <a:rPr lang="zh-CN" altLang="en-US" dirty="0" smtClean="0"/>
              <a:t>不足与限制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pic>
        <p:nvPicPr>
          <p:cNvPr id="6" name="Picture 11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97" y="2260759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3025" y="3543300"/>
            <a:ext cx="655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问题：在延时模拟中出现负流量，该问题在文献</a:t>
            </a:r>
            <a:r>
              <a:rPr lang="en-US" altLang="zh-CN" dirty="0" smtClean="0">
                <a:solidFill>
                  <a:srgbClr val="FF0000"/>
                </a:solidFill>
              </a:rPr>
              <a:t>[1]</a:t>
            </a:r>
            <a:r>
              <a:rPr lang="zh-CN" altLang="en-US" dirty="0" smtClean="0">
                <a:solidFill>
                  <a:srgbClr val="FF0000"/>
                </a:solidFill>
              </a:rPr>
              <a:t>中同时说明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>
            <a:off x="7098983" y="2975535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6119495" y="2988235"/>
            <a:ext cx="1893888" cy="0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46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47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7868920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6241733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387783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438583" y="2843772"/>
            <a:ext cx="603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7972108" y="2810435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>
            <a:off x="8022908" y="2845360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651308" y="3127935"/>
            <a:ext cx="12858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7364095" y="3127935"/>
            <a:ext cx="1047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7422833" y="3127935"/>
            <a:ext cx="619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7445058" y="3127935"/>
            <a:ext cx="80963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7481570" y="3127935"/>
            <a:ext cx="603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502208" y="3127935"/>
            <a:ext cx="825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7165658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7218045" y="2843772"/>
            <a:ext cx="5556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Oval 62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>
            <a:off x="6254433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7872095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>
            <a:off x="6254433" y="3123172"/>
            <a:ext cx="161766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8"/>
          <p:cNvSpPr>
            <a:spLocks/>
          </p:cNvSpPr>
          <p:nvPr/>
        </p:nvSpPr>
        <p:spPr bwMode="auto">
          <a:xfrm>
            <a:off x="7059295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9"/>
          <p:cNvSpPr>
            <a:spLocks noEditPoints="1"/>
          </p:cNvSpPr>
          <p:nvPr/>
        </p:nvSpPr>
        <p:spPr bwMode="auto">
          <a:xfrm>
            <a:off x="6254433" y="3104122"/>
            <a:ext cx="39688" cy="38100"/>
          </a:xfrm>
          <a:custGeom>
            <a:avLst/>
            <a:gdLst>
              <a:gd name="T0" fmla="*/ 25 w 25"/>
              <a:gd name="T1" fmla="*/ 9 h 24"/>
              <a:gd name="T2" fmla="*/ 18 w 25"/>
              <a:gd name="T3" fmla="*/ 9 h 24"/>
              <a:gd name="T4" fmla="*/ 18 w 25"/>
              <a:gd name="T5" fmla="*/ 15 h 24"/>
              <a:gd name="T6" fmla="*/ 25 w 25"/>
              <a:gd name="T7" fmla="*/ 15 h 24"/>
              <a:gd name="T8" fmla="*/ 25 w 25"/>
              <a:gd name="T9" fmla="*/ 9 h 24"/>
              <a:gd name="T10" fmla="*/ 24 w 25"/>
              <a:gd name="T11" fmla="*/ 0 h 24"/>
              <a:gd name="T12" fmla="*/ 0 w 25"/>
              <a:gd name="T13" fmla="*/ 12 h 24"/>
              <a:gd name="T14" fmla="*/ 24 w 25"/>
              <a:gd name="T15" fmla="*/ 24 h 24"/>
              <a:gd name="T16" fmla="*/ 24 w 25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24">
                <a:moveTo>
                  <a:pt x="25" y="9"/>
                </a:moveTo>
                <a:lnTo>
                  <a:pt x="18" y="9"/>
                </a:lnTo>
                <a:lnTo>
                  <a:pt x="18" y="15"/>
                </a:lnTo>
                <a:lnTo>
                  <a:pt x="25" y="15"/>
                </a:lnTo>
                <a:lnTo>
                  <a:pt x="25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0"/>
          <p:cNvSpPr>
            <a:spLocks/>
          </p:cNvSpPr>
          <p:nvPr/>
        </p:nvSpPr>
        <p:spPr bwMode="auto">
          <a:xfrm>
            <a:off x="7837170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71"/>
          <p:cNvSpPr>
            <a:spLocks noEditPoints="1"/>
          </p:cNvSpPr>
          <p:nvPr/>
        </p:nvSpPr>
        <p:spPr bwMode="auto">
          <a:xfrm>
            <a:off x="7098983" y="3104122"/>
            <a:ext cx="38100" cy="38100"/>
          </a:xfrm>
          <a:custGeom>
            <a:avLst/>
            <a:gdLst>
              <a:gd name="T0" fmla="*/ 24 w 24"/>
              <a:gd name="T1" fmla="*/ 9 h 24"/>
              <a:gd name="T2" fmla="*/ 18 w 24"/>
              <a:gd name="T3" fmla="*/ 9 h 24"/>
              <a:gd name="T4" fmla="*/ 18 w 24"/>
              <a:gd name="T5" fmla="*/ 15 h 24"/>
              <a:gd name="T6" fmla="*/ 24 w 24"/>
              <a:gd name="T7" fmla="*/ 15 h 24"/>
              <a:gd name="T8" fmla="*/ 24 w 24"/>
              <a:gd name="T9" fmla="*/ 9 h 24"/>
              <a:gd name="T10" fmla="*/ 24 w 24"/>
              <a:gd name="T11" fmla="*/ 0 h 24"/>
              <a:gd name="T12" fmla="*/ 0 w 24"/>
              <a:gd name="T13" fmla="*/ 12 h 24"/>
              <a:gd name="T14" fmla="*/ 24 w 24"/>
              <a:gd name="T15" fmla="*/ 24 h 24"/>
              <a:gd name="T16" fmla="*/ 24 w 24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4">
                <a:moveTo>
                  <a:pt x="24" y="9"/>
                </a:moveTo>
                <a:lnTo>
                  <a:pt x="18" y="9"/>
                </a:lnTo>
                <a:lnTo>
                  <a:pt x="18" y="15"/>
                </a:lnTo>
                <a:lnTo>
                  <a:pt x="24" y="15"/>
                </a:lnTo>
                <a:lnTo>
                  <a:pt x="24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72"/>
          <p:cNvSpPr>
            <a:spLocks noEditPoints="1"/>
          </p:cNvSpPr>
          <p:nvPr/>
        </p:nvSpPr>
        <p:spPr bwMode="auto">
          <a:xfrm>
            <a:off x="7845108" y="2853297"/>
            <a:ext cx="138113" cy="138113"/>
          </a:xfrm>
          <a:custGeom>
            <a:avLst/>
            <a:gdLst>
              <a:gd name="T0" fmla="*/ 47 w 968"/>
              <a:gd name="T1" fmla="*/ 969 h 969"/>
              <a:gd name="T2" fmla="*/ 948 w 968"/>
              <a:gd name="T3" fmla="*/ 68 h 969"/>
              <a:gd name="T4" fmla="*/ 900 w 968"/>
              <a:gd name="T5" fmla="*/ 21 h 969"/>
              <a:gd name="T6" fmla="*/ 0 w 968"/>
              <a:gd name="T7" fmla="*/ 922 h 969"/>
              <a:gd name="T8" fmla="*/ 47 w 968"/>
              <a:gd name="T9" fmla="*/ 969 h 969"/>
              <a:gd name="T10" fmla="*/ 886 w 968"/>
              <a:gd name="T11" fmla="*/ 359 h 969"/>
              <a:gd name="T12" fmla="*/ 968 w 968"/>
              <a:gd name="T13" fmla="*/ 0 h 969"/>
              <a:gd name="T14" fmla="*/ 610 w 968"/>
              <a:gd name="T15" fmla="*/ 83 h 969"/>
              <a:gd name="T16" fmla="*/ 585 w 968"/>
              <a:gd name="T17" fmla="*/ 123 h 969"/>
              <a:gd name="T18" fmla="*/ 625 w 968"/>
              <a:gd name="T19" fmla="*/ 148 h 969"/>
              <a:gd name="T20" fmla="*/ 932 w 968"/>
              <a:gd name="T21" fmla="*/ 77 h 969"/>
              <a:gd name="T22" fmla="*/ 892 w 968"/>
              <a:gd name="T23" fmla="*/ 37 h 969"/>
              <a:gd name="T24" fmla="*/ 821 w 968"/>
              <a:gd name="T25" fmla="*/ 344 h 969"/>
              <a:gd name="T26" fmla="*/ 846 w 968"/>
              <a:gd name="T27" fmla="*/ 384 h 969"/>
              <a:gd name="T28" fmla="*/ 886 w 968"/>
              <a:gd name="T29" fmla="*/ 35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8" h="969">
                <a:moveTo>
                  <a:pt x="47" y="969"/>
                </a:moveTo>
                <a:lnTo>
                  <a:pt x="948" y="68"/>
                </a:lnTo>
                <a:lnTo>
                  <a:pt x="900" y="21"/>
                </a:lnTo>
                <a:lnTo>
                  <a:pt x="0" y="922"/>
                </a:lnTo>
                <a:lnTo>
                  <a:pt x="47" y="969"/>
                </a:lnTo>
                <a:close/>
                <a:moveTo>
                  <a:pt x="886" y="359"/>
                </a:moveTo>
                <a:lnTo>
                  <a:pt x="968" y="0"/>
                </a:lnTo>
                <a:lnTo>
                  <a:pt x="610" y="83"/>
                </a:lnTo>
                <a:cubicBezTo>
                  <a:pt x="592" y="87"/>
                  <a:pt x="581" y="105"/>
                  <a:pt x="585" y="123"/>
                </a:cubicBezTo>
                <a:cubicBezTo>
                  <a:pt x="589" y="141"/>
                  <a:pt x="607" y="152"/>
                  <a:pt x="625" y="148"/>
                </a:cubicBezTo>
                <a:lnTo>
                  <a:pt x="932" y="77"/>
                </a:lnTo>
                <a:lnTo>
                  <a:pt x="892" y="37"/>
                </a:lnTo>
                <a:lnTo>
                  <a:pt x="821" y="344"/>
                </a:lnTo>
                <a:cubicBezTo>
                  <a:pt x="817" y="362"/>
                  <a:pt x="828" y="380"/>
                  <a:pt x="846" y="384"/>
                </a:cubicBezTo>
                <a:cubicBezTo>
                  <a:pt x="864" y="388"/>
                  <a:pt x="882" y="377"/>
                  <a:pt x="886" y="359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73"/>
          <p:cNvSpPr>
            <a:spLocks noEditPoints="1"/>
          </p:cNvSpPr>
          <p:nvPr/>
        </p:nvSpPr>
        <p:spPr bwMode="auto">
          <a:xfrm>
            <a:off x="6251258" y="2853297"/>
            <a:ext cx="138113" cy="138113"/>
          </a:xfrm>
          <a:custGeom>
            <a:avLst/>
            <a:gdLst>
              <a:gd name="T0" fmla="*/ 95 w 1938"/>
              <a:gd name="T1" fmla="*/ 1937 h 1937"/>
              <a:gd name="T2" fmla="*/ 1896 w 1938"/>
              <a:gd name="T3" fmla="*/ 136 h 1937"/>
              <a:gd name="T4" fmla="*/ 1801 w 1938"/>
              <a:gd name="T5" fmla="*/ 42 h 1937"/>
              <a:gd name="T6" fmla="*/ 0 w 1938"/>
              <a:gd name="T7" fmla="*/ 1843 h 1937"/>
              <a:gd name="T8" fmla="*/ 95 w 1938"/>
              <a:gd name="T9" fmla="*/ 1937 h 1937"/>
              <a:gd name="T10" fmla="*/ 1772 w 1938"/>
              <a:gd name="T11" fmla="*/ 717 h 1937"/>
              <a:gd name="T12" fmla="*/ 1938 w 1938"/>
              <a:gd name="T13" fmla="*/ 0 h 1937"/>
              <a:gd name="T14" fmla="*/ 1221 w 1938"/>
              <a:gd name="T15" fmla="*/ 166 h 1937"/>
              <a:gd name="T16" fmla="*/ 1171 w 1938"/>
              <a:gd name="T17" fmla="*/ 246 h 1937"/>
              <a:gd name="T18" fmla="*/ 1251 w 1938"/>
              <a:gd name="T19" fmla="*/ 295 h 1937"/>
              <a:gd name="T20" fmla="*/ 1864 w 1938"/>
              <a:gd name="T21" fmla="*/ 154 h 1937"/>
              <a:gd name="T22" fmla="*/ 1784 w 1938"/>
              <a:gd name="T23" fmla="*/ 74 h 1937"/>
              <a:gd name="T24" fmla="*/ 1642 w 1938"/>
              <a:gd name="T25" fmla="*/ 687 h 1937"/>
              <a:gd name="T26" fmla="*/ 1692 w 1938"/>
              <a:gd name="T27" fmla="*/ 767 h 1937"/>
              <a:gd name="T28" fmla="*/ 1772 w 1938"/>
              <a:gd name="T29" fmla="*/ 71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8" h="1937">
                <a:moveTo>
                  <a:pt x="95" y="1937"/>
                </a:moveTo>
                <a:lnTo>
                  <a:pt x="1896" y="136"/>
                </a:lnTo>
                <a:lnTo>
                  <a:pt x="1801" y="42"/>
                </a:lnTo>
                <a:lnTo>
                  <a:pt x="0" y="1843"/>
                </a:lnTo>
                <a:lnTo>
                  <a:pt x="95" y="1937"/>
                </a:lnTo>
                <a:close/>
                <a:moveTo>
                  <a:pt x="1772" y="717"/>
                </a:moveTo>
                <a:lnTo>
                  <a:pt x="1938" y="0"/>
                </a:lnTo>
                <a:lnTo>
                  <a:pt x="1221" y="166"/>
                </a:lnTo>
                <a:cubicBezTo>
                  <a:pt x="1185" y="174"/>
                  <a:pt x="1163" y="210"/>
                  <a:pt x="1171" y="246"/>
                </a:cubicBezTo>
                <a:cubicBezTo>
                  <a:pt x="1179" y="281"/>
                  <a:pt x="1215" y="304"/>
                  <a:pt x="1251" y="295"/>
                </a:cubicBezTo>
                <a:lnTo>
                  <a:pt x="1864" y="154"/>
                </a:lnTo>
                <a:lnTo>
                  <a:pt x="1784" y="74"/>
                </a:lnTo>
                <a:lnTo>
                  <a:pt x="1642" y="687"/>
                </a:lnTo>
                <a:cubicBezTo>
                  <a:pt x="1634" y="723"/>
                  <a:pt x="1656" y="759"/>
                  <a:pt x="1692" y="767"/>
                </a:cubicBezTo>
                <a:cubicBezTo>
                  <a:pt x="1728" y="775"/>
                  <a:pt x="1764" y="753"/>
                  <a:pt x="1772" y="717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>
            <a:off x="7097395" y="2760757"/>
            <a:ext cx="1588" cy="239152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163"/>
          <p:cNvSpPr>
            <a:spLocks noEditPoints="1"/>
          </p:cNvSpPr>
          <p:nvPr/>
        </p:nvSpPr>
        <p:spPr bwMode="auto">
          <a:xfrm>
            <a:off x="7027546" y="2661305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chemeClr val="tx1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 rot="16200000">
            <a:off x="7038658" y="2829284"/>
            <a:ext cx="114300" cy="114300"/>
            <a:chOff x="6681787" y="3777690"/>
            <a:chExt cx="114300" cy="114300"/>
          </a:xfrm>
          <a:solidFill>
            <a:schemeClr val="bg1"/>
          </a:solidFill>
        </p:grpSpPr>
        <p:sp>
          <p:nvSpPr>
            <p:cNvPr id="181" name="Oval 165"/>
            <p:cNvSpPr>
              <a:spLocks noChangeArrowheads="1"/>
            </p:cNvSpPr>
            <p:nvPr/>
          </p:nvSpPr>
          <p:spPr bwMode="auto">
            <a:xfrm rot="21415200">
              <a:off x="6681787" y="3777690"/>
              <a:ext cx="114300" cy="114300"/>
            </a:xfrm>
            <a:prstGeom prst="ellips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 rot="21415200">
              <a:off x="6697662" y="3793565"/>
              <a:ext cx="96838" cy="41275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167"/>
            <p:cNvSpPr>
              <a:spLocks noChangeShapeType="1"/>
            </p:cNvSpPr>
            <p:nvPr/>
          </p:nvSpPr>
          <p:spPr bwMode="auto">
            <a:xfrm rot="21415200" flipV="1">
              <a:off x="6697662" y="3834840"/>
              <a:ext cx="96838" cy="39688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右箭头 185"/>
          <p:cNvSpPr/>
          <p:nvPr/>
        </p:nvSpPr>
        <p:spPr>
          <a:xfrm>
            <a:off x="4414044" y="2971006"/>
            <a:ext cx="1287780" cy="152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1409701" y="4148349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《EPANET </a:t>
            </a:r>
            <a:r>
              <a:rPr lang="zh-CN" altLang="en-US" dirty="0" smtClean="0"/>
              <a:t>用户手册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附录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，节点扩散器为虚拟管道和虚拟水库模拟。</a:t>
            </a:r>
            <a:endParaRPr lang="en-US" altLang="zh-CN" dirty="0" smtClean="0"/>
          </a:p>
          <a:p>
            <a:r>
              <a:rPr lang="zh-CN" altLang="en-US" dirty="0" smtClean="0"/>
              <a:t>为了确定修改渗漏模型的参数和有效性。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3247867" y="6052507"/>
            <a:ext cx="5896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Technical </a:t>
            </a:r>
            <a:r>
              <a:rPr lang="en-US" altLang="zh-CN" dirty="0"/>
              <a:t>Report </a:t>
            </a:r>
            <a:r>
              <a:rPr lang="en-US" altLang="zh-CN" dirty="0" smtClean="0"/>
              <a:t>2008/02:Pressure Driven Demand </a:t>
            </a:r>
            <a:r>
              <a:rPr lang="en-US" altLang="zh-CN" dirty="0"/>
              <a:t>Extension for EPANET (</a:t>
            </a:r>
            <a:r>
              <a:rPr lang="en-US" altLang="zh-CN" dirty="0" err="1"/>
              <a:t>EPANETpdd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1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400" y="2257425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在地震破坏管线拓扑结构构建方面，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主要采用两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类方法：（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）喷水点模型、（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）虚拟水库模型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8400" y="3003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喷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水点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N-S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400" y="3470492"/>
            <a:ext cx="657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水库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(E-R)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Shi (2008)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采用虚拟水库模拟管道渗漏，在破坏位置增加节点，并在节点和虚拟水库之间用虚拟管道连接，虚拟管道上有单向的止回阀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8400" y="4768133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</a:p>
        </p:txBody>
      </p:sp>
      <p:sp>
        <p:nvSpPr>
          <p:cNvPr id="10" name="矩形 9"/>
          <p:cNvSpPr/>
          <p:nvPr/>
        </p:nvSpPr>
        <p:spPr>
          <a:xfrm>
            <a:off x="1168400" y="53855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931241" y="23526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画布 34"/>
          <p:cNvGrpSpPr>
            <a:grpSpLocks/>
          </p:cNvGrpSpPr>
          <p:nvPr/>
        </p:nvGrpSpPr>
        <p:grpSpPr bwMode="auto">
          <a:xfrm>
            <a:off x="931241" y="1612691"/>
            <a:ext cx="3409950" cy="923925"/>
            <a:chOff x="0" y="0"/>
            <a:chExt cx="34099" cy="9239"/>
          </a:xfrm>
        </p:grpSpPr>
        <p:sp>
          <p:nvSpPr>
            <p:cNvPr id="10" name="AutoShape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4099" cy="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371" y="4101"/>
              <a:ext cx="11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7321" y="2483"/>
              <a:ext cx="136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13817" y="4101"/>
              <a:ext cx="17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21628" y="2483"/>
              <a:ext cx="1365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Oval 35"/>
            <p:cNvSpPr>
              <a:spLocks noChangeArrowheads="1"/>
            </p:cNvSpPr>
            <p:nvPr/>
          </p:nvSpPr>
          <p:spPr bwMode="auto">
            <a:xfrm>
              <a:off x="13531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13817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Oval 37"/>
            <p:cNvSpPr>
              <a:spLocks noChangeArrowheads="1"/>
            </p:cNvSpPr>
            <p:nvPr/>
          </p:nvSpPr>
          <p:spPr bwMode="auto">
            <a:xfrm>
              <a:off x="30676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30962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9"/>
            <p:cNvSpPr>
              <a:spLocks/>
            </p:cNvSpPr>
            <p:nvPr/>
          </p:nvSpPr>
          <p:spPr bwMode="auto">
            <a:xfrm>
              <a:off x="1800" y="3435"/>
              <a:ext cx="1238" cy="1047"/>
            </a:xfrm>
            <a:custGeom>
              <a:avLst/>
              <a:gdLst>
                <a:gd name="T0" fmla="*/ 0 w 78"/>
                <a:gd name="T1" fmla="*/ 9525 h 66"/>
                <a:gd name="T2" fmla="*/ 0 w 78"/>
                <a:gd name="T3" fmla="*/ 104775 h 66"/>
                <a:gd name="T4" fmla="*/ 123825 w 78"/>
                <a:gd name="T5" fmla="*/ 104775 h 66"/>
                <a:gd name="T6" fmla="*/ 123825 w 7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66">
                  <a:moveTo>
                    <a:pt x="0" y="6"/>
                  </a:moveTo>
                  <a:lnTo>
                    <a:pt x="0" y="66"/>
                  </a:lnTo>
                  <a:lnTo>
                    <a:pt x="78" y="66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800" y="3816"/>
              <a:ext cx="1238" cy="66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2369" y="1797"/>
              <a:ext cx="139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R1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文本框 2"/>
            <p:cNvSpPr txBox="1">
              <a:spLocks noChangeArrowheads="1"/>
            </p:cNvSpPr>
            <p:nvPr/>
          </p:nvSpPr>
          <p:spPr bwMode="auto">
            <a:xfrm>
              <a:off x="3467" y="4305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文本框 16"/>
            <p:cNvSpPr txBox="1">
              <a:spLocks noChangeArrowheads="1"/>
            </p:cNvSpPr>
            <p:nvPr/>
          </p:nvSpPr>
          <p:spPr bwMode="auto">
            <a:xfrm>
              <a:off x="17183" y="4159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7355"/>
              </p:ext>
            </p:extLst>
          </p:nvPr>
        </p:nvGraphicFramePr>
        <p:xfrm>
          <a:off x="4597695" y="1645650"/>
          <a:ext cx="3810404" cy="83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878">
                  <a:extLst>
                    <a:ext uri="{9D8B030D-6E8A-4147-A177-3AD203B41FA5}">
                      <a16:colId xmlns:a16="http://schemas.microsoft.com/office/drawing/2014/main" val="2704510955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723087757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4179239006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3871211919"/>
                    </a:ext>
                  </a:extLst>
                </a:gridCol>
                <a:gridCol w="743157">
                  <a:extLst>
                    <a:ext uri="{9D8B030D-6E8A-4147-A177-3AD203B41FA5}">
                      <a16:colId xmlns:a16="http://schemas.microsoft.com/office/drawing/2014/main" val="2316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节点编号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高程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需水量</a:t>
                      </a:r>
                      <a:r>
                        <a:rPr lang="en-US" sz="1050" kern="100" dirty="0">
                          <a:effectLst/>
                        </a:rPr>
                        <a:t>(L/s)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总水头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需水量模式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50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571126"/>
                  </a:ext>
                </a:extLst>
              </a:tr>
              <a:tr h="199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Pattern1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086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Pattern2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5407222"/>
                  </a:ext>
                </a:extLst>
              </a:tr>
            </a:tbl>
          </a:graphicData>
        </a:graphic>
      </p:graphicFrame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5431717" y="1150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0" name="对象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00740"/>
              </p:ext>
            </p:extLst>
          </p:nvPr>
        </p:nvGraphicFramePr>
        <p:xfrm>
          <a:off x="4661202" y="2716475"/>
          <a:ext cx="1685502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Graph" r:id="rId3" imgW="3468600" imgH="2592957" progId="Origin50.Graph">
                  <p:embed/>
                </p:oleObj>
              </mc:Choice>
              <mc:Fallback>
                <p:oleObj name="Graph" r:id="rId3" imgW="3468600" imgH="2592957" progId="Origin50.Grap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202" y="2716475"/>
                        <a:ext cx="1685502" cy="12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表格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16566"/>
              </p:ext>
            </p:extLst>
          </p:nvPr>
        </p:nvGraphicFramePr>
        <p:xfrm>
          <a:off x="931241" y="2547416"/>
          <a:ext cx="3556260" cy="144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14">
                  <a:extLst>
                    <a:ext uri="{9D8B030D-6E8A-4147-A177-3AD203B41FA5}">
                      <a16:colId xmlns:a16="http://schemas.microsoft.com/office/drawing/2014/main" val="444962985"/>
                    </a:ext>
                  </a:extLst>
                </a:gridCol>
                <a:gridCol w="414257">
                  <a:extLst>
                    <a:ext uri="{9D8B030D-6E8A-4147-A177-3AD203B41FA5}">
                      <a16:colId xmlns:a16="http://schemas.microsoft.com/office/drawing/2014/main" val="716192439"/>
                    </a:ext>
                  </a:extLst>
                </a:gridCol>
                <a:gridCol w="882801">
                  <a:extLst>
                    <a:ext uri="{9D8B030D-6E8A-4147-A177-3AD203B41FA5}">
                      <a16:colId xmlns:a16="http://schemas.microsoft.com/office/drawing/2014/main" val="3311576828"/>
                    </a:ext>
                  </a:extLst>
                </a:gridCol>
                <a:gridCol w="662728">
                  <a:extLst>
                    <a:ext uri="{9D8B030D-6E8A-4147-A177-3AD203B41FA5}">
                      <a16:colId xmlns:a16="http://schemas.microsoft.com/office/drawing/2014/main" val="1194837113"/>
                    </a:ext>
                  </a:extLst>
                </a:gridCol>
                <a:gridCol w="707828">
                  <a:extLst>
                    <a:ext uri="{9D8B030D-6E8A-4147-A177-3AD203B41FA5}">
                      <a16:colId xmlns:a16="http://schemas.microsoft.com/office/drawing/2014/main" val="234777657"/>
                    </a:ext>
                  </a:extLst>
                </a:gridCol>
                <a:gridCol w="613032">
                  <a:extLst>
                    <a:ext uri="{9D8B030D-6E8A-4147-A177-3AD203B41FA5}">
                      <a16:colId xmlns:a16="http://schemas.microsoft.com/office/drawing/2014/main" val="1231764113"/>
                    </a:ext>
                  </a:extLst>
                </a:gridCol>
              </a:tblGrid>
              <a:tr h="80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破坏编号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所在管线编号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破坏点编号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</a:t>
                      </a:r>
                      <a:r>
                        <a:rPr lang="zh-CN" sz="1050" kern="100" dirty="0" smtClean="0">
                          <a:effectLst/>
                        </a:rPr>
                        <a:t>位置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渗漏面积</a:t>
                      </a:r>
                      <a:r>
                        <a:rPr lang="en-US" sz="1050" kern="100">
                          <a:effectLst/>
                        </a:rPr>
                        <a:t>AL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11004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add_node-P1-1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627901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add_node-P2-1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496123"/>
                  </a:ext>
                </a:extLst>
              </a:tr>
            </a:tbl>
          </a:graphicData>
        </a:graphic>
      </p:graphicFrame>
      <p:sp>
        <p:nvSpPr>
          <p:cNvPr id="20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3" name="对象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95482"/>
              </p:ext>
            </p:extLst>
          </p:nvPr>
        </p:nvGraphicFramePr>
        <p:xfrm>
          <a:off x="3619499" y="4421124"/>
          <a:ext cx="52768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Graph" r:id="rId5" imgW="6752160" imgH="2675267" progId="Origin50.Graph">
                  <p:embed/>
                </p:oleObj>
              </mc:Choice>
              <mc:Fallback>
                <p:oleObj name="Graph" r:id="rId5" imgW="6752160" imgH="2675267" progId="Origin50.Grap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9" y="4421124"/>
                        <a:ext cx="52768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矩形 203"/>
          <p:cNvSpPr/>
          <p:nvPr/>
        </p:nvSpPr>
        <p:spPr>
          <a:xfrm>
            <a:off x="1030233" y="4186336"/>
            <a:ext cx="2508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模型在节点负压时会出现负流量的现象，与实际不符；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N-R-2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模型渗漏流量差距最小，且不会出现负流量现象。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pic>
        <p:nvPicPr>
          <p:cNvPr id="7" name="Picture 12" descr="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1" y="237517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06805" y="37137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问题：在延时模拟中无法关闭管道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2" name="Line 124"/>
          <p:cNvSpPr>
            <a:spLocks noChangeShapeType="1"/>
          </p:cNvSpPr>
          <p:nvPr/>
        </p:nvSpPr>
        <p:spPr bwMode="auto">
          <a:xfrm flipV="1">
            <a:off x="6880226" y="3039544"/>
            <a:ext cx="809625" cy="3175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Line 125"/>
          <p:cNvSpPr>
            <a:spLocks noChangeShapeType="1"/>
          </p:cNvSpPr>
          <p:nvPr/>
        </p:nvSpPr>
        <p:spPr bwMode="auto">
          <a:xfrm>
            <a:off x="5729288" y="3045894"/>
            <a:ext cx="815975" cy="0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126"/>
          <p:cNvSpPr>
            <a:spLocks noChangeArrowheads="1"/>
          </p:cNvSpPr>
          <p:nvPr/>
        </p:nvSpPr>
        <p:spPr bwMode="auto">
          <a:xfrm>
            <a:off x="5851526" y="2975281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127"/>
          <p:cNvSpPr>
            <a:spLocks noChangeArrowheads="1"/>
          </p:cNvSpPr>
          <p:nvPr/>
        </p:nvSpPr>
        <p:spPr bwMode="auto">
          <a:xfrm>
            <a:off x="5849938" y="2980806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Oval 128"/>
          <p:cNvSpPr>
            <a:spLocks noChangeArrowheads="1"/>
          </p:cNvSpPr>
          <p:nvPr/>
        </p:nvSpPr>
        <p:spPr bwMode="auto">
          <a:xfrm>
            <a:off x="7649369" y="2973694"/>
            <a:ext cx="114300" cy="1143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129"/>
          <p:cNvSpPr>
            <a:spLocks noChangeArrowheads="1"/>
          </p:cNvSpPr>
          <p:nvPr/>
        </p:nvSpPr>
        <p:spPr bwMode="auto">
          <a:xfrm>
            <a:off x="7643019" y="2975769"/>
            <a:ext cx="114300" cy="114300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Rectangle 130"/>
          <p:cNvSpPr>
            <a:spLocks noChangeArrowheads="1"/>
          </p:cNvSpPr>
          <p:nvPr/>
        </p:nvSpPr>
        <p:spPr bwMode="auto">
          <a:xfrm>
            <a:off x="7729539" y="2845869"/>
            <a:ext cx="9366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1"/>
          <p:cNvSpPr>
            <a:spLocks noChangeArrowheads="1"/>
          </p:cNvSpPr>
          <p:nvPr/>
        </p:nvSpPr>
        <p:spPr bwMode="auto">
          <a:xfrm>
            <a:off x="5645944" y="2815188"/>
            <a:ext cx="9207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Freeform 132"/>
          <p:cNvSpPr>
            <a:spLocks noEditPoints="1"/>
          </p:cNvSpPr>
          <p:nvPr/>
        </p:nvSpPr>
        <p:spPr bwMode="auto">
          <a:xfrm>
            <a:off x="5991226" y="2943500"/>
            <a:ext cx="539750" cy="77788"/>
          </a:xfrm>
          <a:custGeom>
            <a:avLst/>
            <a:gdLst>
              <a:gd name="T0" fmla="*/ 0 w 1890"/>
              <a:gd name="T1" fmla="*/ 119 h 271"/>
              <a:gd name="T2" fmla="*/ 134 w 1890"/>
              <a:gd name="T3" fmla="*/ 119 h 271"/>
              <a:gd name="T4" fmla="*/ 134 w 1890"/>
              <a:gd name="T5" fmla="*/ 152 h 271"/>
              <a:gd name="T6" fmla="*/ 0 w 1890"/>
              <a:gd name="T7" fmla="*/ 152 h 271"/>
              <a:gd name="T8" fmla="*/ 0 w 1890"/>
              <a:gd name="T9" fmla="*/ 119 h 271"/>
              <a:gd name="T10" fmla="*/ 234 w 1890"/>
              <a:gd name="T11" fmla="*/ 119 h 271"/>
              <a:gd name="T12" fmla="*/ 367 w 1890"/>
              <a:gd name="T13" fmla="*/ 119 h 271"/>
              <a:gd name="T14" fmla="*/ 367 w 1890"/>
              <a:gd name="T15" fmla="*/ 152 h 271"/>
              <a:gd name="T16" fmla="*/ 234 w 1890"/>
              <a:gd name="T17" fmla="*/ 152 h 271"/>
              <a:gd name="T18" fmla="*/ 234 w 1890"/>
              <a:gd name="T19" fmla="*/ 119 h 271"/>
              <a:gd name="T20" fmla="*/ 467 w 1890"/>
              <a:gd name="T21" fmla="*/ 119 h 271"/>
              <a:gd name="T22" fmla="*/ 600 w 1890"/>
              <a:gd name="T23" fmla="*/ 119 h 271"/>
              <a:gd name="T24" fmla="*/ 600 w 1890"/>
              <a:gd name="T25" fmla="*/ 152 h 271"/>
              <a:gd name="T26" fmla="*/ 467 w 1890"/>
              <a:gd name="T27" fmla="*/ 152 h 271"/>
              <a:gd name="T28" fmla="*/ 467 w 1890"/>
              <a:gd name="T29" fmla="*/ 119 h 271"/>
              <a:gd name="T30" fmla="*/ 700 w 1890"/>
              <a:gd name="T31" fmla="*/ 119 h 271"/>
              <a:gd name="T32" fmla="*/ 834 w 1890"/>
              <a:gd name="T33" fmla="*/ 119 h 271"/>
              <a:gd name="T34" fmla="*/ 834 w 1890"/>
              <a:gd name="T35" fmla="*/ 152 h 271"/>
              <a:gd name="T36" fmla="*/ 700 w 1890"/>
              <a:gd name="T37" fmla="*/ 152 h 271"/>
              <a:gd name="T38" fmla="*/ 700 w 1890"/>
              <a:gd name="T39" fmla="*/ 119 h 271"/>
              <a:gd name="T40" fmla="*/ 934 w 1890"/>
              <a:gd name="T41" fmla="*/ 119 h 271"/>
              <a:gd name="T42" fmla="*/ 1067 w 1890"/>
              <a:gd name="T43" fmla="*/ 119 h 271"/>
              <a:gd name="T44" fmla="*/ 1067 w 1890"/>
              <a:gd name="T45" fmla="*/ 152 h 271"/>
              <a:gd name="T46" fmla="*/ 934 w 1890"/>
              <a:gd name="T47" fmla="*/ 152 h 271"/>
              <a:gd name="T48" fmla="*/ 934 w 1890"/>
              <a:gd name="T49" fmla="*/ 119 h 271"/>
              <a:gd name="T50" fmla="*/ 1167 w 1890"/>
              <a:gd name="T51" fmla="*/ 119 h 271"/>
              <a:gd name="T52" fmla="*/ 1300 w 1890"/>
              <a:gd name="T53" fmla="*/ 119 h 271"/>
              <a:gd name="T54" fmla="*/ 1300 w 1890"/>
              <a:gd name="T55" fmla="*/ 152 h 271"/>
              <a:gd name="T56" fmla="*/ 1167 w 1890"/>
              <a:gd name="T57" fmla="*/ 152 h 271"/>
              <a:gd name="T58" fmla="*/ 1167 w 1890"/>
              <a:gd name="T59" fmla="*/ 119 h 271"/>
              <a:gd name="T60" fmla="*/ 1400 w 1890"/>
              <a:gd name="T61" fmla="*/ 119 h 271"/>
              <a:gd name="T62" fmla="*/ 1534 w 1890"/>
              <a:gd name="T63" fmla="*/ 119 h 271"/>
              <a:gd name="T64" fmla="*/ 1534 w 1890"/>
              <a:gd name="T65" fmla="*/ 152 h 271"/>
              <a:gd name="T66" fmla="*/ 1400 w 1890"/>
              <a:gd name="T67" fmla="*/ 152 h 271"/>
              <a:gd name="T68" fmla="*/ 1400 w 1890"/>
              <a:gd name="T69" fmla="*/ 119 h 271"/>
              <a:gd name="T70" fmla="*/ 1634 w 1890"/>
              <a:gd name="T71" fmla="*/ 119 h 271"/>
              <a:gd name="T72" fmla="*/ 1767 w 1890"/>
              <a:gd name="T73" fmla="*/ 119 h 271"/>
              <a:gd name="T74" fmla="*/ 1767 w 1890"/>
              <a:gd name="T75" fmla="*/ 152 h 271"/>
              <a:gd name="T76" fmla="*/ 1634 w 1890"/>
              <a:gd name="T77" fmla="*/ 152 h 271"/>
              <a:gd name="T78" fmla="*/ 1634 w 1890"/>
              <a:gd name="T79" fmla="*/ 119 h 271"/>
              <a:gd name="T80" fmla="*/ 1666 w 1890"/>
              <a:gd name="T81" fmla="*/ 4 h 271"/>
              <a:gd name="T82" fmla="*/ 1890 w 1890"/>
              <a:gd name="T83" fmla="*/ 135 h 271"/>
              <a:gd name="T84" fmla="*/ 1666 w 1890"/>
              <a:gd name="T85" fmla="*/ 267 h 271"/>
              <a:gd name="T86" fmla="*/ 1643 w 1890"/>
              <a:gd name="T87" fmla="*/ 261 h 271"/>
              <a:gd name="T88" fmla="*/ 1649 w 1890"/>
              <a:gd name="T89" fmla="*/ 238 h 271"/>
              <a:gd name="T90" fmla="*/ 1849 w 1890"/>
              <a:gd name="T91" fmla="*/ 121 h 271"/>
              <a:gd name="T92" fmla="*/ 1849 w 1890"/>
              <a:gd name="T93" fmla="*/ 150 h 271"/>
              <a:gd name="T94" fmla="*/ 1649 w 1890"/>
              <a:gd name="T95" fmla="*/ 33 h 271"/>
              <a:gd name="T96" fmla="*/ 1643 w 1890"/>
              <a:gd name="T97" fmla="*/ 10 h 271"/>
              <a:gd name="T98" fmla="*/ 1666 w 1890"/>
              <a:gd name="T99" fmla="*/ 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0" h="271">
                <a:moveTo>
                  <a:pt x="0" y="119"/>
                </a:moveTo>
                <a:lnTo>
                  <a:pt x="134" y="119"/>
                </a:lnTo>
                <a:lnTo>
                  <a:pt x="134" y="152"/>
                </a:lnTo>
                <a:lnTo>
                  <a:pt x="0" y="152"/>
                </a:lnTo>
                <a:lnTo>
                  <a:pt x="0" y="119"/>
                </a:lnTo>
                <a:close/>
                <a:moveTo>
                  <a:pt x="234" y="119"/>
                </a:moveTo>
                <a:lnTo>
                  <a:pt x="367" y="119"/>
                </a:lnTo>
                <a:lnTo>
                  <a:pt x="367" y="152"/>
                </a:lnTo>
                <a:lnTo>
                  <a:pt x="234" y="152"/>
                </a:lnTo>
                <a:lnTo>
                  <a:pt x="234" y="119"/>
                </a:lnTo>
                <a:close/>
                <a:moveTo>
                  <a:pt x="467" y="119"/>
                </a:moveTo>
                <a:lnTo>
                  <a:pt x="600" y="119"/>
                </a:lnTo>
                <a:lnTo>
                  <a:pt x="600" y="152"/>
                </a:lnTo>
                <a:lnTo>
                  <a:pt x="467" y="152"/>
                </a:lnTo>
                <a:lnTo>
                  <a:pt x="467" y="119"/>
                </a:lnTo>
                <a:close/>
                <a:moveTo>
                  <a:pt x="700" y="119"/>
                </a:moveTo>
                <a:lnTo>
                  <a:pt x="834" y="119"/>
                </a:lnTo>
                <a:lnTo>
                  <a:pt x="834" y="152"/>
                </a:lnTo>
                <a:lnTo>
                  <a:pt x="700" y="152"/>
                </a:lnTo>
                <a:lnTo>
                  <a:pt x="700" y="119"/>
                </a:lnTo>
                <a:close/>
                <a:moveTo>
                  <a:pt x="934" y="119"/>
                </a:moveTo>
                <a:lnTo>
                  <a:pt x="1067" y="119"/>
                </a:lnTo>
                <a:lnTo>
                  <a:pt x="1067" y="152"/>
                </a:lnTo>
                <a:lnTo>
                  <a:pt x="934" y="152"/>
                </a:lnTo>
                <a:lnTo>
                  <a:pt x="934" y="119"/>
                </a:lnTo>
                <a:close/>
                <a:moveTo>
                  <a:pt x="1167" y="119"/>
                </a:moveTo>
                <a:lnTo>
                  <a:pt x="1300" y="119"/>
                </a:lnTo>
                <a:lnTo>
                  <a:pt x="1300" y="152"/>
                </a:lnTo>
                <a:lnTo>
                  <a:pt x="1167" y="152"/>
                </a:lnTo>
                <a:lnTo>
                  <a:pt x="1167" y="119"/>
                </a:lnTo>
                <a:close/>
                <a:moveTo>
                  <a:pt x="1400" y="119"/>
                </a:moveTo>
                <a:lnTo>
                  <a:pt x="1534" y="119"/>
                </a:lnTo>
                <a:lnTo>
                  <a:pt x="1534" y="152"/>
                </a:lnTo>
                <a:lnTo>
                  <a:pt x="1400" y="152"/>
                </a:lnTo>
                <a:lnTo>
                  <a:pt x="1400" y="119"/>
                </a:lnTo>
                <a:close/>
                <a:moveTo>
                  <a:pt x="1634" y="119"/>
                </a:moveTo>
                <a:lnTo>
                  <a:pt x="1767" y="119"/>
                </a:lnTo>
                <a:lnTo>
                  <a:pt x="1767" y="152"/>
                </a:lnTo>
                <a:lnTo>
                  <a:pt x="1634" y="152"/>
                </a:lnTo>
                <a:lnTo>
                  <a:pt x="1634" y="119"/>
                </a:lnTo>
                <a:close/>
                <a:moveTo>
                  <a:pt x="1666" y="4"/>
                </a:moveTo>
                <a:lnTo>
                  <a:pt x="1890" y="135"/>
                </a:lnTo>
                <a:lnTo>
                  <a:pt x="1666" y="267"/>
                </a:lnTo>
                <a:cubicBezTo>
                  <a:pt x="1658" y="271"/>
                  <a:pt x="1647" y="268"/>
                  <a:pt x="1643" y="261"/>
                </a:cubicBezTo>
                <a:cubicBezTo>
                  <a:pt x="1638" y="253"/>
                  <a:pt x="1641" y="242"/>
                  <a:pt x="1649" y="238"/>
                </a:cubicBezTo>
                <a:lnTo>
                  <a:pt x="1849" y="121"/>
                </a:lnTo>
                <a:lnTo>
                  <a:pt x="1849" y="150"/>
                </a:lnTo>
                <a:lnTo>
                  <a:pt x="1649" y="33"/>
                </a:lnTo>
                <a:cubicBezTo>
                  <a:pt x="1641" y="29"/>
                  <a:pt x="1638" y="18"/>
                  <a:pt x="1643" y="10"/>
                </a:cubicBezTo>
                <a:cubicBezTo>
                  <a:pt x="1647" y="2"/>
                  <a:pt x="1658" y="0"/>
                  <a:pt x="1666" y="4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Rectangle 133"/>
          <p:cNvSpPr>
            <a:spLocks noChangeArrowheads="1"/>
          </p:cNvSpPr>
          <p:nvPr/>
        </p:nvSpPr>
        <p:spPr bwMode="auto">
          <a:xfrm>
            <a:off x="6265863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6316663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Line 135"/>
          <p:cNvSpPr>
            <a:spLocks noChangeShapeType="1"/>
          </p:cNvSpPr>
          <p:nvPr/>
        </p:nvSpPr>
        <p:spPr bwMode="auto">
          <a:xfrm>
            <a:off x="6540501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Rectangle 142"/>
          <p:cNvSpPr>
            <a:spLocks noChangeArrowheads="1"/>
          </p:cNvSpPr>
          <p:nvPr/>
        </p:nvSpPr>
        <p:spPr bwMode="auto">
          <a:xfrm>
            <a:off x="7874001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3"/>
          <p:cNvSpPr>
            <a:spLocks noChangeArrowheads="1"/>
          </p:cNvSpPr>
          <p:nvPr/>
        </p:nvSpPr>
        <p:spPr bwMode="auto">
          <a:xfrm>
            <a:off x="7926389" y="2880794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4"/>
          <p:cNvSpPr>
            <a:spLocks noChangeArrowheads="1"/>
          </p:cNvSpPr>
          <p:nvPr/>
        </p:nvSpPr>
        <p:spPr bwMode="auto">
          <a:xfrm>
            <a:off x="5885342" y="2782645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5"/>
          <p:cNvSpPr>
            <a:spLocks noChangeArrowheads="1"/>
          </p:cNvSpPr>
          <p:nvPr/>
        </p:nvSpPr>
        <p:spPr bwMode="auto">
          <a:xfrm>
            <a:off x="5932967" y="2810426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6"/>
          <p:cNvSpPr>
            <a:spLocks noChangeArrowheads="1"/>
          </p:cNvSpPr>
          <p:nvPr/>
        </p:nvSpPr>
        <p:spPr bwMode="auto">
          <a:xfrm>
            <a:off x="7185026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47"/>
          <p:cNvSpPr>
            <a:spLocks noChangeArrowheads="1"/>
          </p:cNvSpPr>
          <p:nvPr/>
        </p:nvSpPr>
        <p:spPr bwMode="auto">
          <a:xfrm>
            <a:off x="7235826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Freeform 148"/>
          <p:cNvSpPr>
            <a:spLocks noEditPoints="1"/>
          </p:cNvSpPr>
          <p:nvPr/>
        </p:nvSpPr>
        <p:spPr bwMode="auto">
          <a:xfrm>
            <a:off x="6870701" y="2936356"/>
            <a:ext cx="514350" cy="76200"/>
          </a:xfrm>
          <a:custGeom>
            <a:avLst/>
            <a:gdLst>
              <a:gd name="T0" fmla="*/ 33 w 1800"/>
              <a:gd name="T1" fmla="*/ 153 h 271"/>
              <a:gd name="T2" fmla="*/ 167 w 1800"/>
              <a:gd name="T3" fmla="*/ 153 h 271"/>
              <a:gd name="T4" fmla="*/ 167 w 1800"/>
              <a:gd name="T5" fmla="*/ 119 h 271"/>
              <a:gd name="T6" fmla="*/ 33 w 1800"/>
              <a:gd name="T7" fmla="*/ 119 h 271"/>
              <a:gd name="T8" fmla="*/ 33 w 1800"/>
              <a:gd name="T9" fmla="*/ 153 h 271"/>
              <a:gd name="T10" fmla="*/ 267 w 1800"/>
              <a:gd name="T11" fmla="*/ 152 h 271"/>
              <a:gd name="T12" fmla="*/ 400 w 1800"/>
              <a:gd name="T13" fmla="*/ 152 h 271"/>
              <a:gd name="T14" fmla="*/ 400 w 1800"/>
              <a:gd name="T15" fmla="*/ 119 h 271"/>
              <a:gd name="T16" fmla="*/ 267 w 1800"/>
              <a:gd name="T17" fmla="*/ 119 h 271"/>
              <a:gd name="T18" fmla="*/ 267 w 1800"/>
              <a:gd name="T19" fmla="*/ 152 h 271"/>
              <a:gd name="T20" fmla="*/ 500 w 1800"/>
              <a:gd name="T21" fmla="*/ 152 h 271"/>
              <a:gd name="T22" fmla="*/ 633 w 1800"/>
              <a:gd name="T23" fmla="*/ 152 h 271"/>
              <a:gd name="T24" fmla="*/ 633 w 1800"/>
              <a:gd name="T25" fmla="*/ 118 h 271"/>
              <a:gd name="T26" fmla="*/ 500 w 1800"/>
              <a:gd name="T27" fmla="*/ 119 h 271"/>
              <a:gd name="T28" fmla="*/ 500 w 1800"/>
              <a:gd name="T29" fmla="*/ 152 h 271"/>
              <a:gd name="T30" fmla="*/ 733 w 1800"/>
              <a:gd name="T31" fmla="*/ 151 h 271"/>
              <a:gd name="T32" fmla="*/ 867 w 1800"/>
              <a:gd name="T33" fmla="*/ 151 h 271"/>
              <a:gd name="T34" fmla="*/ 867 w 1800"/>
              <a:gd name="T35" fmla="*/ 118 h 271"/>
              <a:gd name="T36" fmla="*/ 733 w 1800"/>
              <a:gd name="T37" fmla="*/ 118 h 271"/>
              <a:gd name="T38" fmla="*/ 733 w 1800"/>
              <a:gd name="T39" fmla="*/ 151 h 271"/>
              <a:gd name="T40" fmla="*/ 967 w 1800"/>
              <a:gd name="T41" fmla="*/ 151 h 271"/>
              <a:gd name="T42" fmla="*/ 1100 w 1800"/>
              <a:gd name="T43" fmla="*/ 151 h 271"/>
              <a:gd name="T44" fmla="*/ 1100 w 1800"/>
              <a:gd name="T45" fmla="*/ 117 h 271"/>
              <a:gd name="T46" fmla="*/ 967 w 1800"/>
              <a:gd name="T47" fmla="*/ 118 h 271"/>
              <a:gd name="T48" fmla="*/ 967 w 1800"/>
              <a:gd name="T49" fmla="*/ 151 h 271"/>
              <a:gd name="T50" fmla="*/ 1200 w 1800"/>
              <a:gd name="T51" fmla="*/ 151 h 271"/>
              <a:gd name="T52" fmla="*/ 1333 w 1800"/>
              <a:gd name="T53" fmla="*/ 150 h 271"/>
              <a:gd name="T54" fmla="*/ 1333 w 1800"/>
              <a:gd name="T55" fmla="*/ 117 h 271"/>
              <a:gd name="T56" fmla="*/ 1200 w 1800"/>
              <a:gd name="T57" fmla="*/ 117 h 271"/>
              <a:gd name="T58" fmla="*/ 1200 w 1800"/>
              <a:gd name="T59" fmla="*/ 151 h 271"/>
              <a:gd name="T60" fmla="*/ 1433 w 1800"/>
              <a:gd name="T61" fmla="*/ 150 h 271"/>
              <a:gd name="T62" fmla="*/ 1567 w 1800"/>
              <a:gd name="T63" fmla="*/ 150 h 271"/>
              <a:gd name="T64" fmla="*/ 1567 w 1800"/>
              <a:gd name="T65" fmla="*/ 116 h 271"/>
              <a:gd name="T66" fmla="*/ 1433 w 1800"/>
              <a:gd name="T67" fmla="*/ 117 h 271"/>
              <a:gd name="T68" fmla="*/ 1433 w 1800"/>
              <a:gd name="T69" fmla="*/ 150 h 271"/>
              <a:gd name="T70" fmla="*/ 1667 w 1800"/>
              <a:gd name="T71" fmla="*/ 150 h 271"/>
              <a:gd name="T72" fmla="*/ 1800 w 1800"/>
              <a:gd name="T73" fmla="*/ 149 h 271"/>
              <a:gd name="T74" fmla="*/ 1800 w 1800"/>
              <a:gd name="T75" fmla="*/ 116 h 271"/>
              <a:gd name="T76" fmla="*/ 1667 w 1800"/>
              <a:gd name="T77" fmla="*/ 116 h 271"/>
              <a:gd name="T78" fmla="*/ 1667 w 1800"/>
              <a:gd name="T79" fmla="*/ 150 h 271"/>
              <a:gd name="T80" fmla="*/ 225 w 1800"/>
              <a:gd name="T81" fmla="*/ 5 h 271"/>
              <a:gd name="T82" fmla="*/ 0 w 1800"/>
              <a:gd name="T83" fmla="*/ 136 h 271"/>
              <a:gd name="T84" fmla="*/ 225 w 1800"/>
              <a:gd name="T85" fmla="*/ 267 h 271"/>
              <a:gd name="T86" fmla="*/ 225 w 1800"/>
              <a:gd name="T87" fmla="*/ 267 h 271"/>
              <a:gd name="T88" fmla="*/ 248 w 1800"/>
              <a:gd name="T89" fmla="*/ 261 h 271"/>
              <a:gd name="T90" fmla="*/ 242 w 1800"/>
              <a:gd name="T91" fmla="*/ 238 h 271"/>
              <a:gd name="T92" fmla="*/ 42 w 1800"/>
              <a:gd name="T93" fmla="*/ 122 h 271"/>
              <a:gd name="T94" fmla="*/ 42 w 1800"/>
              <a:gd name="T95" fmla="*/ 151 h 271"/>
              <a:gd name="T96" fmla="*/ 242 w 1800"/>
              <a:gd name="T97" fmla="*/ 33 h 271"/>
              <a:gd name="T98" fmla="*/ 248 w 1800"/>
              <a:gd name="T99" fmla="*/ 11 h 271"/>
              <a:gd name="T100" fmla="*/ 225 w 1800"/>
              <a:gd name="T101" fmla="*/ 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0" h="271">
                <a:moveTo>
                  <a:pt x="33" y="153"/>
                </a:moveTo>
                <a:lnTo>
                  <a:pt x="167" y="153"/>
                </a:lnTo>
                <a:lnTo>
                  <a:pt x="167" y="119"/>
                </a:lnTo>
                <a:lnTo>
                  <a:pt x="33" y="119"/>
                </a:lnTo>
                <a:lnTo>
                  <a:pt x="33" y="153"/>
                </a:lnTo>
                <a:close/>
                <a:moveTo>
                  <a:pt x="267" y="152"/>
                </a:moveTo>
                <a:lnTo>
                  <a:pt x="400" y="152"/>
                </a:lnTo>
                <a:lnTo>
                  <a:pt x="400" y="119"/>
                </a:lnTo>
                <a:lnTo>
                  <a:pt x="267" y="119"/>
                </a:lnTo>
                <a:lnTo>
                  <a:pt x="267" y="152"/>
                </a:lnTo>
                <a:close/>
                <a:moveTo>
                  <a:pt x="500" y="152"/>
                </a:moveTo>
                <a:lnTo>
                  <a:pt x="633" y="152"/>
                </a:lnTo>
                <a:lnTo>
                  <a:pt x="633" y="118"/>
                </a:lnTo>
                <a:lnTo>
                  <a:pt x="500" y="119"/>
                </a:lnTo>
                <a:lnTo>
                  <a:pt x="500" y="152"/>
                </a:lnTo>
                <a:close/>
                <a:moveTo>
                  <a:pt x="733" y="151"/>
                </a:moveTo>
                <a:lnTo>
                  <a:pt x="867" y="151"/>
                </a:lnTo>
                <a:lnTo>
                  <a:pt x="867" y="118"/>
                </a:lnTo>
                <a:lnTo>
                  <a:pt x="733" y="118"/>
                </a:lnTo>
                <a:lnTo>
                  <a:pt x="733" y="151"/>
                </a:lnTo>
                <a:close/>
                <a:moveTo>
                  <a:pt x="967" y="151"/>
                </a:moveTo>
                <a:lnTo>
                  <a:pt x="1100" y="151"/>
                </a:lnTo>
                <a:lnTo>
                  <a:pt x="1100" y="117"/>
                </a:lnTo>
                <a:lnTo>
                  <a:pt x="967" y="118"/>
                </a:lnTo>
                <a:lnTo>
                  <a:pt x="967" y="151"/>
                </a:lnTo>
                <a:close/>
                <a:moveTo>
                  <a:pt x="1200" y="151"/>
                </a:moveTo>
                <a:lnTo>
                  <a:pt x="1333" y="150"/>
                </a:lnTo>
                <a:lnTo>
                  <a:pt x="1333" y="117"/>
                </a:lnTo>
                <a:lnTo>
                  <a:pt x="1200" y="117"/>
                </a:lnTo>
                <a:lnTo>
                  <a:pt x="1200" y="151"/>
                </a:lnTo>
                <a:close/>
                <a:moveTo>
                  <a:pt x="1433" y="150"/>
                </a:moveTo>
                <a:lnTo>
                  <a:pt x="1567" y="150"/>
                </a:lnTo>
                <a:lnTo>
                  <a:pt x="1567" y="116"/>
                </a:lnTo>
                <a:lnTo>
                  <a:pt x="1433" y="117"/>
                </a:lnTo>
                <a:lnTo>
                  <a:pt x="1433" y="150"/>
                </a:lnTo>
                <a:close/>
                <a:moveTo>
                  <a:pt x="1667" y="150"/>
                </a:moveTo>
                <a:lnTo>
                  <a:pt x="1800" y="149"/>
                </a:lnTo>
                <a:lnTo>
                  <a:pt x="1800" y="116"/>
                </a:lnTo>
                <a:lnTo>
                  <a:pt x="1667" y="116"/>
                </a:lnTo>
                <a:lnTo>
                  <a:pt x="1667" y="150"/>
                </a:lnTo>
                <a:close/>
                <a:moveTo>
                  <a:pt x="225" y="5"/>
                </a:moveTo>
                <a:lnTo>
                  <a:pt x="0" y="136"/>
                </a:lnTo>
                <a:lnTo>
                  <a:pt x="225" y="267"/>
                </a:lnTo>
                <a:lnTo>
                  <a:pt x="225" y="267"/>
                </a:lnTo>
                <a:cubicBezTo>
                  <a:pt x="233" y="271"/>
                  <a:pt x="243" y="269"/>
                  <a:pt x="248" y="261"/>
                </a:cubicBezTo>
                <a:cubicBezTo>
                  <a:pt x="253" y="253"/>
                  <a:pt x="250" y="243"/>
                  <a:pt x="242" y="238"/>
                </a:cubicBezTo>
                <a:lnTo>
                  <a:pt x="42" y="122"/>
                </a:lnTo>
                <a:lnTo>
                  <a:pt x="42" y="151"/>
                </a:lnTo>
                <a:lnTo>
                  <a:pt x="242" y="33"/>
                </a:lnTo>
                <a:cubicBezTo>
                  <a:pt x="250" y="29"/>
                  <a:pt x="252" y="19"/>
                  <a:pt x="248" y="11"/>
                </a:cubicBezTo>
                <a:cubicBezTo>
                  <a:pt x="243" y="3"/>
                  <a:pt x="233" y="0"/>
                  <a:pt x="225" y="5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49"/>
          <p:cNvSpPr>
            <a:spLocks/>
          </p:cNvSpPr>
          <p:nvPr/>
        </p:nvSpPr>
        <p:spPr bwMode="auto">
          <a:xfrm>
            <a:off x="7481888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0"/>
          <p:cNvSpPr>
            <a:spLocks/>
          </p:cNvSpPr>
          <p:nvPr/>
        </p:nvSpPr>
        <p:spPr bwMode="auto">
          <a:xfrm>
            <a:off x="6878638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1"/>
          <p:cNvSpPr>
            <a:spLocks/>
          </p:cNvSpPr>
          <p:nvPr/>
        </p:nvSpPr>
        <p:spPr bwMode="auto">
          <a:xfrm>
            <a:off x="6502401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2"/>
          <p:cNvSpPr>
            <a:spLocks/>
          </p:cNvSpPr>
          <p:nvPr/>
        </p:nvSpPr>
        <p:spPr bwMode="auto">
          <a:xfrm>
            <a:off x="5899151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153"/>
          <p:cNvSpPr>
            <a:spLocks noEditPoints="1"/>
          </p:cNvSpPr>
          <p:nvPr/>
        </p:nvSpPr>
        <p:spPr bwMode="auto">
          <a:xfrm>
            <a:off x="5694999" y="2831643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154"/>
          <p:cNvSpPr>
            <a:spLocks noEditPoints="1"/>
          </p:cNvSpPr>
          <p:nvPr/>
        </p:nvSpPr>
        <p:spPr bwMode="auto">
          <a:xfrm>
            <a:off x="7735888" y="2833962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Line 155"/>
          <p:cNvSpPr>
            <a:spLocks noChangeShapeType="1"/>
          </p:cNvSpPr>
          <p:nvPr/>
        </p:nvSpPr>
        <p:spPr bwMode="auto">
          <a:xfrm>
            <a:off x="5897563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Line 156"/>
          <p:cNvSpPr>
            <a:spLocks noChangeShapeType="1"/>
          </p:cNvSpPr>
          <p:nvPr/>
        </p:nvSpPr>
        <p:spPr bwMode="auto">
          <a:xfrm>
            <a:off x="6880226" y="3060181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Line 157"/>
          <p:cNvSpPr>
            <a:spLocks noChangeShapeType="1"/>
          </p:cNvSpPr>
          <p:nvPr/>
        </p:nvSpPr>
        <p:spPr bwMode="auto">
          <a:xfrm>
            <a:off x="7519988" y="3066531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Line 158"/>
          <p:cNvSpPr>
            <a:spLocks noChangeShapeType="1"/>
          </p:cNvSpPr>
          <p:nvPr/>
        </p:nvSpPr>
        <p:spPr bwMode="auto">
          <a:xfrm>
            <a:off x="5897563" y="3161781"/>
            <a:ext cx="609600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Line 159"/>
          <p:cNvSpPr>
            <a:spLocks noChangeShapeType="1"/>
          </p:cNvSpPr>
          <p:nvPr/>
        </p:nvSpPr>
        <p:spPr bwMode="auto">
          <a:xfrm>
            <a:off x="6886576" y="3161781"/>
            <a:ext cx="63341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160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161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62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163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Oval 164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Oval 165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Line 166"/>
          <p:cNvSpPr>
            <a:spLocks noChangeShapeType="1"/>
          </p:cNvSpPr>
          <p:nvPr/>
        </p:nvSpPr>
        <p:spPr bwMode="auto">
          <a:xfrm>
            <a:off x="6232526" y="2993506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Line 167"/>
          <p:cNvSpPr>
            <a:spLocks noChangeShapeType="1"/>
          </p:cNvSpPr>
          <p:nvPr/>
        </p:nvSpPr>
        <p:spPr bwMode="auto">
          <a:xfrm flipV="1">
            <a:off x="6232526" y="3034781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Oval 168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Oval 169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Line 170"/>
          <p:cNvSpPr>
            <a:spLocks noChangeShapeType="1"/>
          </p:cNvSpPr>
          <p:nvPr/>
        </p:nvSpPr>
        <p:spPr bwMode="auto">
          <a:xfrm>
            <a:off x="7137401" y="3039544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Line 171"/>
          <p:cNvSpPr>
            <a:spLocks noChangeShapeType="1"/>
          </p:cNvSpPr>
          <p:nvPr/>
        </p:nvSpPr>
        <p:spPr bwMode="auto">
          <a:xfrm flipV="1">
            <a:off x="7137401" y="2999856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>
            <a:off x="4085278" y="2964137"/>
            <a:ext cx="1291744" cy="13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Oval 126"/>
          <p:cNvSpPr>
            <a:spLocks noChangeArrowheads="1"/>
          </p:cNvSpPr>
          <p:nvPr/>
        </p:nvSpPr>
        <p:spPr bwMode="auto">
          <a:xfrm>
            <a:off x="5639595" y="2975281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Oval 127"/>
          <p:cNvSpPr>
            <a:spLocks noChangeArrowheads="1"/>
          </p:cNvSpPr>
          <p:nvPr/>
        </p:nvSpPr>
        <p:spPr bwMode="auto">
          <a:xfrm>
            <a:off x="5638007" y="2980806"/>
            <a:ext cx="114300" cy="112713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461251" y="2978424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Oval 127"/>
          <p:cNvSpPr>
            <a:spLocks noChangeArrowheads="1"/>
          </p:cNvSpPr>
          <p:nvPr/>
        </p:nvSpPr>
        <p:spPr bwMode="auto">
          <a:xfrm>
            <a:off x="7459663" y="2983949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2824" y="2247902"/>
            <a:ext cx="7546104" cy="281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472794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供水管网运行</a:t>
            </a:r>
          </a:p>
        </p:txBody>
      </p:sp>
      <p:sp>
        <p:nvSpPr>
          <p:cNvPr id="18" name="矩形 17"/>
          <p:cNvSpPr/>
          <p:nvPr/>
        </p:nvSpPr>
        <p:spPr>
          <a:xfrm>
            <a:off x="20825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地震作用</a:t>
            </a:r>
          </a:p>
        </p:txBody>
      </p:sp>
      <p:sp>
        <p:nvSpPr>
          <p:cNvPr id="19" name="矩形 18"/>
          <p:cNvSpPr/>
          <p:nvPr/>
        </p:nvSpPr>
        <p:spPr>
          <a:xfrm>
            <a:off x="370176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反应时间</a:t>
            </a:r>
          </a:p>
        </p:txBody>
      </p:sp>
      <p:sp>
        <p:nvSpPr>
          <p:cNvPr id="20" name="矩形 19"/>
          <p:cNvSpPr/>
          <p:nvPr/>
        </p:nvSpPr>
        <p:spPr>
          <a:xfrm>
            <a:off x="53210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检查时间</a:t>
            </a:r>
          </a:p>
        </p:txBody>
      </p:sp>
      <p:sp>
        <p:nvSpPr>
          <p:cNvPr id="21" name="矩形 20"/>
          <p:cNvSpPr/>
          <p:nvPr/>
        </p:nvSpPr>
        <p:spPr>
          <a:xfrm>
            <a:off x="6940269" y="291607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修复时间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012109" y="246621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63116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27438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865156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491280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18923" y="2039779"/>
            <a:ext cx="60007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修复完成</a:t>
            </a:r>
          </a:p>
        </p:txBody>
      </p:sp>
    </p:spTree>
    <p:extLst>
      <p:ext uri="{BB962C8B-B14F-4D97-AF65-F5344CB8AC3E}">
        <p14:creationId xmlns:p14="http://schemas.microsoft.com/office/powerpoint/2010/main" val="2170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36" y="1548789"/>
            <a:ext cx="507920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89873"/>
              </p:ext>
            </p:extLst>
          </p:nvPr>
        </p:nvGraphicFramePr>
        <p:xfrm>
          <a:off x="3954780" y="4274820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1651000" imgH="381000" progId="Equation.DSMT4">
                  <p:embed/>
                </p:oleObj>
              </mc:Choice>
              <mc:Fallback>
                <p:oleObj name="Equation" r:id="rId4" imgW="1651000" imgH="381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780" y="4274820"/>
                        <a:ext cx="2476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30955" y="5029176"/>
            <a:ext cx="519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Functionality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中可以选择不同指标，常用的指标有：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管网供水满足率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管网管道长度比例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供水节点数目比例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重要节点供水满足率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供水管网震后恢复过程模型</a:t>
            </a:r>
            <a:r>
              <a:rPr lang="en-US" altLang="zh-CN" dirty="0"/>
              <a:t>——</a:t>
            </a:r>
            <a:r>
              <a:rPr lang="zh-CN" altLang="en-US" dirty="0"/>
              <a:t>离散事件模型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413992" y="3674200"/>
            <a:ext cx="228976" cy="129779"/>
            <a:chOff x="3956259" y="1653380"/>
            <a:chExt cx="305301" cy="173038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椭圆 21"/>
          <p:cNvSpPr>
            <a:spLocks noChangeAspect="1"/>
          </p:cNvSpPr>
          <p:nvPr/>
        </p:nvSpPr>
        <p:spPr>
          <a:xfrm>
            <a:off x="5461672" y="287565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33097" y="3152532"/>
            <a:ext cx="19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536734" y="4301263"/>
            <a:ext cx="31406" cy="97155"/>
            <a:chOff x="4909232" y="1471877"/>
            <a:chExt cx="183468" cy="567571"/>
          </a:xfrm>
        </p:grpSpPr>
        <p:sp>
          <p:nvSpPr>
            <p:cNvPr id="25" name="等腰三角形 2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7" name="直接连接符 26"/>
            <p:cNvCxnSpPr>
              <a:stCxn id="26" idx="0"/>
              <a:endCxn id="2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>
            <a:spLocks noChangeAspect="1"/>
          </p:cNvSpPr>
          <p:nvPr/>
        </p:nvSpPr>
        <p:spPr>
          <a:xfrm>
            <a:off x="3863978" y="376707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405159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863978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4405159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943168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944754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859692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405159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943168" y="4846142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>
            <a:stCxn id="28" idx="6"/>
            <a:endCxn id="29" idx="2"/>
          </p:cNvCxnSpPr>
          <p:nvPr/>
        </p:nvCxnSpPr>
        <p:spPr>
          <a:xfrm>
            <a:off x="3955104" y="3812619"/>
            <a:ext cx="450056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  <a:endCxn id="32" idx="2"/>
          </p:cNvCxnSpPr>
          <p:nvPr/>
        </p:nvCxnSpPr>
        <p:spPr>
          <a:xfrm>
            <a:off x="4496285" y="3817620"/>
            <a:ext cx="446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4"/>
            <a:endCxn id="33" idx="0"/>
          </p:cNvCxnSpPr>
          <p:nvPr/>
        </p:nvCxnSpPr>
        <p:spPr>
          <a:xfrm>
            <a:off x="4988731" y="3863161"/>
            <a:ext cx="1586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4"/>
            <a:endCxn id="36" idx="0"/>
          </p:cNvCxnSpPr>
          <p:nvPr/>
        </p:nvCxnSpPr>
        <p:spPr>
          <a:xfrm flipH="1">
            <a:off x="4988731" y="4389834"/>
            <a:ext cx="1586" cy="456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1" idx="6"/>
          </p:cNvCxnSpPr>
          <p:nvPr/>
        </p:nvCxnSpPr>
        <p:spPr>
          <a:xfrm flipH="1">
            <a:off x="4496284" y="4344293"/>
            <a:ext cx="448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4"/>
            <a:endCxn id="31" idx="0"/>
          </p:cNvCxnSpPr>
          <p:nvPr/>
        </p:nvCxnSpPr>
        <p:spPr>
          <a:xfrm>
            <a:off x="4450722" y="3863161"/>
            <a:ext cx="0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4"/>
            <a:endCxn id="30" idx="0"/>
          </p:cNvCxnSpPr>
          <p:nvPr/>
        </p:nvCxnSpPr>
        <p:spPr>
          <a:xfrm>
            <a:off x="3909541" y="3858160"/>
            <a:ext cx="0" cy="440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0" idx="6"/>
            <a:endCxn id="31" idx="2"/>
          </p:cNvCxnSpPr>
          <p:nvPr/>
        </p:nvCxnSpPr>
        <p:spPr>
          <a:xfrm>
            <a:off x="3955104" y="4344293"/>
            <a:ext cx="450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0" idx="4"/>
            <a:endCxn id="34" idx="0"/>
          </p:cNvCxnSpPr>
          <p:nvPr/>
        </p:nvCxnSpPr>
        <p:spPr>
          <a:xfrm flipH="1">
            <a:off x="3905255" y="4389834"/>
            <a:ext cx="4286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6"/>
            <a:endCxn id="35" idx="2"/>
          </p:cNvCxnSpPr>
          <p:nvPr/>
        </p:nvCxnSpPr>
        <p:spPr>
          <a:xfrm>
            <a:off x="3950817" y="4886682"/>
            <a:ext cx="4543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4"/>
            <a:endCxn id="35" idx="0"/>
          </p:cNvCxnSpPr>
          <p:nvPr/>
        </p:nvCxnSpPr>
        <p:spPr>
          <a:xfrm>
            <a:off x="4450722" y="4389834"/>
            <a:ext cx="0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6"/>
            <a:endCxn id="36" idx="2"/>
          </p:cNvCxnSpPr>
          <p:nvPr/>
        </p:nvCxnSpPr>
        <p:spPr>
          <a:xfrm>
            <a:off x="4496285" y="4886682"/>
            <a:ext cx="446884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266680" y="4787821"/>
            <a:ext cx="194786" cy="180975"/>
            <a:chOff x="6090285" y="4146550"/>
            <a:chExt cx="259715" cy="2413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等腰三角形 61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>
            <a:stCxn id="34" idx="2"/>
          </p:cNvCxnSpPr>
          <p:nvPr/>
        </p:nvCxnSpPr>
        <p:spPr>
          <a:xfrm flipH="1">
            <a:off x="3461466" y="4886682"/>
            <a:ext cx="398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792786" y="4553644"/>
            <a:ext cx="228976" cy="129779"/>
            <a:chOff x="3956259" y="1653380"/>
            <a:chExt cx="305301" cy="173038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任意多边形 68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792746" y="4016067"/>
            <a:ext cx="228976" cy="129779"/>
            <a:chOff x="3956259" y="1653380"/>
            <a:chExt cx="305301" cy="173038"/>
          </a:xfrm>
        </p:grpSpPr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任意多边形 73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097775" y="4155495"/>
            <a:ext cx="129779" cy="236659"/>
            <a:chOff x="5541385" y="3415764"/>
            <a:chExt cx="173038" cy="315545"/>
          </a:xfrm>
        </p:grpSpPr>
        <p:sp>
          <p:nvSpPr>
            <p:cNvPr id="77" name="乘号 76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任意多边形 78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任意多边形 79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4353291" y="4292471"/>
            <a:ext cx="31406" cy="97155"/>
            <a:chOff x="4909232" y="1471877"/>
            <a:chExt cx="183468" cy="567571"/>
          </a:xfrm>
        </p:grpSpPr>
        <p:sp>
          <p:nvSpPr>
            <p:cNvPr id="82" name="等腰三角形 8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4" name="直接连接符 83"/>
            <p:cNvCxnSpPr>
              <a:stCxn id="83" idx="0"/>
              <a:endCxn id="8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3976188" y="4290665"/>
            <a:ext cx="31406" cy="97155"/>
            <a:chOff x="4909232" y="1471877"/>
            <a:chExt cx="183468" cy="567571"/>
          </a:xfrm>
        </p:grpSpPr>
        <p:sp>
          <p:nvSpPr>
            <p:cNvPr id="86" name="等腰三角形 8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8" name="直接连接符 87"/>
            <p:cNvCxnSpPr>
              <a:stCxn id="87" idx="0"/>
              <a:endCxn id="8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3980676" y="3762851"/>
            <a:ext cx="31406" cy="97155"/>
            <a:chOff x="4909232" y="1471877"/>
            <a:chExt cx="183468" cy="567571"/>
          </a:xfrm>
        </p:grpSpPr>
        <p:sp>
          <p:nvSpPr>
            <p:cNvPr id="90" name="等腰三角形 89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2" name="直接连接符 91"/>
            <p:cNvCxnSpPr>
              <a:stCxn id="91" idx="0"/>
              <a:endCxn id="90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4854938" y="3767663"/>
            <a:ext cx="31406" cy="97155"/>
            <a:chOff x="4909232" y="1471877"/>
            <a:chExt cx="183468" cy="567571"/>
          </a:xfrm>
        </p:grpSpPr>
        <p:sp>
          <p:nvSpPr>
            <p:cNvPr id="94" name="等腰三角形 93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6" name="直接连接符 95"/>
            <p:cNvCxnSpPr>
              <a:stCxn id="95" idx="0"/>
              <a:endCxn id="94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3510281" y="4828581"/>
            <a:ext cx="31406" cy="97155"/>
            <a:chOff x="4909232" y="1471877"/>
            <a:chExt cx="183468" cy="567571"/>
          </a:xfrm>
        </p:grpSpPr>
        <p:sp>
          <p:nvSpPr>
            <p:cNvPr id="98" name="等腰三角形 97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0" name="直接连接符 99"/>
            <p:cNvCxnSpPr>
              <a:stCxn id="99" idx="0"/>
              <a:endCxn id="98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>
            <a:grpSpLocks noChangeAspect="1"/>
          </p:cNvGrpSpPr>
          <p:nvPr/>
        </p:nvGrpSpPr>
        <p:grpSpPr>
          <a:xfrm>
            <a:off x="4883990" y="4304327"/>
            <a:ext cx="31406" cy="97155"/>
            <a:chOff x="4909232" y="1471877"/>
            <a:chExt cx="183468" cy="567571"/>
          </a:xfrm>
        </p:grpSpPr>
        <p:sp>
          <p:nvSpPr>
            <p:cNvPr id="102" name="等腰三角形 10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4" name="直接连接符 103"/>
            <p:cNvCxnSpPr>
              <a:stCxn id="103" idx="0"/>
              <a:endCxn id="10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>
            <a:grpSpLocks noChangeAspect="1"/>
          </p:cNvGrpSpPr>
          <p:nvPr/>
        </p:nvGrpSpPr>
        <p:grpSpPr>
          <a:xfrm>
            <a:off x="4875084" y="4841546"/>
            <a:ext cx="31406" cy="97155"/>
            <a:chOff x="4909232" y="1471877"/>
            <a:chExt cx="183468" cy="567571"/>
          </a:xfrm>
        </p:grpSpPr>
        <p:sp>
          <p:nvSpPr>
            <p:cNvPr id="106" name="等腰三角形 10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8" name="直接连接符 107"/>
            <p:cNvCxnSpPr>
              <a:stCxn id="107" idx="0"/>
              <a:endCxn id="10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3264390" y="2403219"/>
            <a:ext cx="1769200" cy="1201718"/>
            <a:chOff x="8100592" y="1209106"/>
            <a:chExt cx="2358933" cy="160229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8100592" y="1209106"/>
              <a:ext cx="2358933" cy="1602291"/>
              <a:chOff x="5238852" y="1942862"/>
              <a:chExt cx="2358933" cy="1602291"/>
            </a:xfrm>
          </p:grpSpPr>
          <p:sp>
            <p:nvSpPr>
              <p:cNvPr id="139" name="椭圆 138"/>
              <p:cNvSpPr>
                <a:spLocks noChangeAspect="1"/>
              </p:cNvSpPr>
              <p:nvPr/>
            </p:nvSpPr>
            <p:spPr>
              <a:xfrm>
                <a:off x="6035250" y="1942862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椭圆 139"/>
              <p:cNvSpPr>
                <a:spLocks noChangeAspect="1"/>
              </p:cNvSpPr>
              <p:nvPr/>
            </p:nvSpPr>
            <p:spPr>
              <a:xfrm>
                <a:off x="6756825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>
                <a:off x="6035250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675682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7474170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747628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602953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675682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7474170" y="3381614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接连接符 147"/>
              <p:cNvCxnSpPr>
                <a:stCxn id="139" idx="6"/>
                <a:endCxn id="140" idx="2"/>
              </p:cNvCxnSpPr>
              <p:nvPr/>
            </p:nvCxnSpPr>
            <p:spPr>
              <a:xfrm>
                <a:off x="6156750" y="2003584"/>
                <a:ext cx="60007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40" idx="6"/>
                <a:endCxn id="143" idx="2"/>
              </p:cNvCxnSpPr>
              <p:nvPr/>
            </p:nvCxnSpPr>
            <p:spPr>
              <a:xfrm>
                <a:off x="6878325" y="2010252"/>
                <a:ext cx="5958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43" idx="4"/>
                <a:endCxn id="144" idx="0"/>
              </p:cNvCxnSpPr>
              <p:nvPr/>
            </p:nvCxnSpPr>
            <p:spPr>
              <a:xfrm>
                <a:off x="7534920" y="2070974"/>
                <a:ext cx="2115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4" idx="4"/>
                <a:endCxn id="147" idx="0"/>
              </p:cNvCxnSpPr>
              <p:nvPr/>
            </p:nvCxnSpPr>
            <p:spPr>
              <a:xfrm flipH="1">
                <a:off x="7534920" y="2773204"/>
                <a:ext cx="2115" cy="608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6878325" y="2712482"/>
                <a:ext cx="597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0" idx="4"/>
                <a:endCxn id="142" idx="0"/>
              </p:cNvCxnSpPr>
              <p:nvPr/>
            </p:nvCxnSpPr>
            <p:spPr>
              <a:xfrm>
                <a:off x="6817575" y="2070974"/>
                <a:ext cx="0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39" idx="4"/>
                <a:endCxn id="141" idx="0"/>
              </p:cNvCxnSpPr>
              <p:nvPr/>
            </p:nvCxnSpPr>
            <p:spPr>
              <a:xfrm>
                <a:off x="6096000" y="2064306"/>
                <a:ext cx="0" cy="587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1" idx="6"/>
                <a:endCxn id="142" idx="2"/>
              </p:cNvCxnSpPr>
              <p:nvPr/>
            </p:nvCxnSpPr>
            <p:spPr>
              <a:xfrm>
                <a:off x="6156750" y="2712482"/>
                <a:ext cx="6000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1" idx="4"/>
                <a:endCxn id="145" idx="0"/>
              </p:cNvCxnSpPr>
              <p:nvPr/>
            </p:nvCxnSpPr>
            <p:spPr>
              <a:xfrm flipH="1">
                <a:off x="6090285" y="2773204"/>
                <a:ext cx="5715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45" idx="6"/>
                <a:endCxn id="146" idx="2"/>
              </p:cNvCxnSpPr>
              <p:nvPr/>
            </p:nvCxnSpPr>
            <p:spPr>
              <a:xfrm>
                <a:off x="6151035" y="3435668"/>
                <a:ext cx="605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42" idx="4"/>
                <a:endCxn id="146" idx="0"/>
              </p:cNvCxnSpPr>
              <p:nvPr/>
            </p:nvCxnSpPr>
            <p:spPr>
              <a:xfrm>
                <a:off x="6817575" y="2773204"/>
                <a:ext cx="0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46" idx="6"/>
                <a:endCxn id="147" idx="2"/>
              </p:cNvCxnSpPr>
              <p:nvPr/>
            </p:nvCxnSpPr>
            <p:spPr>
              <a:xfrm>
                <a:off x="6878325" y="3435668"/>
                <a:ext cx="59584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组合 159"/>
              <p:cNvGrpSpPr/>
              <p:nvPr/>
            </p:nvGrpSpPr>
            <p:grpSpPr>
              <a:xfrm>
                <a:off x="5238852" y="3303853"/>
                <a:ext cx="259715" cy="241300"/>
                <a:chOff x="6090285" y="4146550"/>
                <a:chExt cx="259715" cy="241300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6090285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6092666" y="4379914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V="1">
                  <a:off x="6350000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6095047" y="4241800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等腰三角形 165"/>
                <p:cNvSpPr/>
                <p:nvPr/>
              </p:nvSpPr>
              <p:spPr>
                <a:xfrm rot="10800000">
                  <a:off x="6174025" y="4171078"/>
                  <a:ext cx="84296" cy="4619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6186488" y="4267200"/>
                  <a:ext cx="670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6169262" y="4302919"/>
                  <a:ext cx="1053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直接连接符 160"/>
              <p:cNvCxnSpPr>
                <a:stCxn id="145" idx="2"/>
              </p:cNvCxnSpPr>
              <p:nvPr/>
            </p:nvCxnSpPr>
            <p:spPr>
              <a:xfrm flipH="1">
                <a:off x="5498567" y="3435668"/>
                <a:ext cx="5309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/>
            <p:cNvGrpSpPr>
              <a:grpSpLocks noChangeAspect="1"/>
            </p:cNvGrpSpPr>
            <p:nvPr/>
          </p:nvGrpSpPr>
          <p:grpSpPr>
            <a:xfrm>
              <a:off x="9564779" y="1924623"/>
              <a:ext cx="41874" cy="129540"/>
              <a:chOff x="4909232" y="1471877"/>
              <a:chExt cx="183468" cy="567571"/>
            </a:xfrm>
          </p:grpSpPr>
          <p:sp>
            <p:nvSpPr>
              <p:cNvPr id="136" name="等腰三角形 13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8" name="直接连接符 137"/>
              <p:cNvCxnSpPr>
                <a:stCxn id="137" idx="0"/>
                <a:endCxn id="13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>
              <a:grpSpLocks noChangeAspect="1"/>
            </p:cNvGrpSpPr>
            <p:nvPr/>
          </p:nvGrpSpPr>
          <p:grpSpPr>
            <a:xfrm>
              <a:off x="9061975" y="1922215"/>
              <a:ext cx="41874" cy="129540"/>
              <a:chOff x="4909232" y="1471877"/>
              <a:chExt cx="183468" cy="567571"/>
            </a:xfrm>
          </p:grpSpPr>
          <p:sp>
            <p:nvSpPr>
              <p:cNvPr id="133" name="等腰三角形 13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4" name="等腰三角形 13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5" name="直接连接符 134"/>
              <p:cNvCxnSpPr>
                <a:stCxn id="134" idx="0"/>
                <a:endCxn id="13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>
              <a:grpSpLocks noChangeAspect="1"/>
            </p:cNvGrpSpPr>
            <p:nvPr/>
          </p:nvGrpSpPr>
          <p:grpSpPr>
            <a:xfrm>
              <a:off x="9067959" y="1218463"/>
              <a:ext cx="41874" cy="129540"/>
              <a:chOff x="4909232" y="1471877"/>
              <a:chExt cx="183468" cy="567571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1" name="等腰三角形 13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2" name="直接连接符 131"/>
              <p:cNvCxnSpPr>
                <a:stCxn id="131" idx="0"/>
                <a:endCxn id="13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10233641" y="1224879"/>
              <a:ext cx="41874" cy="129540"/>
              <a:chOff x="4909232" y="1471877"/>
              <a:chExt cx="183468" cy="567571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9" name="直接连接符 128"/>
              <p:cNvCxnSpPr>
                <a:stCxn id="128" idx="0"/>
                <a:endCxn id="12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组合 114"/>
            <p:cNvGrpSpPr>
              <a:grpSpLocks noChangeAspect="1"/>
            </p:cNvGrpSpPr>
            <p:nvPr/>
          </p:nvGrpSpPr>
          <p:grpSpPr>
            <a:xfrm>
              <a:off x="8440765" y="2639436"/>
              <a:ext cx="41874" cy="129540"/>
              <a:chOff x="4909232" y="1471877"/>
              <a:chExt cx="183468" cy="567571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5" name="等腰三角形 124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6" name="直接连接符 125"/>
              <p:cNvCxnSpPr>
                <a:stCxn id="125" idx="0"/>
                <a:endCxn id="124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>
              <a:grpSpLocks noChangeAspect="1"/>
            </p:cNvGrpSpPr>
            <p:nvPr/>
          </p:nvGrpSpPr>
          <p:grpSpPr>
            <a:xfrm>
              <a:off x="10272377" y="1927731"/>
              <a:ext cx="41874" cy="129540"/>
              <a:chOff x="4909232" y="1471877"/>
              <a:chExt cx="183468" cy="567571"/>
            </a:xfrm>
          </p:grpSpPr>
          <p:sp>
            <p:nvSpPr>
              <p:cNvPr id="121" name="等腰三角形 12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2" name="等腰三角形 12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3" name="直接连接符 122"/>
              <p:cNvCxnSpPr>
                <a:stCxn id="122" idx="0"/>
                <a:endCxn id="12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10260503" y="2650373"/>
              <a:ext cx="41874" cy="129540"/>
              <a:chOff x="4909232" y="1471877"/>
              <a:chExt cx="183468" cy="567571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9" name="等腰三角形 11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0" name="直接连接符 119"/>
              <p:cNvCxnSpPr>
                <a:stCxn id="119" idx="0"/>
                <a:endCxn id="11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文本框 168"/>
          <p:cNvSpPr txBox="1"/>
          <p:nvPr/>
        </p:nvSpPr>
        <p:spPr>
          <a:xfrm>
            <a:off x="3553622" y="332833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023491" y="279922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573923" y="281510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 rot="5400000">
            <a:off x="3642176" y="315135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 rot="5400000">
            <a:off x="4199687" y="317975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 rot="5400000">
            <a:off x="4705736" y="317705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98677" y="2260801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563670" y="22585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 rot="5400000">
            <a:off x="3642176" y="257558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 rot="5400000">
            <a:off x="4170032" y="2603986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 rot="5400000">
            <a:off x="4676081" y="26012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347677" y="2458814"/>
            <a:ext cx="1186388" cy="24630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394015" y="2523417"/>
            <a:ext cx="5396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5394014" y="2717097"/>
            <a:ext cx="6246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5608226" y="2815105"/>
            <a:ext cx="67518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User node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608226" y="3040792"/>
            <a:ext cx="39786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5434065" y="3328336"/>
            <a:ext cx="194786" cy="180975"/>
            <a:chOff x="6090285" y="4146550"/>
            <a:chExt cx="259715" cy="2413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等腰三角形 189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5617373" y="3642524"/>
            <a:ext cx="62228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leak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 rot="16200000">
            <a:off x="5472444" y="3920956"/>
            <a:ext cx="129779" cy="236659"/>
            <a:chOff x="5541385" y="3415764"/>
            <a:chExt cx="173038" cy="315545"/>
          </a:xfrm>
        </p:grpSpPr>
        <p:sp>
          <p:nvSpPr>
            <p:cNvPr id="195" name="乘号 194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任意多边形 196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8" name="任意多边形 197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9" name="文本框 198"/>
          <p:cNvSpPr txBox="1"/>
          <p:nvPr/>
        </p:nvSpPr>
        <p:spPr>
          <a:xfrm>
            <a:off x="5612094" y="3344807"/>
            <a:ext cx="6399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612094" y="3940241"/>
            <a:ext cx="69281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break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622897" y="4241140"/>
            <a:ext cx="8579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Isolation valve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017203" y="3348469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567635" y="336434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270800" y="250739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273218" y="389243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4031"/>
              </p:ext>
            </p:extLst>
          </p:nvPr>
        </p:nvGraphicFramePr>
        <p:xfrm>
          <a:off x="6830050" y="2411725"/>
          <a:ext cx="1999625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28">
                  <a:extLst>
                    <a:ext uri="{9D8B030D-6E8A-4147-A177-3AD203B41FA5}">
                      <a16:colId xmlns:a16="http://schemas.microsoft.com/office/drawing/2014/main" val="633477411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val="4072947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实体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i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维修队伍</a:t>
                      </a:r>
                      <a:endParaRPr lang="zh-CN" sz="1200" i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97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endParaRPr lang="zh-C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9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变量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管道状态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队伍状态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2562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85730"/>
              </p:ext>
            </p:extLst>
          </p:nvPr>
        </p:nvGraphicFramePr>
        <p:xfrm>
          <a:off x="2698436" y="5265623"/>
          <a:ext cx="3835629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43">
                  <a:extLst>
                    <a:ext uri="{9D8B030D-6E8A-4147-A177-3AD203B41FA5}">
                      <a16:colId xmlns:a16="http://schemas.microsoft.com/office/drawing/2014/main" val="3836546809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300181178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2552850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事件编号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持续时间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mins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8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3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15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1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9986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89532"/>
              </p:ext>
            </p:extLst>
          </p:nvPr>
        </p:nvGraphicFramePr>
        <p:xfrm>
          <a:off x="6764912" y="5308446"/>
          <a:ext cx="2129900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892">
                  <a:extLst>
                    <a:ext uri="{9D8B030D-6E8A-4147-A177-3AD203B41FA5}">
                      <a16:colId xmlns:a16="http://schemas.microsoft.com/office/drawing/2014/main" val="704586696"/>
                    </a:ext>
                  </a:extLst>
                </a:gridCol>
                <a:gridCol w="909008">
                  <a:extLst>
                    <a:ext uri="{9D8B030D-6E8A-4147-A177-3AD203B41FA5}">
                      <a16:colId xmlns:a16="http://schemas.microsoft.com/office/drawing/2014/main" val="2752888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02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8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30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 </a:t>
                      </a:r>
                      <a:r>
                        <a:rPr lang="en-US" sz="1100" kern="100" dirty="0" smtClean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7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</a:t>
            </a:r>
            <a:r>
              <a:rPr lang="zh-CN" altLang="en-US" dirty="0" smtClean="0"/>
              <a:t>恢复优化模型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遗传算法（精英保留策略）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8450" y="2219325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优化目标：</a:t>
            </a:r>
            <a:r>
              <a:rPr lang="zh-CN" altLang="en-US" dirty="0" smtClean="0">
                <a:solidFill>
                  <a:srgbClr val="FF0000"/>
                </a:solidFill>
              </a:rPr>
              <a:t>供水管网韧性最大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优化变量：管道修复次序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40152"/>
              </p:ext>
            </p:extLst>
          </p:nvPr>
        </p:nvGraphicFramePr>
        <p:xfrm>
          <a:off x="2742293" y="3550920"/>
          <a:ext cx="34528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Graph" r:id="rId3" imgW="3452040" imgH="2539440" progId="Origin50.Graph">
                  <p:embed/>
                </p:oleObj>
              </mc:Choice>
              <mc:Fallback>
                <p:oleObj name="Graph" r:id="rId3" imgW="3452040" imgH="25394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293" y="3550920"/>
                        <a:ext cx="3452813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59390" y="30961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优化次序与随机次序进行比较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6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03</a:t>
            </a:r>
            <a:r>
              <a:rPr lang="en-US" b="1" dirty="0" smtClean="0"/>
              <a:t> </a:t>
            </a:r>
            <a:r>
              <a:rPr lang="zh-CN" altLang="en-US" b="1" dirty="0" smtClean="0"/>
              <a:t>存在问题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2020" y="1920240"/>
            <a:ext cx="8024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优化计算效率，现在优化一次需要时间太长，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大概</a:t>
            </a:r>
            <a:r>
              <a:rPr lang="en-US" altLang="zh-CN" dirty="0" smtClean="0"/>
              <a:t>6~8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采用什么指标表征管网震后性能？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确定优化目标，震后供水管网什么性能是最重要的？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确定合理修复次序的原则？（是否分阶段，不同阶段以不同目标进行修复）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确定供水管网震后性态水平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如何将震后的性态水平与韧性相关联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405" y="1609090"/>
            <a:ext cx="7557135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8311" y="1851378"/>
            <a:ext cx="7947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关键基础设施系统，包括：交通、电力、供水等系统是现代社会赖以生存和发展的基础设施，对保障社会运转起着重要作用。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供水管网作为供水系统的重要组成，保障人民的生活和生产用水安全。一般认为是最重要的基础设施系统之一。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供水管网能否</a:t>
            </a:r>
            <a:r>
              <a:rPr lang="zh-CN" altLang="en-US" sz="2400" dirty="0"/>
              <a:t>在自然灾害（如地震）后保障</a:t>
            </a:r>
            <a:r>
              <a:rPr lang="zh-CN" altLang="en-US" sz="2400" dirty="0" smtClean="0"/>
              <a:t>人民的用水需求，是衡量供水管网性能的重要指标。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在地震灾害后，供水管网处于破坏状态，并且随着修复工作的进行，供水管网供水能力逐渐恢复。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3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 </a:t>
            </a:r>
            <a:r>
              <a:rPr lang="zh-CN" altLang="en-US" dirty="0" smtClean="0"/>
              <a:t>研究目的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8933" y="1986844"/>
            <a:ext cx="8001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研究供水管网震后恢复过程，管道修复对管网供水性能的影响大小。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不同修复次序对供水管网震后供水性能的影响。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81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5906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评价指标：供水管网震后韧性</a:t>
            </a:r>
            <a:r>
              <a:rPr lang="en-US" altLang="zh-CN" sz="2400" dirty="0" smtClean="0"/>
              <a:t>(Resilience)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4527"/>
            <a:ext cx="507920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05189"/>
              </p:ext>
            </p:extLst>
          </p:nvPr>
        </p:nvGraphicFramePr>
        <p:xfrm>
          <a:off x="4630697" y="2764527"/>
          <a:ext cx="412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4" imgW="1651000" imgH="381000" progId="Equation.DSMT4">
                  <p:embed/>
                </p:oleObj>
              </mc:Choice>
              <mc:Fallback>
                <p:oleObj name="Equation" r:id="rId4" imgW="1651000" imgH="381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697" y="2764527"/>
                        <a:ext cx="4127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96672"/>
              </p:ext>
            </p:extLst>
          </p:nvPr>
        </p:nvGraphicFramePr>
        <p:xfrm>
          <a:off x="4630697" y="3932591"/>
          <a:ext cx="2978587" cy="84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6" imgW="1473200" imgH="419100" progId="Equation.DSMT4">
                  <p:embed/>
                </p:oleObj>
              </mc:Choice>
              <mc:Fallback>
                <p:oleObj name="Equation" r:id="rId6" imgW="1473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697" y="3932591"/>
                        <a:ext cx="2978587" cy="845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4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785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基本假设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管道破坏模型为点式渗漏模型。渗漏流量与漏点压力相关。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管道分为断开破坏和渗漏破坏。对于断开破坏管道，需要先隔离管道，然后才能修复；对于渗漏破坏管道，可以直接修复，且修复过程中不断水。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11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96" y="4052536"/>
            <a:ext cx="4050647" cy="206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图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2536"/>
            <a:ext cx="4139798" cy="218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3374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基本假设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对管网的修复活动</a:t>
            </a:r>
            <a:r>
              <a:rPr lang="en-US" altLang="zh-CN" sz="2400" dirty="0" smtClean="0"/>
              <a:t>(recovery)</a:t>
            </a:r>
            <a:r>
              <a:rPr lang="zh-CN" altLang="en-US" sz="2400" dirty="0" smtClean="0"/>
              <a:t>分为两种：</a:t>
            </a:r>
            <a:r>
              <a:rPr lang="zh-CN" altLang="en-US" sz="2400" b="1" dirty="0" smtClean="0"/>
              <a:t>隔离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修复</a:t>
            </a:r>
            <a:r>
              <a:rPr lang="en-US" altLang="zh-CN" sz="2400" b="1" dirty="0" smtClean="0"/>
              <a:t>(repair)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在整个修复活动中，优先将所有破坏管道进行隔离。然后对所有管道进行修复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隔离和修复时间和管道直径相关。</a:t>
            </a:r>
            <a:endParaRPr lang="en-US" altLang="zh-CN" sz="2400" dirty="0" smtClean="0"/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650569" y="3270054"/>
            <a:ext cx="305301" cy="173038"/>
            <a:chOff x="3956259" y="1653380"/>
            <a:chExt cx="305301" cy="173038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>
            <a:spLocks noChangeAspect="1"/>
          </p:cNvSpPr>
          <p:nvPr/>
        </p:nvSpPr>
        <p:spPr>
          <a:xfrm>
            <a:off x="7714142" y="2205332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76042" y="2574497"/>
            <a:ext cx="262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7814225" y="4106138"/>
            <a:ext cx="41874" cy="129540"/>
            <a:chOff x="4909232" y="1471877"/>
            <a:chExt cx="183468" cy="567571"/>
          </a:xfrm>
        </p:grpSpPr>
        <p:sp>
          <p:nvSpPr>
            <p:cNvPr id="15" name="等腰三角形 1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0"/>
              <a:endCxn id="1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>
            <a:spLocks noChangeAspect="1"/>
          </p:cNvSpPr>
          <p:nvPr/>
        </p:nvSpPr>
        <p:spPr>
          <a:xfrm>
            <a:off x="5583884" y="3393891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305459" y="3400559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5583884" y="4102789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305459" y="4102789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7022804" y="3400559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7024919" y="4102789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5578169" y="4825975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305459" y="4825975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7022804" y="4832643"/>
            <a:ext cx="121500" cy="121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>
            <a:stCxn id="18" idx="6"/>
            <a:endCxn id="19" idx="2"/>
          </p:cNvCxnSpPr>
          <p:nvPr/>
        </p:nvCxnSpPr>
        <p:spPr>
          <a:xfrm>
            <a:off x="5705384" y="3454613"/>
            <a:ext cx="600075" cy="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6"/>
            <a:endCxn id="22" idx="2"/>
          </p:cNvCxnSpPr>
          <p:nvPr/>
        </p:nvCxnSpPr>
        <p:spPr>
          <a:xfrm>
            <a:off x="6426959" y="3461281"/>
            <a:ext cx="5958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4"/>
            <a:endCxn id="23" idx="0"/>
          </p:cNvCxnSpPr>
          <p:nvPr/>
        </p:nvCxnSpPr>
        <p:spPr>
          <a:xfrm>
            <a:off x="7083554" y="3522003"/>
            <a:ext cx="2115" cy="58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6" idx="0"/>
          </p:cNvCxnSpPr>
          <p:nvPr/>
        </p:nvCxnSpPr>
        <p:spPr>
          <a:xfrm flipH="1">
            <a:off x="7083554" y="4224233"/>
            <a:ext cx="2115" cy="608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1" idx="6"/>
          </p:cNvCxnSpPr>
          <p:nvPr/>
        </p:nvCxnSpPr>
        <p:spPr>
          <a:xfrm flipH="1">
            <a:off x="6426959" y="4163511"/>
            <a:ext cx="597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4"/>
            <a:endCxn id="21" idx="0"/>
          </p:cNvCxnSpPr>
          <p:nvPr/>
        </p:nvCxnSpPr>
        <p:spPr>
          <a:xfrm>
            <a:off x="6366209" y="3522003"/>
            <a:ext cx="0" cy="580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8" idx="4"/>
            <a:endCxn id="20" idx="0"/>
          </p:cNvCxnSpPr>
          <p:nvPr/>
        </p:nvCxnSpPr>
        <p:spPr>
          <a:xfrm>
            <a:off x="5644634" y="3515335"/>
            <a:ext cx="0" cy="58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6"/>
            <a:endCxn id="21" idx="2"/>
          </p:cNvCxnSpPr>
          <p:nvPr/>
        </p:nvCxnSpPr>
        <p:spPr>
          <a:xfrm>
            <a:off x="5705384" y="4163511"/>
            <a:ext cx="600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" idx="4"/>
            <a:endCxn id="24" idx="0"/>
          </p:cNvCxnSpPr>
          <p:nvPr/>
        </p:nvCxnSpPr>
        <p:spPr>
          <a:xfrm flipH="1">
            <a:off x="5638919" y="4224233"/>
            <a:ext cx="5715" cy="60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6"/>
            <a:endCxn id="25" idx="2"/>
          </p:cNvCxnSpPr>
          <p:nvPr/>
        </p:nvCxnSpPr>
        <p:spPr>
          <a:xfrm>
            <a:off x="5699669" y="4886697"/>
            <a:ext cx="605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4"/>
            <a:endCxn id="25" idx="0"/>
          </p:cNvCxnSpPr>
          <p:nvPr/>
        </p:nvCxnSpPr>
        <p:spPr>
          <a:xfrm>
            <a:off x="6366209" y="4224233"/>
            <a:ext cx="0" cy="60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5" idx="6"/>
            <a:endCxn id="26" idx="2"/>
          </p:cNvCxnSpPr>
          <p:nvPr/>
        </p:nvCxnSpPr>
        <p:spPr>
          <a:xfrm>
            <a:off x="6426959" y="4886697"/>
            <a:ext cx="595845" cy="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787486" y="4754882"/>
            <a:ext cx="259715" cy="241300"/>
            <a:chOff x="6090285" y="4146550"/>
            <a:chExt cx="259715" cy="2413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>
            <a:stCxn id="24" idx="2"/>
          </p:cNvCxnSpPr>
          <p:nvPr/>
        </p:nvCxnSpPr>
        <p:spPr>
          <a:xfrm flipH="1">
            <a:off x="5047201" y="4886697"/>
            <a:ext cx="53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822294" y="4442647"/>
            <a:ext cx="305301" cy="173038"/>
            <a:chOff x="3956259" y="1653380"/>
            <a:chExt cx="305301" cy="173038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任意多边形 50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22241" y="3725877"/>
            <a:ext cx="305301" cy="173038"/>
            <a:chOff x="3956259" y="1653380"/>
            <a:chExt cx="305301" cy="173038"/>
          </a:xfrm>
        </p:grpSpPr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895614" y="3911781"/>
            <a:ext cx="173038" cy="315545"/>
            <a:chOff x="5541385" y="3415764"/>
            <a:chExt cx="173038" cy="315545"/>
          </a:xfrm>
        </p:grpSpPr>
        <p:sp>
          <p:nvSpPr>
            <p:cNvPr id="59" name="乘号 58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任意多边形 60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6236302" y="4094416"/>
            <a:ext cx="41874" cy="129540"/>
            <a:chOff x="4909232" y="1471877"/>
            <a:chExt cx="183468" cy="567571"/>
          </a:xfrm>
        </p:grpSpPr>
        <p:sp>
          <p:nvSpPr>
            <p:cNvPr id="64" name="等腰三角形 63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65" idx="0"/>
              <a:endCxn id="64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5733498" y="4092008"/>
            <a:ext cx="41874" cy="129540"/>
            <a:chOff x="4909232" y="1471877"/>
            <a:chExt cx="183468" cy="567571"/>
          </a:xfrm>
        </p:grpSpPr>
        <p:sp>
          <p:nvSpPr>
            <p:cNvPr id="68" name="等腰三角形 67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9" idx="0"/>
              <a:endCxn id="68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>
            <a:grpSpLocks noChangeAspect="1"/>
          </p:cNvGrpSpPr>
          <p:nvPr/>
        </p:nvGrpSpPr>
        <p:grpSpPr>
          <a:xfrm>
            <a:off x="5739482" y="3388256"/>
            <a:ext cx="41874" cy="129540"/>
            <a:chOff x="4909232" y="1471877"/>
            <a:chExt cx="183468" cy="567571"/>
          </a:xfrm>
        </p:grpSpPr>
        <p:sp>
          <p:nvSpPr>
            <p:cNvPr id="72" name="等腰三角形 7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3" idx="0"/>
              <a:endCxn id="7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905164" y="3394672"/>
            <a:ext cx="41874" cy="129540"/>
            <a:chOff x="4909232" y="1471877"/>
            <a:chExt cx="183468" cy="567571"/>
          </a:xfrm>
        </p:grpSpPr>
        <p:sp>
          <p:nvSpPr>
            <p:cNvPr id="76" name="等腰三角形 7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0"/>
              <a:endCxn id="7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>
            <a:grpSpLocks noChangeAspect="1"/>
          </p:cNvGrpSpPr>
          <p:nvPr/>
        </p:nvGrpSpPr>
        <p:grpSpPr>
          <a:xfrm>
            <a:off x="5112288" y="4809229"/>
            <a:ext cx="41874" cy="129540"/>
            <a:chOff x="4909232" y="1471877"/>
            <a:chExt cx="183468" cy="567571"/>
          </a:xfrm>
        </p:grpSpPr>
        <p:sp>
          <p:nvSpPr>
            <p:cNvPr id="80" name="等腰三角形 79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81" idx="0"/>
              <a:endCxn id="80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>
            <a:grpSpLocks noChangeAspect="1"/>
          </p:cNvGrpSpPr>
          <p:nvPr/>
        </p:nvGrpSpPr>
        <p:grpSpPr>
          <a:xfrm>
            <a:off x="6943900" y="4110224"/>
            <a:ext cx="41874" cy="129540"/>
            <a:chOff x="4909232" y="1471877"/>
            <a:chExt cx="183468" cy="567571"/>
          </a:xfrm>
        </p:grpSpPr>
        <p:sp>
          <p:nvSpPr>
            <p:cNvPr id="84" name="等腰三角形 83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>
              <a:stCxn id="85" idx="0"/>
              <a:endCxn id="84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6932026" y="4826516"/>
            <a:ext cx="41874" cy="129540"/>
            <a:chOff x="4909232" y="1471877"/>
            <a:chExt cx="183468" cy="567571"/>
          </a:xfrm>
        </p:grpSpPr>
        <p:sp>
          <p:nvSpPr>
            <p:cNvPr id="88" name="等腰三角形 87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>
              <a:stCxn id="89" idx="0"/>
              <a:endCxn id="88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4784433" y="1575412"/>
            <a:ext cx="2358933" cy="1602291"/>
            <a:chOff x="8100592" y="1209106"/>
            <a:chExt cx="2358933" cy="1602291"/>
          </a:xfrm>
        </p:grpSpPr>
        <p:grpSp>
          <p:nvGrpSpPr>
            <p:cNvPr id="92" name="组合 91"/>
            <p:cNvGrpSpPr/>
            <p:nvPr/>
          </p:nvGrpSpPr>
          <p:grpSpPr>
            <a:xfrm>
              <a:off x="8100592" y="1209106"/>
              <a:ext cx="2358933" cy="1602291"/>
              <a:chOff x="5238852" y="1942862"/>
              <a:chExt cx="2358933" cy="1602291"/>
            </a:xfrm>
          </p:grpSpPr>
          <p:sp>
            <p:nvSpPr>
              <p:cNvPr id="121" name="椭圆 120"/>
              <p:cNvSpPr>
                <a:spLocks noChangeAspect="1"/>
              </p:cNvSpPr>
              <p:nvPr/>
            </p:nvSpPr>
            <p:spPr>
              <a:xfrm>
                <a:off x="6035250" y="1942862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6756825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椭圆 122"/>
              <p:cNvSpPr>
                <a:spLocks noChangeAspect="1"/>
              </p:cNvSpPr>
              <p:nvPr/>
            </p:nvSpPr>
            <p:spPr>
              <a:xfrm>
                <a:off x="6035250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/>
              <p:cNvSpPr>
                <a:spLocks noChangeAspect="1"/>
              </p:cNvSpPr>
              <p:nvPr/>
            </p:nvSpPr>
            <p:spPr>
              <a:xfrm>
                <a:off x="675682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7474170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/>
              <p:cNvSpPr>
                <a:spLocks noChangeAspect="1"/>
              </p:cNvSpPr>
              <p:nvPr/>
            </p:nvSpPr>
            <p:spPr>
              <a:xfrm>
                <a:off x="747628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椭圆 126"/>
              <p:cNvSpPr>
                <a:spLocks noChangeAspect="1"/>
              </p:cNvSpPr>
              <p:nvPr/>
            </p:nvSpPr>
            <p:spPr>
              <a:xfrm>
                <a:off x="602953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椭圆 127"/>
              <p:cNvSpPr>
                <a:spLocks noChangeAspect="1"/>
              </p:cNvSpPr>
              <p:nvPr/>
            </p:nvSpPr>
            <p:spPr>
              <a:xfrm>
                <a:off x="675682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7474170" y="3381614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9"/>
              <p:cNvCxnSpPr>
                <a:stCxn id="121" idx="6"/>
                <a:endCxn id="122" idx="2"/>
              </p:cNvCxnSpPr>
              <p:nvPr/>
            </p:nvCxnSpPr>
            <p:spPr>
              <a:xfrm>
                <a:off x="6156750" y="2003584"/>
                <a:ext cx="60007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22" idx="6"/>
                <a:endCxn id="125" idx="2"/>
              </p:cNvCxnSpPr>
              <p:nvPr/>
            </p:nvCxnSpPr>
            <p:spPr>
              <a:xfrm>
                <a:off x="6878325" y="2010252"/>
                <a:ext cx="5958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25" idx="4"/>
                <a:endCxn id="126" idx="0"/>
              </p:cNvCxnSpPr>
              <p:nvPr/>
            </p:nvCxnSpPr>
            <p:spPr>
              <a:xfrm>
                <a:off x="7534920" y="2070974"/>
                <a:ext cx="2115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26" idx="4"/>
                <a:endCxn id="129" idx="0"/>
              </p:cNvCxnSpPr>
              <p:nvPr/>
            </p:nvCxnSpPr>
            <p:spPr>
              <a:xfrm flipH="1">
                <a:off x="7534920" y="2773204"/>
                <a:ext cx="2115" cy="608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>
                <a:stCxn id="126" idx="2"/>
                <a:endCxn id="124" idx="6"/>
              </p:cNvCxnSpPr>
              <p:nvPr/>
            </p:nvCxnSpPr>
            <p:spPr>
              <a:xfrm flipH="1">
                <a:off x="6878325" y="2712482"/>
                <a:ext cx="597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>
                <a:stCxn id="122" idx="4"/>
                <a:endCxn id="124" idx="0"/>
              </p:cNvCxnSpPr>
              <p:nvPr/>
            </p:nvCxnSpPr>
            <p:spPr>
              <a:xfrm>
                <a:off x="6817575" y="2070974"/>
                <a:ext cx="0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>
                <a:stCxn id="121" idx="4"/>
                <a:endCxn id="123" idx="0"/>
              </p:cNvCxnSpPr>
              <p:nvPr/>
            </p:nvCxnSpPr>
            <p:spPr>
              <a:xfrm>
                <a:off x="6096000" y="2064306"/>
                <a:ext cx="0" cy="587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23" idx="6"/>
                <a:endCxn id="124" idx="2"/>
              </p:cNvCxnSpPr>
              <p:nvPr/>
            </p:nvCxnSpPr>
            <p:spPr>
              <a:xfrm>
                <a:off x="6156750" y="2712482"/>
                <a:ext cx="6000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6090285" y="2773204"/>
                <a:ext cx="5715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>
                <a:stCxn id="127" idx="6"/>
                <a:endCxn id="128" idx="2"/>
              </p:cNvCxnSpPr>
              <p:nvPr/>
            </p:nvCxnSpPr>
            <p:spPr>
              <a:xfrm>
                <a:off x="6151035" y="3435668"/>
                <a:ext cx="605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24" idx="4"/>
                <a:endCxn id="128" idx="0"/>
              </p:cNvCxnSpPr>
              <p:nvPr/>
            </p:nvCxnSpPr>
            <p:spPr>
              <a:xfrm>
                <a:off x="6817575" y="2773204"/>
                <a:ext cx="0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28" idx="6"/>
                <a:endCxn id="129" idx="2"/>
              </p:cNvCxnSpPr>
              <p:nvPr/>
            </p:nvCxnSpPr>
            <p:spPr>
              <a:xfrm>
                <a:off x="6878325" y="3435668"/>
                <a:ext cx="59584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组合 141"/>
              <p:cNvGrpSpPr/>
              <p:nvPr/>
            </p:nvGrpSpPr>
            <p:grpSpPr>
              <a:xfrm>
                <a:off x="5238852" y="3303853"/>
                <a:ext cx="259715" cy="241300"/>
                <a:chOff x="6090285" y="4146550"/>
                <a:chExt cx="259715" cy="241300"/>
              </a:xfrm>
            </p:grpSpPr>
            <p:cxnSp>
              <p:nvCxnSpPr>
                <p:cNvPr id="144" name="直接连接符 143"/>
                <p:cNvCxnSpPr/>
                <p:nvPr/>
              </p:nvCxnSpPr>
              <p:spPr>
                <a:xfrm>
                  <a:off x="6090285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6092666" y="4379914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 flipV="1">
                  <a:off x="6350000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6095047" y="4241800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等腰三角形 147"/>
                <p:cNvSpPr/>
                <p:nvPr/>
              </p:nvSpPr>
              <p:spPr>
                <a:xfrm rot="10800000">
                  <a:off x="6174025" y="4171078"/>
                  <a:ext cx="84296" cy="4619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1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6186488" y="4267200"/>
                  <a:ext cx="670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6169262" y="4302919"/>
                  <a:ext cx="1053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直接连接符 142"/>
              <p:cNvCxnSpPr>
                <a:stCxn id="127" idx="2"/>
              </p:cNvCxnSpPr>
              <p:nvPr/>
            </p:nvCxnSpPr>
            <p:spPr>
              <a:xfrm flipH="1">
                <a:off x="5498567" y="3435668"/>
                <a:ext cx="5309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>
              <a:grpSpLocks noChangeAspect="1"/>
            </p:cNvGrpSpPr>
            <p:nvPr/>
          </p:nvGrpSpPr>
          <p:grpSpPr>
            <a:xfrm>
              <a:off x="9564779" y="1924623"/>
              <a:ext cx="41874" cy="129540"/>
              <a:chOff x="4909232" y="1471877"/>
              <a:chExt cx="183468" cy="567571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>
                <a:stCxn id="119" idx="0"/>
                <a:endCxn id="11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>
              <a:grpSpLocks noChangeAspect="1"/>
            </p:cNvGrpSpPr>
            <p:nvPr/>
          </p:nvGrpSpPr>
          <p:grpSpPr>
            <a:xfrm>
              <a:off x="9061975" y="1922215"/>
              <a:ext cx="41874" cy="129540"/>
              <a:chOff x="4909232" y="1471877"/>
              <a:chExt cx="183468" cy="567571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7" name="直接连接符 116"/>
              <p:cNvCxnSpPr>
                <a:stCxn id="116" idx="0"/>
                <a:endCxn id="11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>
              <a:grpSpLocks noChangeAspect="1"/>
            </p:cNvGrpSpPr>
            <p:nvPr/>
          </p:nvGrpSpPr>
          <p:grpSpPr>
            <a:xfrm>
              <a:off x="9067959" y="1218463"/>
              <a:ext cx="41874" cy="129540"/>
              <a:chOff x="4909232" y="1471877"/>
              <a:chExt cx="183468" cy="567571"/>
            </a:xfrm>
          </p:grpSpPr>
          <p:sp>
            <p:nvSpPr>
              <p:cNvPr id="112" name="等腰三角形 11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等腰三角形 11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>
                <a:stCxn id="113" idx="0"/>
                <a:endCxn id="11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>
              <a:grpSpLocks noChangeAspect="1"/>
            </p:cNvGrpSpPr>
            <p:nvPr/>
          </p:nvGrpSpPr>
          <p:grpSpPr>
            <a:xfrm>
              <a:off x="10233641" y="1224879"/>
              <a:ext cx="41874" cy="129540"/>
              <a:chOff x="4909232" y="1471877"/>
              <a:chExt cx="183468" cy="567571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0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110" idx="0"/>
                <a:endCxn id="10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>
              <a:grpSpLocks noChangeAspect="1"/>
            </p:cNvGrpSpPr>
            <p:nvPr/>
          </p:nvGrpSpPr>
          <p:grpSpPr>
            <a:xfrm>
              <a:off x="8440765" y="2639436"/>
              <a:ext cx="41874" cy="129540"/>
              <a:chOff x="4909232" y="1471877"/>
              <a:chExt cx="183468" cy="567571"/>
            </a:xfrm>
          </p:grpSpPr>
          <p:sp>
            <p:nvSpPr>
              <p:cNvPr id="106" name="等腰三角形 10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107" idx="0"/>
                <a:endCxn id="10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>
              <a:grpSpLocks noChangeAspect="1"/>
            </p:cNvGrpSpPr>
            <p:nvPr/>
          </p:nvGrpSpPr>
          <p:grpSpPr>
            <a:xfrm>
              <a:off x="10272377" y="1927731"/>
              <a:ext cx="41874" cy="129540"/>
              <a:chOff x="4909232" y="1471877"/>
              <a:chExt cx="183468" cy="567571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连接符 104"/>
              <p:cNvCxnSpPr>
                <a:stCxn id="104" idx="0"/>
                <a:endCxn id="10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>
              <a:grpSpLocks noChangeAspect="1"/>
            </p:cNvGrpSpPr>
            <p:nvPr/>
          </p:nvGrpSpPr>
          <p:grpSpPr>
            <a:xfrm>
              <a:off x="10260503" y="2650373"/>
              <a:ext cx="41874" cy="129540"/>
              <a:chOff x="4909232" y="1471877"/>
              <a:chExt cx="183468" cy="567571"/>
            </a:xfrm>
          </p:grpSpPr>
          <p:sp>
            <p:nvSpPr>
              <p:cNvPr id="100" name="等腰三角形 9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/>
              <p:cNvCxnSpPr>
                <a:stCxn id="101" idx="0"/>
                <a:endCxn id="10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本框 150"/>
          <p:cNvSpPr txBox="1"/>
          <p:nvPr/>
        </p:nvSpPr>
        <p:spPr>
          <a:xfrm>
            <a:off x="5170076" y="280890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796568" y="210342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530477" y="212459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 rot="5400000">
            <a:off x="5318926" y="25883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 rot="5400000">
            <a:off x="6062273" y="262618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 rot="5400000">
            <a:off x="6737006" y="262258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5763482" y="138552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516806" y="138257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P13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 rot="5400000">
            <a:off x="5318926" y="182061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 rot="5400000">
            <a:off x="6022999" y="185849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 rot="5400000">
            <a:off x="6697732" y="185489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562150" y="1649539"/>
            <a:ext cx="1581850" cy="328412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623932" y="1735676"/>
            <a:ext cx="71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7623932" y="1993917"/>
            <a:ext cx="8328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7909548" y="2124593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User node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909548" y="242550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7677332" y="2808902"/>
            <a:ext cx="259715" cy="241300"/>
            <a:chOff x="6090285" y="4146550"/>
            <a:chExt cx="259715" cy="241300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等腰三角形 171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7921744" y="322781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Pipe leak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 rot="16200000">
            <a:off x="7728506" y="3599062"/>
            <a:ext cx="173038" cy="315545"/>
            <a:chOff x="5541385" y="3415764"/>
            <a:chExt cx="173038" cy="315545"/>
          </a:xfrm>
        </p:grpSpPr>
        <p:sp>
          <p:nvSpPr>
            <p:cNvPr id="177" name="乘号 176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任意多边形 178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 179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7914705" y="283086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914705" y="362477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Pipe break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7929109" y="4025973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Isolation valve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788184" y="283574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522093" y="285691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4792980" y="1714309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796204" y="3561033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8597" y="5353461"/>
            <a:ext cx="4337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隔离</a:t>
            </a:r>
            <a:r>
              <a:rPr lang="en-US" altLang="zh-CN" dirty="0" smtClean="0"/>
              <a:t>(isolate)</a:t>
            </a:r>
            <a:r>
              <a:rPr lang="zh-CN" altLang="en-US" dirty="0" smtClean="0"/>
              <a:t>次序：</a:t>
            </a:r>
            <a:r>
              <a:rPr lang="en-US" altLang="zh-CN" dirty="0" smtClean="0"/>
              <a:t>P7</a:t>
            </a:r>
          </a:p>
          <a:p>
            <a:r>
              <a:rPr lang="zh-CN" altLang="en-US" dirty="0" smtClean="0"/>
              <a:t>修复</a:t>
            </a:r>
            <a:r>
              <a:rPr lang="en-US" altLang="zh-CN" dirty="0" smtClean="0"/>
              <a:t>(repair)</a:t>
            </a:r>
            <a:r>
              <a:rPr lang="zh-CN" altLang="en-US" dirty="0" smtClean="0"/>
              <a:t>次序：</a:t>
            </a:r>
            <a:r>
              <a:rPr lang="en-US" altLang="zh-CN" dirty="0" smtClean="0"/>
              <a:t>P7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P11</a:t>
            </a:r>
          </a:p>
          <a:p>
            <a:r>
              <a:rPr lang="zh-CN" altLang="en-US" dirty="0" smtClean="0"/>
              <a:t>完整恢复</a:t>
            </a:r>
            <a:r>
              <a:rPr lang="en-US" altLang="zh-CN" dirty="0" smtClean="0"/>
              <a:t>(recovery)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:P7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16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785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基本假设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管网进行水力平差时，采用</a:t>
            </a:r>
            <a:r>
              <a:rPr lang="en-US" altLang="zh-CN" sz="2400" dirty="0" smtClean="0"/>
              <a:t>PDD</a:t>
            </a:r>
            <a:r>
              <a:rPr lang="zh-CN" altLang="en-US" sz="2400" dirty="0" smtClean="0"/>
              <a:t>模型（</a:t>
            </a:r>
            <a:r>
              <a:rPr lang="en-US" altLang="zh-CN" sz="2400" dirty="0" smtClean="0"/>
              <a:t>Wagner et al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82" y="2900975"/>
            <a:ext cx="6334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1181" y="1575412"/>
            <a:ext cx="32397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技术路线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材料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EPANETx64PDD.dll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MATLAB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7" name="Rectangle 4"/>
          <p:cNvSpPr>
            <a:spLocks noChangeAspect="1" noChangeArrowheads="1"/>
          </p:cNvSpPr>
          <p:nvPr/>
        </p:nvSpPr>
        <p:spPr bwMode="auto">
          <a:xfrm>
            <a:off x="5367527" y="5142877"/>
            <a:ext cx="184480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659252" y="157574"/>
            <a:ext cx="1399142" cy="4847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开始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2748" y="1073724"/>
            <a:ext cx="2649557" cy="82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读入管网描述信息</a:t>
            </a:r>
          </a:p>
        </p:txBody>
      </p:sp>
      <p:sp>
        <p:nvSpPr>
          <p:cNvPr id="12" name="下箭头 11"/>
          <p:cNvSpPr/>
          <p:nvPr/>
        </p:nvSpPr>
        <p:spPr>
          <a:xfrm>
            <a:off x="5224308" y="675367"/>
            <a:ext cx="286439" cy="3712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2749" y="2346921"/>
            <a:ext cx="2649556" cy="925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生成管网管网破坏工况</a:t>
            </a:r>
          </a:p>
        </p:txBody>
      </p:sp>
      <p:sp>
        <p:nvSpPr>
          <p:cNvPr id="14" name="下箭头 13"/>
          <p:cNvSpPr/>
          <p:nvPr/>
        </p:nvSpPr>
        <p:spPr>
          <a:xfrm>
            <a:off x="5215603" y="1952154"/>
            <a:ext cx="286439" cy="3712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2747" y="3767768"/>
            <a:ext cx="2649557" cy="815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确定破坏管道修复次序</a:t>
            </a:r>
          </a:p>
        </p:txBody>
      </p:sp>
      <p:sp>
        <p:nvSpPr>
          <p:cNvPr id="16" name="下箭头 15"/>
          <p:cNvSpPr/>
          <p:nvPr/>
        </p:nvSpPr>
        <p:spPr>
          <a:xfrm>
            <a:off x="5215602" y="3365483"/>
            <a:ext cx="286439" cy="3712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2747" y="5077937"/>
            <a:ext cx="2649557" cy="815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每个时刻管网供水满足率</a:t>
            </a:r>
          </a:p>
        </p:txBody>
      </p:sp>
      <p:sp>
        <p:nvSpPr>
          <p:cNvPr id="18" name="下箭头 17"/>
          <p:cNvSpPr/>
          <p:nvPr/>
        </p:nvSpPr>
        <p:spPr>
          <a:xfrm>
            <a:off x="5215601" y="4639751"/>
            <a:ext cx="286439" cy="3712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7954" y="6373258"/>
            <a:ext cx="1399142" cy="4847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结束</a:t>
            </a:r>
          </a:p>
        </p:txBody>
      </p:sp>
      <p:sp>
        <p:nvSpPr>
          <p:cNvPr id="20" name="下箭头 19"/>
          <p:cNvSpPr/>
          <p:nvPr/>
        </p:nvSpPr>
        <p:spPr>
          <a:xfrm>
            <a:off x="5224308" y="5970552"/>
            <a:ext cx="286439" cy="3712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/>
          <p:cNvCxnSpPr>
            <a:stCxn id="15" idx="3"/>
          </p:cNvCxnSpPr>
          <p:nvPr/>
        </p:nvCxnSpPr>
        <p:spPr>
          <a:xfrm>
            <a:off x="6692304" y="4175392"/>
            <a:ext cx="84323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35537" y="3505019"/>
            <a:ext cx="947451" cy="1310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遗传算法优化</a:t>
            </a:r>
          </a:p>
        </p:txBody>
      </p:sp>
      <p:sp>
        <p:nvSpPr>
          <p:cNvPr id="24" name="矩形 23"/>
          <p:cNvSpPr/>
          <p:nvPr/>
        </p:nvSpPr>
        <p:spPr>
          <a:xfrm>
            <a:off x="7535537" y="5042036"/>
            <a:ext cx="947451" cy="119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计算韧性指标</a:t>
            </a:r>
          </a:p>
        </p:txBody>
      </p:sp>
      <p:cxnSp>
        <p:nvCxnSpPr>
          <p:cNvPr id="28" name="肘形连接符 27"/>
          <p:cNvCxnSpPr>
            <a:stCxn id="17" idx="3"/>
            <a:endCxn id="24" idx="1"/>
          </p:cNvCxnSpPr>
          <p:nvPr/>
        </p:nvCxnSpPr>
        <p:spPr>
          <a:xfrm>
            <a:off x="6692304" y="5485561"/>
            <a:ext cx="843233" cy="155930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2085</Words>
  <Application>Microsoft Office PowerPoint</Application>
  <PresentationFormat>全屏显示(4:3)</PresentationFormat>
  <Paragraphs>549</Paragraphs>
  <Slides>29</Slides>
  <Notes>1</Notes>
  <HiddenSlides>13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Graph</vt:lpstr>
      <vt:lpstr>供水管网震后修复次序优化研究</vt:lpstr>
      <vt:lpstr>CONTENTS</vt:lpstr>
      <vt:lpstr>01 研究背景</vt:lpstr>
      <vt:lpstr>02 研究目的</vt:lpstr>
      <vt:lpstr>03 研究内容</vt:lpstr>
      <vt:lpstr>03 研究内容</vt:lpstr>
      <vt:lpstr>03 研究内容</vt:lpstr>
      <vt:lpstr>03 研究内容</vt:lpstr>
      <vt:lpstr>03 研究内容</vt:lpstr>
      <vt:lpstr>04 案例分析</vt:lpstr>
      <vt:lpstr>04 案例分析</vt:lpstr>
      <vt:lpstr>04 案例分析</vt:lpstr>
      <vt:lpstr>04 案例分析</vt:lpstr>
      <vt:lpstr>04 案例分析</vt:lpstr>
      <vt:lpstr>05 不足与限制</vt:lpstr>
      <vt:lpstr>01 研究框架</vt:lpstr>
      <vt:lpstr>02 研究内容——管网震后分析系统</vt:lpstr>
      <vt:lpstr>02 研究内容——管网震后分析系统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研究内容——供水管网韧性分析</vt:lpstr>
      <vt:lpstr>02 研究内容——供水管网韧性分析</vt:lpstr>
      <vt:lpstr>02 研究内容——供水管网韧性分析</vt:lpstr>
      <vt:lpstr>02 研究内容——供水管网韧性分析</vt:lpstr>
      <vt:lpstr>03 存在问题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124</cp:revision>
  <dcterms:created xsi:type="dcterms:W3CDTF">2018-05-24T12:51:00Z</dcterms:created>
  <dcterms:modified xsi:type="dcterms:W3CDTF">2018-11-21T05:18:54Z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