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81" r:id="rId4"/>
    <p:sldId id="273" r:id="rId5"/>
    <p:sldId id="274" r:id="rId6"/>
    <p:sldId id="282" r:id="rId7"/>
    <p:sldId id="272" r:id="rId8"/>
    <p:sldId id="271" r:id="rId9"/>
    <p:sldId id="268" r:id="rId10"/>
    <p:sldId id="269" r:id="rId11"/>
    <p:sldId id="285" r:id="rId12"/>
    <p:sldId id="288" r:id="rId13"/>
    <p:sldId id="265" r:id="rId1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771646"/>
          </a:xfrm>
        </p:spPr>
        <p:txBody>
          <a:bodyPr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7" y="1752600"/>
            <a:ext cx="8264747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half" idx="13"/>
          </p:nvPr>
        </p:nvSpPr>
        <p:spPr>
          <a:xfrm>
            <a:off x="566737" y="2910069"/>
            <a:ext cx="8253172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B7B6-F8F9-46E3-A2A5-7A2F6564D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01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b="1" i="1" dirty="0" smtClean="0"/>
              <a:t>Zhao HAN</a:t>
            </a:r>
            <a:r>
              <a:rPr lang="el-GR" sz="1600" dirty="0" smtClean="0"/>
              <a:t/>
            </a:r>
            <a:br>
              <a:rPr lang="el-GR" sz="1600" dirty="0" smtClean="0"/>
            </a:br>
            <a:r>
              <a:rPr lang="en-US" sz="1600" i="1" dirty="0" smtClean="0"/>
              <a:t>College of Architecture and Civil Engineering</a:t>
            </a:r>
            <a:endParaRPr lang="en-US" sz="1600" i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600" i="1" dirty="0" smtClean="0"/>
              <a:t>Beijing University of Technology</a:t>
            </a:r>
            <a:endParaRPr lang="en-US" sz="1400" i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i="1" dirty="0" smtClean="0"/>
              <a:t>May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/>
              <a:t>2</a:t>
            </a:r>
            <a:r>
              <a:rPr lang="en-US" sz="1600" i="1" dirty="0" smtClean="0">
                <a:solidFill>
                  <a:schemeClr val="tx1"/>
                </a:solidFill>
              </a:rPr>
              <a:t>6, 2018</a:t>
            </a:r>
            <a:endParaRPr lang="en-US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/>
              <a:t>Post-earthquake Serviceability Assessment of Water Distribution Networks based on Pressure</a:t>
            </a:r>
            <a:br>
              <a:rPr lang="en-US" sz="3200" b="1" dirty="0"/>
            </a:br>
            <a:r>
              <a:rPr lang="en-US" sz="3200" b="1" dirty="0"/>
              <a:t>Dependent </a:t>
            </a:r>
            <a:r>
              <a:rPr lang="en-US" sz="3200" b="1" dirty="0" smtClean="0"/>
              <a:t>Demand Model</a:t>
            </a:r>
            <a:endParaRPr lang="el-G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Case Study and Results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5" y="1916139"/>
            <a:ext cx="7848312" cy="2176383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57200" y="4114799"/>
            <a:ext cx="8229600" cy="1978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CONCLUSIONS: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zh-CN" sz="2800" dirty="0" smtClean="0"/>
              <a:t>The amount of water distributed changes in the same trend as the GIRAFFE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GB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GB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convergence performance </a:t>
            </a:r>
            <a:r>
              <a:rPr lang="en-GB" altLang="zh-CN" sz="2800" dirty="0" smtClean="0"/>
              <a:t>of the method is b</a:t>
            </a:r>
            <a:r>
              <a:rPr lang="en-US" altLang="zh-CN" sz="2800" dirty="0" smtClean="0"/>
              <a:t>e</a:t>
            </a:r>
            <a:r>
              <a:rPr lang="en-GB" altLang="zh-CN" sz="2800" dirty="0" err="1" smtClean="0"/>
              <a:t>tter</a:t>
            </a:r>
            <a:r>
              <a:rPr lang="en-GB" altLang="zh-CN" sz="2800" dirty="0" smtClean="0"/>
              <a:t> than GIRAFFE</a:t>
            </a:r>
            <a:endParaRPr kumimoji="0" lang="en-GB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>
            <a:off x="3896317" y="3716505"/>
            <a:ext cx="2873308" cy="1443210"/>
          </a:xfrm>
          <a:custGeom>
            <a:avLst/>
            <a:gdLst>
              <a:gd name="connsiteX0" fmla="*/ 22034 w 2765234"/>
              <a:gd name="connsiteY0" fmla="*/ 0 h 1443210"/>
              <a:gd name="connsiteX1" fmla="*/ 0 w 2765234"/>
              <a:gd name="connsiteY1" fmla="*/ 1432193 h 1443210"/>
              <a:gd name="connsiteX2" fmla="*/ 2765234 w 2765234"/>
              <a:gd name="connsiteY2" fmla="*/ 1443210 h 1443210"/>
              <a:gd name="connsiteX3" fmla="*/ 2765234 w 2765234"/>
              <a:gd name="connsiteY3" fmla="*/ 0 h 1443210"/>
              <a:gd name="connsiteX4" fmla="*/ 1476260 w 2765234"/>
              <a:gd name="connsiteY4" fmla="*/ 275422 h 1443210"/>
              <a:gd name="connsiteX5" fmla="*/ 1277957 w 2765234"/>
              <a:gd name="connsiteY5" fmla="*/ 517793 h 1443210"/>
              <a:gd name="connsiteX6" fmla="*/ 881349 w 2765234"/>
              <a:gd name="connsiteY6" fmla="*/ 738130 h 1443210"/>
              <a:gd name="connsiteX7" fmla="*/ 517793 w 2765234"/>
              <a:gd name="connsiteY7" fmla="*/ 760164 h 1443210"/>
              <a:gd name="connsiteX8" fmla="*/ 22034 w 2765234"/>
              <a:gd name="connsiteY8" fmla="*/ 0 h 144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5234" h="1443210">
                <a:moveTo>
                  <a:pt x="22034" y="0"/>
                </a:moveTo>
                <a:lnTo>
                  <a:pt x="0" y="1432193"/>
                </a:lnTo>
                <a:lnTo>
                  <a:pt x="2765234" y="1443210"/>
                </a:lnTo>
                <a:lnTo>
                  <a:pt x="2765234" y="0"/>
                </a:lnTo>
                <a:lnTo>
                  <a:pt x="1476260" y="275422"/>
                </a:lnTo>
                <a:lnTo>
                  <a:pt x="1277957" y="517793"/>
                </a:lnTo>
                <a:lnTo>
                  <a:pt x="881349" y="738130"/>
                </a:lnTo>
                <a:lnTo>
                  <a:pt x="517793" y="760164"/>
                </a:lnTo>
                <a:lnTo>
                  <a:pt x="22034" y="0"/>
                </a:lnTo>
                <a:close/>
              </a:path>
            </a:pathLst>
          </a:custGeom>
          <a:pattFill prst="pct9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33" y="408876"/>
            <a:ext cx="8827911" cy="1325563"/>
          </a:xfrm>
        </p:spPr>
        <p:txBody>
          <a:bodyPr/>
          <a:lstStyle/>
          <a:p>
            <a:r>
              <a:rPr lang="en-US" altLang="zh-CN" b="1" dirty="0" smtClean="0"/>
              <a:t>02 Resilience of Water </a:t>
            </a:r>
            <a:r>
              <a:rPr lang="en-US" altLang="zh-CN" b="1" dirty="0" smtClean="0"/>
              <a:t>Supply Network 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1225" y="1599420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ability to </a:t>
            </a:r>
            <a:r>
              <a:rPr lang="en-US" altLang="zh-CN" sz="2000" b="1" dirty="0"/>
              <a:t>resist</a:t>
            </a:r>
            <a:r>
              <a:rPr lang="en-US" altLang="zh-CN" sz="2000" dirty="0"/>
              <a:t> the earthquake hazards, </a:t>
            </a:r>
            <a:r>
              <a:rPr lang="en-US" altLang="zh-CN" sz="2000" b="1" dirty="0"/>
              <a:t>absorb</a:t>
            </a:r>
            <a:r>
              <a:rPr lang="en-US" altLang="zh-CN" sz="2000" dirty="0"/>
              <a:t> the initial damage, and </a:t>
            </a:r>
            <a:r>
              <a:rPr lang="en-US" altLang="zh-CN" sz="2000" b="1" dirty="0"/>
              <a:t>recover</a:t>
            </a:r>
            <a:r>
              <a:rPr lang="en-US" altLang="zh-CN" sz="2000" dirty="0"/>
              <a:t> to the normal operation </a:t>
            </a:r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432339" y="5161916"/>
            <a:ext cx="4029627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583906" y="3127368"/>
            <a:ext cx="0" cy="20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02279" y="3563958"/>
            <a:ext cx="5596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endCxn id="28" idx="2"/>
          </p:cNvCxnSpPr>
          <p:nvPr/>
        </p:nvCxnSpPr>
        <p:spPr>
          <a:xfrm flipV="1">
            <a:off x="3583906" y="3702459"/>
            <a:ext cx="369389" cy="1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8" idx="5"/>
            <a:endCxn id="29" idx="2"/>
          </p:cNvCxnSpPr>
          <p:nvPr/>
        </p:nvCxnSpPr>
        <p:spPr>
          <a:xfrm>
            <a:off x="3953295" y="3787419"/>
            <a:ext cx="514652" cy="685771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9" idx="6"/>
            <a:endCxn id="30" idx="2"/>
          </p:cNvCxnSpPr>
          <p:nvPr/>
        </p:nvCxnSpPr>
        <p:spPr>
          <a:xfrm flipV="1">
            <a:off x="4580483" y="4464762"/>
            <a:ext cx="235639" cy="8428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9" idx="4"/>
          </p:cNvCxnSpPr>
          <p:nvPr/>
        </p:nvCxnSpPr>
        <p:spPr>
          <a:xfrm>
            <a:off x="4524215" y="4528113"/>
            <a:ext cx="2116" cy="633803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0" idx="4"/>
            <a:endCxn id="18" idx="0"/>
          </p:cNvCxnSpPr>
          <p:nvPr/>
        </p:nvCxnSpPr>
        <p:spPr>
          <a:xfrm>
            <a:off x="4872390" y="4519685"/>
            <a:ext cx="3059" cy="626496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46909" y="3157890"/>
            <a:ext cx="18274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Functionality(t)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938" y="4755113"/>
            <a:ext cx="481060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30120" y="5146996"/>
            <a:ext cx="146991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1953" y="5146181"/>
            <a:ext cx="146991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4972" y="5142180"/>
            <a:ext cx="146991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42006" y="5152050"/>
            <a:ext cx="146991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12010" y="3927810"/>
            <a:ext cx="439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13076" y="4004157"/>
            <a:ext cx="1883116" cy="0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31" idx="3"/>
          </p:cNvCxnSpPr>
          <p:nvPr/>
        </p:nvCxnSpPr>
        <p:spPr>
          <a:xfrm flipV="1">
            <a:off x="4921947" y="4268358"/>
            <a:ext cx="269116" cy="123638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97145" y="3462627"/>
            <a:ext cx="1209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Failure path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 rot="7962228">
            <a:off x="4156660" y="3818579"/>
            <a:ext cx="320782" cy="45719"/>
            <a:chOff x="6461523" y="2707974"/>
            <a:chExt cx="159940" cy="179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6461523" y="2707974"/>
              <a:ext cx="106362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566694" y="2707974"/>
              <a:ext cx="54769" cy="1791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流程图: 接点 27"/>
          <p:cNvSpPr>
            <a:spLocks noChangeAspect="1"/>
          </p:cNvSpPr>
          <p:nvPr/>
        </p:nvSpPr>
        <p:spPr>
          <a:xfrm>
            <a:off x="3857240" y="3693659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接点 28"/>
          <p:cNvSpPr>
            <a:spLocks noChangeAspect="1"/>
          </p:cNvSpPr>
          <p:nvPr/>
        </p:nvSpPr>
        <p:spPr>
          <a:xfrm>
            <a:off x="4467947" y="4418266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接点 29"/>
          <p:cNvSpPr>
            <a:spLocks noChangeAspect="1"/>
          </p:cNvSpPr>
          <p:nvPr/>
        </p:nvSpPr>
        <p:spPr>
          <a:xfrm>
            <a:off x="4793392" y="4375854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流程图: 接点 30"/>
          <p:cNvSpPr>
            <a:spLocks noChangeAspect="1"/>
          </p:cNvSpPr>
          <p:nvPr/>
        </p:nvSpPr>
        <p:spPr>
          <a:xfrm>
            <a:off x="5174582" y="4174598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流程图: 接点 31"/>
          <p:cNvSpPr>
            <a:spLocks noChangeAspect="1"/>
          </p:cNvSpPr>
          <p:nvPr/>
        </p:nvSpPr>
        <p:spPr>
          <a:xfrm>
            <a:off x="5427442" y="3949232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接点 32"/>
          <p:cNvSpPr>
            <a:spLocks noChangeAspect="1"/>
          </p:cNvSpPr>
          <p:nvPr/>
        </p:nvSpPr>
        <p:spPr>
          <a:xfrm>
            <a:off x="6696679" y="3639962"/>
            <a:ext cx="112536" cy="10984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>
            <a:stCxn id="31" idx="7"/>
            <a:endCxn id="63" idx="4"/>
          </p:cNvCxnSpPr>
          <p:nvPr/>
        </p:nvCxnSpPr>
        <p:spPr>
          <a:xfrm flipV="1">
            <a:off x="5270637" y="3991927"/>
            <a:ext cx="159637" cy="198758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7"/>
            <a:endCxn id="33" idx="3"/>
          </p:cNvCxnSpPr>
          <p:nvPr/>
        </p:nvCxnSpPr>
        <p:spPr>
          <a:xfrm flipV="1">
            <a:off x="5523497" y="3733722"/>
            <a:ext cx="1189663" cy="231597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41646" y="5146998"/>
            <a:ext cx="208794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stCxn id="31" idx="4"/>
          </p:cNvCxnSpPr>
          <p:nvPr/>
        </p:nvCxnSpPr>
        <p:spPr>
          <a:xfrm>
            <a:off x="5254778" y="4314656"/>
            <a:ext cx="2117" cy="832340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3" idx="3"/>
            <a:endCxn id="40" idx="0"/>
          </p:cNvCxnSpPr>
          <p:nvPr/>
        </p:nvCxnSpPr>
        <p:spPr>
          <a:xfrm flipH="1">
            <a:off x="6760416" y="3716505"/>
            <a:ext cx="9209" cy="142567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86920" y="5142180"/>
            <a:ext cx="146991" cy="277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26994" y="3245344"/>
            <a:ext cx="146744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Recovery path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53402" y="5704813"/>
            <a:ext cx="14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 failure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25" idx="2"/>
          </p:cNvCxnSpPr>
          <p:nvPr/>
        </p:nvCxnSpPr>
        <p:spPr>
          <a:xfrm flipH="1">
            <a:off x="5833193" y="3522343"/>
            <a:ext cx="627522" cy="4429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2" idx="4"/>
          </p:cNvCxnSpPr>
          <p:nvPr/>
        </p:nvCxnSpPr>
        <p:spPr>
          <a:xfrm>
            <a:off x="5483710" y="4059079"/>
            <a:ext cx="2116" cy="1112204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0"/>
            <a:endCxn id="36" idx="1"/>
          </p:cNvCxnSpPr>
          <p:nvPr/>
        </p:nvCxnSpPr>
        <p:spPr>
          <a:xfrm flipV="1">
            <a:off x="3360073" y="5285888"/>
            <a:ext cx="581573" cy="41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623300" y="3891649"/>
            <a:ext cx="716698" cy="490017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418193" y="3721412"/>
            <a:ext cx="17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Resilience Index</a:t>
            </a:r>
            <a:endParaRPr lang="zh-CN" altLang="en-US" dirty="0"/>
          </a:p>
        </p:txBody>
      </p:sp>
      <p:sp>
        <p:nvSpPr>
          <p:cNvPr id="68" name="Rectangle 2"/>
          <p:cNvSpPr>
            <a:spLocks noChangeAspect="1" noChangeArrowheads="1"/>
          </p:cNvSpPr>
          <p:nvPr/>
        </p:nvSpPr>
        <p:spPr bwMode="auto">
          <a:xfrm>
            <a:off x="594387" y="2576291"/>
            <a:ext cx="97856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44831"/>
              </p:ext>
            </p:extLst>
          </p:nvPr>
        </p:nvGraphicFramePr>
        <p:xfrm>
          <a:off x="601225" y="2638111"/>
          <a:ext cx="32019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2019240" imgH="431640" progId="Equation.DSMT4">
                  <p:embed/>
                </p:oleObj>
              </mc:Choice>
              <mc:Fallback>
                <p:oleObj name="Equation" r:id="rId3" imgW="2019240" imgH="431640" progId="Equation.DSMT4">
                  <p:embed/>
                  <p:pic>
                    <p:nvPicPr>
                      <p:cNvPr id="69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25" y="2638111"/>
                        <a:ext cx="3201988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50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97" y="273857"/>
            <a:ext cx="8747104" cy="1325563"/>
          </a:xfrm>
        </p:spPr>
        <p:txBody>
          <a:bodyPr/>
          <a:lstStyle/>
          <a:p>
            <a:r>
              <a:rPr lang="en-US" altLang="zh-CN" b="1" dirty="0" smtClean="0"/>
              <a:t>02 Resilience of Water Supply Network 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0612" y="1599420"/>
            <a:ext cx="8707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Some problems</a:t>
            </a:r>
            <a:r>
              <a:rPr lang="en-US" altLang="zh-CN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definition of the resilience 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How to </a:t>
            </a:r>
            <a:r>
              <a:rPr lang="en-US" altLang="zh-CN" sz="3200" dirty="0"/>
              <a:t>definite </a:t>
            </a:r>
            <a:r>
              <a:rPr lang="en-US" altLang="zh-CN" sz="3200" dirty="0" smtClean="0"/>
              <a:t>the </a:t>
            </a:r>
            <a:r>
              <a:rPr lang="en-US" altLang="zh-CN" sz="3200" i="1" dirty="0" smtClean="0"/>
              <a:t>functionality </a:t>
            </a:r>
            <a:r>
              <a:rPr lang="en-US" altLang="zh-CN" sz="3200" dirty="0" smtClean="0"/>
              <a:t>of the water supply network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How to describe the </a:t>
            </a:r>
            <a:r>
              <a:rPr lang="en-US" altLang="zh-CN" sz="3200" i="1" dirty="0" smtClean="0"/>
              <a:t>recovery</a:t>
            </a:r>
            <a:r>
              <a:rPr lang="en-US" altLang="zh-CN" sz="3200" dirty="0" smtClean="0"/>
              <a:t> procedure of the water supply network  after </a:t>
            </a:r>
            <a:r>
              <a:rPr lang="en-US" altLang="zh-CN" sz="3200" dirty="0" smtClean="0"/>
              <a:t>an earthquake?</a:t>
            </a:r>
            <a:endParaRPr lang="en-US" altLang="zh-CN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</a:t>
            </a:r>
            <a:r>
              <a:rPr lang="en-US" altLang="zh-CN" sz="3200" dirty="0" smtClean="0"/>
              <a:t>time needed </a:t>
            </a:r>
            <a:r>
              <a:rPr lang="en-US" altLang="zh-CN" sz="3200" dirty="0" smtClean="0"/>
              <a:t>to locate a pipe break.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The time </a:t>
            </a:r>
            <a:r>
              <a:rPr lang="en-US" altLang="zh-CN" sz="3200" dirty="0" smtClean="0"/>
              <a:t>needed to </a:t>
            </a:r>
            <a:r>
              <a:rPr lang="en-US" altLang="zh-CN" sz="3200" dirty="0" smtClean="0"/>
              <a:t>repair a pipe break</a:t>
            </a:r>
            <a:r>
              <a:rPr lang="en-US" altLang="zh-CN" sz="32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cascading damage to interrelated systems</a:t>
            </a:r>
            <a:endParaRPr lang="zh-CN" altLang="en-US" sz="3200" dirty="0"/>
          </a:p>
        </p:txBody>
      </p:sp>
      <p:sp>
        <p:nvSpPr>
          <p:cNvPr id="68" name="Rectangle 2"/>
          <p:cNvSpPr>
            <a:spLocks noChangeAspect="1" noChangeArrowheads="1"/>
          </p:cNvSpPr>
          <p:nvPr/>
        </p:nvSpPr>
        <p:spPr bwMode="auto">
          <a:xfrm>
            <a:off x="594387" y="2576291"/>
            <a:ext cx="97856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405" y="1609090"/>
            <a:ext cx="7557135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721350" cy="4351338"/>
          </a:xfrm>
        </p:spPr>
        <p:txBody>
          <a:bodyPr/>
          <a:lstStyle/>
          <a:p>
            <a:r>
              <a:rPr lang="en-US" altLang="zh-CN" dirty="0" smtClean="0"/>
              <a:t>01 </a:t>
            </a:r>
            <a:r>
              <a:rPr lang="en-US" dirty="0" smtClean="0"/>
              <a:t>Post-earthquake serviceability assessment method</a:t>
            </a:r>
            <a:endParaRPr lang="en-US" altLang="zh-CN" dirty="0" smtClean="0"/>
          </a:p>
          <a:p>
            <a:r>
              <a:rPr lang="en-US" altLang="zh-CN" dirty="0" smtClean="0"/>
              <a:t>02 Resilience of Water Supply Network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01</a:t>
            </a:r>
            <a:r>
              <a:rPr lang="en-US" b="1" dirty="0" smtClean="0"/>
              <a:t> Post-earthquake serviceability assessment method</a:t>
            </a:r>
            <a:r>
              <a:rPr lang="en-US" altLang="zh-CN" b="1" dirty="0" smtClean="0"/>
              <a:t>  </a:t>
            </a:r>
            <a:endParaRPr lang="zh-CN" altLang="en-US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628650" y="1825625"/>
            <a:ext cx="657225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The Procedure of Assessment 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Earthquake Damaged Pipe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zh-CN" sz="2800" dirty="0" smtClean="0"/>
              <a:t>ressure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altLang="zh-CN" sz="2800" dirty="0"/>
              <a:t>riven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altLang="zh-CN" sz="2800" dirty="0"/>
              <a:t>emand (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PDD</a:t>
            </a:r>
            <a:r>
              <a:rPr lang="en-US" altLang="zh-CN" sz="2800" dirty="0"/>
              <a:t>)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Procedure of the Assessment Method</a:t>
            </a:r>
            <a:endParaRPr lang="zh-CN" altLang="en-US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69900" y="2019299"/>
            <a:ext cx="8229600" cy="1978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step1. Calculate the seismic failure probabilities of pipelines (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f</a:t>
            </a:r>
            <a:r>
              <a:rPr lang="en-US" sz="2800" dirty="0" smtClean="0"/>
              <a:t>); the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RR</a:t>
            </a:r>
            <a:r>
              <a:rPr lang="en-US" sz="2800" dirty="0" smtClean="0"/>
              <a:t> stands for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800" dirty="0" smtClean="0"/>
              <a:t>epair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800" dirty="0" smtClean="0"/>
              <a:t>ate.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Step2. Generate </a:t>
            </a:r>
            <a:r>
              <a:rPr lang="en-US" sz="2800" dirty="0" smtClean="0"/>
              <a:t>a uniform distributed random number </a:t>
            </a:r>
            <a:r>
              <a:rPr lang="en-US" sz="2800" i="1" dirty="0" smtClean="0"/>
              <a:t>r</a:t>
            </a:r>
            <a:r>
              <a:rPr lang="zh-CN" altLang="en-US" sz="2800" dirty="0" smtClean="0"/>
              <a:t>∈</a:t>
            </a:r>
            <a:r>
              <a:rPr lang="en-US" sz="2800" dirty="0" smtClean="0"/>
              <a:t>[0,1]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Step3. Generate the damage locations in the pipeline.</a:t>
            </a:r>
            <a:endParaRPr lang="en-GB" altLang="zh-CN" sz="2800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830014" y="4674176"/>
            <a:ext cx="5705402" cy="1257882"/>
            <a:chOff x="1808935" y="2381009"/>
            <a:chExt cx="2852701" cy="628941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1835094" y="2584223"/>
              <a:ext cx="2556000" cy="494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5"/>
            <p:cNvSpPr>
              <a:spLocks noChangeAspect="1"/>
            </p:cNvSpPr>
            <p:nvPr/>
          </p:nvSpPr>
          <p:spPr>
            <a:xfrm>
              <a:off x="2820471" y="2532867"/>
              <a:ext cx="90000" cy="9000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7" name="流程图: 接点 56"/>
            <p:cNvSpPr>
              <a:spLocks noChangeAspect="1"/>
            </p:cNvSpPr>
            <p:nvPr/>
          </p:nvSpPr>
          <p:spPr>
            <a:xfrm>
              <a:off x="3449746" y="2533790"/>
              <a:ext cx="90000" cy="89341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8" name="流程图: 接点 57"/>
            <p:cNvSpPr>
              <a:spLocks noChangeAspect="1"/>
            </p:cNvSpPr>
            <p:nvPr/>
          </p:nvSpPr>
          <p:spPr>
            <a:xfrm>
              <a:off x="3911717" y="2540047"/>
              <a:ext cx="90000" cy="89341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9" name="文本框 1982"/>
            <p:cNvSpPr txBox="1"/>
            <p:nvPr/>
          </p:nvSpPr>
          <p:spPr>
            <a:xfrm>
              <a:off x="3167525" y="2896241"/>
              <a:ext cx="65468" cy="1137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sz="2400" b="1" i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流程图: 接点 59"/>
            <p:cNvSpPr>
              <a:spLocks noChangeAspect="1"/>
            </p:cNvSpPr>
            <p:nvPr/>
          </p:nvSpPr>
          <p:spPr>
            <a:xfrm>
              <a:off x="1808935" y="2540047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1" name="流程图: 接点 60"/>
            <p:cNvSpPr>
              <a:spLocks noChangeAspect="1"/>
            </p:cNvSpPr>
            <p:nvPr/>
          </p:nvSpPr>
          <p:spPr>
            <a:xfrm>
              <a:off x="4331021" y="2540047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1871935" y="2431941"/>
              <a:ext cx="74246" cy="9611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2400" i="1" kern="1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endParaRPr lang="zh-CN" altLang="en-US" sz="2400" i="1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344"/>
            <p:cNvSpPr txBox="1"/>
            <p:nvPr/>
          </p:nvSpPr>
          <p:spPr>
            <a:xfrm>
              <a:off x="4487089" y="2478422"/>
              <a:ext cx="92809" cy="991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2400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</a:t>
              </a:r>
              <a:endParaRPr lang="zh-CN" altLang="en-US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853935" y="2880358"/>
              <a:ext cx="2522086" cy="1872"/>
            </a:xfrm>
            <a:prstGeom prst="line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344"/>
            <p:cNvSpPr txBox="1"/>
            <p:nvPr/>
          </p:nvSpPr>
          <p:spPr>
            <a:xfrm>
              <a:off x="2360314" y="2382732"/>
              <a:ext cx="723474" cy="1287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Break node </a:t>
              </a:r>
              <a:r>
                <a:rPr lang="en-US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344"/>
            <p:cNvSpPr txBox="1"/>
            <p:nvPr/>
          </p:nvSpPr>
          <p:spPr>
            <a:xfrm>
              <a:off x="3094180" y="2381009"/>
              <a:ext cx="450423" cy="115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Break node </a:t>
              </a:r>
              <a:r>
                <a:rPr lang="en-US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344"/>
            <p:cNvSpPr txBox="1"/>
            <p:nvPr/>
          </p:nvSpPr>
          <p:spPr>
            <a:xfrm>
              <a:off x="3808980" y="2385619"/>
              <a:ext cx="473085" cy="12585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Break node </a:t>
              </a:r>
              <a:r>
                <a:rPr lang="en-US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0" idx="4"/>
            </p:cNvCxnSpPr>
            <p:nvPr/>
          </p:nvCxnSpPr>
          <p:spPr>
            <a:xfrm>
              <a:off x="1853935" y="2630047"/>
              <a:ext cx="0" cy="324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</p:cNvCxnSpPr>
            <p:nvPr/>
          </p:nvCxnSpPr>
          <p:spPr>
            <a:xfrm>
              <a:off x="2865471" y="2622866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4"/>
            </p:cNvCxnSpPr>
            <p:nvPr/>
          </p:nvCxnSpPr>
          <p:spPr>
            <a:xfrm flipH="1">
              <a:off x="3494745" y="2623131"/>
              <a:ext cx="1" cy="180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4"/>
            </p:cNvCxnSpPr>
            <p:nvPr/>
          </p:nvCxnSpPr>
          <p:spPr>
            <a:xfrm>
              <a:off x="3956717" y="2629388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853935" y="2712866"/>
              <a:ext cx="1011536" cy="0"/>
            </a:xfrm>
            <a:prstGeom prst="line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65471" y="2712866"/>
              <a:ext cx="629274" cy="0"/>
            </a:xfrm>
            <a:prstGeom prst="line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503880" y="2712866"/>
              <a:ext cx="452837" cy="0"/>
            </a:xfrm>
            <a:prstGeom prst="line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1982"/>
            <p:cNvSpPr txBox="1"/>
            <p:nvPr/>
          </p:nvSpPr>
          <p:spPr>
            <a:xfrm>
              <a:off x="3144527" y="2737282"/>
              <a:ext cx="263111" cy="11598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sz="2400" b="1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en-US" sz="2400" b="1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1982"/>
            <p:cNvSpPr txBox="1"/>
            <p:nvPr/>
          </p:nvSpPr>
          <p:spPr>
            <a:xfrm>
              <a:off x="3712314" y="2740695"/>
              <a:ext cx="350644" cy="1091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sz="2400" b="1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en-US" sz="2400" b="1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>
              <a:stCxn id="11" idx="4"/>
            </p:cNvCxnSpPr>
            <p:nvPr/>
          </p:nvCxnSpPr>
          <p:spPr>
            <a:xfrm>
              <a:off x="4376021" y="2630046"/>
              <a:ext cx="0" cy="324000"/>
            </a:xfrm>
            <a:prstGeom prst="line">
              <a:avLst/>
            </a:prstGeom>
            <a:ln w="31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960602" y="2709956"/>
              <a:ext cx="701034" cy="0"/>
            </a:xfrm>
            <a:prstGeom prst="line">
              <a:avLst/>
            </a:prstGeom>
            <a:ln w="31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1982"/>
            <p:cNvSpPr txBox="1"/>
            <p:nvPr/>
          </p:nvSpPr>
          <p:spPr>
            <a:xfrm>
              <a:off x="4184984" y="2742826"/>
              <a:ext cx="365654" cy="1091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sz="2400" b="1" i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en-US" sz="2400" b="1" baseline="-25000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55161" y="2612046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1982"/>
            <p:cNvSpPr txBox="1"/>
            <p:nvPr/>
          </p:nvSpPr>
          <p:spPr>
            <a:xfrm>
              <a:off x="2343424" y="2741295"/>
              <a:ext cx="248874" cy="1034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sz="2400" b="1" i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</a:t>
              </a:r>
              <a:r>
                <a:rPr lang="en-US" sz="2400" b="1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4800" y="4749800"/>
          <a:ext cx="24526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23469600" imgH="8229600" progId="">
                  <p:embed/>
                </p:oleObj>
              </mc:Choice>
              <mc:Fallback>
                <p:oleObj r:id="rId3" imgW="23469600" imgH="8229600" progId="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49800"/>
                        <a:ext cx="24526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4203699"/>
          <a:ext cx="26517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5" imgW="1104900" imgH="203200" progId="Equation.DSMT4">
                  <p:embed/>
                </p:oleObj>
              </mc:Choice>
              <mc:Fallback>
                <p:oleObj r:id="rId5" imgW="11049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03699"/>
                        <a:ext cx="2651760" cy="4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469900" y="2019299"/>
            <a:ext cx="8229600" cy="19780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step4. Identify the leak type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Step5. Generate the hydraulic model for breaks and leaks</a:t>
            </a:r>
            <a:r>
              <a:rPr lang="en-US" sz="2800" dirty="0" smtClean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Step6. Hydraulic analysis with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epanet2.dll </a:t>
            </a:r>
            <a:r>
              <a:rPr lang="en-US" sz="2800" dirty="0" smtClean="0"/>
              <a:t>consider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PDD Model</a:t>
            </a:r>
            <a:endParaRPr lang="en-GB" altLang="zh-CN" sz="2800" dirty="0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8" y="4011332"/>
            <a:ext cx="1862857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3" y="5254972"/>
            <a:ext cx="2182069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922" y="4076027"/>
            <a:ext cx="242371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75" y="5218003"/>
            <a:ext cx="263631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76" y="5234043"/>
            <a:ext cx="1719662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Procedure of the Assessment Method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Procedure of the Assessment Method</a:t>
            </a:r>
            <a:endParaRPr lang="zh-CN" alt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69900" y="2019299"/>
            <a:ext cx="8229600" cy="1778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Step7.  Calculate the serviceability index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</a:t>
            </a:r>
            <a:r>
              <a:rPr lang="en-US" sz="2800" dirty="0" smtClean="0"/>
              <a:t>node serviceability index (</a:t>
            </a:r>
            <a:r>
              <a:rPr lang="en-US" sz="2800" i="1" dirty="0" smtClean="0"/>
              <a:t>SI</a:t>
            </a:r>
            <a:r>
              <a:rPr lang="en-US" sz="2800" dirty="0" smtClean="0"/>
              <a:t>)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 system serviceability index (</a:t>
            </a:r>
            <a:r>
              <a:rPr lang="en-US" sz="2800" i="1" dirty="0" smtClean="0"/>
              <a:t>SSI</a:t>
            </a:r>
            <a:r>
              <a:rPr lang="en-US" sz="2800" dirty="0" smtClean="0"/>
              <a:t>)  </a:t>
            </a:r>
            <a:endParaRPr lang="en-GB" altLang="zh-CN" sz="2800" dirty="0" smtClean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723899" y="4368799"/>
          <a:ext cx="130302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r:id="rId3" imgW="545863" imgH="393529" progId="Equation.DSMT4">
                  <p:embed/>
                </p:oleObj>
              </mc:Choice>
              <mc:Fallback>
                <p:oleObj r:id="rId3" imgW="545863" imgH="393529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99" y="4368799"/>
                        <a:ext cx="130302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93999" y="4203699"/>
          <a:ext cx="2263140" cy="121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r:id="rId5" imgW="939800" imgH="508000" progId="Equation.DSMT4">
                  <p:embed/>
                </p:oleObj>
              </mc:Choice>
              <mc:Fallback>
                <p:oleObj r:id="rId5" imgW="9398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9" y="4203699"/>
                        <a:ext cx="2263140" cy="1211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994399" y="4394199"/>
          <a:ext cx="208026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7" imgW="863225" imgH="368140" progId="Equation.DSMT4">
                  <p:embed/>
                </p:oleObj>
              </mc:Choice>
              <mc:Fallback>
                <p:oleObj r:id="rId7" imgW="863225" imgH="3681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399" y="4394199"/>
                        <a:ext cx="2080260" cy="891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Earthquake Damaged Pipe Hydraulic Model </a:t>
            </a:r>
            <a:endParaRPr lang="zh-CN" altLang="en-US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31800" y="2019299"/>
            <a:ext cx="3886200" cy="38989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altLang="zh-CN" sz="2800" dirty="0" smtClean="0"/>
              <a:t>Pipe break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complete </a:t>
            </a:r>
            <a:r>
              <a:rPr lang="en-US" altLang="zh-CN" sz="2800" dirty="0" smtClean="0"/>
              <a:t>separation of a pipeline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r>
              <a:rPr lang="en-US" altLang="zh-CN" sz="2800" dirty="0" smtClean="0"/>
              <a:t> flow will pass</a:t>
            </a:r>
            <a:endParaRPr lang="en-GB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altLang="zh-CN" sz="2800" dirty="0" smtClean="0"/>
              <a:t>Pipe leak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small leak </a:t>
            </a:r>
            <a:r>
              <a:rPr lang="en-US" altLang="zh-CN" sz="2800" dirty="0" smtClean="0"/>
              <a:t>in a pipeline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water will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continue</a:t>
            </a:r>
            <a:r>
              <a:rPr lang="en-US" altLang="zh-CN" sz="2800" dirty="0" smtClean="0"/>
              <a:t> to flow through the pipeline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900" dirty="0" smtClean="0"/>
              <a:t>flow </a:t>
            </a:r>
            <a:r>
              <a:rPr lang="en-US" altLang="zh-CN" sz="2900" dirty="0" smtClean="0">
                <a:solidFill>
                  <a:schemeClr val="accent1">
                    <a:lumMod val="50000"/>
                  </a:schemeClr>
                </a:solidFill>
              </a:rPr>
              <a:t>being lost </a:t>
            </a:r>
            <a:r>
              <a:rPr lang="en-US" altLang="zh-CN" sz="2900" dirty="0" smtClean="0"/>
              <a:t>through the leak</a:t>
            </a:r>
            <a:endParaRPr lang="en-GB" altLang="zh-CN" sz="2900" dirty="0" smtClean="0"/>
          </a:p>
        </p:txBody>
      </p:sp>
      <p:pic>
        <p:nvPicPr>
          <p:cNvPr id="109" name="图片 10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26" y="1816212"/>
            <a:ext cx="4187952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6145" y="1355725"/>
            <a:ext cx="2264787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Virtual Reservoir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5545" y="6003925"/>
            <a:ext cx="1109919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Emitter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6007100" y="5664200"/>
            <a:ext cx="419100" cy="1397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 rot="5400000">
            <a:off x="6242115" y="1747476"/>
            <a:ext cx="1446510" cy="158633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</p:cNvCxnSpPr>
          <p:nvPr/>
        </p:nvCxnSpPr>
        <p:spPr>
          <a:xfrm rot="5400000">
            <a:off x="6578665" y="1982426"/>
            <a:ext cx="1344910" cy="101483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Pressure Driven Demand Model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7100" y="271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375823"/>
            <a:ext cx="4532312" cy="14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>
            <a:spLocks noChangeAspect="1"/>
          </p:cNvSpPr>
          <p:nvPr/>
        </p:nvSpPr>
        <p:spPr>
          <a:xfrm>
            <a:off x="6753554" y="2067476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7475129" y="2074144"/>
            <a:ext cx="121500" cy="12144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6753554" y="2776374"/>
            <a:ext cx="121500" cy="1214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7475129" y="2776374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8192474" y="2074144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8194589" y="2776374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747839" y="3499560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7475129" y="3499560"/>
            <a:ext cx="121500" cy="1214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8192474" y="3506228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>
            <a:stCxn id="5" idx="6"/>
            <a:endCxn id="6" idx="2"/>
          </p:cNvCxnSpPr>
          <p:nvPr/>
        </p:nvCxnSpPr>
        <p:spPr>
          <a:xfrm>
            <a:off x="6875054" y="2128198"/>
            <a:ext cx="600075" cy="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6"/>
            <a:endCxn id="9" idx="2"/>
          </p:cNvCxnSpPr>
          <p:nvPr/>
        </p:nvCxnSpPr>
        <p:spPr>
          <a:xfrm>
            <a:off x="7596629" y="2134866"/>
            <a:ext cx="5958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4"/>
            <a:endCxn id="10" idx="0"/>
          </p:cNvCxnSpPr>
          <p:nvPr/>
        </p:nvCxnSpPr>
        <p:spPr>
          <a:xfrm>
            <a:off x="8253224" y="2195588"/>
            <a:ext cx="2115" cy="58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4"/>
            <a:endCxn id="13" idx="0"/>
          </p:cNvCxnSpPr>
          <p:nvPr/>
        </p:nvCxnSpPr>
        <p:spPr>
          <a:xfrm flipH="1">
            <a:off x="8253224" y="2897818"/>
            <a:ext cx="2115" cy="608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2"/>
            <a:endCxn id="8" idx="6"/>
          </p:cNvCxnSpPr>
          <p:nvPr/>
        </p:nvCxnSpPr>
        <p:spPr>
          <a:xfrm flipH="1">
            <a:off x="7596629" y="2837096"/>
            <a:ext cx="597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4"/>
            <a:endCxn id="8" idx="0"/>
          </p:cNvCxnSpPr>
          <p:nvPr/>
        </p:nvCxnSpPr>
        <p:spPr>
          <a:xfrm>
            <a:off x="7535879" y="2195588"/>
            <a:ext cx="0" cy="58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7" idx="0"/>
          </p:cNvCxnSpPr>
          <p:nvPr/>
        </p:nvCxnSpPr>
        <p:spPr>
          <a:xfrm>
            <a:off x="6814304" y="2188920"/>
            <a:ext cx="0" cy="58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6"/>
            <a:endCxn id="8" idx="2"/>
          </p:cNvCxnSpPr>
          <p:nvPr/>
        </p:nvCxnSpPr>
        <p:spPr>
          <a:xfrm>
            <a:off x="6875054" y="2837096"/>
            <a:ext cx="600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4"/>
            <a:endCxn id="11" idx="0"/>
          </p:cNvCxnSpPr>
          <p:nvPr/>
        </p:nvCxnSpPr>
        <p:spPr>
          <a:xfrm flipH="1">
            <a:off x="6808589" y="2897818"/>
            <a:ext cx="5715" cy="60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6"/>
            <a:endCxn id="12" idx="2"/>
          </p:cNvCxnSpPr>
          <p:nvPr/>
        </p:nvCxnSpPr>
        <p:spPr>
          <a:xfrm>
            <a:off x="6869339" y="3560282"/>
            <a:ext cx="605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2" idx="0"/>
          </p:cNvCxnSpPr>
          <p:nvPr/>
        </p:nvCxnSpPr>
        <p:spPr>
          <a:xfrm>
            <a:off x="7535879" y="2897818"/>
            <a:ext cx="0" cy="60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6"/>
            <a:endCxn id="13" idx="2"/>
          </p:cNvCxnSpPr>
          <p:nvPr/>
        </p:nvCxnSpPr>
        <p:spPr>
          <a:xfrm>
            <a:off x="7596629" y="3560282"/>
            <a:ext cx="595845" cy="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394"/>
          <p:cNvGrpSpPr/>
          <p:nvPr/>
        </p:nvGrpSpPr>
        <p:grpSpPr>
          <a:xfrm>
            <a:off x="5957156" y="3428467"/>
            <a:ext cx="259715" cy="241300"/>
            <a:chOff x="6090285" y="4146550"/>
            <a:chExt cx="259715" cy="2413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>
            <a:stCxn id="11" idx="2"/>
          </p:cNvCxnSpPr>
          <p:nvPr/>
        </p:nvCxnSpPr>
        <p:spPr>
          <a:xfrm flipH="1">
            <a:off x="6216871" y="3560282"/>
            <a:ext cx="53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403"/>
          <p:cNvGrpSpPr/>
          <p:nvPr/>
        </p:nvGrpSpPr>
        <p:grpSpPr>
          <a:xfrm>
            <a:off x="7991964" y="3116232"/>
            <a:ext cx="305301" cy="173038"/>
            <a:chOff x="3956259" y="1653380"/>
            <a:chExt cx="305301" cy="173038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任意多边形 37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408"/>
          <p:cNvGrpSpPr/>
          <p:nvPr/>
        </p:nvGrpSpPr>
        <p:grpSpPr>
          <a:xfrm>
            <a:off x="7991911" y="2399462"/>
            <a:ext cx="305301" cy="173038"/>
            <a:chOff x="3956259" y="1653380"/>
            <a:chExt cx="305301" cy="173038"/>
          </a:xfrm>
        </p:grpSpPr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任意多边形 42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13"/>
          <p:cNvGrpSpPr/>
          <p:nvPr/>
        </p:nvGrpSpPr>
        <p:grpSpPr>
          <a:xfrm>
            <a:off x="7065284" y="2585366"/>
            <a:ext cx="173038" cy="315545"/>
            <a:chOff x="5541385" y="3415764"/>
            <a:chExt cx="173038" cy="315545"/>
          </a:xfrm>
        </p:grpSpPr>
        <p:sp>
          <p:nvSpPr>
            <p:cNvPr id="46" name="乘号 45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18"/>
          <p:cNvGrpSpPr>
            <a:grpSpLocks noChangeAspect="1"/>
          </p:cNvGrpSpPr>
          <p:nvPr/>
        </p:nvGrpSpPr>
        <p:grpSpPr>
          <a:xfrm>
            <a:off x="7405972" y="2768001"/>
            <a:ext cx="41874" cy="129540"/>
            <a:chOff x="4909232" y="1471877"/>
            <a:chExt cx="183468" cy="567571"/>
          </a:xfrm>
        </p:grpSpPr>
        <p:sp>
          <p:nvSpPr>
            <p:cNvPr id="51" name="等腰三角形 50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52" idx="0"/>
              <a:endCxn id="51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422"/>
          <p:cNvGrpSpPr>
            <a:grpSpLocks noChangeAspect="1"/>
          </p:cNvGrpSpPr>
          <p:nvPr/>
        </p:nvGrpSpPr>
        <p:grpSpPr>
          <a:xfrm>
            <a:off x="6903168" y="2765593"/>
            <a:ext cx="41874" cy="129540"/>
            <a:chOff x="4909232" y="1471877"/>
            <a:chExt cx="183468" cy="567571"/>
          </a:xfrm>
        </p:grpSpPr>
        <p:sp>
          <p:nvSpPr>
            <p:cNvPr id="55" name="等腰三角形 5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stCxn id="56" idx="0"/>
              <a:endCxn id="5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426"/>
          <p:cNvGrpSpPr>
            <a:grpSpLocks noChangeAspect="1"/>
          </p:cNvGrpSpPr>
          <p:nvPr/>
        </p:nvGrpSpPr>
        <p:grpSpPr>
          <a:xfrm>
            <a:off x="6909152" y="2061841"/>
            <a:ext cx="41874" cy="129540"/>
            <a:chOff x="4909232" y="1471877"/>
            <a:chExt cx="183468" cy="567571"/>
          </a:xfrm>
        </p:grpSpPr>
        <p:sp>
          <p:nvSpPr>
            <p:cNvPr id="59" name="等腰三角形 58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  <a:endCxn id="59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430"/>
          <p:cNvGrpSpPr>
            <a:grpSpLocks noChangeAspect="1"/>
          </p:cNvGrpSpPr>
          <p:nvPr/>
        </p:nvGrpSpPr>
        <p:grpSpPr>
          <a:xfrm>
            <a:off x="8074834" y="2068257"/>
            <a:ext cx="41874" cy="129540"/>
            <a:chOff x="4909232" y="1471877"/>
            <a:chExt cx="183468" cy="567571"/>
          </a:xfrm>
        </p:grpSpPr>
        <p:sp>
          <p:nvSpPr>
            <p:cNvPr id="63" name="等腰三角形 62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0"/>
              <a:endCxn id="63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434"/>
          <p:cNvGrpSpPr>
            <a:grpSpLocks noChangeAspect="1"/>
          </p:cNvGrpSpPr>
          <p:nvPr/>
        </p:nvGrpSpPr>
        <p:grpSpPr>
          <a:xfrm>
            <a:off x="6281958" y="3482814"/>
            <a:ext cx="41874" cy="129540"/>
            <a:chOff x="4909232" y="1471877"/>
            <a:chExt cx="183468" cy="567571"/>
          </a:xfrm>
        </p:grpSpPr>
        <p:sp>
          <p:nvSpPr>
            <p:cNvPr id="67" name="等腰三角形 66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0"/>
              <a:endCxn id="67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438"/>
          <p:cNvGrpSpPr>
            <a:grpSpLocks noChangeAspect="1"/>
          </p:cNvGrpSpPr>
          <p:nvPr/>
        </p:nvGrpSpPr>
        <p:grpSpPr>
          <a:xfrm>
            <a:off x="8113570" y="2783809"/>
            <a:ext cx="41874" cy="129540"/>
            <a:chOff x="4909232" y="1471877"/>
            <a:chExt cx="183468" cy="567571"/>
          </a:xfrm>
        </p:grpSpPr>
        <p:sp>
          <p:nvSpPr>
            <p:cNvPr id="71" name="等腰三角形 70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0"/>
              <a:endCxn id="71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442"/>
          <p:cNvGrpSpPr>
            <a:grpSpLocks noChangeAspect="1"/>
          </p:cNvGrpSpPr>
          <p:nvPr/>
        </p:nvGrpSpPr>
        <p:grpSpPr>
          <a:xfrm>
            <a:off x="8101696" y="3500101"/>
            <a:ext cx="41874" cy="129540"/>
            <a:chOff x="4909232" y="1471877"/>
            <a:chExt cx="183468" cy="567571"/>
          </a:xfrm>
        </p:grpSpPr>
        <p:sp>
          <p:nvSpPr>
            <p:cNvPr id="75" name="等腰三角形 7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>
              <a:stCxn id="76" idx="0"/>
              <a:endCxn id="7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280"/>
          <p:cNvSpPr txBox="1"/>
          <p:nvPr/>
        </p:nvSpPr>
        <p:spPr>
          <a:xfrm>
            <a:off x="5965874" y="2234618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箭头连接符 78"/>
          <p:cNvCxnSpPr>
            <a:endCxn id="6" idx="7"/>
          </p:cNvCxnSpPr>
          <p:nvPr/>
        </p:nvCxnSpPr>
        <p:spPr>
          <a:xfrm rot="10800000" flipV="1">
            <a:off x="7578837" y="1866899"/>
            <a:ext cx="279291" cy="225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75245" y="1406525"/>
            <a:ext cx="31401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Negative pressure node</a:t>
            </a:r>
            <a:endParaRPr lang="zh-CN" altLang="en-US" sz="2400" dirty="0"/>
          </a:p>
        </p:txBody>
      </p:sp>
      <p:grpSp>
        <p:nvGrpSpPr>
          <p:cNvPr id="81" name="组合 451"/>
          <p:cNvGrpSpPr/>
          <p:nvPr/>
        </p:nvGrpSpPr>
        <p:grpSpPr>
          <a:xfrm>
            <a:off x="3353778" y="2087322"/>
            <a:ext cx="2358933" cy="1602291"/>
            <a:chOff x="8100592" y="1209106"/>
            <a:chExt cx="2358933" cy="1602291"/>
          </a:xfrm>
        </p:grpSpPr>
        <p:grpSp>
          <p:nvGrpSpPr>
            <p:cNvPr id="82" name="组合 77"/>
            <p:cNvGrpSpPr/>
            <p:nvPr/>
          </p:nvGrpSpPr>
          <p:grpSpPr>
            <a:xfrm>
              <a:off x="8100592" y="1209106"/>
              <a:ext cx="2358933" cy="1602291"/>
              <a:chOff x="5238852" y="1942862"/>
              <a:chExt cx="2358933" cy="1602291"/>
            </a:xfrm>
          </p:grpSpPr>
          <p:sp>
            <p:nvSpPr>
              <p:cNvPr id="111" name="椭圆 110"/>
              <p:cNvSpPr>
                <a:spLocks noChangeAspect="1"/>
              </p:cNvSpPr>
              <p:nvPr/>
            </p:nvSpPr>
            <p:spPr>
              <a:xfrm>
                <a:off x="6035250" y="1942862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椭圆 111"/>
              <p:cNvSpPr>
                <a:spLocks noChangeAspect="1"/>
              </p:cNvSpPr>
              <p:nvPr/>
            </p:nvSpPr>
            <p:spPr>
              <a:xfrm>
                <a:off x="6756825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椭圆 112"/>
              <p:cNvSpPr>
                <a:spLocks noChangeAspect="1"/>
              </p:cNvSpPr>
              <p:nvPr/>
            </p:nvSpPr>
            <p:spPr>
              <a:xfrm>
                <a:off x="6035250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椭圆 113"/>
              <p:cNvSpPr>
                <a:spLocks noChangeAspect="1"/>
              </p:cNvSpPr>
              <p:nvPr/>
            </p:nvSpPr>
            <p:spPr>
              <a:xfrm>
                <a:off x="675682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椭圆 114"/>
              <p:cNvSpPr>
                <a:spLocks noChangeAspect="1"/>
              </p:cNvSpPr>
              <p:nvPr/>
            </p:nvSpPr>
            <p:spPr>
              <a:xfrm>
                <a:off x="7474170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椭圆 115"/>
              <p:cNvSpPr>
                <a:spLocks noChangeAspect="1"/>
              </p:cNvSpPr>
              <p:nvPr/>
            </p:nvSpPr>
            <p:spPr>
              <a:xfrm>
                <a:off x="747628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602953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椭圆 117"/>
              <p:cNvSpPr>
                <a:spLocks noChangeAspect="1"/>
              </p:cNvSpPr>
              <p:nvPr/>
            </p:nvSpPr>
            <p:spPr>
              <a:xfrm>
                <a:off x="675682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椭圆 118"/>
              <p:cNvSpPr>
                <a:spLocks noChangeAspect="1"/>
              </p:cNvSpPr>
              <p:nvPr/>
            </p:nvSpPr>
            <p:spPr>
              <a:xfrm>
                <a:off x="7474170" y="3381614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/>
              <p:cNvCxnSpPr>
                <a:stCxn id="111" idx="6"/>
                <a:endCxn id="112" idx="2"/>
              </p:cNvCxnSpPr>
              <p:nvPr/>
            </p:nvCxnSpPr>
            <p:spPr>
              <a:xfrm>
                <a:off x="6156750" y="2003584"/>
                <a:ext cx="60007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12" idx="6"/>
                <a:endCxn id="115" idx="2"/>
              </p:cNvCxnSpPr>
              <p:nvPr/>
            </p:nvCxnSpPr>
            <p:spPr>
              <a:xfrm>
                <a:off x="6878325" y="2010252"/>
                <a:ext cx="5958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5" idx="4"/>
                <a:endCxn id="116" idx="0"/>
              </p:cNvCxnSpPr>
              <p:nvPr/>
            </p:nvCxnSpPr>
            <p:spPr>
              <a:xfrm>
                <a:off x="7534920" y="2070974"/>
                <a:ext cx="2115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6" idx="4"/>
                <a:endCxn id="119" idx="0"/>
              </p:cNvCxnSpPr>
              <p:nvPr/>
            </p:nvCxnSpPr>
            <p:spPr>
              <a:xfrm flipH="1">
                <a:off x="7534920" y="2773204"/>
                <a:ext cx="2115" cy="608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6" idx="2"/>
                <a:endCxn id="114" idx="6"/>
              </p:cNvCxnSpPr>
              <p:nvPr/>
            </p:nvCxnSpPr>
            <p:spPr>
              <a:xfrm flipH="1">
                <a:off x="6878325" y="2712482"/>
                <a:ext cx="597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2" idx="4"/>
                <a:endCxn id="114" idx="0"/>
              </p:cNvCxnSpPr>
              <p:nvPr/>
            </p:nvCxnSpPr>
            <p:spPr>
              <a:xfrm>
                <a:off x="6817575" y="2070974"/>
                <a:ext cx="0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1" idx="4"/>
                <a:endCxn id="113" idx="0"/>
              </p:cNvCxnSpPr>
              <p:nvPr/>
            </p:nvCxnSpPr>
            <p:spPr>
              <a:xfrm>
                <a:off x="6096000" y="2064306"/>
                <a:ext cx="0" cy="587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13" idx="6"/>
                <a:endCxn id="114" idx="2"/>
              </p:cNvCxnSpPr>
              <p:nvPr/>
            </p:nvCxnSpPr>
            <p:spPr>
              <a:xfrm>
                <a:off x="6156750" y="2712482"/>
                <a:ext cx="6000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>
                <a:stCxn id="113" idx="4"/>
                <a:endCxn id="117" idx="0"/>
              </p:cNvCxnSpPr>
              <p:nvPr/>
            </p:nvCxnSpPr>
            <p:spPr>
              <a:xfrm flipH="1">
                <a:off x="6090285" y="2773204"/>
                <a:ext cx="5715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117" idx="6"/>
                <a:endCxn id="118" idx="2"/>
              </p:cNvCxnSpPr>
              <p:nvPr/>
            </p:nvCxnSpPr>
            <p:spPr>
              <a:xfrm>
                <a:off x="6151035" y="3435668"/>
                <a:ext cx="605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>
                <a:stCxn id="114" idx="4"/>
                <a:endCxn id="118" idx="0"/>
              </p:cNvCxnSpPr>
              <p:nvPr/>
            </p:nvCxnSpPr>
            <p:spPr>
              <a:xfrm>
                <a:off x="6817575" y="2773204"/>
                <a:ext cx="0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18" idx="6"/>
                <a:endCxn id="119" idx="2"/>
              </p:cNvCxnSpPr>
              <p:nvPr/>
            </p:nvCxnSpPr>
            <p:spPr>
              <a:xfrm>
                <a:off x="6878325" y="3435668"/>
                <a:ext cx="59584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组合 74"/>
              <p:cNvGrpSpPr/>
              <p:nvPr/>
            </p:nvGrpSpPr>
            <p:grpSpPr>
              <a:xfrm>
                <a:off x="5238852" y="3303853"/>
                <a:ext cx="259715" cy="241300"/>
                <a:chOff x="6090285" y="4146550"/>
                <a:chExt cx="259715" cy="241300"/>
              </a:xfrm>
            </p:grpSpPr>
            <p:cxnSp>
              <p:nvCxnSpPr>
                <p:cNvPr id="134" name="直接连接符 133"/>
                <p:cNvCxnSpPr/>
                <p:nvPr/>
              </p:nvCxnSpPr>
              <p:spPr>
                <a:xfrm>
                  <a:off x="6090285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6092666" y="4379914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6350000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6095047" y="4241800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等腰三角形 137"/>
                <p:cNvSpPr/>
                <p:nvPr/>
              </p:nvSpPr>
              <p:spPr>
                <a:xfrm rot="10800000">
                  <a:off x="6174025" y="4171078"/>
                  <a:ext cx="84296" cy="4619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6186488" y="4267200"/>
                  <a:ext cx="670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6169262" y="4302919"/>
                  <a:ext cx="1053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直接连接符 132"/>
              <p:cNvCxnSpPr>
                <a:stCxn id="117" idx="2"/>
              </p:cNvCxnSpPr>
              <p:nvPr/>
            </p:nvCxnSpPr>
            <p:spPr>
              <a:xfrm flipH="1">
                <a:off x="5498567" y="3435668"/>
                <a:ext cx="5309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206"/>
            <p:cNvGrpSpPr>
              <a:grpSpLocks noChangeAspect="1"/>
            </p:cNvGrpSpPr>
            <p:nvPr/>
          </p:nvGrpSpPr>
          <p:grpSpPr>
            <a:xfrm>
              <a:off x="9564779" y="1924623"/>
              <a:ext cx="41874" cy="129540"/>
              <a:chOff x="4909232" y="1471877"/>
              <a:chExt cx="183468" cy="567571"/>
            </a:xfrm>
          </p:grpSpPr>
          <p:sp>
            <p:nvSpPr>
              <p:cNvPr id="108" name="等腰三角形 10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0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109" idx="0"/>
                <a:endCxn id="10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210"/>
            <p:cNvGrpSpPr>
              <a:grpSpLocks noChangeAspect="1"/>
            </p:cNvGrpSpPr>
            <p:nvPr/>
          </p:nvGrpSpPr>
          <p:grpSpPr>
            <a:xfrm>
              <a:off x="9061975" y="1922215"/>
              <a:ext cx="41874" cy="129540"/>
              <a:chOff x="4909232" y="1471877"/>
              <a:chExt cx="183468" cy="567571"/>
            </a:xfrm>
          </p:grpSpPr>
          <p:sp>
            <p:nvSpPr>
              <p:cNvPr id="105" name="等腰三角形 10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106" idx="0"/>
                <a:endCxn id="10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214"/>
            <p:cNvGrpSpPr>
              <a:grpSpLocks noChangeAspect="1"/>
            </p:cNvGrpSpPr>
            <p:nvPr/>
          </p:nvGrpSpPr>
          <p:grpSpPr>
            <a:xfrm>
              <a:off x="9067959" y="1218463"/>
              <a:ext cx="41874" cy="129540"/>
              <a:chOff x="4909232" y="1471877"/>
              <a:chExt cx="183468" cy="567571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>
                <a:stCxn id="103" idx="0"/>
                <a:endCxn id="10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218"/>
            <p:cNvGrpSpPr>
              <a:grpSpLocks noChangeAspect="1"/>
            </p:cNvGrpSpPr>
            <p:nvPr/>
          </p:nvGrpSpPr>
          <p:grpSpPr>
            <a:xfrm>
              <a:off x="10233641" y="1224879"/>
              <a:ext cx="41874" cy="129540"/>
              <a:chOff x="4909232" y="1471877"/>
              <a:chExt cx="183468" cy="567571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9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0"/>
                <a:endCxn id="9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222"/>
            <p:cNvGrpSpPr>
              <a:grpSpLocks noChangeAspect="1"/>
            </p:cNvGrpSpPr>
            <p:nvPr/>
          </p:nvGrpSpPr>
          <p:grpSpPr>
            <a:xfrm>
              <a:off x="8440765" y="2639436"/>
              <a:ext cx="41874" cy="129540"/>
              <a:chOff x="4909232" y="1471877"/>
              <a:chExt cx="183468" cy="567571"/>
            </a:xfrm>
          </p:grpSpPr>
          <p:sp>
            <p:nvSpPr>
              <p:cNvPr id="96" name="等腰三角形 9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9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>
                <a:stCxn id="97" idx="0"/>
                <a:endCxn id="9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226"/>
            <p:cNvGrpSpPr>
              <a:grpSpLocks noChangeAspect="1"/>
            </p:cNvGrpSpPr>
            <p:nvPr/>
          </p:nvGrpSpPr>
          <p:grpSpPr>
            <a:xfrm>
              <a:off x="10272377" y="1927731"/>
              <a:ext cx="41874" cy="129540"/>
              <a:chOff x="4909232" y="1471877"/>
              <a:chExt cx="183468" cy="567571"/>
            </a:xfrm>
          </p:grpSpPr>
          <p:sp>
            <p:nvSpPr>
              <p:cNvPr id="93" name="等腰三角形 9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>
                <a:stCxn id="94" idx="0"/>
                <a:endCxn id="9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230"/>
            <p:cNvGrpSpPr>
              <a:grpSpLocks noChangeAspect="1"/>
            </p:cNvGrpSpPr>
            <p:nvPr/>
          </p:nvGrpSpPr>
          <p:grpSpPr>
            <a:xfrm>
              <a:off x="10260503" y="2650373"/>
              <a:ext cx="41874" cy="129540"/>
              <a:chOff x="4909232" y="1471877"/>
              <a:chExt cx="183468" cy="567571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0"/>
                <a:endCxn id="9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文本框 236"/>
          <p:cNvSpPr txBox="1"/>
          <p:nvPr/>
        </p:nvSpPr>
        <p:spPr>
          <a:xfrm>
            <a:off x="3739421" y="33208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文本框 237"/>
          <p:cNvSpPr txBox="1"/>
          <p:nvPr/>
        </p:nvSpPr>
        <p:spPr>
          <a:xfrm>
            <a:off x="4365913" y="261533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文本框 238"/>
          <p:cNvSpPr txBox="1"/>
          <p:nvPr/>
        </p:nvSpPr>
        <p:spPr>
          <a:xfrm>
            <a:off x="5099822" y="263650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239"/>
          <p:cNvSpPr txBox="1"/>
          <p:nvPr/>
        </p:nvSpPr>
        <p:spPr>
          <a:xfrm rot="5400000">
            <a:off x="3888271" y="310022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240"/>
          <p:cNvSpPr txBox="1"/>
          <p:nvPr/>
        </p:nvSpPr>
        <p:spPr>
          <a:xfrm rot="5400000">
            <a:off x="4631618" y="313809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241"/>
          <p:cNvSpPr txBox="1"/>
          <p:nvPr/>
        </p:nvSpPr>
        <p:spPr>
          <a:xfrm rot="5400000">
            <a:off x="5306351" y="313449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文本框 242"/>
          <p:cNvSpPr txBox="1"/>
          <p:nvPr/>
        </p:nvSpPr>
        <p:spPr>
          <a:xfrm>
            <a:off x="4332827" y="189743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243"/>
          <p:cNvSpPr txBox="1"/>
          <p:nvPr/>
        </p:nvSpPr>
        <p:spPr>
          <a:xfrm>
            <a:off x="5086151" y="18944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P13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244"/>
          <p:cNvSpPr txBox="1"/>
          <p:nvPr/>
        </p:nvSpPr>
        <p:spPr>
          <a:xfrm rot="5400000">
            <a:off x="3888271" y="233252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245"/>
          <p:cNvSpPr txBox="1"/>
          <p:nvPr/>
        </p:nvSpPr>
        <p:spPr>
          <a:xfrm rot="5400000">
            <a:off x="4592344" y="237040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246"/>
          <p:cNvSpPr txBox="1"/>
          <p:nvPr/>
        </p:nvSpPr>
        <p:spPr>
          <a:xfrm rot="5400000">
            <a:off x="5267077" y="236680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277"/>
          <p:cNvSpPr txBox="1"/>
          <p:nvPr/>
        </p:nvSpPr>
        <p:spPr>
          <a:xfrm>
            <a:off x="4357529" y="334765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278"/>
          <p:cNvSpPr txBox="1"/>
          <p:nvPr/>
        </p:nvSpPr>
        <p:spPr>
          <a:xfrm>
            <a:off x="5091438" y="336882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279"/>
          <p:cNvSpPr txBox="1"/>
          <p:nvPr/>
        </p:nvSpPr>
        <p:spPr>
          <a:xfrm>
            <a:off x="3362325" y="2226219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ontent Placeholder 2"/>
          <p:cNvSpPr txBox="1"/>
          <p:nvPr/>
        </p:nvSpPr>
        <p:spPr>
          <a:xfrm>
            <a:off x="165100" y="1765299"/>
            <a:ext cx="2781300" cy="2806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altLang="zh-CN" sz="2800" dirty="0" smtClean="0">
                <a:solidFill>
                  <a:schemeClr val="accent1">
                    <a:lumMod val="50000"/>
                  </a:schemeClr>
                </a:solidFill>
              </a:rPr>
              <a:t>NO change</a:t>
            </a:r>
            <a:r>
              <a:rPr lang="en-GB" altLang="zh-CN" sz="2800" dirty="0" smtClean="0"/>
              <a:t> in the topology of the WDN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The water supply (</a:t>
            </a:r>
            <a:r>
              <a:rPr lang="en-US" sz="2800" i="1" dirty="0" err="1" smtClean="0"/>
              <a:t>Q</a:t>
            </a:r>
            <a:r>
              <a:rPr lang="en-US" sz="2800" i="1" baseline="-25000" dirty="0" err="1" smtClean="0"/>
              <a:t>i</a:t>
            </a:r>
            <a:r>
              <a:rPr lang="en-US" sz="2800" i="1" baseline="30000" dirty="0" smtClean="0"/>
              <a:t>*</a:t>
            </a:r>
            <a:r>
              <a:rPr lang="en-US" sz="2800" dirty="0" smtClean="0"/>
              <a:t>) in a node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72045" y="3819525"/>
            <a:ext cx="3131755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Pressure deficient node</a:t>
            </a:r>
            <a:endParaRPr lang="zh-CN" altLang="en-US" sz="2400" dirty="0"/>
          </a:p>
        </p:txBody>
      </p:sp>
      <p:cxnSp>
        <p:nvCxnSpPr>
          <p:cNvPr id="159" name="直接箭头连接符 158"/>
          <p:cNvCxnSpPr>
            <a:endCxn id="12" idx="4"/>
          </p:cNvCxnSpPr>
          <p:nvPr/>
        </p:nvCxnSpPr>
        <p:spPr>
          <a:xfrm flipV="1">
            <a:off x="7289800" y="3621004"/>
            <a:ext cx="246079" cy="16359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rot="16200000" flipV="1">
            <a:off x="6553200" y="3327400"/>
            <a:ext cx="787400" cy="1270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Case Study and Results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46" y="2834774"/>
            <a:ext cx="6567168" cy="3240024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508000" y="1460499"/>
            <a:ext cx="3098800" cy="17272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The Overview of the WDN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49 junctions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78 pipes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4 reservoirs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417</Words>
  <Application>Microsoft Office PowerPoint</Application>
  <PresentationFormat>全屏显示(4:3)</PresentationFormat>
  <Paragraphs>105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MathType 6.0 Equation</vt:lpstr>
      <vt:lpstr>Equation</vt:lpstr>
      <vt:lpstr>Post-earthquake Serviceability Assessment of Water Distribution Networks based on Pressure Dependent Demand Model</vt:lpstr>
      <vt:lpstr>CONTENTS</vt:lpstr>
      <vt:lpstr>01 Post-earthquake serviceability assessment method  </vt:lpstr>
      <vt:lpstr>Procedure of the Assessment Method</vt:lpstr>
      <vt:lpstr>Procedure of the Assessment Method</vt:lpstr>
      <vt:lpstr>Procedure of the Assessment Method</vt:lpstr>
      <vt:lpstr>Earthquake Damaged Pipe Hydraulic Model </vt:lpstr>
      <vt:lpstr>Pressure Driven Demand Model</vt:lpstr>
      <vt:lpstr>Case Study and Results</vt:lpstr>
      <vt:lpstr>Case Study and Results</vt:lpstr>
      <vt:lpstr>02 Resilience of Water Supply Network </vt:lpstr>
      <vt:lpstr>02 Resilience of Water Supply Network 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57</cp:revision>
  <dcterms:created xsi:type="dcterms:W3CDTF">2018-05-24T12:51:00Z</dcterms:created>
  <dcterms:modified xsi:type="dcterms:W3CDTF">2018-07-17T07:25:16Z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