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84" r:id="rId3"/>
    <p:sldId id="295" r:id="rId4"/>
    <p:sldId id="350" r:id="rId5"/>
    <p:sldId id="351" r:id="rId6"/>
    <p:sldId id="353" r:id="rId7"/>
    <p:sldId id="357" r:id="rId8"/>
    <p:sldId id="354" r:id="rId9"/>
    <p:sldId id="355" r:id="rId10"/>
    <p:sldId id="356" r:id="rId11"/>
    <p:sldId id="352" r:id="rId12"/>
    <p:sldId id="358" r:id="rId13"/>
    <p:sldId id="359" r:id="rId14"/>
    <p:sldId id="360" r:id="rId15"/>
    <p:sldId id="361" r:id="rId16"/>
    <p:sldId id="363" r:id="rId17"/>
    <p:sldId id="362" r:id="rId18"/>
    <p:sldId id="364" r:id="rId19"/>
    <p:sldId id="365" r:id="rId20"/>
    <p:sldId id="366" r:id="rId21"/>
    <p:sldId id="367" r:id="rId22"/>
    <p:sldId id="294" r:id="rId23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2D050"/>
    <a:srgbClr val="548235"/>
    <a:srgbClr val="C55A1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5428" autoAdjust="0"/>
  </p:normalViewPr>
  <p:slideViewPr>
    <p:cSldViewPr snapToGrid="0" showGuides="1">
      <p:cViewPr>
        <p:scale>
          <a:sx n="100" d="100"/>
          <a:sy n="100" d="100"/>
        </p:scale>
        <p:origin x="222" y="-120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01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韩  朝</a:t>
            </a:r>
            <a:br>
              <a:rPr lang="el-GR" sz="1600" dirty="0"/>
            </a:br>
            <a:endParaRPr lang="el-GR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sz="1600" i="1" dirty="0">
                <a:solidFill>
                  <a:schemeClr val="tx1"/>
                </a:solidFill>
              </a:rPr>
              <a:t>May 30, 2019</a:t>
            </a:r>
          </a:p>
          <a:p>
            <a:pPr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zh-CN" altLang="en-US" sz="3200" b="1" dirty="0"/>
              <a:t>供水管网韧性计算中出现的问题</a:t>
            </a:r>
            <a:endParaRPr lang="el-GR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182B-1741-40B0-A679-F7C9C2B6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二、问题描述和分析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6E9E00-3155-4884-820D-C0B32B9090C6}"/>
              </a:ext>
            </a:extLst>
          </p:cNvPr>
          <p:cNvPicPr/>
          <p:nvPr/>
        </p:nvPicPr>
        <p:blipFill rotWithShape="1">
          <a:blip r:embed="rId2"/>
          <a:srcRect l="15868" r="8645" b="13613"/>
          <a:stretch/>
        </p:blipFill>
        <p:spPr>
          <a:xfrm>
            <a:off x="504825" y="2092436"/>
            <a:ext cx="3981450" cy="34158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2A730D-E191-410B-BEFB-C95594194A51}"/>
              </a:ext>
            </a:extLst>
          </p:cNvPr>
          <p:cNvSpPr txBox="1"/>
          <p:nvPr/>
        </p:nvSpPr>
        <p:spPr>
          <a:xfrm>
            <a:off x="819151" y="1690689"/>
            <a:ext cx="809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计算发现，在时刻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出现了异常的配水量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3402.23L/S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，压力为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-72.54m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BD7AEE-0117-4296-8378-E8C5122138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10162" y="2219227"/>
            <a:ext cx="3895725" cy="32385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39DD3E6E-6689-44AF-8BBB-0F0C8D29D9DE}"/>
              </a:ext>
            </a:extLst>
          </p:cNvPr>
          <p:cNvSpPr/>
          <p:nvPr/>
        </p:nvSpPr>
        <p:spPr>
          <a:xfrm>
            <a:off x="2371626" y="3571777"/>
            <a:ext cx="238223" cy="238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475331-33C5-4B52-808E-1EB7CB5D2B94}"/>
              </a:ext>
            </a:extLst>
          </p:cNvPr>
          <p:cNvSpPr/>
          <p:nvPr/>
        </p:nvSpPr>
        <p:spPr>
          <a:xfrm>
            <a:off x="4219575" y="6096000"/>
            <a:ext cx="180975" cy="180975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000AAD0-D7AA-4A77-B258-9F71A136C81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781425" y="5844757"/>
            <a:ext cx="464653" cy="277746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680FDB-5897-48CB-B024-2A2BEDBCA618}"/>
              </a:ext>
            </a:extLst>
          </p:cNvPr>
          <p:cNvCxnSpPr>
            <a:stCxn id="10" idx="6"/>
          </p:cNvCxnSpPr>
          <p:nvPr/>
        </p:nvCxnSpPr>
        <p:spPr>
          <a:xfrm>
            <a:off x="4400550" y="6186488"/>
            <a:ext cx="438150" cy="904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D10A92D-B2B5-4308-94E3-9ED60BDD5009}"/>
              </a:ext>
            </a:extLst>
          </p:cNvPr>
          <p:cNvCxnSpPr>
            <a:cxnSpLocks/>
            <a:stCxn id="7" idx="5"/>
            <a:endCxn id="17" idx="1"/>
          </p:cNvCxnSpPr>
          <p:nvPr/>
        </p:nvCxnSpPr>
        <p:spPr>
          <a:xfrm>
            <a:off x="2574962" y="3775113"/>
            <a:ext cx="1142402" cy="16377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403325B-27C4-40B6-891B-0E4173EDAA81}"/>
              </a:ext>
            </a:extLst>
          </p:cNvPr>
          <p:cNvSpPr/>
          <p:nvPr/>
        </p:nvSpPr>
        <p:spPr>
          <a:xfrm>
            <a:off x="3471861" y="5167311"/>
            <a:ext cx="1676402" cy="167640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1E03C4-73CB-47D7-8DEB-5C6AC8F50C67}"/>
              </a:ext>
            </a:extLst>
          </p:cNvPr>
          <p:cNvSpPr txBox="1"/>
          <p:nvPr/>
        </p:nvSpPr>
        <p:spPr>
          <a:xfrm>
            <a:off x="3717364" y="5628888"/>
            <a:ext cx="9922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400" dirty="0"/>
              <a:t>管道</a:t>
            </a:r>
            <a:r>
              <a:rPr lang="en-US" altLang="zh-CN" sz="1400" dirty="0"/>
              <a:t>178</a:t>
            </a:r>
            <a:r>
              <a:rPr lang="zh-CN" altLang="en-US" sz="1400" dirty="0"/>
              <a:t>断开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E8D55E-1DD7-431D-85F0-E7C757B7A998}"/>
              </a:ext>
            </a:extLst>
          </p:cNvPr>
          <p:cNvSpPr txBox="1"/>
          <p:nvPr/>
        </p:nvSpPr>
        <p:spPr>
          <a:xfrm>
            <a:off x="4522106" y="5992386"/>
            <a:ext cx="9922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400" dirty="0"/>
              <a:t>管道</a:t>
            </a:r>
            <a:r>
              <a:rPr lang="en-US" altLang="zh-CN" sz="1400" dirty="0"/>
              <a:t>179</a:t>
            </a:r>
            <a:r>
              <a:rPr lang="zh-CN" altLang="en-US" sz="1400" dirty="0"/>
              <a:t>隔离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B5CA25-9527-4422-82C7-448AFB5310BF}"/>
              </a:ext>
            </a:extLst>
          </p:cNvPr>
          <p:cNvSpPr txBox="1"/>
          <p:nvPr/>
        </p:nvSpPr>
        <p:spPr>
          <a:xfrm>
            <a:off x="3814988" y="6342697"/>
            <a:ext cx="63318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400" dirty="0"/>
              <a:t>节点</a:t>
            </a:r>
            <a:r>
              <a:rPr lang="en-US" altLang="zh-CN" sz="1400" dirty="0"/>
              <a:t>221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694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EF0274BC-EB18-460A-A87D-25BDCFD0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DA731B-E6FE-450D-B07A-4ADB635F1BF9}"/>
              </a:ext>
            </a:extLst>
          </p:cNvPr>
          <p:cNvSpPr txBox="1"/>
          <p:nvPr/>
        </p:nvSpPr>
        <p:spPr>
          <a:xfrm>
            <a:off x="628650" y="1906859"/>
            <a:ext cx="830700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选择工况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进行详细分析，发现：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在时刻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，供水管网供水满足率出现异常，同时水力分析函数返回警告信息：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系统水力上不平衡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在允许试算次数内不能够收敛到水力结果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 说明当水力分析函数返回警告信息时，水力平差结果是不可信的。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在时刻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，供水管网中节点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出现了异常的配水量。而这在固定需水量分析模型中是不会出现的，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猜测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这是导致供水满足率异常和节点压力异常的原因。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在工况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连接两个管道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同时为断开破坏管道。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当时刻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同时处于断开状态时，管网水力分析无异常。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当时刻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同时处于隔离状态时，管网水力分析无异常。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当时刻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隔离，管道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仍然处于断开状态，管网水力分析出现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92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A12A2-5D60-4578-9362-43C3447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二、问题描述和分析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8691CF-1E4C-4293-8DB3-AE1775B41FE3}"/>
              </a:ext>
            </a:extLst>
          </p:cNvPr>
          <p:cNvSpPr txBox="1"/>
          <p:nvPr/>
        </p:nvSpPr>
        <p:spPr>
          <a:xfrm>
            <a:off x="758283" y="1873405"/>
            <a:ext cx="805118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根据上述分析，可以猜测，与节点</a:t>
            </a:r>
            <a:r>
              <a:rPr lang="en-US" altLang="zh-CN" dirty="0"/>
              <a:t>221</a:t>
            </a:r>
            <a:r>
              <a:rPr lang="zh-CN" altLang="en-US" dirty="0"/>
              <a:t>相连的管道</a:t>
            </a:r>
            <a:r>
              <a:rPr lang="en-US" altLang="zh-CN" dirty="0"/>
              <a:t>179</a:t>
            </a:r>
            <a:r>
              <a:rPr lang="zh-CN" altLang="en-US" dirty="0"/>
              <a:t>、</a:t>
            </a:r>
            <a:r>
              <a:rPr lang="en-US" altLang="zh-CN" dirty="0"/>
              <a:t>178</a:t>
            </a:r>
            <a:r>
              <a:rPr lang="zh-CN" altLang="en-US" dirty="0"/>
              <a:t>状态为导致管网水力分析异常的重要影响因素。但不能确定是否为因果关系。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为此，需进行进一步分析。排除其他管道状态对管网水力分析的影响。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958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D38B9-6CB8-4A6F-AFFB-7B358785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单独隔离管道</a:t>
            </a:r>
            <a:r>
              <a:rPr lang="en-US" altLang="zh-CN" dirty="0"/>
              <a:t>179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DA9393-A8AE-4DB2-90EC-5F21711DD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16" y="1690689"/>
            <a:ext cx="3956010" cy="22009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43EBC8-D25C-4DA8-89C7-B197AB27E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16" y="4234228"/>
            <a:ext cx="3952892" cy="217284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8DA4E04-CBC4-434C-B933-D2087098DBDD}"/>
              </a:ext>
            </a:extLst>
          </p:cNvPr>
          <p:cNvSpPr/>
          <p:nvPr/>
        </p:nvSpPr>
        <p:spPr>
          <a:xfrm>
            <a:off x="5196468" y="3219653"/>
            <a:ext cx="412595" cy="41259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B090D5-3EDB-4949-8D59-9AEEF981FCD4}"/>
              </a:ext>
            </a:extLst>
          </p:cNvPr>
          <p:cNvSpPr txBox="1"/>
          <p:nvPr/>
        </p:nvSpPr>
        <p:spPr>
          <a:xfrm>
            <a:off x="780585" y="1962615"/>
            <a:ext cx="395601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当仅隔离管道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时，发现：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管网水力分析并没有返回警告信息。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也没有出现异常需水量。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出现了与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Wagner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压力关系不一致的需水量，但在合理范围内。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同样单独隔离管道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也没有发现异常情况。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A62596-6923-49C0-BCDB-3F26A01C53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72613" r="82009" b="18774"/>
          <a:stretch/>
        </p:blipFill>
        <p:spPr>
          <a:xfrm>
            <a:off x="4265501" y="3702026"/>
            <a:ext cx="535328" cy="37912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6C5360D-1163-4E8D-BA4B-0921C556EE6C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4800829" y="3571825"/>
            <a:ext cx="456062" cy="319765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D553A9B-936F-4CA1-B82D-35ACAD1AB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68" r="8645" b="13613"/>
          <a:stretch/>
        </p:blipFill>
        <p:spPr>
          <a:xfrm>
            <a:off x="1193577" y="4121277"/>
            <a:ext cx="3019608" cy="259073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E7E407-605A-4770-B273-CCC376828C1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703381" y="5320650"/>
            <a:ext cx="1669609" cy="1172224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9DA7A32-4783-4585-AC8A-DDAD2EFB0C94}"/>
              </a:ext>
            </a:extLst>
          </p:cNvPr>
          <p:cNvSpPr txBox="1"/>
          <p:nvPr/>
        </p:nvSpPr>
        <p:spPr>
          <a:xfrm>
            <a:off x="4372990" y="6354374"/>
            <a:ext cx="8127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节点</a:t>
            </a:r>
            <a:r>
              <a:rPr lang="en-US" altLang="zh-CN" dirty="0"/>
              <a:t>221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B35E4E-1599-4286-9D17-8FEF750DEF9C}"/>
              </a:ext>
            </a:extLst>
          </p:cNvPr>
          <p:cNvCxnSpPr>
            <a:cxnSpLocks/>
          </p:cNvCxnSpPr>
          <p:nvPr/>
        </p:nvCxnSpPr>
        <p:spPr>
          <a:xfrm>
            <a:off x="1308555" y="4972805"/>
            <a:ext cx="156117" cy="423675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1823C90-9B24-491E-BA3A-A192E2B08983}"/>
              </a:ext>
            </a:extLst>
          </p:cNvPr>
          <p:cNvSpPr txBox="1"/>
          <p:nvPr/>
        </p:nvSpPr>
        <p:spPr>
          <a:xfrm>
            <a:off x="612852" y="4584048"/>
            <a:ext cx="6957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节点</a:t>
            </a:r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3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B93E-CDDE-49FF-9FD4-F3537CB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隔离管道</a:t>
            </a:r>
            <a:r>
              <a:rPr lang="en-US" altLang="zh-CN" dirty="0"/>
              <a:t>157</a:t>
            </a:r>
            <a:r>
              <a:rPr lang="zh-CN" altLang="en-US" dirty="0"/>
              <a:t>和</a:t>
            </a:r>
            <a:r>
              <a:rPr lang="en-US" altLang="zh-CN" dirty="0"/>
              <a:t>179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AD58E8-4238-4FA6-B234-242C31098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60" y="1558808"/>
            <a:ext cx="3952892" cy="20699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811CC6-BE8C-4799-950E-3C5E8EFF1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60" y="3628777"/>
            <a:ext cx="3956010" cy="20855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96D759-A9F7-4E4B-8295-72E514BFFF5F}"/>
              </a:ext>
            </a:extLst>
          </p:cNvPr>
          <p:cNvSpPr txBox="1"/>
          <p:nvPr/>
        </p:nvSpPr>
        <p:spPr>
          <a:xfrm>
            <a:off x="780585" y="1962615"/>
            <a:ext cx="39560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通过试验发现，当同时隔离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才会出现异常需水量。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A560EE-7D4A-41D3-87E5-1BB5A27D086B}"/>
              </a:ext>
            </a:extLst>
          </p:cNvPr>
          <p:cNvPicPr/>
          <p:nvPr/>
        </p:nvPicPr>
        <p:blipFill rotWithShape="1">
          <a:blip r:embed="rId4"/>
          <a:srcRect l="15868" r="8645" b="13613"/>
          <a:stretch/>
        </p:blipFill>
        <p:spPr>
          <a:xfrm>
            <a:off x="607169" y="2788539"/>
            <a:ext cx="3981450" cy="341588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CE23181-5E2D-4388-AEE9-53A4B8E520AE}"/>
              </a:ext>
            </a:extLst>
          </p:cNvPr>
          <p:cNvCxnSpPr>
            <a:cxnSpLocks/>
          </p:cNvCxnSpPr>
          <p:nvPr/>
        </p:nvCxnSpPr>
        <p:spPr>
          <a:xfrm>
            <a:off x="3077737" y="4538546"/>
            <a:ext cx="1254404" cy="1175787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930FD0-1522-4A82-977D-3184C1C1B845}"/>
              </a:ext>
            </a:extLst>
          </p:cNvPr>
          <p:cNvSpPr txBox="1"/>
          <p:nvPr/>
        </p:nvSpPr>
        <p:spPr>
          <a:xfrm>
            <a:off x="4449337" y="5714333"/>
            <a:ext cx="8127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管道</a:t>
            </a:r>
            <a:r>
              <a:rPr lang="en-US" altLang="zh-CN" dirty="0"/>
              <a:t>157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DE59078-16D2-43B1-AAB8-E08529011F82}"/>
              </a:ext>
            </a:extLst>
          </p:cNvPr>
          <p:cNvCxnSpPr/>
          <p:nvPr/>
        </p:nvCxnSpPr>
        <p:spPr>
          <a:xfrm>
            <a:off x="1092820" y="2884371"/>
            <a:ext cx="1458626" cy="1457017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6BF606C-DCC9-4623-9F5F-DFD7F0BFFB1E}"/>
              </a:ext>
            </a:extLst>
          </p:cNvPr>
          <p:cNvSpPr txBox="1"/>
          <p:nvPr/>
        </p:nvSpPr>
        <p:spPr>
          <a:xfrm>
            <a:off x="628650" y="2697956"/>
            <a:ext cx="8127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节点</a:t>
            </a:r>
            <a:r>
              <a:rPr lang="en-US" altLang="zh-CN" dirty="0"/>
              <a:t>221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CC9674-BFAA-4792-A6ED-20486397E743}"/>
              </a:ext>
            </a:extLst>
          </p:cNvPr>
          <p:cNvCxnSpPr>
            <a:cxnSpLocks/>
          </p:cNvCxnSpPr>
          <p:nvPr/>
        </p:nvCxnSpPr>
        <p:spPr>
          <a:xfrm>
            <a:off x="780585" y="4072805"/>
            <a:ext cx="156117" cy="423675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B222D3D-BE0E-4359-B65D-D5F1F23DD894}"/>
              </a:ext>
            </a:extLst>
          </p:cNvPr>
          <p:cNvSpPr txBox="1"/>
          <p:nvPr/>
        </p:nvSpPr>
        <p:spPr>
          <a:xfrm>
            <a:off x="590550" y="3982222"/>
            <a:ext cx="6957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节点</a:t>
            </a:r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82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5B112-DF66-4DC3-ADD5-433F9283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隔离</a:t>
            </a:r>
            <a:r>
              <a:rPr lang="en-US" altLang="zh-CN" dirty="0"/>
              <a:t>157</a:t>
            </a:r>
            <a:r>
              <a:rPr lang="zh-CN" altLang="en-US" dirty="0"/>
              <a:t>和</a:t>
            </a:r>
            <a:r>
              <a:rPr lang="en-US" altLang="zh-CN" dirty="0"/>
              <a:t>178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7D5F2-BF81-4D09-A347-2B613D09E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50" y="1223053"/>
            <a:ext cx="4347753" cy="24200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C4D17E-F4A0-433A-A601-6555E1FC30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50" y="3741235"/>
            <a:ext cx="4403226" cy="24200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3B586D-1DBA-49B6-BDBD-B788A8CF402A}"/>
              </a:ext>
            </a:extLst>
          </p:cNvPr>
          <p:cNvSpPr txBox="1"/>
          <p:nvPr/>
        </p:nvSpPr>
        <p:spPr>
          <a:xfrm>
            <a:off x="628650" y="1835894"/>
            <a:ext cx="3630743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通过试验发现，当同时隔离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时，不会出现异常的情况。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因此，可以得到结论，只有当管道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同时隔离的情况下，供水管网会出现异常情况，节点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会出现异常需水量。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35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8A07D-4B7E-417D-AF3B-A3FBE8B0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隔离管道</a:t>
            </a:r>
            <a:r>
              <a:rPr lang="en-US" altLang="zh-CN" dirty="0"/>
              <a:t>178</a:t>
            </a:r>
            <a:r>
              <a:rPr lang="zh-CN" altLang="en-US" dirty="0"/>
              <a:t>和</a:t>
            </a:r>
            <a:r>
              <a:rPr lang="en-US" altLang="zh-CN" dirty="0"/>
              <a:t>179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B1F6FA-FAF5-483C-B046-168C7F895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12" y="1385898"/>
            <a:ext cx="4347753" cy="24200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06AEC0-8502-465D-BB2A-22B25BAD4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12" y="3805939"/>
            <a:ext cx="4403226" cy="24200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AEA11A-9E75-421C-BD3A-8F19EE1455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7" t="73346" r="82965" b="17697"/>
          <a:stretch/>
        </p:blipFill>
        <p:spPr>
          <a:xfrm>
            <a:off x="3576578" y="3139000"/>
            <a:ext cx="706055" cy="66693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102FB73-D849-43C1-A6DB-4626A928645C}"/>
              </a:ext>
            </a:extLst>
          </p:cNvPr>
          <p:cNvSpPr/>
          <p:nvPr/>
        </p:nvSpPr>
        <p:spPr>
          <a:xfrm>
            <a:off x="5023413" y="3171463"/>
            <a:ext cx="405114" cy="40511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5AFC2F-9F64-4361-8D72-B9C2F28077F1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4282633" y="3374020"/>
            <a:ext cx="740780" cy="9845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550D358-EBD4-43A9-8A74-5B152784E06B}"/>
              </a:ext>
            </a:extLst>
          </p:cNvPr>
          <p:cNvSpPr txBox="1"/>
          <p:nvPr/>
        </p:nvSpPr>
        <p:spPr>
          <a:xfrm>
            <a:off x="628650" y="1835894"/>
            <a:ext cx="363074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通过试验发现，当同时隔离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不会出现异常配水量，但是节点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会出现与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Wagner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压力计算不一致的需水量。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0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C096-014D-47DC-AEC5-34E28CA8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隔离管道</a:t>
            </a:r>
            <a:r>
              <a:rPr lang="en-US" altLang="zh-CN" dirty="0"/>
              <a:t>157</a:t>
            </a:r>
            <a:r>
              <a:rPr lang="zh-CN" altLang="en-US" dirty="0"/>
              <a:t>、</a:t>
            </a:r>
            <a:r>
              <a:rPr lang="en-US" altLang="zh-CN" dirty="0"/>
              <a:t>178</a:t>
            </a:r>
            <a:r>
              <a:rPr lang="zh-CN" altLang="en-US" dirty="0"/>
              <a:t>、</a:t>
            </a:r>
            <a:r>
              <a:rPr lang="en-US" altLang="zh-CN" dirty="0"/>
              <a:t>179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871BCD-3EA9-4C0C-A55B-422416CE5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99" y="1577255"/>
            <a:ext cx="3956010" cy="22009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62FA01-88B8-4D2B-AC60-424D9C2AA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99" y="4007972"/>
            <a:ext cx="3952892" cy="21728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35A1A5-22DD-410A-A06C-D1DF1A39660D}"/>
              </a:ext>
            </a:extLst>
          </p:cNvPr>
          <p:cNvSpPr txBox="1"/>
          <p:nvPr/>
        </p:nvSpPr>
        <p:spPr>
          <a:xfrm>
            <a:off x="628650" y="1835894"/>
            <a:ext cx="3630743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当同时隔离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均不会出现异常需水量。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同时，进一步试验发现，将节点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基本需水量调整为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，同样可以避免产生异常需水量。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18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BD6FA-D474-4F27-8526-F2FF156B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5BB2AE-27ED-48C7-9659-760D4B64373A}"/>
              </a:ext>
            </a:extLst>
          </p:cNvPr>
          <p:cNvSpPr txBox="1"/>
          <p:nvPr/>
        </p:nvSpPr>
        <p:spPr>
          <a:xfrm>
            <a:off x="628650" y="1690689"/>
            <a:ext cx="767517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通过对工况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的详细分析。得到一下结论：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的计算异常，主要集中在节点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的异常需水量；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导致节点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异常需水量的原因为：管道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隔离，管道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未隔离。</a:t>
            </a:r>
          </a:p>
        </p:txBody>
      </p:sp>
    </p:spTree>
    <p:extLst>
      <p:ext uri="{BB962C8B-B14F-4D97-AF65-F5344CB8AC3E}">
        <p14:creationId xmlns:p14="http://schemas.microsoft.com/office/powerpoint/2010/main" val="172577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3604B-AE10-4ACC-ABE7-46E70320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二、问题描述和分析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5A0388-7CDC-4F68-AFD3-2F23C901EA81}"/>
              </a:ext>
            </a:extLst>
          </p:cNvPr>
          <p:cNvSpPr txBox="1"/>
          <p:nvPr/>
        </p:nvSpPr>
        <p:spPr>
          <a:xfrm>
            <a:off x="771525" y="1914525"/>
            <a:ext cx="42530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对于工况</a:t>
            </a:r>
            <a:r>
              <a:rPr lang="en-US" altLang="zh-CN" dirty="0"/>
              <a:t>9</a:t>
            </a:r>
            <a:r>
              <a:rPr lang="zh-CN" altLang="en-US" dirty="0"/>
              <a:t>的计算结果如图所示，前</a:t>
            </a:r>
            <a:r>
              <a:rPr lang="en-US" altLang="zh-CN" dirty="0"/>
              <a:t>1/3</a:t>
            </a:r>
            <a:r>
              <a:rPr lang="zh-CN" altLang="en-US" dirty="0"/>
              <a:t>时间计算均有问题。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8256CF-3BBF-479D-873A-10F82006D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93" y="1296876"/>
            <a:ext cx="3678029" cy="2142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558601-387A-4B59-80D2-F54110A06F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48" y="3687649"/>
            <a:ext cx="3720778" cy="21424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122755-365F-4A95-9209-74526DD66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54" y="3687649"/>
            <a:ext cx="3678868" cy="21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2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5003" y="2538404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0692" y="2168565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一、研究背景和理论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122342" y="825189"/>
            <a:ext cx="0" cy="496229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60267CF8-6725-480C-BE00-F76A4D440F23}"/>
              </a:ext>
            </a:extLst>
          </p:cNvPr>
          <p:cNvSpPr txBox="1"/>
          <p:nvPr/>
        </p:nvSpPr>
        <p:spPr>
          <a:xfrm>
            <a:off x="3590692" y="2937003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二、问题描述和分析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17AE23E-33C6-477E-B070-239571B195FD}"/>
              </a:ext>
            </a:extLst>
          </p:cNvPr>
          <p:cNvSpPr txBox="1"/>
          <p:nvPr/>
        </p:nvSpPr>
        <p:spPr>
          <a:xfrm>
            <a:off x="3590692" y="370544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三、总    结</a:t>
            </a:r>
          </a:p>
        </p:txBody>
      </p:sp>
    </p:spTree>
    <p:extLst>
      <p:ext uri="{BB962C8B-B14F-4D97-AF65-F5344CB8AC3E}">
        <p14:creationId xmlns:p14="http://schemas.microsoft.com/office/powerpoint/2010/main" val="305748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DE52-757D-4D99-8487-46A75159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二、问题描述与分析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256B75-876E-45FC-A498-6CADFC36C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60" y="4186239"/>
            <a:ext cx="2675540" cy="14892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840D55-EF86-44E2-89BD-85B4144F0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87" y="3474950"/>
            <a:ext cx="2766980" cy="14892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19B67B-F372-40C3-A9AC-A475BF9FAF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6" y="2533290"/>
            <a:ext cx="2675540" cy="14892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858515-BCEE-4534-B390-60BD73977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449208"/>
            <a:ext cx="2674930" cy="14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75DD1-D11A-4732-B33E-3213C711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14A058-963F-404E-B092-49E047BC8267}"/>
              </a:ext>
            </a:extLst>
          </p:cNvPr>
          <p:cNvSpPr txBox="1"/>
          <p:nvPr/>
        </p:nvSpPr>
        <p:spPr>
          <a:xfrm>
            <a:off x="723901" y="1933575"/>
            <a:ext cx="82296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/>
              <a:t>通过对工况</a:t>
            </a:r>
            <a:r>
              <a:rPr lang="en-US" altLang="zh-CN" dirty="0"/>
              <a:t>3</a:t>
            </a:r>
            <a:r>
              <a:rPr lang="zh-CN" altLang="en-US" dirty="0"/>
              <a:t>及工况</a:t>
            </a:r>
            <a:r>
              <a:rPr lang="en-US" altLang="zh-CN" dirty="0"/>
              <a:t>9</a:t>
            </a:r>
            <a:r>
              <a:rPr lang="zh-CN" altLang="en-US" dirty="0"/>
              <a:t>的简单分析，可以得到如下结论：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在管网修复过程中，某些管道的隔离造成管网出现特定的水力状态。在该状态下，管网水力分析出现错误。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特定的水力状态导致节点需水量出现异常，导致计算异常。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没有发现直观的规律可以解释哪些管道隔离造成节点需水量异常。</a:t>
            </a:r>
          </a:p>
        </p:txBody>
      </p:sp>
    </p:spTree>
    <p:extLst>
      <p:ext uri="{BB962C8B-B14F-4D97-AF65-F5344CB8AC3E}">
        <p14:creationId xmlns:p14="http://schemas.microsoft.com/office/powerpoint/2010/main" val="348797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E937AB5-B163-4947-A12A-2D41CE67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" y="2119974"/>
            <a:ext cx="7557135" cy="202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9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6D75A-B9D2-4757-819B-51D7FA3A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一、研究背景和理论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F8636B-DB2B-48C2-BCD1-6B75E7445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14" y="1512269"/>
            <a:ext cx="5980694" cy="2213040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D370C2-DBE8-407B-ACCC-C9ACF429E0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14" y="3861661"/>
            <a:ext cx="7425572" cy="2389839"/>
          </a:xfrm>
          <a:prstGeom prst="rect">
            <a:avLst/>
          </a:prstGeom>
          <a:noFill/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9C428E2-F22C-4078-8E32-0EB145F72A7F}"/>
              </a:ext>
            </a:extLst>
          </p:cNvPr>
          <p:cNvSpPr/>
          <p:nvPr/>
        </p:nvSpPr>
        <p:spPr>
          <a:xfrm>
            <a:off x="1694985" y="1951463"/>
            <a:ext cx="356839" cy="2297152"/>
          </a:xfrm>
          <a:custGeom>
            <a:avLst/>
            <a:gdLst>
              <a:gd name="connsiteX0" fmla="*/ 0 w 356839"/>
              <a:gd name="connsiteY0" fmla="*/ 2297152 h 2297152"/>
              <a:gd name="connsiteX1" fmla="*/ 156117 w 356839"/>
              <a:gd name="connsiteY1" fmla="*/ 1494264 h 2297152"/>
              <a:gd name="connsiteX2" fmla="*/ 356839 w 356839"/>
              <a:gd name="connsiteY2" fmla="*/ 0 h 229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839" h="2297152">
                <a:moveTo>
                  <a:pt x="0" y="2297152"/>
                </a:moveTo>
                <a:cubicBezTo>
                  <a:pt x="48322" y="2087137"/>
                  <a:pt x="96644" y="1877123"/>
                  <a:pt x="156117" y="1494264"/>
                </a:cubicBezTo>
                <a:cubicBezTo>
                  <a:pt x="215590" y="1111405"/>
                  <a:pt x="317810" y="262054"/>
                  <a:pt x="356839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49BD39A-8F13-4E36-A859-7FDA3A6B8B3D}"/>
              </a:ext>
            </a:extLst>
          </p:cNvPr>
          <p:cNvSpPr/>
          <p:nvPr/>
        </p:nvSpPr>
        <p:spPr>
          <a:xfrm>
            <a:off x="2665141" y="2620537"/>
            <a:ext cx="423747" cy="1761892"/>
          </a:xfrm>
          <a:custGeom>
            <a:avLst/>
            <a:gdLst>
              <a:gd name="connsiteX0" fmla="*/ 423747 w 423747"/>
              <a:gd name="connsiteY0" fmla="*/ 1460809 h 1460809"/>
              <a:gd name="connsiteX1" fmla="*/ 245327 w 423747"/>
              <a:gd name="connsiteY1" fmla="*/ 379141 h 1460809"/>
              <a:gd name="connsiteX2" fmla="*/ 0 w 423747"/>
              <a:gd name="connsiteY2" fmla="*/ 0 h 146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747" h="1460809">
                <a:moveTo>
                  <a:pt x="423747" y="1460809"/>
                </a:moveTo>
                <a:cubicBezTo>
                  <a:pt x="369849" y="1041709"/>
                  <a:pt x="315951" y="622609"/>
                  <a:pt x="245327" y="379141"/>
                </a:cubicBezTo>
                <a:cubicBezTo>
                  <a:pt x="174703" y="135673"/>
                  <a:pt x="55756" y="70624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BC5A367-D3B0-4DF5-BAF2-48F66061EAB8}"/>
              </a:ext>
            </a:extLst>
          </p:cNvPr>
          <p:cNvSpPr/>
          <p:nvPr/>
        </p:nvSpPr>
        <p:spPr>
          <a:xfrm>
            <a:off x="4404732" y="2486722"/>
            <a:ext cx="769434" cy="1862254"/>
          </a:xfrm>
          <a:custGeom>
            <a:avLst/>
            <a:gdLst>
              <a:gd name="connsiteX0" fmla="*/ 769434 w 769434"/>
              <a:gd name="connsiteY0" fmla="*/ 1862254 h 1862254"/>
              <a:gd name="connsiteX1" fmla="*/ 524107 w 769434"/>
              <a:gd name="connsiteY1" fmla="*/ 468351 h 1862254"/>
              <a:gd name="connsiteX2" fmla="*/ 0 w 769434"/>
              <a:gd name="connsiteY2" fmla="*/ 0 h 186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434" h="1862254">
                <a:moveTo>
                  <a:pt x="769434" y="1862254"/>
                </a:moveTo>
                <a:cubicBezTo>
                  <a:pt x="710890" y="1320490"/>
                  <a:pt x="652346" y="778727"/>
                  <a:pt x="524107" y="468351"/>
                </a:cubicBezTo>
                <a:cubicBezTo>
                  <a:pt x="395868" y="157975"/>
                  <a:pt x="39029" y="55756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5C136C2-08D4-41CA-A6B8-CF0DF7CE1E4E}"/>
              </a:ext>
            </a:extLst>
          </p:cNvPr>
          <p:cNvSpPr/>
          <p:nvPr/>
        </p:nvSpPr>
        <p:spPr>
          <a:xfrm>
            <a:off x="6634976" y="1940312"/>
            <a:ext cx="624468" cy="2442117"/>
          </a:xfrm>
          <a:custGeom>
            <a:avLst/>
            <a:gdLst>
              <a:gd name="connsiteX0" fmla="*/ 624468 w 624468"/>
              <a:gd name="connsiteY0" fmla="*/ 2442117 h 2442117"/>
              <a:gd name="connsiteX1" fmla="*/ 0 w 624468"/>
              <a:gd name="connsiteY1" fmla="*/ 0 h 244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468" h="2442117">
                <a:moveTo>
                  <a:pt x="624468" y="2442117"/>
                </a:moveTo>
                <a:cubicBezTo>
                  <a:pt x="350334" y="1424568"/>
                  <a:pt x="76200" y="407019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7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9080" cy="1325563"/>
          </a:xfrm>
        </p:spPr>
        <p:txBody>
          <a:bodyPr/>
          <a:lstStyle/>
          <a:p>
            <a:r>
              <a:rPr lang="zh-CN" altLang="en-US" dirty="0"/>
              <a:t>震后供水管网恢复过程水力分析</a:t>
            </a:r>
          </a:p>
        </p:txBody>
      </p:sp>
      <p:sp>
        <p:nvSpPr>
          <p:cNvPr id="186" name="文本框 185"/>
          <p:cNvSpPr txBox="1"/>
          <p:nvPr/>
        </p:nvSpPr>
        <p:spPr>
          <a:xfrm>
            <a:off x="808075" y="1690689"/>
            <a:ext cx="4494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EPANETx64PDD.dll</a:t>
            </a:r>
            <a:r>
              <a:rPr lang="zh-CN" altLang="en-US" dirty="0"/>
              <a:t>进行管网水力平差，设置计算时间步长为</a:t>
            </a:r>
            <a:r>
              <a:rPr lang="en-US" altLang="zh-CN" dirty="0"/>
              <a:t>1</a:t>
            </a:r>
            <a:r>
              <a:rPr lang="zh-CN" altLang="en-US" dirty="0"/>
              <a:t>小时。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每个时间步，检查破坏管道修复状态，随着修复活动进行，随时修改管道状态。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修复过程假设所有管道先隔离，再修复。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计算各个时间步，供水管网的供水性能。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采用管网整体供水满足率表征管网供水性。</a:t>
            </a:r>
          </a:p>
        </p:txBody>
      </p:sp>
      <p:graphicFrame>
        <p:nvGraphicFramePr>
          <p:cNvPr id="187" name="对象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131507"/>
              </p:ext>
            </p:extLst>
          </p:nvPr>
        </p:nvGraphicFramePr>
        <p:xfrm>
          <a:off x="1168943" y="5058552"/>
          <a:ext cx="2978587" cy="84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473200" imgH="419100" progId="Equation.DSMT4">
                  <p:embed/>
                </p:oleObj>
              </mc:Choice>
              <mc:Fallback>
                <p:oleObj name="Equation" r:id="rId3" imgW="1473200" imgH="419100" progId="Equation.DSMT4">
                  <p:embed/>
                  <p:pic>
                    <p:nvPicPr>
                      <p:cNvPr id="187" name="对象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943" y="5058552"/>
                        <a:ext cx="2978587" cy="845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C1568C-10DA-448A-8576-730E06E9B170}"/>
              </a:ext>
            </a:extLst>
          </p:cNvPr>
          <p:cNvGrpSpPr/>
          <p:nvPr/>
        </p:nvGrpSpPr>
        <p:grpSpPr>
          <a:xfrm>
            <a:off x="5414514" y="1381526"/>
            <a:ext cx="3590694" cy="5476474"/>
            <a:chOff x="5296829" y="1280579"/>
            <a:chExt cx="3590694" cy="5476474"/>
          </a:xfrm>
        </p:grpSpPr>
        <p:sp>
          <p:nvSpPr>
            <p:cNvPr id="21" name="圆角矩形 187">
              <a:extLst>
                <a:ext uri="{FF2B5EF4-FFF2-40B4-BE49-F238E27FC236}">
                  <a16:creationId xmlns:a16="http://schemas.microsoft.com/office/drawing/2014/main" id="{B1B3BB15-77C8-4E85-A2AC-48A6800EC9FE}"/>
                </a:ext>
              </a:extLst>
            </p:cNvPr>
            <p:cNvSpPr/>
            <p:nvPr/>
          </p:nvSpPr>
          <p:spPr>
            <a:xfrm>
              <a:off x="6521566" y="1280579"/>
              <a:ext cx="1127847" cy="4465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  始</a:t>
              </a:r>
            </a:p>
          </p:txBody>
        </p:sp>
        <p:sp>
          <p:nvSpPr>
            <p:cNvPr id="22" name="流程图: 数据 21">
              <a:extLst>
                <a:ext uri="{FF2B5EF4-FFF2-40B4-BE49-F238E27FC236}">
                  <a16:creationId xmlns:a16="http://schemas.microsoft.com/office/drawing/2014/main" id="{AE9D1C41-8329-462C-BB96-2CACB09EF381}"/>
                </a:ext>
              </a:extLst>
            </p:cNvPr>
            <p:cNvSpPr/>
            <p:nvPr/>
          </p:nvSpPr>
          <p:spPr>
            <a:xfrm>
              <a:off x="5296829" y="1994690"/>
              <a:ext cx="3579542" cy="539942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：管网数据、初始破坏信息、修复次序</a:t>
              </a: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DFCA53D7-ACF7-4527-B447-F17DF6AAEB96}"/>
                </a:ext>
              </a:extLst>
            </p:cNvPr>
            <p:cNvSpPr/>
            <p:nvPr/>
          </p:nvSpPr>
          <p:spPr>
            <a:xfrm>
              <a:off x="5619312" y="2807498"/>
              <a:ext cx="2932359" cy="32449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根据修复次序建立修复模型</a:t>
              </a:r>
            </a:p>
          </p:txBody>
        </p:sp>
        <p:sp>
          <p:nvSpPr>
            <p:cNvPr id="24" name="流程图: 过程 23">
              <a:extLst>
                <a:ext uri="{FF2B5EF4-FFF2-40B4-BE49-F238E27FC236}">
                  <a16:creationId xmlns:a16="http://schemas.microsoft.com/office/drawing/2014/main" id="{FDBBA2CA-9755-465A-B622-6AE0495D4C16}"/>
                </a:ext>
              </a:extLst>
            </p:cNvPr>
            <p:cNvSpPr/>
            <p:nvPr/>
          </p:nvSpPr>
          <p:spPr>
            <a:xfrm>
              <a:off x="5624105" y="3455924"/>
              <a:ext cx="2932359" cy="32449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每个时间步的管网水力模型</a:t>
              </a:r>
            </a:p>
          </p:txBody>
        </p:sp>
        <p:sp>
          <p:nvSpPr>
            <p:cNvPr id="25" name="流程图: 过程 24">
              <a:extLst>
                <a:ext uri="{FF2B5EF4-FFF2-40B4-BE49-F238E27FC236}">
                  <a16:creationId xmlns:a16="http://schemas.microsoft.com/office/drawing/2014/main" id="{0023B817-E6DC-41C9-A3E0-7FD725A8E265}"/>
                </a:ext>
              </a:extLst>
            </p:cNvPr>
            <p:cNvSpPr/>
            <p:nvPr/>
          </p:nvSpPr>
          <p:spPr>
            <a:xfrm>
              <a:off x="5630462" y="4109744"/>
              <a:ext cx="2932359" cy="32449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每个水力模型进行平差</a:t>
              </a:r>
            </a:p>
          </p:txBody>
        </p:sp>
        <p:sp>
          <p:nvSpPr>
            <p:cNvPr id="26" name="流程图: 过程 25">
              <a:extLst>
                <a:ext uri="{FF2B5EF4-FFF2-40B4-BE49-F238E27FC236}">
                  <a16:creationId xmlns:a16="http://schemas.microsoft.com/office/drawing/2014/main" id="{70455EC5-C7F5-4768-8C9D-8F448F7F3B0A}"/>
                </a:ext>
              </a:extLst>
            </p:cNvPr>
            <p:cNvSpPr/>
            <p:nvPr/>
          </p:nvSpPr>
          <p:spPr>
            <a:xfrm>
              <a:off x="5619312" y="4758170"/>
              <a:ext cx="2948303" cy="32449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每个时间步的供水满意率</a:t>
              </a:r>
            </a:p>
          </p:txBody>
        </p:sp>
        <p:sp>
          <p:nvSpPr>
            <p:cNvPr id="27" name="流程图: 数据 26">
              <a:extLst>
                <a:ext uri="{FF2B5EF4-FFF2-40B4-BE49-F238E27FC236}">
                  <a16:creationId xmlns:a16="http://schemas.microsoft.com/office/drawing/2014/main" id="{7D8E7872-2A38-43AE-9AF9-848738B9DA8A}"/>
                </a:ext>
              </a:extLst>
            </p:cNvPr>
            <p:cNvSpPr/>
            <p:nvPr/>
          </p:nvSpPr>
          <p:spPr>
            <a:xfrm>
              <a:off x="5307981" y="5380372"/>
              <a:ext cx="3579542" cy="63241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管网震后韧性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(RI)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、每个时刻的系统供水能力</a:t>
              </a:r>
            </a:p>
          </p:txBody>
        </p:sp>
        <p:sp>
          <p:nvSpPr>
            <p:cNvPr id="28" name="圆角矩形 194">
              <a:extLst>
                <a:ext uri="{FF2B5EF4-FFF2-40B4-BE49-F238E27FC236}">
                  <a16:creationId xmlns:a16="http://schemas.microsoft.com/office/drawing/2014/main" id="{B58DFB72-FF2A-4758-AA8D-2CD531AF8244}"/>
                </a:ext>
              </a:extLst>
            </p:cNvPr>
            <p:cNvSpPr/>
            <p:nvPr/>
          </p:nvSpPr>
          <p:spPr>
            <a:xfrm>
              <a:off x="6532718" y="6310486"/>
              <a:ext cx="1127847" cy="4465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  束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025810C-5F5C-4002-A6F0-389052A28080}"/>
                </a:ext>
              </a:extLst>
            </p:cNvPr>
            <p:cNvCxnSpPr>
              <a:cxnSpLocks/>
              <a:stCxn id="21" idx="2"/>
              <a:endCxn id="22" idx="1"/>
            </p:cNvCxnSpPr>
            <p:nvPr/>
          </p:nvCxnSpPr>
          <p:spPr>
            <a:xfrm>
              <a:off x="7085490" y="1727146"/>
              <a:ext cx="1110" cy="2675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FB83413-3695-4357-A62D-347449B804B8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 flipH="1">
              <a:off x="7085492" y="2534632"/>
              <a:ext cx="1108" cy="272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C17247D-E58B-452C-B5E2-AF444D6F89A3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7085492" y="3131996"/>
              <a:ext cx="4793" cy="3239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206ECBA-A785-4357-9104-C3E26520159D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7090285" y="3780422"/>
              <a:ext cx="6357" cy="3293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FE2FECA-8C54-4173-AB5D-8BA2E3C7CA35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 flipH="1">
              <a:off x="7093464" y="4434242"/>
              <a:ext cx="3178" cy="3239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EE07378-A3E9-4DEF-ABA0-1EB41ADB9DD6}"/>
                </a:ext>
              </a:extLst>
            </p:cNvPr>
            <p:cNvCxnSpPr>
              <a:cxnSpLocks/>
              <a:stCxn id="26" idx="2"/>
              <a:endCxn id="27" idx="1"/>
            </p:cNvCxnSpPr>
            <p:nvPr/>
          </p:nvCxnSpPr>
          <p:spPr>
            <a:xfrm>
              <a:off x="7093464" y="5082668"/>
              <a:ext cx="4288" cy="2977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A4FDF97-B785-4779-B91A-123C30067C30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 flipH="1">
              <a:off x="7096642" y="6012782"/>
              <a:ext cx="1110" cy="2977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8C80C333-09D2-424C-953E-239CD508A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18965"/>
              </p:ext>
            </p:extLst>
          </p:nvPr>
        </p:nvGraphicFramePr>
        <p:xfrm>
          <a:off x="1233554" y="4102067"/>
          <a:ext cx="332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5" imgW="1663700" imgH="381000" progId="Equation.DSMT4">
                  <p:embed/>
                </p:oleObj>
              </mc:Choice>
              <mc:Fallback>
                <p:oleObj r:id="rId5" imgW="1663700" imgH="3810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6D3909A-6D21-4DBB-9293-D6BD76EE4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554" y="4102067"/>
                        <a:ext cx="3327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65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302D-5E9D-4148-8C32-4BB36803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二、问题描述和分析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0B4CDE-EE38-4520-B09D-64A360B41C7B}"/>
              </a:ext>
            </a:extLst>
          </p:cNvPr>
          <p:cNvSpPr txBox="1"/>
          <p:nvPr/>
        </p:nvSpPr>
        <p:spPr>
          <a:xfrm>
            <a:off x="854754" y="1818638"/>
            <a:ext cx="27699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/>
              <a:t>在实际的计算过程中发现：</a:t>
            </a:r>
          </a:p>
        </p:txBody>
      </p:sp>
      <p:pic>
        <p:nvPicPr>
          <p:cNvPr id="5122" name="Picture 2" descr="https://qqadapt.qpic.cn/txdocpic/0/22da69dc467d0a0523506305f037bdda/0">
            <a:extLst>
              <a:ext uri="{FF2B5EF4-FFF2-40B4-BE49-F238E27FC236}">
                <a16:creationId xmlns:a16="http://schemas.microsoft.com/office/drawing/2014/main" id="{7A37D6AA-74B0-4164-9162-C3D4EF54B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-11520487"/>
            <a:ext cx="4831080" cy="27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53AB785-E2D7-482E-A629-8EA422E6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5" y="2347103"/>
            <a:ext cx="2029515" cy="11343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7FE0F33-5520-4A09-A331-67CFCF73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394" y="2347103"/>
            <a:ext cx="2029515" cy="11343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D5C7682-1ACE-4EF3-A2B2-37CB19E38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273" y="2294684"/>
            <a:ext cx="2009398" cy="113431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C84B54-9A7B-4B22-ACF6-AFF81BA24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15" y="3570675"/>
            <a:ext cx="2029515" cy="113431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154F0AC-68D2-4C7B-A362-1B399B707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394" y="3603182"/>
            <a:ext cx="2029515" cy="113431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68DBD06-C4BB-4D36-B1F1-78C294E554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5916" y="3565255"/>
            <a:ext cx="2029515" cy="113431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A7B8304-A344-4F96-A481-CD34A4CE34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9394" y="4950702"/>
            <a:ext cx="2029515" cy="113431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40F5880-435E-4E90-B23E-679D389A4F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9156" y="4950702"/>
            <a:ext cx="2029515" cy="113431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8B91625-C9B3-4D8D-AEFE-9A54567BC9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514" y="4950702"/>
            <a:ext cx="2029515" cy="1134316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E2A31666-7A30-4AF0-8A3B-0F16762AD90B}"/>
              </a:ext>
            </a:extLst>
          </p:cNvPr>
          <p:cNvSpPr/>
          <p:nvPr/>
        </p:nvSpPr>
        <p:spPr>
          <a:xfrm>
            <a:off x="5554980" y="2425955"/>
            <a:ext cx="220980" cy="220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14D5B07-635A-49B3-A84E-CE6D11C3CCBF}"/>
              </a:ext>
            </a:extLst>
          </p:cNvPr>
          <p:cNvSpPr/>
          <p:nvPr/>
        </p:nvSpPr>
        <p:spPr>
          <a:xfrm>
            <a:off x="3403763" y="3732885"/>
            <a:ext cx="220980" cy="220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F57F700-4B7C-4F0E-BFC8-7EFAE08554BC}"/>
              </a:ext>
            </a:extLst>
          </p:cNvPr>
          <p:cNvSpPr/>
          <p:nvPr/>
        </p:nvSpPr>
        <p:spPr>
          <a:xfrm>
            <a:off x="5666903" y="3968871"/>
            <a:ext cx="220980" cy="220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D93EDF9-AF77-4601-99C0-3457D164F6E1}"/>
              </a:ext>
            </a:extLst>
          </p:cNvPr>
          <p:cNvSpPr/>
          <p:nvPr/>
        </p:nvSpPr>
        <p:spPr>
          <a:xfrm>
            <a:off x="6177313" y="5407370"/>
            <a:ext cx="220980" cy="220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761FC7-F10B-4CE0-BA08-E9B33A47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3" y="1866059"/>
            <a:ext cx="2349759" cy="13264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B0A223-BB97-464D-B63B-4420B30A3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73" y="3351407"/>
            <a:ext cx="2373283" cy="132645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F2B264-7B9B-402F-831C-64AA34C32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932" y="3343170"/>
            <a:ext cx="2373283" cy="132645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963D681-5569-4D34-94B0-78F1CF34F06D}"/>
              </a:ext>
            </a:extLst>
          </p:cNvPr>
          <p:cNvSpPr>
            <a:spLocks noChangeAspect="1"/>
          </p:cNvSpPr>
          <p:nvPr/>
        </p:nvSpPr>
        <p:spPr>
          <a:xfrm>
            <a:off x="754380" y="1997330"/>
            <a:ext cx="258411" cy="258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F88977-D2E3-4F9D-9AA5-C5C1EA65517F}"/>
              </a:ext>
            </a:extLst>
          </p:cNvPr>
          <p:cNvSpPr>
            <a:spLocks noChangeAspect="1"/>
          </p:cNvSpPr>
          <p:nvPr/>
        </p:nvSpPr>
        <p:spPr>
          <a:xfrm>
            <a:off x="883585" y="3909816"/>
            <a:ext cx="258411" cy="258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7A06B9E-0AFD-44D2-B9D7-7A77F8A0E66A}"/>
              </a:ext>
            </a:extLst>
          </p:cNvPr>
          <p:cNvSpPr>
            <a:spLocks noChangeAspect="1"/>
          </p:cNvSpPr>
          <p:nvPr/>
        </p:nvSpPr>
        <p:spPr>
          <a:xfrm>
            <a:off x="3928630" y="4006396"/>
            <a:ext cx="279943" cy="279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258891-AFF5-4DB3-A987-EEC5ACD2A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944" y="1875755"/>
            <a:ext cx="2373283" cy="13264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D021D562-FA26-48E6-8D8C-A78F519839C5}"/>
              </a:ext>
            </a:extLst>
          </p:cNvPr>
          <p:cNvSpPr>
            <a:spLocks noChangeAspect="1"/>
          </p:cNvSpPr>
          <p:nvPr/>
        </p:nvSpPr>
        <p:spPr>
          <a:xfrm>
            <a:off x="3498636" y="1997330"/>
            <a:ext cx="258411" cy="258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121B5CD-7272-4C50-91B2-9EA938241215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二、问题描述和分析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291B5C-D643-4ED8-9596-F7FE0E0BDD06}"/>
              </a:ext>
            </a:extLst>
          </p:cNvPr>
          <p:cNvSpPr txBox="1"/>
          <p:nvPr/>
        </p:nvSpPr>
        <p:spPr>
          <a:xfrm>
            <a:off x="5762625" y="1678243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根据公式：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4ED2CBE-E9CB-4AEA-BF7D-9034AA59A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71900"/>
              </p:ext>
            </p:extLst>
          </p:nvPr>
        </p:nvGraphicFramePr>
        <p:xfrm>
          <a:off x="5762625" y="2126534"/>
          <a:ext cx="2209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7" imgW="1473200" imgH="419100" progId="Equation.DSMT4">
                  <p:embed/>
                </p:oleObj>
              </mc:Choice>
              <mc:Fallback>
                <p:oleObj name="Equation" r:id="rId7" imgW="1473200" imgH="419100" progId="Equation.DSMT4">
                  <p:embed/>
                  <p:pic>
                    <p:nvPicPr>
                      <p:cNvPr id="187" name="对象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2126534"/>
                        <a:ext cx="22098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5801995-9A08-4ED0-821C-2BF4A6E566D4}"/>
              </a:ext>
            </a:extLst>
          </p:cNvPr>
          <p:cNvSpPr txBox="1"/>
          <p:nvPr/>
        </p:nvSpPr>
        <p:spPr>
          <a:xfrm>
            <a:off x="5762626" y="2790363"/>
            <a:ext cx="3028950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系统供水满足率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的值应在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0~1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之间。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显然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工况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工况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的某些时刻，水力分析出现了问题，导致系统供水满足率超过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工况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工况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，供水满足率出现异常的降低，而根据修复过程，不应该出现供水满足率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降低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的现象。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56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08B1-C05C-41D0-A635-734F2CA7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04678C-2563-4C5F-919A-C96368E6AE41}"/>
              </a:ext>
            </a:extLst>
          </p:cNvPr>
          <p:cNvSpPr txBox="1"/>
          <p:nvPr/>
        </p:nvSpPr>
        <p:spPr>
          <a:xfrm>
            <a:off x="769434" y="2007220"/>
            <a:ext cx="444378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通过实际计算，发现得到供水管网韧性曲线中存在异常的波动。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根据右侧的计算流程，猜测是由于美国水力模型平差结果错误，导致的供水满足率错误。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错误类型有两种：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供水满足率大于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供水满足率异常下降。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BE7C26A-9ACB-43A9-975A-069E23EF8B2F}"/>
              </a:ext>
            </a:extLst>
          </p:cNvPr>
          <p:cNvGrpSpPr/>
          <p:nvPr/>
        </p:nvGrpSpPr>
        <p:grpSpPr>
          <a:xfrm>
            <a:off x="5414514" y="1381526"/>
            <a:ext cx="3590694" cy="5476474"/>
            <a:chOff x="5296829" y="1280579"/>
            <a:chExt cx="3590694" cy="5476474"/>
          </a:xfrm>
        </p:grpSpPr>
        <p:sp>
          <p:nvSpPr>
            <p:cNvPr id="5" name="圆角矩形 187">
              <a:extLst>
                <a:ext uri="{FF2B5EF4-FFF2-40B4-BE49-F238E27FC236}">
                  <a16:creationId xmlns:a16="http://schemas.microsoft.com/office/drawing/2014/main" id="{E4DC7A2F-F937-43DA-9DEE-C07F82E007B6}"/>
                </a:ext>
              </a:extLst>
            </p:cNvPr>
            <p:cNvSpPr/>
            <p:nvPr/>
          </p:nvSpPr>
          <p:spPr>
            <a:xfrm>
              <a:off x="6521566" y="1280579"/>
              <a:ext cx="1127847" cy="4465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  始</a:t>
              </a:r>
            </a:p>
          </p:txBody>
        </p:sp>
        <p:sp>
          <p:nvSpPr>
            <p:cNvPr id="6" name="流程图: 数据 5">
              <a:extLst>
                <a:ext uri="{FF2B5EF4-FFF2-40B4-BE49-F238E27FC236}">
                  <a16:creationId xmlns:a16="http://schemas.microsoft.com/office/drawing/2014/main" id="{C97C0813-E959-4092-ADE1-D992C6FABFF7}"/>
                </a:ext>
              </a:extLst>
            </p:cNvPr>
            <p:cNvSpPr/>
            <p:nvPr/>
          </p:nvSpPr>
          <p:spPr>
            <a:xfrm>
              <a:off x="5296829" y="1994690"/>
              <a:ext cx="3579542" cy="539942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：管网数据、初始破坏信息、修复次序</a:t>
              </a: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DC977DE4-9BC4-4D27-8245-F485BEACCB80}"/>
                </a:ext>
              </a:extLst>
            </p:cNvPr>
            <p:cNvSpPr/>
            <p:nvPr/>
          </p:nvSpPr>
          <p:spPr>
            <a:xfrm>
              <a:off x="5619312" y="2807498"/>
              <a:ext cx="2932359" cy="32449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根据修复次序建立修复模型</a:t>
              </a:r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737B79A6-5BB5-4793-923A-54EB90673C90}"/>
                </a:ext>
              </a:extLst>
            </p:cNvPr>
            <p:cNvSpPr/>
            <p:nvPr/>
          </p:nvSpPr>
          <p:spPr>
            <a:xfrm>
              <a:off x="5624105" y="3455924"/>
              <a:ext cx="2932359" cy="32449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每个时间步的管网水力模型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4263A002-43F5-4AD6-B189-B23665A0D419}"/>
                </a:ext>
              </a:extLst>
            </p:cNvPr>
            <p:cNvSpPr/>
            <p:nvPr/>
          </p:nvSpPr>
          <p:spPr>
            <a:xfrm>
              <a:off x="5630462" y="4109744"/>
              <a:ext cx="2932359" cy="32449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每个水力模型进行平差</a:t>
              </a:r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0725A9B5-1141-49B5-A851-43D904C4E06B}"/>
                </a:ext>
              </a:extLst>
            </p:cNvPr>
            <p:cNvSpPr/>
            <p:nvPr/>
          </p:nvSpPr>
          <p:spPr>
            <a:xfrm>
              <a:off x="5619312" y="4758170"/>
              <a:ext cx="2948303" cy="32449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每个时间步的供水满意率</a:t>
              </a:r>
            </a:p>
          </p:txBody>
        </p:sp>
        <p:sp>
          <p:nvSpPr>
            <p:cNvPr id="11" name="流程图: 数据 10">
              <a:extLst>
                <a:ext uri="{FF2B5EF4-FFF2-40B4-BE49-F238E27FC236}">
                  <a16:creationId xmlns:a16="http://schemas.microsoft.com/office/drawing/2014/main" id="{5DEC1FC4-883F-4058-A82B-FA2C5AE89B1C}"/>
                </a:ext>
              </a:extLst>
            </p:cNvPr>
            <p:cNvSpPr/>
            <p:nvPr/>
          </p:nvSpPr>
          <p:spPr>
            <a:xfrm>
              <a:off x="5307981" y="5380372"/>
              <a:ext cx="3579542" cy="63241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4000" rIns="0" bIns="5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管网震后韧性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(RI)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、每个时刻的系统供水能力</a:t>
              </a:r>
            </a:p>
          </p:txBody>
        </p:sp>
        <p:sp>
          <p:nvSpPr>
            <p:cNvPr id="12" name="圆角矩形 194">
              <a:extLst>
                <a:ext uri="{FF2B5EF4-FFF2-40B4-BE49-F238E27FC236}">
                  <a16:creationId xmlns:a16="http://schemas.microsoft.com/office/drawing/2014/main" id="{BF6E2439-2C12-45B5-B4D5-B5EE71C716BF}"/>
                </a:ext>
              </a:extLst>
            </p:cNvPr>
            <p:cNvSpPr/>
            <p:nvPr/>
          </p:nvSpPr>
          <p:spPr>
            <a:xfrm>
              <a:off x="6532718" y="6310486"/>
              <a:ext cx="1127847" cy="4465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  束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B7CAEC4-ACF4-46E8-91F0-353648EF32BF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7085490" y="1727146"/>
              <a:ext cx="1110" cy="2675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BDA6F81-5BF4-4697-849A-0B16FE3385B9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7085492" y="2534632"/>
              <a:ext cx="1108" cy="272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EFC715B-504A-4614-A626-A3922CE174E1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85492" y="3131996"/>
              <a:ext cx="4793" cy="3239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CCED436-3CB4-4DF8-92D7-6E33CE1FA32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7090285" y="3780422"/>
              <a:ext cx="6357" cy="3293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CF0FD10-039E-4E93-8DC4-6903FC9604AB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7093464" y="4434242"/>
              <a:ext cx="3178" cy="3239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3C898F4-1370-4A84-9EEA-818936D40C4E}"/>
                </a:ext>
              </a:extLst>
            </p:cNvPr>
            <p:cNvCxnSpPr>
              <a:cxnSpLocks/>
              <a:stCxn id="10" idx="2"/>
              <a:endCxn id="11" idx="1"/>
            </p:cNvCxnSpPr>
            <p:nvPr/>
          </p:nvCxnSpPr>
          <p:spPr>
            <a:xfrm>
              <a:off x="7093464" y="5082668"/>
              <a:ext cx="4288" cy="2977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1E2D5CA-C23C-4C6E-891E-38353D5882AB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7096642" y="6012782"/>
              <a:ext cx="1110" cy="2977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86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69582-CC1D-42CF-AB58-4549D408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二、问题描述和分析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125CE9-DB72-421E-B4A7-11EDF5FCF59D}"/>
              </a:ext>
            </a:extLst>
          </p:cNvPr>
          <p:cNvSpPr txBox="1"/>
          <p:nvPr/>
        </p:nvSpPr>
        <p:spPr>
          <a:xfrm>
            <a:off x="628650" y="1690689"/>
            <a:ext cx="70403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为了进一步研究韧性曲线中出现的异常现象，对工况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进行详细研究：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BFEF14-FE99-4E09-8929-5166C90F6FBC}"/>
              </a:ext>
            </a:extLst>
          </p:cNvPr>
          <p:cNvPicPr/>
          <p:nvPr/>
        </p:nvPicPr>
        <p:blipFill rotWithShape="1">
          <a:blip r:embed="rId2"/>
          <a:srcRect l="16590" r="9909" b="13043"/>
          <a:stretch/>
        </p:blipFill>
        <p:spPr>
          <a:xfrm>
            <a:off x="561975" y="2118678"/>
            <a:ext cx="3876675" cy="34383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2B1C60-D780-4DAB-97B4-FA87F2B3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41" y="2163130"/>
            <a:ext cx="2570719" cy="143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243BD0-E071-4550-9F5C-CCB5B211B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642" y="3692701"/>
            <a:ext cx="2612218" cy="147461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36D7DBC3-B506-4936-A136-02CB767AD0D0}"/>
              </a:ext>
            </a:extLst>
          </p:cNvPr>
          <p:cNvSpPr/>
          <p:nvPr/>
        </p:nvSpPr>
        <p:spPr>
          <a:xfrm>
            <a:off x="5029200" y="2201515"/>
            <a:ext cx="247650" cy="247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2CCE58D-183B-4AFF-B9A7-F43486053924}"/>
              </a:ext>
            </a:extLst>
          </p:cNvPr>
          <p:cNvSpPr/>
          <p:nvPr/>
        </p:nvSpPr>
        <p:spPr>
          <a:xfrm>
            <a:off x="5029200" y="3828927"/>
            <a:ext cx="247650" cy="247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34CB9-B2D3-4587-8087-DE2B3CC9BA53}"/>
              </a:ext>
            </a:extLst>
          </p:cNvPr>
          <p:cNvSpPr txBox="1"/>
          <p:nvPr/>
        </p:nvSpPr>
        <p:spPr>
          <a:xfrm>
            <a:off x="7467600" y="2030707"/>
            <a:ext cx="1476375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在时刻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，动态链接库水力分析计算返回代码为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系统水力上不平衡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在允许试算次数内不能够收敛到水力结果。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同时，系统供水满足率计算异常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942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182B-1741-40B0-A679-F7C9C2B6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二、问题描述和分析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8005D9-2030-47AF-8E4D-71857F7D3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09" y="2140061"/>
            <a:ext cx="2989841" cy="15717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FEB53-E17F-4B4B-9C62-3FEFA27354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49" y="3557174"/>
            <a:ext cx="3149367" cy="1695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6E9E00-3155-4884-820D-C0B32B9090C6}"/>
              </a:ext>
            </a:extLst>
          </p:cNvPr>
          <p:cNvPicPr/>
          <p:nvPr/>
        </p:nvPicPr>
        <p:blipFill rotWithShape="1">
          <a:blip r:embed="rId4"/>
          <a:srcRect l="15868" r="8645" b="13613"/>
          <a:stretch/>
        </p:blipFill>
        <p:spPr>
          <a:xfrm>
            <a:off x="495300" y="2130536"/>
            <a:ext cx="3981450" cy="34158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2A730D-E191-410B-BEFB-C95594194A51}"/>
              </a:ext>
            </a:extLst>
          </p:cNvPr>
          <p:cNvSpPr txBox="1"/>
          <p:nvPr/>
        </p:nvSpPr>
        <p:spPr>
          <a:xfrm>
            <a:off x="819151" y="1690689"/>
            <a:ext cx="809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计算发现，在时刻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出现了异常的配水量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3402.23L/S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，压力为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-72.54m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7F399EC7-D5C6-4B1E-9382-3BA1296F593E}"/>
              </a:ext>
            </a:extLst>
          </p:cNvPr>
          <p:cNvSpPr/>
          <p:nvPr/>
        </p:nvSpPr>
        <p:spPr>
          <a:xfrm>
            <a:off x="4038601" y="2304127"/>
            <a:ext cx="895349" cy="418534"/>
          </a:xfrm>
          <a:prstGeom prst="borderCallout1">
            <a:avLst>
              <a:gd name="adj1" fmla="val 7371"/>
              <a:gd name="adj2" fmla="val -287"/>
              <a:gd name="adj3" fmla="val 324150"/>
              <a:gd name="adj4" fmla="val -179590"/>
            </a:avLst>
          </a:pr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节点</a:t>
            </a:r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</a:t>
            </a:r>
            <a:endParaRPr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D4A9B6-189A-4ED6-9F77-E205CD819901}"/>
              </a:ext>
            </a:extLst>
          </p:cNvPr>
          <p:cNvSpPr/>
          <p:nvPr/>
        </p:nvSpPr>
        <p:spPr>
          <a:xfrm>
            <a:off x="7660888" y="2304127"/>
            <a:ext cx="223024" cy="223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0641015-66AE-40F7-B9CE-B92CBC3A1632}"/>
              </a:ext>
            </a:extLst>
          </p:cNvPr>
          <p:cNvSpPr/>
          <p:nvPr/>
        </p:nvSpPr>
        <p:spPr>
          <a:xfrm>
            <a:off x="7660888" y="4518784"/>
            <a:ext cx="223024" cy="223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1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5239</TotalTime>
  <Words>1132</Words>
  <Application>Microsoft Office PowerPoint</Application>
  <PresentationFormat>全屏显示(4:3)</PresentationFormat>
  <Paragraphs>108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Equation.DSMT4</vt:lpstr>
      <vt:lpstr>供水管网韧性计算中出现的问题</vt:lpstr>
      <vt:lpstr>PowerPoint 演示文稿</vt:lpstr>
      <vt:lpstr>一、研究背景和理论</vt:lpstr>
      <vt:lpstr>震后供水管网恢复过程水力分析</vt:lpstr>
      <vt:lpstr>二、问题描述和分析</vt:lpstr>
      <vt:lpstr>PowerPoint 演示文稿</vt:lpstr>
      <vt:lpstr>小结</vt:lpstr>
      <vt:lpstr>二、问题描述和分析</vt:lpstr>
      <vt:lpstr>二、问题描述和分析</vt:lpstr>
      <vt:lpstr>二、问题描述和分析</vt:lpstr>
      <vt:lpstr>小结</vt:lpstr>
      <vt:lpstr>二、问题描述和分析</vt:lpstr>
      <vt:lpstr>单独隔离管道179</vt:lpstr>
      <vt:lpstr>隔离管道157和179</vt:lpstr>
      <vt:lpstr>隔离157和178</vt:lpstr>
      <vt:lpstr>隔离管道178和179</vt:lpstr>
      <vt:lpstr>隔离管道157、178、179</vt:lpstr>
      <vt:lpstr>小结</vt:lpstr>
      <vt:lpstr>二、问题描述和分析</vt:lpstr>
      <vt:lpstr>二、问题描述与分析</vt:lpstr>
      <vt:lpstr>三、总结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dell</cp:lastModifiedBy>
  <cp:revision>330</cp:revision>
  <dcterms:created xsi:type="dcterms:W3CDTF">2018-05-24T12:51:00Z</dcterms:created>
  <dcterms:modified xsi:type="dcterms:W3CDTF">2019-05-30T12:47:55Z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