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66" r:id="rId10"/>
    <p:sldId id="267" r:id="rId11"/>
    <p:sldId id="258"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712" autoAdjust="0"/>
    <p:restoredTop sz="94660"/>
  </p:normalViewPr>
  <p:slideViewPr>
    <p:cSldViewPr snapToGrid="0">
      <p:cViewPr varScale="1">
        <p:scale>
          <a:sx n="63" d="100"/>
          <a:sy n="63" d="100"/>
        </p:scale>
        <p:origin x="78" y="1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741D88C-0599-478B-A778-6EEC3A87D75F}" type="datetimeFigureOut">
              <a:rPr lang="zh-CN" altLang="en-US" smtClean="0"/>
              <a:t>2015/12/10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682ED0-58EE-4CEE-8019-82F63B23CFD0}" type="slidenum">
              <a:rPr lang="zh-CN" altLang="en-US" smtClean="0"/>
              <a:t>‹#›</a:t>
            </a:fld>
            <a:endParaRPr lang="zh-CN" altLang="en-US"/>
          </a:p>
        </p:txBody>
      </p:sp>
    </p:spTree>
    <p:extLst>
      <p:ext uri="{BB962C8B-B14F-4D97-AF65-F5344CB8AC3E}">
        <p14:creationId xmlns:p14="http://schemas.microsoft.com/office/powerpoint/2010/main" val="368503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41D88C-0599-478B-A778-6EEC3A87D75F}" type="datetimeFigureOut">
              <a:rPr lang="zh-CN" altLang="en-US" smtClean="0"/>
              <a:t>2015/12/10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682ED0-58EE-4CEE-8019-82F63B23CFD0}" type="slidenum">
              <a:rPr lang="zh-CN" altLang="en-US" smtClean="0"/>
              <a:t>‹#›</a:t>
            </a:fld>
            <a:endParaRPr lang="zh-CN" altLang="en-US"/>
          </a:p>
        </p:txBody>
      </p:sp>
    </p:spTree>
    <p:extLst>
      <p:ext uri="{BB962C8B-B14F-4D97-AF65-F5344CB8AC3E}">
        <p14:creationId xmlns:p14="http://schemas.microsoft.com/office/powerpoint/2010/main" val="1818256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41D88C-0599-478B-A778-6EEC3A87D75F}" type="datetimeFigureOut">
              <a:rPr lang="zh-CN" altLang="en-US" smtClean="0"/>
              <a:t>2015/12/10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682ED0-58EE-4CEE-8019-82F63B23CFD0}" type="slidenum">
              <a:rPr lang="zh-CN" altLang="en-US" smtClean="0"/>
              <a:t>‹#›</a:t>
            </a:fld>
            <a:endParaRPr lang="zh-CN" altLang="en-US"/>
          </a:p>
        </p:txBody>
      </p:sp>
    </p:spTree>
    <p:extLst>
      <p:ext uri="{BB962C8B-B14F-4D97-AF65-F5344CB8AC3E}">
        <p14:creationId xmlns:p14="http://schemas.microsoft.com/office/powerpoint/2010/main" val="1157301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741D88C-0599-478B-A778-6EEC3A87D75F}" type="datetimeFigureOut">
              <a:rPr lang="zh-CN" altLang="en-US" smtClean="0"/>
              <a:t>2015/12/10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682ED0-58EE-4CEE-8019-82F63B23CFD0}" type="slidenum">
              <a:rPr lang="zh-CN" altLang="en-US" smtClean="0"/>
              <a:t>‹#›</a:t>
            </a:fld>
            <a:endParaRPr lang="zh-CN" altLang="en-US"/>
          </a:p>
        </p:txBody>
      </p:sp>
    </p:spTree>
    <p:extLst>
      <p:ext uri="{BB962C8B-B14F-4D97-AF65-F5344CB8AC3E}">
        <p14:creationId xmlns:p14="http://schemas.microsoft.com/office/powerpoint/2010/main" val="42776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741D88C-0599-478B-A778-6EEC3A87D75F}" type="datetimeFigureOut">
              <a:rPr lang="zh-CN" altLang="en-US" smtClean="0"/>
              <a:t>2015/12/10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682ED0-58EE-4CEE-8019-82F63B23CFD0}" type="slidenum">
              <a:rPr lang="zh-CN" altLang="en-US" smtClean="0"/>
              <a:t>‹#›</a:t>
            </a:fld>
            <a:endParaRPr lang="zh-CN" altLang="en-US"/>
          </a:p>
        </p:txBody>
      </p:sp>
    </p:spTree>
    <p:extLst>
      <p:ext uri="{BB962C8B-B14F-4D97-AF65-F5344CB8AC3E}">
        <p14:creationId xmlns:p14="http://schemas.microsoft.com/office/powerpoint/2010/main" val="128913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741D88C-0599-478B-A778-6EEC3A87D75F}" type="datetimeFigureOut">
              <a:rPr lang="zh-CN" altLang="en-US" smtClean="0"/>
              <a:t>2015/12/10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682ED0-58EE-4CEE-8019-82F63B23CFD0}" type="slidenum">
              <a:rPr lang="zh-CN" altLang="en-US" smtClean="0"/>
              <a:t>‹#›</a:t>
            </a:fld>
            <a:endParaRPr lang="zh-CN" altLang="en-US"/>
          </a:p>
        </p:txBody>
      </p:sp>
    </p:spTree>
    <p:extLst>
      <p:ext uri="{BB962C8B-B14F-4D97-AF65-F5344CB8AC3E}">
        <p14:creationId xmlns:p14="http://schemas.microsoft.com/office/powerpoint/2010/main" val="3202656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741D88C-0599-478B-A778-6EEC3A87D75F}" type="datetimeFigureOut">
              <a:rPr lang="zh-CN" altLang="en-US" smtClean="0"/>
              <a:t>2015/12/10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3682ED0-58EE-4CEE-8019-82F63B23CFD0}" type="slidenum">
              <a:rPr lang="zh-CN" altLang="en-US" smtClean="0"/>
              <a:t>‹#›</a:t>
            </a:fld>
            <a:endParaRPr lang="zh-CN" altLang="en-US"/>
          </a:p>
        </p:txBody>
      </p:sp>
    </p:spTree>
    <p:extLst>
      <p:ext uri="{BB962C8B-B14F-4D97-AF65-F5344CB8AC3E}">
        <p14:creationId xmlns:p14="http://schemas.microsoft.com/office/powerpoint/2010/main" val="6585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741D88C-0599-478B-A778-6EEC3A87D75F}" type="datetimeFigureOut">
              <a:rPr lang="zh-CN" altLang="en-US" smtClean="0"/>
              <a:t>2015/12/10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3682ED0-58EE-4CEE-8019-82F63B23CFD0}" type="slidenum">
              <a:rPr lang="zh-CN" altLang="en-US" smtClean="0"/>
              <a:t>‹#›</a:t>
            </a:fld>
            <a:endParaRPr lang="zh-CN" altLang="en-US"/>
          </a:p>
        </p:txBody>
      </p:sp>
    </p:spTree>
    <p:extLst>
      <p:ext uri="{BB962C8B-B14F-4D97-AF65-F5344CB8AC3E}">
        <p14:creationId xmlns:p14="http://schemas.microsoft.com/office/powerpoint/2010/main" val="369863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1D88C-0599-478B-A778-6EEC3A87D75F}" type="datetimeFigureOut">
              <a:rPr lang="zh-CN" altLang="en-US" smtClean="0"/>
              <a:t>2015/12/10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3682ED0-58EE-4CEE-8019-82F63B23CFD0}" type="slidenum">
              <a:rPr lang="zh-CN" altLang="en-US" smtClean="0"/>
              <a:t>‹#›</a:t>
            </a:fld>
            <a:endParaRPr lang="zh-CN" altLang="en-US"/>
          </a:p>
        </p:txBody>
      </p:sp>
    </p:spTree>
    <p:extLst>
      <p:ext uri="{BB962C8B-B14F-4D97-AF65-F5344CB8AC3E}">
        <p14:creationId xmlns:p14="http://schemas.microsoft.com/office/powerpoint/2010/main" val="1680767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741D88C-0599-478B-A778-6EEC3A87D75F}" type="datetimeFigureOut">
              <a:rPr lang="zh-CN" altLang="en-US" smtClean="0"/>
              <a:t>2015/12/10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682ED0-58EE-4CEE-8019-82F63B23CFD0}" type="slidenum">
              <a:rPr lang="zh-CN" altLang="en-US" smtClean="0"/>
              <a:t>‹#›</a:t>
            </a:fld>
            <a:endParaRPr lang="zh-CN" altLang="en-US"/>
          </a:p>
        </p:txBody>
      </p:sp>
    </p:spTree>
    <p:extLst>
      <p:ext uri="{BB962C8B-B14F-4D97-AF65-F5344CB8AC3E}">
        <p14:creationId xmlns:p14="http://schemas.microsoft.com/office/powerpoint/2010/main" val="49958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741D88C-0599-478B-A778-6EEC3A87D75F}" type="datetimeFigureOut">
              <a:rPr lang="zh-CN" altLang="en-US" smtClean="0"/>
              <a:t>2015/12/10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682ED0-58EE-4CEE-8019-82F63B23CFD0}" type="slidenum">
              <a:rPr lang="zh-CN" altLang="en-US" smtClean="0"/>
              <a:t>‹#›</a:t>
            </a:fld>
            <a:endParaRPr lang="zh-CN" altLang="en-US"/>
          </a:p>
        </p:txBody>
      </p:sp>
    </p:spTree>
    <p:extLst>
      <p:ext uri="{BB962C8B-B14F-4D97-AF65-F5344CB8AC3E}">
        <p14:creationId xmlns:p14="http://schemas.microsoft.com/office/powerpoint/2010/main" val="74095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1D88C-0599-478B-A778-6EEC3A87D75F}" type="datetimeFigureOut">
              <a:rPr lang="zh-CN" altLang="en-US" smtClean="0"/>
              <a:t>2015/12/10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82ED0-58EE-4CEE-8019-82F63B23CFD0}" type="slidenum">
              <a:rPr lang="zh-CN" altLang="en-US" smtClean="0"/>
              <a:t>‹#›</a:t>
            </a:fld>
            <a:endParaRPr lang="zh-CN" altLang="en-US"/>
          </a:p>
        </p:txBody>
      </p:sp>
    </p:spTree>
    <p:extLst>
      <p:ext uri="{BB962C8B-B14F-4D97-AF65-F5344CB8AC3E}">
        <p14:creationId xmlns:p14="http://schemas.microsoft.com/office/powerpoint/2010/main" val="3992003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韧性城市概念的探讨</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7263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谢谢！</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00509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GAR2015</a:t>
            </a:r>
            <a:endParaRPr lang="zh-CN" altLang="en-US" dirty="0"/>
          </a:p>
        </p:txBody>
      </p:sp>
      <p:sp>
        <p:nvSpPr>
          <p:cNvPr id="3" name="内容占位符 2"/>
          <p:cNvSpPr>
            <a:spLocks noGrp="1"/>
          </p:cNvSpPr>
          <p:nvPr>
            <p:ph idx="1"/>
          </p:nvPr>
        </p:nvSpPr>
        <p:spPr/>
        <p:txBody>
          <a:bodyPr/>
          <a:lstStyle/>
          <a:p>
            <a:r>
              <a:rPr lang="zh-CN" altLang="en-US" dirty="0" smtClean="0"/>
              <a:t>自然灾害年损失：</a:t>
            </a:r>
            <a:r>
              <a:rPr lang="en-US" altLang="zh-CN" dirty="0" smtClean="0"/>
              <a:t>US$250</a:t>
            </a:r>
            <a:r>
              <a:rPr lang="zh-CN" altLang="en-US" dirty="0" smtClean="0"/>
              <a:t>～</a:t>
            </a:r>
            <a:r>
              <a:rPr lang="en-US" altLang="zh-CN" dirty="0" smtClean="0"/>
              <a:t>300billion</a:t>
            </a:r>
          </a:p>
          <a:p>
            <a:endParaRPr lang="zh-CN" altLang="en-US" dirty="0"/>
          </a:p>
        </p:txBody>
      </p:sp>
    </p:spTree>
    <p:extLst>
      <p:ext uri="{BB962C8B-B14F-4D97-AF65-F5344CB8AC3E}">
        <p14:creationId xmlns:p14="http://schemas.microsoft.com/office/powerpoint/2010/main" val="26429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韧性</a:t>
            </a:r>
            <a:r>
              <a:rPr lang="zh-CN" altLang="en-US" dirty="0" smtClean="0"/>
              <a:t>城市概念的探索</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世界减灾框架</a:t>
            </a:r>
            <a:r>
              <a:rPr lang="en-US" altLang="zh-CN" dirty="0" smtClean="0"/>
              <a:t>Sustainable——Resilience——DRR</a:t>
            </a:r>
          </a:p>
          <a:p>
            <a:r>
              <a:rPr lang="zh-CN" altLang="en-US" dirty="0" smtClean="0"/>
              <a:t>兵库框架：</a:t>
            </a:r>
            <a:r>
              <a:rPr lang="en-US" altLang="zh-CN" dirty="0"/>
              <a:t>Building the </a:t>
            </a:r>
            <a:r>
              <a:rPr lang="en-US" altLang="zh-CN" dirty="0">
                <a:solidFill>
                  <a:srgbClr val="FF0000"/>
                </a:solidFill>
              </a:rPr>
              <a:t>Resilience </a:t>
            </a:r>
            <a:r>
              <a:rPr lang="en-US" altLang="zh-CN" dirty="0"/>
              <a:t>of Nations and Communities to </a:t>
            </a:r>
            <a:r>
              <a:rPr lang="en-US" altLang="zh-CN" dirty="0" smtClean="0"/>
              <a:t>Disasters——</a:t>
            </a:r>
            <a:r>
              <a:rPr lang="zh-CN" altLang="en-US" dirty="0" smtClean="0"/>
              <a:t>最初翻译为抗灾能力</a:t>
            </a:r>
            <a:endParaRPr lang="en-US" altLang="zh-CN" dirty="0" smtClean="0"/>
          </a:p>
          <a:p>
            <a:r>
              <a:rPr lang="en-US" altLang="zh-CN" dirty="0" smtClean="0"/>
              <a:t>UNISDR</a:t>
            </a:r>
            <a:r>
              <a:rPr lang="zh-CN" altLang="en-US" dirty="0" smtClean="0"/>
              <a:t>：</a:t>
            </a:r>
            <a:r>
              <a:rPr lang="en-US" altLang="zh-CN" dirty="0" smtClean="0"/>
              <a:t>The </a:t>
            </a:r>
            <a:r>
              <a:rPr lang="en-US" altLang="zh-CN" dirty="0"/>
              <a:t>ability of a system, community or society exposed to hazards to </a:t>
            </a:r>
            <a:r>
              <a:rPr lang="en-US" altLang="zh-CN" b="1" dirty="0">
                <a:solidFill>
                  <a:srgbClr val="FF0000"/>
                </a:solidFill>
              </a:rPr>
              <a:t>resist, </a:t>
            </a:r>
            <a:r>
              <a:rPr lang="en-US" altLang="zh-CN" b="1" dirty="0" smtClean="0">
                <a:solidFill>
                  <a:srgbClr val="FF0000"/>
                </a:solidFill>
              </a:rPr>
              <a:t> absorb, accommodate </a:t>
            </a:r>
            <a:r>
              <a:rPr lang="en-US" altLang="zh-CN" b="1" dirty="0">
                <a:solidFill>
                  <a:srgbClr val="FF0000"/>
                </a:solidFill>
              </a:rPr>
              <a:t>to and recover</a:t>
            </a:r>
            <a:r>
              <a:rPr lang="en-US" altLang="zh-CN" dirty="0"/>
              <a:t> from the effects of a hazard in a timely and efficient manner, including through </a:t>
            </a:r>
            <a:r>
              <a:rPr lang="en-US" altLang="zh-CN" b="1" dirty="0" smtClean="0">
                <a:solidFill>
                  <a:srgbClr val="FF0000"/>
                </a:solidFill>
              </a:rPr>
              <a:t>the preservation </a:t>
            </a:r>
            <a:r>
              <a:rPr lang="en-US" altLang="zh-CN" b="1" dirty="0">
                <a:solidFill>
                  <a:srgbClr val="FF0000"/>
                </a:solidFill>
              </a:rPr>
              <a:t>and restoration </a:t>
            </a:r>
            <a:r>
              <a:rPr lang="en-US" altLang="zh-CN" dirty="0"/>
              <a:t>of its essential basic structures and </a:t>
            </a:r>
            <a:r>
              <a:rPr lang="en-US" altLang="zh-CN" dirty="0" smtClean="0"/>
              <a:t>functions.</a:t>
            </a:r>
          </a:p>
          <a:p>
            <a:endParaRPr lang="zh-CN" altLang="en-US" dirty="0"/>
          </a:p>
        </p:txBody>
      </p:sp>
    </p:spTree>
    <p:extLst>
      <p:ext uri="{BB962C8B-B14F-4D97-AF65-F5344CB8AC3E}">
        <p14:creationId xmlns:p14="http://schemas.microsoft.com/office/powerpoint/2010/main" val="397158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smtClean="0"/>
              <a:t>FEMA</a:t>
            </a:r>
            <a:r>
              <a:rPr lang="zh-CN" altLang="en-US" dirty="0" smtClean="0"/>
              <a:t>：</a:t>
            </a:r>
            <a:r>
              <a:rPr lang="en-US" altLang="zh-CN" dirty="0" smtClean="0"/>
              <a:t>Hazard </a:t>
            </a:r>
            <a:r>
              <a:rPr lang="en-US" altLang="zh-CN" dirty="0"/>
              <a:t>Mitigation is any action taken to </a:t>
            </a:r>
            <a:r>
              <a:rPr lang="en-US" altLang="zh-CN" b="1" dirty="0">
                <a:solidFill>
                  <a:srgbClr val="FF0000"/>
                </a:solidFill>
              </a:rPr>
              <a:t>reduce to eliminate long term risk </a:t>
            </a:r>
            <a:r>
              <a:rPr lang="en-US" altLang="zh-CN" dirty="0"/>
              <a:t>to people and property from natural disasters.  Hazard Mitigation projects may include, but are not limited to </a:t>
            </a:r>
            <a:r>
              <a:rPr lang="en-US" altLang="zh-CN" b="1" dirty="0">
                <a:solidFill>
                  <a:srgbClr val="FF0000"/>
                </a:solidFill>
              </a:rPr>
              <a:t>buy-outs, elevations and safe </a:t>
            </a:r>
            <a:r>
              <a:rPr lang="en-US" altLang="zh-CN" b="1" dirty="0" smtClean="0">
                <a:solidFill>
                  <a:srgbClr val="FF0000"/>
                </a:solidFill>
              </a:rPr>
              <a:t>rooms</a:t>
            </a:r>
            <a:r>
              <a:rPr lang="en-US" altLang="zh-CN" dirty="0"/>
              <a:t>. </a:t>
            </a:r>
            <a:endParaRPr lang="en-US" altLang="zh-CN" dirty="0" smtClean="0"/>
          </a:p>
          <a:p>
            <a:r>
              <a:rPr lang="en-US" altLang="zh-CN" dirty="0" smtClean="0"/>
              <a:t>FIMA</a:t>
            </a:r>
            <a:r>
              <a:rPr lang="zh-CN" altLang="en-US" dirty="0" smtClean="0"/>
              <a:t>：</a:t>
            </a:r>
            <a:r>
              <a:rPr lang="en-US" altLang="zh-CN" dirty="0" smtClean="0"/>
              <a:t>“sustained action taken </a:t>
            </a:r>
            <a:r>
              <a:rPr lang="en-US" altLang="zh-CN" b="1" dirty="0" smtClean="0">
                <a:solidFill>
                  <a:srgbClr val="FF0000"/>
                </a:solidFill>
              </a:rPr>
              <a:t>to reduce or eliminate long-term risk </a:t>
            </a:r>
            <a:r>
              <a:rPr lang="en-US" altLang="zh-CN" dirty="0" smtClean="0"/>
              <a:t>to people and property from hazards and their </a:t>
            </a:r>
            <a:r>
              <a:rPr lang="en-US" altLang="zh-CN" dirty="0" err="1" smtClean="0"/>
              <a:t>effects”“</a:t>
            </a:r>
            <a:r>
              <a:rPr lang="en-US" altLang="zh-CN" b="1" dirty="0" err="1" smtClean="0">
                <a:solidFill>
                  <a:srgbClr val="FF0000"/>
                </a:solidFill>
              </a:rPr>
              <a:t>reducing</a:t>
            </a:r>
            <a:r>
              <a:rPr lang="en-US" altLang="zh-CN" b="1" dirty="0" smtClean="0">
                <a:solidFill>
                  <a:srgbClr val="FF0000"/>
                </a:solidFill>
              </a:rPr>
              <a:t> or eliminating damage and disruption from future disasters</a:t>
            </a:r>
            <a:r>
              <a:rPr lang="en-US" altLang="zh-CN" dirty="0" smtClean="0"/>
              <a:t>”</a:t>
            </a:r>
          </a:p>
          <a:p>
            <a:r>
              <a:rPr lang="en-US" altLang="zh-CN" dirty="0" smtClean="0"/>
              <a:t>FEMA</a:t>
            </a:r>
            <a:r>
              <a:rPr lang="zh-CN" altLang="en-US" dirty="0" smtClean="0"/>
              <a:t>：</a:t>
            </a:r>
            <a:r>
              <a:rPr lang="en-US" altLang="zh-CN" dirty="0" smtClean="0"/>
              <a:t>to </a:t>
            </a:r>
            <a:r>
              <a:rPr lang="en-US" altLang="zh-CN" dirty="0"/>
              <a:t>build, sustain, and improve our capability to prepare for, protect against, respond to, recover from, and mitigate all hazards</a:t>
            </a:r>
            <a:endParaRPr lang="zh-CN" altLang="en-US" dirty="0"/>
          </a:p>
        </p:txBody>
      </p:sp>
    </p:spTree>
    <p:extLst>
      <p:ext uri="{BB962C8B-B14F-4D97-AF65-F5344CB8AC3E}">
        <p14:creationId xmlns:p14="http://schemas.microsoft.com/office/powerpoint/2010/main" val="61942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Mitigation</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Focuses on</a:t>
            </a:r>
            <a:r>
              <a:rPr lang="zh-CN" altLang="en-US" dirty="0" smtClean="0"/>
              <a:t>：</a:t>
            </a:r>
            <a:r>
              <a:rPr lang="en-US" altLang="zh-CN" dirty="0" smtClean="0">
                <a:solidFill>
                  <a:srgbClr val="FF0000"/>
                </a:solidFill>
              </a:rPr>
              <a:t>breaking </a:t>
            </a:r>
            <a:r>
              <a:rPr lang="en-US" altLang="zh-CN" dirty="0">
                <a:solidFill>
                  <a:srgbClr val="FF0000"/>
                </a:solidFill>
              </a:rPr>
              <a:t>the cycle </a:t>
            </a:r>
            <a:r>
              <a:rPr lang="en-US" altLang="zh-CN" dirty="0"/>
              <a:t>of disaster damage, reconstruction, and repeated damage. </a:t>
            </a:r>
            <a:endParaRPr lang="en-US" altLang="zh-CN" dirty="0" smtClean="0"/>
          </a:p>
          <a:p>
            <a:r>
              <a:rPr lang="en-US" altLang="zh-CN" dirty="0" smtClean="0"/>
              <a:t>Efforts</a:t>
            </a:r>
            <a:r>
              <a:rPr lang="zh-CN" altLang="en-US" dirty="0" smtClean="0"/>
              <a:t>：</a:t>
            </a:r>
            <a:r>
              <a:rPr lang="en-US" altLang="zh-CN" dirty="0" smtClean="0"/>
              <a:t>provide </a:t>
            </a:r>
            <a:r>
              <a:rPr lang="en-US" altLang="zh-CN" dirty="0"/>
              <a:t>value to the </a:t>
            </a:r>
            <a:r>
              <a:rPr lang="en-US" altLang="zh-CN" dirty="0" smtClean="0"/>
              <a:t>people </a:t>
            </a:r>
            <a:r>
              <a:rPr lang="en-US" altLang="zh-CN" dirty="0">
                <a:solidFill>
                  <a:srgbClr val="FF0000"/>
                </a:solidFill>
              </a:rPr>
              <a:t>by creating safer communities and reducing loss </a:t>
            </a:r>
            <a:r>
              <a:rPr lang="en-US" altLang="zh-CN" dirty="0"/>
              <a:t>of life and property. </a:t>
            </a:r>
            <a:endParaRPr lang="en-US" altLang="zh-CN" dirty="0" smtClean="0"/>
          </a:p>
          <a:p>
            <a:r>
              <a:rPr lang="en-US" altLang="zh-CN" dirty="0" smtClean="0"/>
              <a:t>Activities:</a:t>
            </a:r>
            <a:endParaRPr lang="en-US" altLang="zh-CN" dirty="0"/>
          </a:p>
          <a:p>
            <a:pPr lvl="1"/>
            <a:r>
              <a:rPr lang="en-US" altLang="zh-CN" dirty="0"/>
              <a:t>•Complying with or exceeding NFIP floodplain management regulations.</a:t>
            </a:r>
          </a:p>
          <a:p>
            <a:pPr lvl="1"/>
            <a:r>
              <a:rPr lang="en-US" altLang="zh-CN" dirty="0"/>
              <a:t>•Enforcing stringent building </a:t>
            </a:r>
            <a:r>
              <a:rPr lang="en-US" altLang="zh-CN" dirty="0">
                <a:solidFill>
                  <a:srgbClr val="FF0000"/>
                </a:solidFill>
              </a:rPr>
              <a:t>codes</a:t>
            </a:r>
            <a:r>
              <a:rPr lang="en-US" altLang="zh-CN" dirty="0"/>
              <a:t>, flood-proofing requirements, seismic design standards, and wind-bracing requirements for new construction or repairing existing buildings.</a:t>
            </a:r>
          </a:p>
          <a:p>
            <a:pPr lvl="1"/>
            <a:r>
              <a:rPr lang="en-US" altLang="zh-CN" dirty="0"/>
              <a:t>•Adopting zoning ordinances that </a:t>
            </a:r>
            <a:r>
              <a:rPr lang="en-US" altLang="zh-CN" dirty="0">
                <a:solidFill>
                  <a:srgbClr val="FF0000"/>
                </a:solidFill>
              </a:rPr>
              <a:t>steer development </a:t>
            </a:r>
            <a:r>
              <a:rPr lang="en-US" altLang="zh-CN" dirty="0"/>
              <a:t>away from areas subject to flooding, storm surge or coastal erosion.</a:t>
            </a:r>
          </a:p>
          <a:p>
            <a:pPr lvl="1"/>
            <a:r>
              <a:rPr lang="en-US" altLang="zh-CN" dirty="0"/>
              <a:t>•</a:t>
            </a:r>
            <a:r>
              <a:rPr lang="en-US" altLang="zh-CN" dirty="0">
                <a:solidFill>
                  <a:srgbClr val="FF0000"/>
                </a:solidFill>
              </a:rPr>
              <a:t>Retrofitting</a:t>
            </a:r>
            <a:r>
              <a:rPr lang="en-US" altLang="zh-CN" dirty="0"/>
              <a:t> public buildings to withstand hurricane-strength winds or ground shaking.</a:t>
            </a:r>
          </a:p>
          <a:p>
            <a:pPr lvl="1"/>
            <a:r>
              <a:rPr lang="en-US" altLang="zh-CN" dirty="0"/>
              <a:t>•Acquiring damaged homes or businesses in </a:t>
            </a:r>
            <a:r>
              <a:rPr lang="en-US" altLang="zh-CN" dirty="0">
                <a:solidFill>
                  <a:srgbClr val="FF0000"/>
                </a:solidFill>
              </a:rPr>
              <a:t>flood-prone areas</a:t>
            </a:r>
            <a:r>
              <a:rPr lang="en-US" altLang="zh-CN" dirty="0"/>
              <a:t>, </a:t>
            </a:r>
            <a:r>
              <a:rPr lang="en-US" altLang="zh-CN" dirty="0">
                <a:solidFill>
                  <a:srgbClr val="FF0000"/>
                </a:solidFill>
              </a:rPr>
              <a:t>relocating</a:t>
            </a:r>
            <a:r>
              <a:rPr lang="en-US" altLang="zh-CN" dirty="0"/>
              <a:t> the structures, and </a:t>
            </a:r>
            <a:r>
              <a:rPr lang="en-US" altLang="zh-CN" dirty="0">
                <a:solidFill>
                  <a:srgbClr val="FF0000"/>
                </a:solidFill>
              </a:rPr>
              <a:t>returning</a:t>
            </a:r>
            <a:r>
              <a:rPr lang="en-US" altLang="zh-CN" dirty="0"/>
              <a:t> the property to open space, wetlands or recreational uses.</a:t>
            </a:r>
          </a:p>
          <a:p>
            <a:pPr lvl="1"/>
            <a:r>
              <a:rPr lang="en-US" altLang="zh-CN" dirty="0"/>
              <a:t>•Building community </a:t>
            </a:r>
            <a:r>
              <a:rPr lang="en-US" altLang="zh-CN" dirty="0">
                <a:solidFill>
                  <a:srgbClr val="FF0000"/>
                </a:solidFill>
              </a:rPr>
              <a:t>shelters</a:t>
            </a:r>
            <a:r>
              <a:rPr lang="en-US" altLang="zh-CN" dirty="0"/>
              <a:t> and tornado </a:t>
            </a:r>
            <a:r>
              <a:rPr lang="en-US" altLang="zh-CN" dirty="0">
                <a:solidFill>
                  <a:srgbClr val="FF0000"/>
                </a:solidFill>
              </a:rPr>
              <a:t>safe </a:t>
            </a:r>
            <a:r>
              <a:rPr lang="en-US" altLang="zh-CN" dirty="0" smtClean="0">
                <a:solidFill>
                  <a:srgbClr val="FF0000"/>
                </a:solidFill>
              </a:rPr>
              <a:t>rooms</a:t>
            </a:r>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229947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USAID</a:t>
            </a:r>
            <a:r>
              <a:rPr lang="zh-CN" altLang="en-US" dirty="0" smtClean="0"/>
              <a:t>美国国家开发署</a:t>
            </a:r>
            <a:endParaRPr lang="zh-CN" altLang="en-US" dirty="0"/>
          </a:p>
        </p:txBody>
      </p:sp>
      <p:sp>
        <p:nvSpPr>
          <p:cNvPr id="3" name="内容占位符 2"/>
          <p:cNvSpPr>
            <a:spLocks noGrp="1"/>
          </p:cNvSpPr>
          <p:nvPr>
            <p:ph idx="1"/>
          </p:nvPr>
        </p:nvSpPr>
        <p:spPr/>
        <p:txBody>
          <a:bodyPr/>
          <a:lstStyle/>
          <a:p>
            <a:r>
              <a:rPr lang="en-US" altLang="zh-CN" dirty="0" smtClean="0"/>
              <a:t>Resilience: </a:t>
            </a:r>
            <a:r>
              <a:rPr lang="zh-CN" altLang="en-US" dirty="0" smtClean="0"/>
              <a:t>是指人、家庭、社区、国家和系统面对周期性突发事件时，以减低长期易损性和促进包容性发展的方式来抵御、适应灾害的冲击和影响并恢复的能力</a:t>
            </a:r>
            <a:endParaRPr lang="en-US" altLang="zh-CN" dirty="0" smtClean="0"/>
          </a:p>
          <a:p>
            <a:r>
              <a:rPr lang="zh-CN" altLang="en-US" dirty="0" smtClean="0"/>
              <a:t>主要目标：增进适应能力，提高处置和减低风险能力，改善易损人群的社会经济条件</a:t>
            </a:r>
            <a:endParaRPr lang="zh-CN" altLang="en-US" dirty="0"/>
          </a:p>
        </p:txBody>
      </p:sp>
    </p:spTree>
    <p:extLst>
      <p:ext uri="{BB962C8B-B14F-4D97-AF65-F5344CB8AC3E}">
        <p14:creationId xmlns:p14="http://schemas.microsoft.com/office/powerpoint/2010/main" val="206196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FEMA</a:t>
            </a:r>
            <a:r>
              <a:rPr lang="zh-CN" altLang="en-US" dirty="0" smtClean="0"/>
              <a:t>：韧性社区</a:t>
            </a:r>
            <a:endParaRPr lang="zh-CN" altLang="en-US" dirty="0"/>
          </a:p>
        </p:txBody>
      </p:sp>
      <p:sp>
        <p:nvSpPr>
          <p:cNvPr id="3" name="内容占位符 2"/>
          <p:cNvSpPr>
            <a:spLocks noGrp="1"/>
          </p:cNvSpPr>
          <p:nvPr>
            <p:ph idx="1"/>
          </p:nvPr>
        </p:nvSpPr>
        <p:spPr/>
        <p:txBody>
          <a:bodyPr/>
          <a:lstStyle/>
          <a:p>
            <a:r>
              <a:rPr lang="zh-CN" altLang="en-US" dirty="0" smtClean="0"/>
              <a:t>人群和财产远离自然风险威胁，自然环境的防灾品质得以保持，面对自然冲击时发展保持韧性。</a:t>
            </a:r>
            <a:endParaRPr lang="en-US" altLang="zh-CN" dirty="0" smtClean="0"/>
          </a:p>
          <a:p>
            <a:r>
              <a:rPr lang="zh-CN" altLang="en-US" dirty="0" smtClean="0"/>
              <a:t>可持续发展通常具有三个属性：经济增长，环境保护，生态系统的可持续利用；但面对自然变化保持韧性是衡量可持续发展的标准或尺度。</a:t>
            </a:r>
            <a:endParaRPr lang="en-US" altLang="zh-CN" dirty="0" smtClean="0"/>
          </a:p>
          <a:p>
            <a:r>
              <a:rPr lang="zh-CN" altLang="en-US" dirty="0"/>
              <a:t>三个</a:t>
            </a:r>
            <a:r>
              <a:rPr lang="zh-CN" altLang="en-US" dirty="0" smtClean="0"/>
              <a:t>要素：风险评估是起点；系统的防灾行动是核心；预警和信息传播是检验减灾的保障</a:t>
            </a:r>
            <a:endParaRPr lang="zh-CN" altLang="en-US" dirty="0"/>
          </a:p>
        </p:txBody>
      </p:sp>
    </p:spTree>
    <p:extLst>
      <p:ext uri="{BB962C8B-B14F-4D97-AF65-F5344CB8AC3E}">
        <p14:creationId xmlns:p14="http://schemas.microsoft.com/office/powerpoint/2010/main" val="317697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再造韧性社区</a:t>
            </a:r>
            <a:endParaRPr lang="zh-CN" altLang="en-US" dirty="0"/>
          </a:p>
        </p:txBody>
      </p:sp>
      <p:sp>
        <p:nvSpPr>
          <p:cNvPr id="3" name="内容占位符 2"/>
          <p:cNvSpPr>
            <a:spLocks noGrp="1"/>
          </p:cNvSpPr>
          <p:nvPr>
            <p:ph idx="1"/>
          </p:nvPr>
        </p:nvSpPr>
        <p:spPr>
          <a:xfrm>
            <a:off x="628650" y="1402080"/>
            <a:ext cx="7886700" cy="5303519"/>
          </a:xfrm>
        </p:spPr>
        <p:txBody>
          <a:bodyPr>
            <a:normAutofit fontScale="85000" lnSpcReduction="20000"/>
          </a:bodyPr>
          <a:lstStyle/>
          <a:p>
            <a:r>
              <a:rPr lang="zh-CN" altLang="en-US" dirty="0" smtClean="0"/>
              <a:t>重点转移：从当前应急反应向应对长期风险的防灾行动</a:t>
            </a:r>
            <a:endParaRPr lang="en-US" altLang="zh-CN" dirty="0" smtClean="0"/>
          </a:p>
          <a:p>
            <a:r>
              <a:rPr lang="zh-CN" altLang="en-US" dirty="0" smtClean="0"/>
              <a:t>规划和行动：</a:t>
            </a:r>
            <a:r>
              <a:rPr lang="en-US" altLang="zh-CN" dirty="0" smtClean="0"/>
              <a:t>Hazard-by-hazard</a:t>
            </a:r>
            <a:r>
              <a:rPr lang="en-US" altLang="zh-CN" dirty="0"/>
              <a:t>, </a:t>
            </a:r>
            <a:r>
              <a:rPr lang="en-US" altLang="zh-CN" dirty="0" smtClean="0"/>
              <a:t>site-by-site</a:t>
            </a:r>
          </a:p>
          <a:p>
            <a:r>
              <a:rPr lang="zh-CN" altLang="en-US" dirty="0" smtClean="0"/>
              <a:t>让路：事后修复为通过规划和行动从头开始和彻底的进行韧性建设</a:t>
            </a:r>
            <a:endParaRPr lang="en-US" altLang="zh-CN" dirty="0" smtClean="0"/>
          </a:p>
          <a:p>
            <a:r>
              <a:rPr lang="zh-CN" altLang="en-US" dirty="0" smtClean="0"/>
              <a:t>替代：广播预警由故障安全双向通信</a:t>
            </a:r>
            <a:endParaRPr lang="en-US" altLang="zh-CN" dirty="0" smtClean="0"/>
          </a:p>
          <a:p>
            <a:r>
              <a:rPr lang="zh-CN" altLang="en-US" dirty="0"/>
              <a:t>特别</a:t>
            </a:r>
            <a:r>
              <a:rPr lang="zh-CN" altLang="en-US" dirty="0" smtClean="0"/>
              <a:t>关注：易损群体（包括关押人员，穷人）</a:t>
            </a:r>
            <a:endParaRPr lang="en-US" altLang="zh-CN" dirty="0" smtClean="0"/>
          </a:p>
          <a:p>
            <a:r>
              <a:rPr lang="zh-CN" altLang="en-US" dirty="0" smtClean="0"/>
              <a:t>增强责任：对联邦救助的依赖性向增强人们应对不可接受风险的责任的方式转变</a:t>
            </a:r>
            <a:endParaRPr lang="en-US" altLang="zh-CN" dirty="0" smtClean="0"/>
          </a:p>
          <a:p>
            <a:r>
              <a:rPr lang="zh-CN" altLang="en-US" dirty="0" smtClean="0"/>
              <a:t>联邦、州、地方政府，私人和公众组织，应当以伙伴形式行动</a:t>
            </a:r>
            <a:endParaRPr lang="en-US" altLang="zh-CN" dirty="0" smtClean="0"/>
          </a:p>
          <a:p>
            <a:r>
              <a:rPr lang="zh-CN" altLang="en-US" dirty="0" smtClean="0"/>
              <a:t>国家应当展现</a:t>
            </a:r>
            <a:r>
              <a:rPr lang="zh-CN" altLang="en-US" dirty="0"/>
              <a:t>国际领导</a:t>
            </a:r>
            <a:r>
              <a:rPr lang="zh-CN" altLang="en-US" dirty="0" smtClean="0"/>
              <a:t>力，并注重综合防灾途径</a:t>
            </a:r>
            <a:endParaRPr lang="zh-CN" altLang="en-US" dirty="0"/>
          </a:p>
        </p:txBody>
      </p:sp>
    </p:spTree>
    <p:extLst>
      <p:ext uri="{BB962C8B-B14F-4D97-AF65-F5344CB8AC3E}">
        <p14:creationId xmlns:p14="http://schemas.microsoft.com/office/powerpoint/2010/main" val="175253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t>（防灾）</a:t>
            </a:r>
            <a:r>
              <a:rPr lang="zh-CN" altLang="en-US" sz="4000" b="1" dirty="0" smtClean="0"/>
              <a:t>韧性城市概念定义尝试</a:t>
            </a:r>
            <a:endParaRPr lang="zh-CN" altLang="en-US" sz="4000" b="1" dirty="0"/>
          </a:p>
        </p:txBody>
      </p:sp>
      <p:sp>
        <p:nvSpPr>
          <p:cNvPr id="3" name="内容占位符 2"/>
          <p:cNvSpPr>
            <a:spLocks noGrp="1"/>
          </p:cNvSpPr>
          <p:nvPr>
            <p:ph idx="1"/>
          </p:nvPr>
        </p:nvSpPr>
        <p:spPr/>
        <p:txBody>
          <a:bodyPr>
            <a:normAutofit fontScale="92500" lnSpcReduction="20000"/>
          </a:bodyPr>
          <a:lstStyle/>
          <a:p>
            <a:r>
              <a:rPr lang="zh-CN" altLang="en-US" dirty="0" smtClean="0"/>
              <a:t>定义：能够面对不同类型和不同水准的灾害及其影响，具备多</a:t>
            </a:r>
            <a:r>
              <a:rPr lang="zh-CN" altLang="en-US" smtClean="0"/>
              <a:t>道防线均衡设防、</a:t>
            </a:r>
            <a:r>
              <a:rPr lang="zh-CN" altLang="en-US" dirty="0" smtClean="0"/>
              <a:t>安全品质有效保持、防灾能力不断推进的防灾体系，可保证灾后主要功能足够、有效、安全恢复，最大程度减轻生命财产、社会功能、经济发展的损失，实现可持续发展。</a:t>
            </a:r>
            <a:endParaRPr lang="en-US" altLang="zh-CN" dirty="0" smtClean="0"/>
          </a:p>
          <a:p>
            <a:r>
              <a:rPr lang="zh-CN" altLang="en-US" dirty="0" smtClean="0"/>
              <a:t>防灾体系：以建筑工程抗灾设防为根基，以防灾设施网络为支撑，以应急处置体系为保障</a:t>
            </a:r>
            <a:endParaRPr lang="en-US" altLang="zh-CN" dirty="0" smtClean="0"/>
          </a:p>
          <a:p>
            <a:pPr lvl="1"/>
            <a:r>
              <a:rPr lang="zh-CN" altLang="en-US" dirty="0" smtClean="0"/>
              <a:t>充分适应、层次合理、有效支撑的抗灾能力分布</a:t>
            </a:r>
            <a:endParaRPr lang="en-US" altLang="zh-CN" dirty="0" smtClean="0"/>
          </a:p>
          <a:p>
            <a:pPr lvl="1"/>
            <a:r>
              <a:rPr lang="zh-CN" altLang="en-US" dirty="0" smtClean="0"/>
              <a:t>安全防护、有效保障、均衡服务的防灾设施布局</a:t>
            </a:r>
            <a:endParaRPr lang="en-US" altLang="zh-CN" dirty="0" smtClean="0"/>
          </a:p>
          <a:p>
            <a:pPr lvl="1"/>
            <a:r>
              <a:rPr lang="zh-CN" altLang="en-US" dirty="0" smtClean="0"/>
              <a:t>信息通达、快速响应、专业应对的应急处置体系</a:t>
            </a:r>
            <a:endParaRPr lang="zh-CN" altLang="en-US" dirty="0"/>
          </a:p>
        </p:txBody>
      </p:sp>
    </p:spTree>
    <p:extLst>
      <p:ext uri="{BB962C8B-B14F-4D97-AF65-F5344CB8AC3E}">
        <p14:creationId xmlns:p14="http://schemas.microsoft.com/office/powerpoint/2010/main" val="335664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韧性</a:t>
            </a:r>
            <a:r>
              <a:rPr lang="zh-CN" altLang="en-US" dirty="0" smtClean="0"/>
              <a:t>城市的主要建设内容</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韧性城市建设规划，韧性城市建设任务清单</a:t>
            </a:r>
            <a:endParaRPr lang="en-US" altLang="zh-CN" dirty="0" smtClean="0"/>
          </a:p>
          <a:p>
            <a:r>
              <a:rPr lang="zh-CN" altLang="en-US" dirty="0" smtClean="0"/>
              <a:t>风险评估与识别：抗震危房排查，高风险片区和设施（三类片区，重大危险源设施）；高易损性人群和人员密集公共建筑</a:t>
            </a:r>
            <a:endParaRPr lang="en-US" altLang="zh-CN" dirty="0" smtClean="0"/>
          </a:p>
          <a:p>
            <a:r>
              <a:rPr lang="zh-CN" altLang="en-US" dirty="0" smtClean="0"/>
              <a:t>防灾行动：避难场所和疏散通道建设改造，抗震危房和公共建筑改造，高风险片区、设施和人员管控和改善措施</a:t>
            </a:r>
            <a:endParaRPr lang="en-US" altLang="zh-CN" dirty="0" smtClean="0"/>
          </a:p>
          <a:p>
            <a:r>
              <a:rPr lang="zh-CN" altLang="en-US" dirty="0" smtClean="0"/>
              <a:t>长期机制：法制制度标准建设体系，抗震</a:t>
            </a:r>
            <a:r>
              <a:rPr lang="zh-CN" altLang="en-US" dirty="0"/>
              <a:t>设防质量保证体系</a:t>
            </a:r>
            <a:r>
              <a:rPr lang="zh-CN" altLang="en-US" dirty="0" smtClean="0"/>
              <a:t>，先进适用技术推广制度和效果，财政、机构和人才保障体系，防灾减灾宣传培训体系</a:t>
            </a:r>
            <a:endParaRPr lang="en-US" altLang="zh-CN" dirty="0" smtClean="0"/>
          </a:p>
          <a:p>
            <a:r>
              <a:rPr lang="zh-CN" altLang="en-US" dirty="0" smtClean="0"/>
              <a:t>应急处置体系：应急预案，应急队伍，应急演练；已有突发事件处置</a:t>
            </a:r>
            <a:endParaRPr lang="en-US" altLang="zh-CN" dirty="0" smtClean="0"/>
          </a:p>
          <a:p>
            <a:endParaRPr lang="zh-CN" altLang="en-US" dirty="0"/>
          </a:p>
        </p:txBody>
      </p:sp>
    </p:spTree>
    <p:extLst>
      <p:ext uri="{BB962C8B-B14F-4D97-AF65-F5344CB8AC3E}">
        <p14:creationId xmlns:p14="http://schemas.microsoft.com/office/powerpoint/2010/main" val="363266986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460</TotalTime>
  <Words>866</Words>
  <Application>Microsoft Office PowerPoint</Application>
  <PresentationFormat>全屏显示(4:3)</PresentationFormat>
  <Paragraphs>49</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宋体</vt:lpstr>
      <vt:lpstr>Arial</vt:lpstr>
      <vt:lpstr>Calibri</vt:lpstr>
      <vt:lpstr>Calibri Light</vt:lpstr>
      <vt:lpstr>Office 主题</vt:lpstr>
      <vt:lpstr>韧性城市概念的探讨</vt:lpstr>
      <vt:lpstr>韧性城市概念的探索</vt:lpstr>
      <vt:lpstr>PowerPoint 演示文稿</vt:lpstr>
      <vt:lpstr>Mitigation</vt:lpstr>
      <vt:lpstr>USAID美国国家开发署</vt:lpstr>
      <vt:lpstr>FEMA：韧性社区</vt:lpstr>
      <vt:lpstr>再造韧性社区</vt:lpstr>
      <vt:lpstr>（防灾）韧性城市概念定义尝试</vt:lpstr>
      <vt:lpstr>韧性城市的主要建设内容</vt:lpstr>
      <vt:lpstr>谢谢！</vt:lpstr>
      <vt:lpstr>GAR2015</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IEEMDH</dc:creator>
  <cp:lastModifiedBy>IEEMDH</cp:lastModifiedBy>
  <cp:revision>24</cp:revision>
  <dcterms:created xsi:type="dcterms:W3CDTF">2015-12-07T07:26:03Z</dcterms:created>
  <dcterms:modified xsi:type="dcterms:W3CDTF">2015-12-10T11:56:21Z</dcterms:modified>
</cp:coreProperties>
</file>