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8" r:id="rId5"/>
    <p:sldId id="276" r:id="rId6"/>
    <p:sldId id="277" r:id="rId7"/>
    <p:sldId id="274" r:id="rId8"/>
    <p:sldId id="281" r:id="rId9"/>
    <p:sldId id="261" r:id="rId10"/>
    <p:sldId id="257" r:id="rId11"/>
    <p:sldId id="262" r:id="rId12"/>
    <p:sldId id="263" r:id="rId13"/>
    <p:sldId id="264" r:id="rId14"/>
    <p:sldId id="268" r:id="rId15"/>
    <p:sldId id="265" r:id="rId16"/>
    <p:sldId id="266" r:id="rId17"/>
    <p:sldId id="267" r:id="rId18"/>
    <p:sldId id="269" r:id="rId19"/>
    <p:sldId id="270" r:id="rId20"/>
    <p:sldId id="271" r:id="rId21"/>
    <p:sldId id="279" r:id="rId22"/>
    <p:sldId id="272" r:id="rId23"/>
    <p:sldId id="273" r:id="rId24"/>
    <p:sldId id="27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98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atlabsk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Agency FB" panose="020B0503020202020204" pitchFamily="34" charset="0"/>
              </a:rPr>
              <a:t>一个例子讲解</a:t>
            </a:r>
            <a:r>
              <a:rPr lang="en-US" altLang="zh-CN" sz="4000" b="1" dirty="0" err="1" smtClean="0">
                <a:latin typeface="Agency FB" panose="020B0503020202020204" pitchFamily="34" charset="0"/>
              </a:rPr>
              <a:t>Simulik</a:t>
            </a:r>
            <a:r>
              <a:rPr lang="zh-CN" altLang="en-US" sz="4000" b="1" dirty="0" smtClean="0">
                <a:latin typeface="Agency FB" panose="020B0503020202020204" pitchFamily="34" charset="0"/>
              </a:rPr>
              <a:t>基于模型设计</a:t>
            </a:r>
            <a:endParaRPr lang="zh-CN" alt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206578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sz="2400" dirty="0" smtClean="0">
                <a:solidFill>
                  <a:srgbClr val="002060"/>
                </a:solidFill>
              </a:rPr>
              <a:t>Dynamic </a:t>
            </a:r>
            <a:r>
              <a:rPr lang="zh-CN" altLang="en-US" sz="2400" dirty="0" smtClean="0">
                <a:solidFill>
                  <a:srgbClr val="002060"/>
                </a:solidFill>
              </a:rPr>
              <a:t>四川大学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algn="r"/>
            <a:r>
              <a:rPr lang="en-US" altLang="zh-CN" sz="2600" dirty="0" smtClean="0">
                <a:solidFill>
                  <a:srgbClr val="002060"/>
                </a:solidFill>
              </a:rPr>
              <a:t>2014</a:t>
            </a:r>
            <a:r>
              <a:rPr lang="zh-CN" altLang="en-US" sz="2600" dirty="0" smtClean="0">
                <a:solidFill>
                  <a:srgbClr val="002060"/>
                </a:solidFill>
              </a:rPr>
              <a:t>年</a:t>
            </a:r>
            <a:r>
              <a:rPr lang="en-US" altLang="zh-CN" sz="2600" dirty="0" smtClean="0">
                <a:solidFill>
                  <a:srgbClr val="002060"/>
                </a:solidFill>
              </a:rPr>
              <a:t>05</a:t>
            </a:r>
            <a:r>
              <a:rPr lang="zh-CN" altLang="en-US" sz="2600" dirty="0" smtClean="0">
                <a:solidFill>
                  <a:srgbClr val="002060"/>
                </a:solidFill>
              </a:rPr>
              <a:t>月</a:t>
            </a:r>
            <a:r>
              <a:rPr lang="en-US" altLang="zh-CN" sz="2600" dirty="0" smtClean="0">
                <a:solidFill>
                  <a:srgbClr val="002060"/>
                </a:solidFill>
              </a:rPr>
              <a:t>14</a:t>
            </a:r>
            <a:r>
              <a:rPr lang="zh-CN" altLang="en-US" sz="2600" dirty="0" smtClean="0">
                <a:solidFill>
                  <a:srgbClr val="002060"/>
                </a:solidFill>
              </a:rPr>
              <a:t>日</a:t>
            </a:r>
            <a:endParaRPr lang="en-US" altLang="zh-CN" sz="2600" dirty="0" smtClean="0">
              <a:solidFill>
                <a:srgbClr val="002060"/>
              </a:solidFill>
            </a:endParaRPr>
          </a:p>
          <a:p>
            <a:pPr algn="r"/>
            <a:endParaRPr lang="en-US" altLang="zh-CN" sz="2800" dirty="0" smtClean="0">
              <a:solidFill>
                <a:srgbClr val="002060"/>
              </a:solidFill>
            </a:endParaRPr>
          </a:p>
          <a:p>
            <a:pPr algn="r"/>
            <a:endParaRPr lang="en-US" altLang="zh-CN" sz="2000" dirty="0"/>
          </a:p>
          <a:p>
            <a:r>
              <a:rPr lang="en-US" altLang="zh-CN" sz="2000" dirty="0" smtClean="0">
                <a:latin typeface="Magneto" panose="04030805050802020D02" pitchFamily="82" charset="0"/>
                <a:hlinkClick r:id="rId2"/>
              </a:rPr>
              <a:t>MATLAB</a:t>
            </a:r>
            <a:r>
              <a:rPr lang="zh-CN" altLang="en-US" sz="2000" dirty="0" smtClean="0">
                <a:latin typeface="Magneto" panose="04030805050802020D02" pitchFamily="82" charset="0"/>
                <a:hlinkClick r:id="rId2"/>
              </a:rPr>
              <a:t>技术论坛     </a:t>
            </a:r>
            <a:r>
              <a:rPr lang="en-US" altLang="zh-CN" sz="2400" dirty="0" smtClean="0">
                <a:latin typeface="Monotype Corsiva" panose="03010101010201010101" pitchFamily="66" charset="0"/>
                <a:hlinkClick r:id="rId2"/>
              </a:rPr>
              <a:t>http://www.matlabsky.com</a:t>
            </a:r>
            <a:endParaRPr lang="zh-CN" altLang="en-US" sz="3600" dirty="0">
              <a:latin typeface="Monotype Corsiva" panose="03010101010201010101" pitchFamily="66" charset="0"/>
            </a:endParaRPr>
          </a:p>
        </p:txBody>
      </p:sp>
      <p:pic>
        <p:nvPicPr>
          <p:cNvPr id="1026" name="Picture 2" descr="MATLAB技术论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446" y="1390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2.1</a:t>
            </a:r>
            <a:r>
              <a:rPr lang="zh-CN" altLang="en-US" sz="2800" b="1" dirty="0" smtClean="0"/>
              <a:t>  创建需求文档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5541" y="1666527"/>
            <a:ext cx="4166939" cy="4459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对于一个项目，一般需要建立文件形式的需求文档并提交给设计人员，需求文档一般是以下格式的电子文档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WORD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EXCEL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HTML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DOORS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66527"/>
            <a:ext cx="41243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MATLAB技术论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2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2.2 </a:t>
            </a:r>
            <a:r>
              <a:rPr lang="zh-CN" altLang="en-US" sz="2800" b="1" dirty="0" smtClean="0"/>
              <a:t>搭建</a:t>
            </a:r>
            <a:r>
              <a:rPr lang="zh-CN" altLang="en-US" sz="2800" b="1" dirty="0"/>
              <a:t>仿真建模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48" y="1600200"/>
            <a:ext cx="307784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/>
              <a:t>设计</a:t>
            </a:r>
            <a:r>
              <a:rPr lang="zh-CN" altLang="en-US" sz="1800" dirty="0"/>
              <a:t>工程是根据需求文档，使用</a:t>
            </a:r>
            <a:r>
              <a:rPr lang="en-US" altLang="zh-CN" sz="1800" dirty="0"/>
              <a:t>Simulink &amp; </a:t>
            </a:r>
            <a:r>
              <a:rPr lang="en-US" altLang="zh-CN" sz="1800" dirty="0" err="1"/>
              <a:t>Stateflow</a:t>
            </a:r>
            <a:r>
              <a:rPr lang="zh-CN" altLang="en-US" sz="1800" dirty="0"/>
              <a:t>建立可执行的技术规范（模型</a:t>
            </a:r>
            <a:r>
              <a:rPr lang="zh-CN" altLang="en-US" sz="1800" dirty="0" smtClean="0"/>
              <a:t>），用来</a:t>
            </a:r>
            <a:r>
              <a:rPr lang="zh-CN" altLang="en-US" sz="1800" dirty="0"/>
              <a:t>实现需求文档中描述的功能和算法，这个模型主要是为了确定算法的可行性，为</a:t>
            </a:r>
            <a:r>
              <a:rPr lang="zh-CN" altLang="en-US" sz="1800" dirty="0" smtClean="0"/>
              <a:t>将来的</a:t>
            </a:r>
            <a:r>
              <a:rPr lang="zh-CN" altLang="en-US" sz="1800" dirty="0"/>
              <a:t>设计提供依据，不涉及具体的硬件。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2" y="1556792"/>
            <a:ext cx="59055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MATLAB技术论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4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2.3 </a:t>
            </a:r>
            <a:r>
              <a:rPr lang="zh-CN" altLang="en-US" sz="2800" b="1" dirty="0" smtClean="0"/>
              <a:t>设计</a:t>
            </a:r>
            <a:r>
              <a:rPr lang="zh-CN" altLang="en-US" sz="2800" b="1" dirty="0"/>
              <a:t>迭代优化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003232" cy="52565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900" dirty="0" smtClean="0"/>
              <a:t>根据</a:t>
            </a:r>
            <a:r>
              <a:rPr lang="zh-CN" altLang="en-US" sz="1900" dirty="0"/>
              <a:t>需求文档建立起来的模型，可能并不满足设计要求，工程师需要不停的迭代，设计</a:t>
            </a:r>
            <a:r>
              <a:rPr lang="zh-CN" altLang="en-US" sz="1900" dirty="0" smtClean="0"/>
              <a:t>出符合</a:t>
            </a:r>
            <a:r>
              <a:rPr lang="zh-CN" altLang="en-US" sz="1900" dirty="0"/>
              <a:t>安全、性能、可靠的系统，这个过程中</a:t>
            </a:r>
            <a:r>
              <a:rPr lang="en-US" altLang="zh-CN" sz="1900" dirty="0"/>
              <a:t>Simulink</a:t>
            </a:r>
            <a:r>
              <a:rPr lang="zh-CN" altLang="en-US" sz="1900" dirty="0"/>
              <a:t>为我们提供了很多工具，比如，对于飞行控制领域</a:t>
            </a:r>
            <a:r>
              <a:rPr lang="zh-CN" altLang="en-US" sz="1900" dirty="0" smtClean="0"/>
              <a:t>：</a:t>
            </a:r>
            <a:endParaRPr lang="en-US" altLang="zh-CN" sz="19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0" dirty="0" smtClean="0"/>
              <a:t>Control </a:t>
            </a:r>
            <a:r>
              <a:rPr lang="en-US" altLang="zh-CN" sz="1900" dirty="0"/>
              <a:t>System Toolbox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0" dirty="0" smtClean="0"/>
              <a:t>Model </a:t>
            </a:r>
            <a:r>
              <a:rPr lang="en-US" altLang="zh-CN" sz="1900" dirty="0"/>
              <a:t>Predictive Control Toolbox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0" dirty="0" smtClean="0"/>
              <a:t>Mode-Based </a:t>
            </a:r>
            <a:r>
              <a:rPr lang="en-US" altLang="zh-CN" sz="1900" dirty="0"/>
              <a:t>Calibration Toolbox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0" dirty="0" smtClean="0"/>
              <a:t>Robust </a:t>
            </a:r>
            <a:r>
              <a:rPr lang="en-US" altLang="zh-CN" sz="1900" dirty="0"/>
              <a:t>Control Toolbox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0" dirty="0" smtClean="0"/>
              <a:t>System </a:t>
            </a:r>
            <a:r>
              <a:rPr lang="en-US" altLang="zh-CN" sz="1900" dirty="0"/>
              <a:t>Identification </a:t>
            </a:r>
            <a:r>
              <a:rPr lang="en-US" altLang="zh-CN" sz="1900" dirty="0" err="1"/>
              <a:t>Toobox</a:t>
            </a:r>
            <a:endParaRPr lang="en-US" altLang="zh-CN" sz="19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0" dirty="0" smtClean="0"/>
              <a:t>Simulink </a:t>
            </a:r>
            <a:r>
              <a:rPr lang="en-US" altLang="zh-CN" sz="1900" dirty="0"/>
              <a:t>Control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900" dirty="0" smtClean="0"/>
              <a:t>Simulink </a:t>
            </a:r>
            <a:r>
              <a:rPr lang="en-US" altLang="zh-CN" sz="1900" dirty="0"/>
              <a:t>Optimization </a:t>
            </a:r>
            <a:r>
              <a:rPr lang="en-US" altLang="zh-CN" sz="1900" dirty="0" smtClean="0"/>
              <a:t>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zh-CN" altLang="en-US" sz="1900" b="1" dirty="0"/>
              <a:t>另外在设计迭代过程中，可能需要编写一些功能测试案例，这些案例可以保留到模型测试和代码测试</a:t>
            </a:r>
            <a:r>
              <a:rPr lang="zh-CN" altLang="en-US" sz="1900" b="1" dirty="0" smtClean="0"/>
              <a:t>。</a:t>
            </a:r>
            <a:endParaRPr lang="en-US" altLang="zh-CN" sz="1900" b="1" dirty="0"/>
          </a:p>
          <a:p>
            <a:endParaRPr lang="zh-CN" altLang="en-US" dirty="0"/>
          </a:p>
        </p:txBody>
      </p:sp>
      <p:pic>
        <p:nvPicPr>
          <p:cNvPr id="4" name="Picture 2" descr="MATLAB技术论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Dynamic\AppData\Local\Temp\SNAGHTML6ee2d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697014"/>
            <a:ext cx="3380303" cy="131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2.4 </a:t>
            </a:r>
            <a:r>
              <a:rPr lang="zh-CN" altLang="en-US" sz="2800" b="1" dirty="0" smtClean="0"/>
              <a:t>需求</a:t>
            </a:r>
            <a:r>
              <a:rPr lang="zh-CN" altLang="en-US" sz="2800" b="1" dirty="0"/>
              <a:t>一致性检查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839817"/>
            <a:ext cx="5634949" cy="3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1124744"/>
            <a:ext cx="7560840" cy="1929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基于模型设计一个重要特征，设计全过程中不断的跟踪和验证，文档中每一条需求都与一个或多个模块关联，同时模块中每一个模块都与一个或多个需求关联。</a:t>
            </a:r>
          </a:p>
          <a:p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若在仿真过程中发现，存在某些需求不可达到，设计人员可以删除或增加新的模块，再通过需求一致性检查，反映在需求文档中。</a:t>
            </a:r>
          </a:p>
          <a:p>
            <a:pPr marL="0" indent="0">
              <a:buNone/>
            </a:pPr>
            <a:endParaRPr lang="en-US" altLang="zh-CN" sz="1600" dirty="0" smtClean="0"/>
          </a:p>
        </p:txBody>
      </p:sp>
      <p:pic>
        <p:nvPicPr>
          <p:cNvPr id="7" name="Picture 2" descr="MATLAB技术论坛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0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80581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MATLAB技术论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5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2.5 </a:t>
            </a:r>
            <a:r>
              <a:rPr lang="zh-CN" altLang="en-US" sz="2800" b="1" dirty="0" smtClean="0"/>
              <a:t>模型</a:t>
            </a:r>
            <a:r>
              <a:rPr lang="zh-CN" altLang="en-US" sz="2800" b="1" dirty="0"/>
              <a:t>助手检查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很多领域对设计模型有行业设计标准，比如</a:t>
            </a:r>
            <a:r>
              <a:rPr lang="en-US" altLang="zh-CN" sz="1800" dirty="0" smtClean="0"/>
              <a:t>DO-178b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IEC61508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MAAB</a:t>
            </a:r>
            <a:r>
              <a:rPr lang="zh-CN" altLang="en-US" sz="1800" dirty="0" smtClean="0"/>
              <a:t>等安全规范。</a:t>
            </a:r>
            <a:r>
              <a:rPr lang="en-US" altLang="zh-CN" sz="1800" dirty="0" smtClean="0"/>
              <a:t>Model Advisor</a:t>
            </a:r>
            <a:r>
              <a:rPr lang="zh-CN" altLang="en-US" sz="1800" dirty="0" smtClean="0"/>
              <a:t>可以检查模型的设计和配置是否导致仿真错误、代码无效、系统不可靠等。</a:t>
            </a:r>
            <a:endParaRPr lang="zh-CN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634725"/>
            <a:ext cx="383082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50749"/>
            <a:ext cx="5262648" cy="367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MATLAB技术论坛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8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2.6 </a:t>
            </a:r>
            <a:r>
              <a:rPr lang="zh-CN" altLang="en-US" sz="2800" b="1" dirty="0" smtClean="0"/>
              <a:t>生成</a:t>
            </a:r>
            <a:r>
              <a:rPr lang="zh-CN" altLang="en-US" sz="2800" b="1" dirty="0"/>
              <a:t>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/>
              <a:t>Simulink Design Verifier</a:t>
            </a:r>
            <a:r>
              <a:rPr lang="zh-CN" altLang="en-US" sz="1800" dirty="0" smtClean="0"/>
              <a:t>自动生成测试用例，可达到满意的模型覆盖率以及用户定义的目标，同时</a:t>
            </a:r>
            <a:r>
              <a:rPr lang="en-US" altLang="zh-CN" sz="1800" dirty="0" smtClean="0"/>
              <a:t>Design Verifier</a:t>
            </a:r>
            <a:r>
              <a:rPr lang="zh-CN" altLang="en-US" sz="1800" dirty="0" smtClean="0"/>
              <a:t>还可以生成验证模型属性以及生成反例：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）生成测试用例，验证模型覆盖度，不能用于功能测试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）验证模型的属性，并给出反例，比如，某个参数必定在指定范围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）识别模型中无效的模块，比如，无法执行到的模块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）测试用例和模型</a:t>
            </a:r>
            <a:r>
              <a:rPr lang="zh-CN" altLang="en-US" sz="1800" dirty="0"/>
              <a:t>覆盖度</a:t>
            </a:r>
            <a:r>
              <a:rPr lang="zh-CN" altLang="en-US" sz="1800" dirty="0" smtClean="0"/>
              <a:t>报告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Simulink Design Verifier</a:t>
            </a:r>
            <a:r>
              <a:rPr lang="zh-CN" altLang="en-US" sz="1800" dirty="0" smtClean="0"/>
              <a:t>只能生成用于验证模型覆盖和属性的用例，至于功能测试用例必须人工编写。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另外</a:t>
            </a:r>
            <a:r>
              <a:rPr lang="en-US" altLang="zh-CN" sz="1800" dirty="0"/>
              <a:t>Design </a:t>
            </a:r>
            <a:r>
              <a:rPr lang="en-US" altLang="zh-CN" sz="1800" dirty="0" smtClean="0"/>
              <a:t>Verifier</a:t>
            </a:r>
            <a:r>
              <a:rPr lang="zh-CN" altLang="en-US" sz="1800" dirty="0" smtClean="0"/>
              <a:t>很多限制条件，在很多情况下无法自动生成测试用例。因此在进行测试用例生成之前，需要进行兼容性检查</a:t>
            </a:r>
            <a:endParaRPr lang="en-US" altLang="zh-CN" sz="1800" dirty="0" smtClean="0"/>
          </a:p>
        </p:txBody>
      </p:sp>
      <p:pic>
        <p:nvPicPr>
          <p:cNvPr id="4" name="Picture 2" descr="MATLAB技术论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C:\Users\Dynamic\AppData\Local\Temp\SNAGHTML6e559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9" y="980728"/>
            <a:ext cx="4132418" cy="180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5" t="20822" r="5103" b="9232"/>
          <a:stretch/>
        </p:blipFill>
        <p:spPr bwMode="auto">
          <a:xfrm>
            <a:off x="4860032" y="898054"/>
            <a:ext cx="3923465" cy="40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5072643" cy="292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MATLAB技术论坛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2.7 </a:t>
            </a:r>
            <a:r>
              <a:rPr lang="zh-CN" altLang="en-US" sz="2800" b="1" dirty="0" smtClean="0"/>
              <a:t>覆盖</a:t>
            </a:r>
            <a:r>
              <a:rPr lang="zh-CN" altLang="en-US" sz="2800" b="1" dirty="0"/>
              <a:t>度分析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523" y="1124744"/>
            <a:ext cx="8229600" cy="46699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模型覆盖度分析可用于分析测试用例的有效程度，检查结果是一个百分比，他表示一个测试用例作为模型的输入，仿真以后通路占所有通路的比例。</a:t>
            </a:r>
            <a:endParaRPr lang="zh-CN" alt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370060"/>
            <a:ext cx="5616624" cy="41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MATLAB技术论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2.8 </a:t>
            </a:r>
            <a:r>
              <a:rPr lang="zh-CN" altLang="en-US" sz="2800" b="1" dirty="0" smtClean="0"/>
              <a:t>生成</a:t>
            </a:r>
            <a:r>
              <a:rPr lang="zh-CN" altLang="en-US" sz="2800" b="1" dirty="0"/>
              <a:t>定点数模型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进行定点数信号处理能简化电路，可以使得运算简单、提高速速，另外很多嵌入式系统不支持浮点数运算。而定点数中数据是有限字长，很容易引入量化误差，产生溢出。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Fixed-Point Advisor</a:t>
            </a:r>
            <a:r>
              <a:rPr lang="zh-CN" altLang="en-US" sz="2000" dirty="0" smtClean="0"/>
              <a:t>工具进行字长自动标定，将模型从浮点转化成定点，长生初始定标来调整模型参数，为模型和数据配置初始定标，针对浮点模型来验证初始定标结果，并未代码生成做准备。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Fixed Point Tool</a:t>
            </a:r>
            <a:r>
              <a:rPr lang="zh-CN" altLang="en-US" sz="2000" dirty="0" smtClean="0"/>
              <a:t>工具进一步优化定标，它只对模型中已经设置为定点数的变量进行分析和操作，并可以为嵌入式代码优化定标、折衷精度范围，使数据不溢出。</a:t>
            </a:r>
            <a:endParaRPr lang="zh-CN" altLang="en-US" sz="2000" dirty="0"/>
          </a:p>
        </p:txBody>
      </p:sp>
      <p:pic>
        <p:nvPicPr>
          <p:cNvPr id="4" name="Picture 2" descr="MATLAB技术论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、基于模型设计简介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MATLAB技术论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9" b="4064"/>
          <a:stretch/>
        </p:blipFill>
        <p:spPr bwMode="auto">
          <a:xfrm>
            <a:off x="683568" y="1700808"/>
            <a:ext cx="7219950" cy="421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2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2.9 </a:t>
            </a:r>
            <a:r>
              <a:rPr lang="zh-CN" altLang="en-US" sz="2800" b="1" dirty="0" smtClean="0"/>
              <a:t>代码</a:t>
            </a:r>
            <a:r>
              <a:rPr lang="zh-CN" altLang="en-US" sz="2800" b="1" dirty="0"/>
              <a:t>自动生成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" t="21672" r="22595" b="14092"/>
          <a:stretch/>
        </p:blipFill>
        <p:spPr bwMode="auto">
          <a:xfrm>
            <a:off x="5364088" y="476672"/>
            <a:ext cx="3266704" cy="217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5" r="6262" b="11149"/>
          <a:stretch/>
        </p:blipFill>
        <p:spPr bwMode="auto">
          <a:xfrm>
            <a:off x="432048" y="2492896"/>
            <a:ext cx="7308304" cy="408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MATLAB技术论坛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" t="18511" r="4375" b="13961"/>
          <a:stretch/>
        </p:blipFill>
        <p:spPr bwMode="auto">
          <a:xfrm>
            <a:off x="99120" y="577067"/>
            <a:ext cx="5314310" cy="292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8064" y="980728"/>
            <a:ext cx="4032448" cy="5073427"/>
          </a:xfrm>
        </p:spPr>
        <p:txBody>
          <a:bodyPr>
            <a:normAutofit/>
          </a:bodyPr>
          <a:lstStyle/>
          <a:p>
            <a:endParaRPr lang="zh-CN" altLang="en-US" sz="2000" dirty="0"/>
          </a:p>
          <a:p>
            <a:r>
              <a:rPr lang="en-US" altLang="zh-CN" sz="2000" dirty="0"/>
              <a:t>Simulink</a:t>
            </a:r>
            <a:r>
              <a:rPr lang="zh-CN" altLang="en-US" sz="2000" dirty="0"/>
              <a:t>自动生成标准</a:t>
            </a:r>
            <a:r>
              <a:rPr lang="en-US" altLang="zh-CN" sz="2000" dirty="0"/>
              <a:t>C/C++</a:t>
            </a:r>
            <a:r>
              <a:rPr lang="zh-CN" altLang="en-US" sz="2000" dirty="0"/>
              <a:t>代码，然后验证生成的代码是否符合要求。以及模型和代码之间的相互追踪。</a:t>
            </a:r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7544" y="1356890"/>
            <a:ext cx="3898776" cy="210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5" name="Picture 2" descr="C:\Users\Dynamic\AppData\Local\Temp\SNAGHTML71571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46" y="2692997"/>
            <a:ext cx="4008534" cy="95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20345"/>
            <a:ext cx="4368574" cy="268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4" y="3645024"/>
            <a:ext cx="420650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MATLAB技术论坛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7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2.10 </a:t>
            </a:r>
            <a:r>
              <a:rPr lang="zh-CN" altLang="en-US" sz="2800" b="1" dirty="0" smtClean="0"/>
              <a:t>软件相关测试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endParaRPr lang="en-US" altLang="zh-CN" sz="1800" dirty="0" smtClean="0"/>
          </a:p>
          <a:p>
            <a:pPr>
              <a:lnSpc>
                <a:spcPct val="170000"/>
              </a:lnSpc>
            </a:pPr>
            <a:r>
              <a:rPr lang="zh-CN" altLang="en-US" sz="2200" b="1" dirty="0" smtClean="0"/>
              <a:t>软件在环测试（</a:t>
            </a:r>
            <a:r>
              <a:rPr lang="en-US" altLang="zh-CN" sz="2200" b="1" dirty="0" smtClean="0"/>
              <a:t>SIL</a:t>
            </a:r>
            <a:r>
              <a:rPr lang="zh-CN" altLang="en-US" sz="2200" b="1" dirty="0" smtClean="0"/>
              <a:t>）：</a:t>
            </a:r>
            <a:endParaRPr lang="en-US" altLang="zh-CN" sz="2200" b="1" dirty="0" smtClean="0"/>
          </a:p>
          <a:p>
            <a:pPr>
              <a:lnSpc>
                <a:spcPct val="170000"/>
              </a:lnSpc>
            </a:pPr>
            <a:r>
              <a:rPr lang="en-US" altLang="zh-CN" sz="2200" dirty="0"/>
              <a:t>– </a:t>
            </a:r>
            <a:r>
              <a:rPr lang="en-US" altLang="zh-CN" sz="2200" dirty="0" smtClean="0"/>
              <a:t> Visual </a:t>
            </a:r>
            <a:r>
              <a:rPr lang="en-US" altLang="zh-CN" sz="2200" dirty="0"/>
              <a:t>C++</a:t>
            </a:r>
            <a:r>
              <a:rPr lang="zh-CN" altLang="en-US" sz="2200" dirty="0"/>
              <a:t>或者</a:t>
            </a:r>
            <a:r>
              <a:rPr lang="en-US" altLang="zh-CN" sz="2200" dirty="0" err="1"/>
              <a:t>Lcc</a:t>
            </a:r>
            <a:r>
              <a:rPr lang="zh-CN" altLang="en-US" sz="2200" dirty="0"/>
              <a:t>编译器将代码编译成</a:t>
            </a:r>
            <a:r>
              <a:rPr lang="en-US" altLang="zh-CN" sz="2200" dirty="0" err="1"/>
              <a:t>mex</a:t>
            </a:r>
            <a:r>
              <a:rPr lang="zh-CN" altLang="en-US" sz="2200" dirty="0"/>
              <a:t>文件</a:t>
            </a:r>
          </a:p>
          <a:p>
            <a:pPr>
              <a:lnSpc>
                <a:spcPct val="170000"/>
              </a:lnSpc>
            </a:pPr>
            <a:r>
              <a:rPr lang="en-US" altLang="zh-CN" sz="2200" dirty="0"/>
              <a:t>– </a:t>
            </a:r>
            <a:r>
              <a:rPr lang="zh-CN" altLang="en-US" sz="2200" dirty="0"/>
              <a:t>通过</a:t>
            </a:r>
            <a:r>
              <a:rPr lang="en-US" altLang="zh-CN" sz="2200" dirty="0"/>
              <a:t>S</a:t>
            </a:r>
            <a:r>
              <a:rPr lang="zh-CN" altLang="en-US" sz="2200" dirty="0"/>
              <a:t>函数的方式在</a:t>
            </a:r>
            <a:r>
              <a:rPr lang="en-US" altLang="zh-CN" sz="2200" dirty="0"/>
              <a:t>Simulink</a:t>
            </a:r>
            <a:r>
              <a:rPr lang="zh-CN" altLang="en-US" sz="2200" dirty="0"/>
              <a:t>模型中调用</a:t>
            </a:r>
            <a:r>
              <a:rPr lang="en-US" altLang="zh-CN" sz="2200" dirty="0" err="1"/>
              <a:t>mex</a:t>
            </a:r>
            <a:r>
              <a:rPr lang="zh-CN" altLang="en-US" sz="2200" dirty="0"/>
              <a:t>文件</a:t>
            </a:r>
          </a:p>
          <a:p>
            <a:pPr>
              <a:lnSpc>
                <a:spcPct val="170000"/>
              </a:lnSpc>
            </a:pPr>
            <a:r>
              <a:rPr lang="en-US" altLang="zh-CN" sz="2200" dirty="0"/>
              <a:t>– </a:t>
            </a:r>
            <a:r>
              <a:rPr lang="zh-CN" altLang="en-US" sz="2200" dirty="0"/>
              <a:t>测试代码和用于代码生成的模型功能是否</a:t>
            </a:r>
            <a:r>
              <a:rPr lang="zh-CN" altLang="en-US" sz="2200" dirty="0" smtClean="0"/>
              <a:t>一致</a:t>
            </a:r>
            <a:endParaRPr lang="en-US" altLang="zh-CN" sz="2200" dirty="0" smtClean="0"/>
          </a:p>
          <a:p>
            <a:pPr>
              <a:lnSpc>
                <a:spcPct val="170000"/>
              </a:lnSpc>
            </a:pPr>
            <a:endParaRPr lang="en-US" altLang="zh-CN" sz="2200" dirty="0"/>
          </a:p>
          <a:p>
            <a:pPr>
              <a:lnSpc>
                <a:spcPct val="170000"/>
              </a:lnSpc>
            </a:pPr>
            <a:r>
              <a:rPr lang="zh-CN" altLang="en-US" sz="2200" b="1" dirty="0" smtClean="0"/>
              <a:t>处理器在环测试（</a:t>
            </a:r>
            <a:r>
              <a:rPr lang="en-US" altLang="zh-CN" sz="2200" b="1" dirty="0" smtClean="0"/>
              <a:t>PIL</a:t>
            </a:r>
            <a:r>
              <a:rPr lang="zh-CN" altLang="en-US" sz="2200" b="1" dirty="0" smtClean="0"/>
              <a:t>）：</a:t>
            </a:r>
            <a:endParaRPr lang="en-US" altLang="zh-CN" sz="2200" b="1" dirty="0" smtClean="0"/>
          </a:p>
          <a:p>
            <a:pPr>
              <a:lnSpc>
                <a:spcPct val="170000"/>
              </a:lnSpc>
            </a:pPr>
            <a:r>
              <a:rPr lang="en-US" altLang="zh-CN" sz="2200" dirty="0"/>
              <a:t>– </a:t>
            </a:r>
            <a:r>
              <a:rPr lang="zh-CN" altLang="en-US" sz="2200" dirty="0"/>
              <a:t>使用目标编译器将代码编译成目标处理器上可以运行的文件</a:t>
            </a:r>
          </a:p>
          <a:p>
            <a:pPr>
              <a:lnSpc>
                <a:spcPct val="170000"/>
              </a:lnSpc>
            </a:pPr>
            <a:r>
              <a:rPr lang="en-US" altLang="zh-CN" sz="2200" dirty="0"/>
              <a:t>– </a:t>
            </a:r>
            <a:r>
              <a:rPr lang="zh-CN" altLang="en-US" sz="2200" dirty="0"/>
              <a:t>通过编译器提供的接口将编译后的文件下载到目标版上运行文件</a:t>
            </a:r>
          </a:p>
          <a:p>
            <a:pPr>
              <a:lnSpc>
                <a:spcPct val="170000"/>
              </a:lnSpc>
            </a:pPr>
            <a:r>
              <a:rPr lang="en-US" altLang="zh-CN" sz="2200" dirty="0"/>
              <a:t>– </a:t>
            </a:r>
            <a:r>
              <a:rPr lang="zh-CN" altLang="en-US" sz="2200" dirty="0"/>
              <a:t>测试生成的代码在目标处理器上运行的功能和对应模型功能一致</a:t>
            </a:r>
          </a:p>
          <a:p>
            <a:pPr>
              <a:lnSpc>
                <a:spcPct val="170000"/>
              </a:lnSpc>
            </a:pPr>
            <a:r>
              <a:rPr lang="en-US" altLang="zh-CN" sz="2200" dirty="0"/>
              <a:t>– </a:t>
            </a:r>
            <a:r>
              <a:rPr lang="zh-CN" altLang="en-US" sz="2200" dirty="0"/>
              <a:t>测量生成的代码在目标处理器上的运行时间</a:t>
            </a:r>
            <a:endParaRPr lang="en-US" altLang="zh-CN" sz="2200" dirty="0" smtClean="0"/>
          </a:p>
          <a:p>
            <a:pPr>
              <a:lnSpc>
                <a:spcPct val="170000"/>
              </a:lnSpc>
            </a:pPr>
            <a:endParaRPr lang="en-US" altLang="zh-CN" sz="2200" dirty="0"/>
          </a:p>
          <a:p>
            <a:pPr>
              <a:lnSpc>
                <a:spcPct val="170000"/>
              </a:lnSpc>
            </a:pPr>
            <a:r>
              <a:rPr lang="zh-CN" altLang="en-US" sz="2200" b="1" dirty="0" smtClean="0"/>
              <a:t>硬件在环测试（</a:t>
            </a:r>
            <a:r>
              <a:rPr lang="en-US" altLang="zh-CN" sz="2200" b="1" dirty="0" smtClean="0"/>
              <a:t>HIL</a:t>
            </a:r>
            <a:r>
              <a:rPr lang="zh-CN" altLang="en-US" sz="2200" b="1" dirty="0" smtClean="0"/>
              <a:t>）：</a:t>
            </a:r>
            <a:endParaRPr lang="en-US" altLang="zh-CN" sz="2200" b="1" dirty="0" smtClean="0"/>
          </a:p>
          <a:p>
            <a:pPr>
              <a:lnSpc>
                <a:spcPct val="170000"/>
              </a:lnSpc>
            </a:pPr>
            <a:r>
              <a:rPr lang="zh-CN" altLang="en-US" sz="2200" dirty="0" smtClean="0"/>
              <a:t>控制</a:t>
            </a:r>
            <a:r>
              <a:rPr lang="zh-CN" altLang="en-US" sz="2200" dirty="0"/>
              <a:t>算法模型生成</a:t>
            </a:r>
            <a:r>
              <a:rPr lang="zh-CN" altLang="en-US" sz="2200" dirty="0" smtClean="0"/>
              <a:t>代码</a:t>
            </a:r>
            <a:r>
              <a:rPr lang="zh-CN" altLang="en-US" sz="2200" dirty="0"/>
              <a:t>并集成到控制器</a:t>
            </a:r>
            <a:r>
              <a:rPr lang="zh-CN" altLang="en-US" sz="2200" dirty="0" smtClean="0"/>
              <a:t>中，被控对象</a:t>
            </a:r>
            <a:r>
              <a:rPr lang="zh-CN" altLang="en-US" sz="2200" dirty="0"/>
              <a:t>模型生成</a:t>
            </a:r>
            <a:r>
              <a:rPr lang="zh-CN" altLang="en-US" sz="2200" dirty="0" smtClean="0"/>
              <a:t>代码</a:t>
            </a:r>
            <a:r>
              <a:rPr lang="zh-CN" altLang="en-US" sz="2200" dirty="0"/>
              <a:t>并运行到工控机</a:t>
            </a:r>
            <a:r>
              <a:rPr lang="zh-CN" altLang="en-US" sz="2200" dirty="0" smtClean="0"/>
              <a:t>中，将</a:t>
            </a:r>
            <a:r>
              <a:rPr lang="zh-CN" altLang="en-US" sz="2200" dirty="0"/>
              <a:t>控制器和工控机</a:t>
            </a:r>
            <a:r>
              <a:rPr lang="zh-CN" altLang="en-US" sz="2200" dirty="0" smtClean="0"/>
              <a:t>通过</a:t>
            </a:r>
            <a:r>
              <a:rPr lang="zh-CN" altLang="en-US" sz="2200" dirty="0"/>
              <a:t>线束和信号调理</a:t>
            </a:r>
            <a:r>
              <a:rPr lang="zh-CN" altLang="en-US" sz="2200" dirty="0" smtClean="0"/>
              <a:t>电路</a:t>
            </a:r>
            <a:r>
              <a:rPr lang="zh-CN" altLang="en-US" sz="2200" dirty="0"/>
              <a:t>连接起来 </a:t>
            </a:r>
          </a:p>
        </p:txBody>
      </p:sp>
      <p:pic>
        <p:nvPicPr>
          <p:cNvPr id="4" name="Picture 2" descr="MATLAB技术论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2.11 </a:t>
            </a:r>
            <a:r>
              <a:rPr lang="zh-CN" altLang="en-US" sz="2800" b="1" dirty="0" smtClean="0"/>
              <a:t>产品优化剖析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Simulink profiler</a:t>
            </a:r>
            <a:r>
              <a:rPr lang="zh-CN" altLang="en-US" sz="1800" dirty="0"/>
              <a:t>，剖析代码</a:t>
            </a:r>
            <a:r>
              <a:rPr lang="zh-CN" altLang="en-US" sz="1800" dirty="0" smtClean="0"/>
              <a:t>实时的性能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Code Generation Advisor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（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Simulink Coder Inspector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en-US" altLang="zh-CN" sz="1800" dirty="0" err="1" smtClean="0"/>
              <a:t>Polyspace</a:t>
            </a:r>
            <a:r>
              <a:rPr lang="zh-CN" altLang="en-US" sz="1800" dirty="0" smtClean="0"/>
              <a:t>，采用语义分析技术进行代码有效性检查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由于上面这些工作涉及较多的软件和硬件知识，今天不再进行演示了。</a:t>
            </a:r>
            <a:endParaRPr lang="en-US" altLang="zh-CN" sz="1800" dirty="0" smtClean="0"/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  <p:pic>
        <p:nvPicPr>
          <p:cNvPr id="4" name="Picture 2" descr="MATLAB技术论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0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4" b="13324"/>
          <a:stretch/>
        </p:blipFill>
        <p:spPr bwMode="auto">
          <a:xfrm>
            <a:off x="573807" y="188640"/>
            <a:ext cx="781236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5" y="5157192"/>
            <a:ext cx="5054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谢谢大家的倾听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Picture 2" descr="MATLAB技术论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1.1 </a:t>
            </a:r>
            <a:r>
              <a:rPr lang="zh-CN" altLang="en-US" sz="2800" b="1" dirty="0" smtClean="0"/>
              <a:t>什么是基于模型设计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" t="15774" b="5417"/>
          <a:stretch/>
        </p:blipFill>
        <p:spPr bwMode="auto">
          <a:xfrm>
            <a:off x="467544" y="1412776"/>
            <a:ext cx="8136904" cy="496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MATLAB技术论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1.2 </a:t>
            </a:r>
            <a:r>
              <a:rPr lang="zh-CN" altLang="en-US" sz="2800" b="1" dirty="0" smtClean="0"/>
              <a:t>为什么要基于模型设计（传统设计流程的弊端）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7" t="12009" b="3684"/>
          <a:stretch/>
        </p:blipFill>
        <p:spPr bwMode="auto">
          <a:xfrm>
            <a:off x="284634" y="1340768"/>
            <a:ext cx="8550728" cy="501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5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1.2 </a:t>
            </a:r>
            <a:r>
              <a:rPr lang="zh-CN" altLang="en-US" sz="2800" b="1" dirty="0"/>
              <a:t>为什么要基于模型设计</a:t>
            </a:r>
            <a:r>
              <a:rPr lang="zh-CN" altLang="en-US" sz="2800" b="1" dirty="0" smtClean="0"/>
              <a:t>（技术革新创造价值）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17361" b="4641"/>
          <a:stretch/>
        </p:blipFill>
        <p:spPr bwMode="auto">
          <a:xfrm>
            <a:off x="179512" y="1466850"/>
            <a:ext cx="8826002" cy="5274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0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1.2 </a:t>
            </a:r>
            <a:r>
              <a:rPr lang="zh-CN" altLang="en-US" sz="2800" b="1" dirty="0"/>
              <a:t>为什么要基于模型设计</a:t>
            </a:r>
            <a:r>
              <a:rPr lang="zh-CN" altLang="en-US" sz="2800" b="1" dirty="0" smtClean="0"/>
              <a:t>（航空航天面临的挑战）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8"/>
          <a:stretch/>
        </p:blipFill>
        <p:spPr bwMode="auto">
          <a:xfrm>
            <a:off x="467544" y="1197521"/>
            <a:ext cx="8086473" cy="527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4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1.3 </a:t>
            </a:r>
            <a:r>
              <a:rPr lang="zh-CN" altLang="en-US" sz="2800" b="1" dirty="0" smtClean="0"/>
              <a:t>如何进行基于模型设计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 t="12095" b="3621"/>
          <a:stretch/>
        </p:blipFill>
        <p:spPr bwMode="auto">
          <a:xfrm>
            <a:off x="135954" y="1038225"/>
            <a:ext cx="8972550" cy="5775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MATLAB技术论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50912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 descr="http://album.sina.com.cn/pic/001TmKnpzy6ImiY7vQi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" y="3326085"/>
            <a:ext cx="46482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album.sina.com.cn/pic/001TmKnpzy6Imj0o3xH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26" y="3398092"/>
            <a:ext cx="4701857" cy="327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album.sina.com.cn/pic/001TmKnpzy6ImiSFuaj4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640"/>
            <a:ext cx="5976664" cy="29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TLAB技术论坛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8904"/>
            <a:ext cx="15430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347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 </a:t>
            </a:r>
            <a:r>
              <a:rPr lang="zh-CN" altLang="en-US" sz="2800" b="1" dirty="0" smtClean="0"/>
              <a:t>基于模型设计实例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73" y="188640"/>
            <a:ext cx="2292731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" t="14173" r="350" b="3701"/>
          <a:stretch/>
        </p:blipFill>
        <p:spPr bwMode="auto">
          <a:xfrm>
            <a:off x="23971" y="1268760"/>
            <a:ext cx="6780277" cy="427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5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970</Words>
  <Application>Microsoft Office PowerPoint</Application>
  <PresentationFormat>全屏显示(4:3)</PresentationFormat>
  <Paragraphs>83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一个例子讲解Simulik基于模型设计</vt:lpstr>
      <vt:lpstr>1、基于模型设计简介</vt:lpstr>
      <vt:lpstr>1.1 什么是基于模型设计</vt:lpstr>
      <vt:lpstr>1.2 为什么要基于模型设计（传统设计流程的弊端）</vt:lpstr>
      <vt:lpstr>1.2 为什么要基于模型设计（技术革新创造价值）</vt:lpstr>
      <vt:lpstr>1.2 为什么要基于模型设计（航空航天面临的挑战）</vt:lpstr>
      <vt:lpstr>1.3 如何进行基于模型设计</vt:lpstr>
      <vt:lpstr>PowerPoint 演示文稿</vt:lpstr>
      <vt:lpstr>2 基于模型设计实例</vt:lpstr>
      <vt:lpstr>2.1  创建需求文档</vt:lpstr>
      <vt:lpstr>2.2 搭建仿真建模</vt:lpstr>
      <vt:lpstr>2.3 设计迭代优化</vt:lpstr>
      <vt:lpstr>2.4 需求一致性检查</vt:lpstr>
      <vt:lpstr>PowerPoint 演示文稿</vt:lpstr>
      <vt:lpstr>2.5 模型助手检查</vt:lpstr>
      <vt:lpstr>2.6 生成测试用例</vt:lpstr>
      <vt:lpstr>PowerPoint 演示文稿</vt:lpstr>
      <vt:lpstr>2.7 覆盖度分析</vt:lpstr>
      <vt:lpstr>2.8 生成定点数模型</vt:lpstr>
      <vt:lpstr>2.9 代码自动生成</vt:lpstr>
      <vt:lpstr>PowerPoint 演示文稿</vt:lpstr>
      <vt:lpstr>2.10 软件相关测试</vt:lpstr>
      <vt:lpstr>2.11 产品优化剖析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一个例子讲解Simulik基于模型设计</dc:title>
  <dc:creator>Dynamic</dc:creator>
  <cp:lastModifiedBy>Dynamic</cp:lastModifiedBy>
  <cp:revision>41</cp:revision>
  <dcterms:created xsi:type="dcterms:W3CDTF">2014-05-14T13:45:05Z</dcterms:created>
  <dcterms:modified xsi:type="dcterms:W3CDTF">2014-06-06T15:34:59Z</dcterms:modified>
</cp:coreProperties>
</file>