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37"/>
  </p:handoutMasterIdLst>
  <p:sldIdLst>
    <p:sldId id="256" r:id="rId3"/>
    <p:sldId id="468" r:id="rId4"/>
    <p:sldId id="486" r:id="rId5"/>
    <p:sldId id="467" r:id="rId6"/>
    <p:sldId id="668" r:id="rId8"/>
    <p:sldId id="521" r:id="rId9"/>
    <p:sldId id="476" r:id="rId10"/>
    <p:sldId id="498" r:id="rId11"/>
    <p:sldId id="481" r:id="rId12"/>
    <p:sldId id="558" r:id="rId13"/>
    <p:sldId id="499" r:id="rId14"/>
    <p:sldId id="557" r:id="rId15"/>
    <p:sldId id="593" r:id="rId16"/>
    <p:sldId id="594" r:id="rId17"/>
    <p:sldId id="595" r:id="rId18"/>
    <p:sldId id="596" r:id="rId19"/>
    <p:sldId id="597" r:id="rId20"/>
    <p:sldId id="618" r:id="rId21"/>
    <p:sldId id="649" r:id="rId22"/>
    <p:sldId id="701" r:id="rId23"/>
    <p:sldId id="485" r:id="rId24"/>
    <p:sldId id="478" r:id="rId25"/>
    <p:sldId id="598" r:id="rId26"/>
    <p:sldId id="514" r:id="rId27"/>
    <p:sldId id="640" r:id="rId28"/>
    <p:sldId id="702" r:id="rId29"/>
    <p:sldId id="703" r:id="rId30"/>
    <p:sldId id="704" r:id="rId31"/>
    <p:sldId id="639" r:id="rId32"/>
    <p:sldId id="642" r:id="rId33"/>
    <p:sldId id="651" r:id="rId34"/>
    <p:sldId id="650" r:id="rId35"/>
    <p:sldId id="267" r:id="rId36"/>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userDrawn="1">
          <p15:clr>
            <a:srgbClr val="A4A3A4"/>
          </p15:clr>
        </p15:guide>
        <p15:guide id="2" pos="3756" userDrawn="1">
          <p15:clr>
            <a:srgbClr val="A4A3A4"/>
          </p15:clr>
        </p15:guide>
        <p15:guide id="3" pos="3954" userDrawn="1">
          <p15:clr>
            <a:srgbClr val="A4A3A4"/>
          </p15:clr>
        </p15:guide>
        <p15:guide id="4" pos="2808" userDrawn="1">
          <p15:clr>
            <a:srgbClr val="A4A3A4"/>
          </p15:clr>
        </p15:guide>
        <p15:guide id="5" pos="2968" userDrawn="1">
          <p15:clr>
            <a:srgbClr val="A4A3A4"/>
          </p15:clr>
        </p15:guide>
        <p15:guide id="7" pos="4826" userDrawn="1">
          <p15:clr>
            <a:srgbClr val="A4A3A4"/>
          </p15:clr>
        </p15:guide>
        <p15:guide id="8" pos="2093" userDrawn="1">
          <p15:clr>
            <a:srgbClr val="A4A3A4"/>
          </p15:clr>
        </p15:guide>
        <p15:guide id="9" pos="322" userDrawn="1">
          <p15:clr>
            <a:srgbClr val="A4A3A4"/>
          </p15:clr>
        </p15:guide>
        <p15:guide id="10" pos="1046" userDrawn="1">
          <p15:clr>
            <a:srgbClr val="A4A3A4"/>
          </p15:clr>
        </p15:guide>
        <p15:guide id="11" pos="1275" userDrawn="1">
          <p15:clr>
            <a:srgbClr val="A4A3A4"/>
          </p15:clr>
        </p15:guide>
        <p15:guide id="12" pos="1920" userDrawn="1">
          <p15:clr>
            <a:srgbClr val="A4A3A4"/>
          </p15:clr>
        </p15:guide>
        <p15:guide id="13" pos="5568" userDrawn="1">
          <p15:clr>
            <a:srgbClr val="A4A3A4"/>
          </p15:clr>
        </p15:guide>
        <p15:guide id="14" pos="5726" userDrawn="1">
          <p15:clr>
            <a:srgbClr val="A4A3A4"/>
          </p15:clr>
        </p15:guide>
        <p15:guide id="15" pos="6438" userDrawn="1">
          <p15:clr>
            <a:srgbClr val="A4A3A4"/>
          </p15:clr>
        </p15:guide>
        <p15:guide id="16" pos="6702" userDrawn="1">
          <p15:clr>
            <a:srgbClr val="A4A3A4"/>
          </p15:clr>
        </p15:guide>
        <p15:guide id="17" pos="7379" userDrawn="1">
          <p15:clr>
            <a:srgbClr val="A4A3A4"/>
          </p15:clr>
        </p15:guide>
        <p15:guide id="18" orient="horz" pos="397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FFFFFF"/>
    <a:srgbClr val="E05E74"/>
    <a:srgbClr val="EFAFB9"/>
    <a:srgbClr val="D93E58"/>
    <a:srgbClr val="D83651"/>
    <a:srgbClr val="002FA7"/>
    <a:srgbClr val="EFF3F3"/>
    <a:srgbClr val="26AC7F"/>
    <a:srgbClr val="52D4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showGuides="1">
      <p:cViewPr varScale="1">
        <p:scale>
          <a:sx n="92" d="100"/>
          <a:sy n="92" d="100"/>
        </p:scale>
        <p:origin x="81" y="387"/>
      </p:cViewPr>
      <p:guideLst>
        <p:guide orient="horz" pos="300"/>
        <p:guide pos="3756"/>
        <p:guide pos="3954"/>
        <p:guide pos="2808"/>
        <p:guide pos="2968"/>
        <p:guide pos="4826"/>
        <p:guide pos="2093"/>
        <p:guide pos="322"/>
        <p:guide pos="1046"/>
        <p:guide pos="1275"/>
        <p:guide pos="1920"/>
        <p:guide pos="5568"/>
        <p:guide pos="5726"/>
        <p:guide pos="6438"/>
        <p:guide pos="6702"/>
        <p:guide pos="7379"/>
        <p:guide orient="horz" pos="3973"/>
      </p:guideLst>
    </p:cSldViewPr>
  </p:slideViewPr>
  <p:notesTextViewPr>
    <p:cViewPr>
      <p:scale>
        <a:sx n="1" d="1"/>
        <a:sy n="1" d="1"/>
      </p:scale>
      <p:origin x="0" y="0"/>
    </p:cViewPr>
  </p:notesTextViewPr>
  <p:notesViewPr>
    <p:cSldViewPr snapToGrid="0">
      <p:cViewPr varScale="1">
        <p:scale>
          <a:sx n="81" d="100"/>
          <a:sy n="81" d="100"/>
        </p:scale>
        <p:origin x="2886" y="45"/>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gs" Target="tags/tag11.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560961-BE52-4A89-B2C4-E7DB6054AA5A}"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2D5A65-C68F-4AC1-AC50-8BA8C973B924}"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ADAFC7-EAA2-42DA-9043-B881842916B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ED6081-FFE9-49DA-AE70-DC63D523A7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BBF174A3-8B3A-4068-87A1-6E6390755D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BBF174A3-8B3A-4068-87A1-6E6390755D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BBF174A3-8B3A-4068-87A1-6E6390755D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BBF174A3-8B3A-4068-87A1-6E6390755D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BBF174A3-8B3A-4068-87A1-6E6390755D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369354" y="4299354"/>
            <a:ext cx="4516120" cy="365125"/>
          </a:xfrm>
          <a:prstGeom prst="rect">
            <a:avLst/>
          </a:prstGeom>
        </p:spPr>
        <p:txBody>
          <a:bodyPr/>
          <a:lstStyle/>
          <a:p>
            <a:fld id="{50B6AA5C-B450-473B-8942-73A88D1986E9}" type="datetimeFigureOut">
              <a:rPr lang="zh-CN" altLang="en-US" smtClean="0"/>
            </a:fld>
            <a:endParaRPr lang="zh-CN" altLang="en-US"/>
          </a:p>
        </p:txBody>
      </p:sp>
      <p:sp>
        <p:nvSpPr>
          <p:cNvPr id="5" name="页脚占位符 4"/>
          <p:cNvSpPr>
            <a:spLocks noGrp="1"/>
          </p:cNvSpPr>
          <p:nvPr>
            <p:ph type="ftr" sz="quarter" idx="11"/>
          </p:nvPr>
        </p:nvSpPr>
        <p:spPr>
          <a:xfrm>
            <a:off x="6634480" y="5718969"/>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FE7558A-FCA2-42B9-A9C7-0035C5F621CA}" type="slidenum">
              <a:rPr lang="zh-CN" altLang="en-US" smtClean="0"/>
            </a:fld>
            <a:endParaRPr lang="zh-CN" altLang="en-US"/>
          </a:p>
        </p:txBody>
      </p:sp>
      <p:sp>
        <p:nvSpPr>
          <p:cNvPr id="10" name="内容占位符 9"/>
          <p:cNvSpPr>
            <a:spLocks noGrp="1"/>
          </p:cNvSpPr>
          <p:nvPr>
            <p:ph sz="quarter" idx="13" hasCustomPrompt="1"/>
          </p:nvPr>
        </p:nvSpPr>
        <p:spPr>
          <a:xfrm>
            <a:off x="369354" y="3464678"/>
            <a:ext cx="3850640" cy="674688"/>
          </a:xfrm>
        </p:spPr>
        <p:txBody>
          <a:bodyPr>
            <a:normAutofit/>
          </a:bodyPr>
          <a:lstStyle>
            <a:lvl1pPr>
              <a:defRPr sz="3200"/>
            </a:lvl1pPr>
          </a:lstStyle>
          <a:p>
            <a:r>
              <a:rPr lang="en-US" altLang="zh-CN" sz="2400" spc="300" dirty="0">
                <a:solidFill>
                  <a:srgbClr val="D83651"/>
                </a:solidFill>
                <a:latin typeface="微软雅黑" panose="020B0503020204020204" pitchFamily="34" charset="-122"/>
                <a:ea typeface="微软雅黑" panose="020B0503020204020204" pitchFamily="34" charset="-122"/>
                <a:cs typeface="阿里巴巴普惠体 R" panose="00020600040101010101" pitchFamily="18" charset="-122"/>
              </a:rPr>
              <a:t>XXX</a:t>
            </a:r>
            <a:r>
              <a:rPr lang="zh-CN" altLang="en-US" sz="2400" spc="300" dirty="0">
                <a:solidFill>
                  <a:srgbClr val="D83651"/>
                </a:solidFill>
                <a:latin typeface="微软雅黑" panose="020B0503020204020204" pitchFamily="34" charset="-122"/>
                <a:ea typeface="微软雅黑" panose="020B0503020204020204" pitchFamily="34" charset="-122"/>
                <a:cs typeface="阿里巴巴普惠体 R" panose="00020600040101010101" pitchFamily="18" charset="-122"/>
              </a:rPr>
              <a:t>产品介绍</a:t>
            </a:r>
            <a:endParaRPr lang="zh-CN" altLang="en-US" sz="2400" spc="300" dirty="0">
              <a:solidFill>
                <a:srgbClr val="D83651"/>
              </a:solidFill>
              <a:latin typeface="微软雅黑" panose="020B0503020204020204" pitchFamily="34" charset="-122"/>
              <a:ea typeface="微软雅黑" panose="020B0503020204020204" pitchFamily="34" charset="-122"/>
              <a:cs typeface="阿里巴巴普惠体 R" panose="00020600040101010101" pitchFamily="18" charset="-122"/>
            </a:endParaRPr>
          </a:p>
        </p:txBody>
      </p:sp>
      <p:cxnSp>
        <p:nvCxnSpPr>
          <p:cNvPr id="14" name="直接连接符 13"/>
          <p:cNvCxnSpPr/>
          <p:nvPr userDrawn="1"/>
        </p:nvCxnSpPr>
        <p:spPr>
          <a:xfrm>
            <a:off x="521046" y="3944679"/>
            <a:ext cx="1044575" cy="0"/>
          </a:xfrm>
          <a:prstGeom prst="line">
            <a:avLst/>
          </a:prstGeom>
          <a:ln w="38100">
            <a:solidFill>
              <a:srgbClr val="D93E58"/>
            </a:solidFill>
          </a:ln>
        </p:spPr>
        <p:style>
          <a:lnRef idx="1">
            <a:schemeClr val="accent1"/>
          </a:lnRef>
          <a:fillRef idx="0">
            <a:schemeClr val="accent1"/>
          </a:fillRef>
          <a:effectRef idx="0">
            <a:schemeClr val="accent1"/>
          </a:effectRef>
          <a:fontRef idx="minor">
            <a:schemeClr val="tx1"/>
          </a:fontRef>
        </p:style>
      </p:cxnSp>
      <p:sp>
        <p:nvSpPr>
          <p:cNvPr id="15" name="任意多边形: 形状 14"/>
          <p:cNvSpPr/>
          <p:nvPr userDrawn="1"/>
        </p:nvSpPr>
        <p:spPr>
          <a:xfrm>
            <a:off x="4372270" y="2885402"/>
            <a:ext cx="7828692" cy="3972598"/>
          </a:xfrm>
          <a:custGeom>
            <a:avLst/>
            <a:gdLst>
              <a:gd name="connsiteX0" fmla="*/ 5475204 w 7828692"/>
              <a:gd name="connsiteY0" fmla="*/ 0 h 3972598"/>
              <a:gd name="connsiteX1" fmla="*/ 7588012 w 7828692"/>
              <a:gd name="connsiteY1" fmla="*/ 399677 h 3972598"/>
              <a:gd name="connsiteX2" fmla="*/ 7828692 w 7828692"/>
              <a:gd name="connsiteY2" fmla="*/ 504951 h 3972598"/>
              <a:gd name="connsiteX3" fmla="*/ 7828692 w 7828692"/>
              <a:gd name="connsiteY3" fmla="*/ 3971151 h 3972598"/>
              <a:gd name="connsiteX4" fmla="*/ 7800030 w 7828692"/>
              <a:gd name="connsiteY4" fmla="*/ 3972598 h 3972598"/>
              <a:gd name="connsiteX5" fmla="*/ 0 w 7828692"/>
              <a:gd name="connsiteY5" fmla="*/ 3972598 h 3972598"/>
              <a:gd name="connsiteX6" fmla="*/ 165940 w 7828692"/>
              <a:gd name="connsiteY6" fmla="*/ 3519218 h 3972598"/>
              <a:gd name="connsiteX7" fmla="*/ 5475204 w 7828692"/>
              <a:gd name="connsiteY7" fmla="*/ 0 h 397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8692" h="3972598">
                <a:moveTo>
                  <a:pt x="5475204" y="0"/>
                </a:moveTo>
                <a:cubicBezTo>
                  <a:pt x="6221056" y="0"/>
                  <a:pt x="6933811" y="141711"/>
                  <a:pt x="7588012" y="399677"/>
                </a:cubicBezTo>
                <a:lnTo>
                  <a:pt x="7828692" y="504951"/>
                </a:lnTo>
                <a:lnTo>
                  <a:pt x="7828692" y="3971151"/>
                </a:lnTo>
                <a:lnTo>
                  <a:pt x="7800030" y="3972598"/>
                </a:lnTo>
                <a:lnTo>
                  <a:pt x="0" y="3972598"/>
                </a:lnTo>
                <a:lnTo>
                  <a:pt x="165940" y="3519218"/>
                </a:lnTo>
                <a:cubicBezTo>
                  <a:pt x="1040670" y="1451121"/>
                  <a:pt x="3088473" y="0"/>
                  <a:pt x="5475204" y="0"/>
                </a:cubicBezTo>
                <a:close/>
              </a:path>
            </a:pathLst>
          </a:custGeom>
          <a:solidFill>
            <a:srgbClr val="EFAFB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6" name="任意多边形: 形状 15"/>
          <p:cNvSpPr/>
          <p:nvPr userDrawn="1"/>
        </p:nvSpPr>
        <p:spPr>
          <a:xfrm>
            <a:off x="8238770" y="1"/>
            <a:ext cx="3962193" cy="4354639"/>
          </a:xfrm>
          <a:custGeom>
            <a:avLst/>
            <a:gdLst>
              <a:gd name="connsiteX0" fmla="*/ 0 w 3962193"/>
              <a:gd name="connsiteY0" fmla="*/ 0 h 4354639"/>
              <a:gd name="connsiteX1" fmla="*/ 3933530 w 3962193"/>
              <a:gd name="connsiteY1" fmla="*/ 0 h 4354639"/>
              <a:gd name="connsiteX2" fmla="*/ 3962193 w 3962193"/>
              <a:gd name="connsiteY2" fmla="*/ 1447 h 4354639"/>
              <a:gd name="connsiteX3" fmla="*/ 3962193 w 3962193"/>
              <a:gd name="connsiteY3" fmla="*/ 4354639 h 4354639"/>
              <a:gd name="connsiteX4" fmla="*/ 3698252 w 3962193"/>
              <a:gd name="connsiteY4" fmla="*/ 4271674 h 4354639"/>
              <a:gd name="connsiteX5" fmla="*/ 1293 w 3962193"/>
              <a:gd name="connsiteY5" fmla="*/ 8476 h 4354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2193" h="4354639">
                <a:moveTo>
                  <a:pt x="0" y="0"/>
                </a:moveTo>
                <a:lnTo>
                  <a:pt x="3933530" y="0"/>
                </a:lnTo>
                <a:lnTo>
                  <a:pt x="3962193" y="1447"/>
                </a:lnTo>
                <a:lnTo>
                  <a:pt x="3962193" y="4354639"/>
                </a:lnTo>
                <a:lnTo>
                  <a:pt x="3698252" y="4271674"/>
                </a:lnTo>
                <a:cubicBezTo>
                  <a:pt x="1828597" y="3600143"/>
                  <a:pt x="406662" y="1989460"/>
                  <a:pt x="1293" y="8476"/>
                </a:cubicBezTo>
                <a:close/>
              </a:path>
            </a:pathLst>
          </a:custGeom>
          <a:solidFill>
            <a:srgbClr val="E05E7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7" name="任意多边形: 形状 16"/>
          <p:cNvSpPr/>
          <p:nvPr userDrawn="1"/>
        </p:nvSpPr>
        <p:spPr>
          <a:xfrm>
            <a:off x="10505370" y="476478"/>
            <a:ext cx="1686631" cy="5905044"/>
          </a:xfrm>
          <a:custGeom>
            <a:avLst/>
            <a:gdLst>
              <a:gd name="connsiteX0" fmla="*/ 1686631 w 1686631"/>
              <a:gd name="connsiteY0" fmla="*/ 0 h 5905044"/>
              <a:gd name="connsiteX1" fmla="*/ 1686631 w 1686631"/>
              <a:gd name="connsiteY1" fmla="*/ 5905044 h 5905044"/>
              <a:gd name="connsiteX2" fmla="*/ 1650939 w 1686631"/>
              <a:gd name="connsiteY2" fmla="*/ 5885094 h 5905044"/>
              <a:gd name="connsiteX3" fmla="*/ 0 w 1686631"/>
              <a:gd name="connsiteY3" fmla="*/ 2952522 h 5905044"/>
              <a:gd name="connsiteX4" fmla="*/ 1650939 w 1686631"/>
              <a:gd name="connsiteY4" fmla="*/ 19951 h 5905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6631" h="5905044">
                <a:moveTo>
                  <a:pt x="1686631" y="0"/>
                </a:moveTo>
                <a:lnTo>
                  <a:pt x="1686631" y="5905044"/>
                </a:lnTo>
                <a:lnTo>
                  <a:pt x="1650939" y="5885094"/>
                </a:lnTo>
                <a:cubicBezTo>
                  <a:pt x="661162" y="5283691"/>
                  <a:pt x="0" y="4195317"/>
                  <a:pt x="0" y="2952522"/>
                </a:cubicBezTo>
                <a:cubicBezTo>
                  <a:pt x="0" y="1709726"/>
                  <a:pt x="661162" y="621354"/>
                  <a:pt x="1650939" y="19951"/>
                </a:cubicBezTo>
                <a:close/>
              </a:path>
            </a:pathLst>
          </a:cu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9" name="标题 1"/>
          <p:cNvSpPr txBox="1"/>
          <p:nvPr userDrawn="1"/>
        </p:nvSpPr>
        <p:spPr>
          <a:xfrm>
            <a:off x="342070" y="3142836"/>
            <a:ext cx="3179119" cy="67404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3500" spc="300" dirty="0">
              <a:solidFill>
                <a:srgbClr val="D83651"/>
              </a:solidFill>
              <a:latin typeface="微软雅黑" panose="020B0503020204020204" pitchFamily="34" charset="-122"/>
              <a:ea typeface="微软雅黑" panose="020B0503020204020204" pitchFamily="34" charset="-122"/>
              <a:cs typeface="阿里巴巴普惠体 R" panose="00020600040101010101" pitchFamily="18" charset="-122"/>
            </a:endParaRPr>
          </a:p>
        </p:txBody>
      </p:sp>
      <p:sp>
        <p:nvSpPr>
          <p:cNvPr id="20" name="标题 1"/>
          <p:cNvSpPr txBox="1"/>
          <p:nvPr userDrawn="1"/>
        </p:nvSpPr>
        <p:spPr>
          <a:xfrm>
            <a:off x="404134" y="2530728"/>
            <a:ext cx="6199489" cy="67404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3200" dirty="0">
              <a:solidFill>
                <a:srgbClr val="D83651"/>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7518" y="990631"/>
            <a:ext cx="4019259" cy="80184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6" name="矩形 95"/>
          <p:cNvSpPr/>
          <p:nvPr userDrawn="1"/>
        </p:nvSpPr>
        <p:spPr>
          <a:xfrm>
            <a:off x="0" y="6299636"/>
            <a:ext cx="12192000" cy="542809"/>
          </a:xfrm>
          <a:prstGeom prst="rect">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hasCustomPrompt="1"/>
          </p:nvPr>
        </p:nvSpPr>
        <p:spPr>
          <a:xfrm>
            <a:off x="3296920" y="1825002"/>
            <a:ext cx="7198360" cy="476017"/>
          </a:xfrm>
        </p:spPr>
        <p:txBody>
          <a:bodyPr/>
          <a:lstStyle>
            <a:lvl1pPr marL="0" indent="0">
              <a:buNone/>
              <a:defRPr sz="18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en-US"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01  </a:t>
            </a:r>
            <a:r>
              <a:rPr lang="en-US" altLang="zh-CN"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背景解析   </a:t>
            </a:r>
            <a:r>
              <a:rPr lang="en-US" altLang="zh-CN" sz="2800" dirty="0">
                <a:solidFill>
                  <a:srgbClr val="85888A"/>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Analytical Background</a:t>
            </a:r>
            <a:endParaRPr lang="zh-CN" altLang="en-US" sz="2800" dirty="0">
              <a:solidFill>
                <a:srgbClr val="85888A"/>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lang="zh-CN" altLang="en-US"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lang="zh-CN" altLang="en-US"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7" name="矩形 6"/>
          <p:cNvSpPr/>
          <p:nvPr userDrawn="1"/>
        </p:nvSpPr>
        <p:spPr>
          <a:xfrm>
            <a:off x="847125" y="604801"/>
            <a:ext cx="2637331" cy="584775"/>
          </a:xfrm>
          <a:prstGeom prst="rect">
            <a:avLst/>
          </a:prstGeom>
        </p:spPr>
        <p:txBody>
          <a:bodyPr wrap="square">
            <a:spAutoFit/>
          </a:bodyPr>
          <a:lstStyle/>
          <a:p>
            <a:r>
              <a:rPr lang="zh-CN" altLang="en-US" sz="3200" dirty="0">
                <a:solidFill>
                  <a:srgbClr val="D83651"/>
                </a:solidFill>
              </a:rPr>
              <a:t>CONTENTS</a:t>
            </a:r>
            <a:endParaRPr lang="zh-CN" altLang="en-US" sz="3200" dirty="0">
              <a:solidFill>
                <a:srgbClr val="D83651"/>
              </a:solidFill>
            </a:endParaRPr>
          </a:p>
        </p:txBody>
      </p:sp>
      <p:sp>
        <p:nvSpPr>
          <p:cNvPr id="8" name="矩形 7"/>
          <p:cNvSpPr/>
          <p:nvPr userDrawn="1"/>
        </p:nvSpPr>
        <p:spPr>
          <a:xfrm>
            <a:off x="847125" y="1198124"/>
            <a:ext cx="1088086" cy="584775"/>
          </a:xfrm>
          <a:prstGeom prst="rect">
            <a:avLst/>
          </a:prstGeom>
        </p:spPr>
        <p:txBody>
          <a:bodyPr wrap="square">
            <a:spAutoFit/>
          </a:bodyPr>
          <a:lstStyle/>
          <a:p>
            <a:r>
              <a:rPr lang="zh-CN" altLang="en-US" sz="32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目录</a:t>
            </a:r>
            <a:endParaRPr lang="zh-CN" altLang="en-US" sz="32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grpSp>
        <p:nvGrpSpPr>
          <p:cNvPr id="46" name="组合 45"/>
          <p:cNvGrpSpPr/>
          <p:nvPr userDrawn="1"/>
        </p:nvGrpSpPr>
        <p:grpSpPr>
          <a:xfrm>
            <a:off x="2242820" y="1812523"/>
            <a:ext cx="567353" cy="553922"/>
            <a:chOff x="4928086" y="1296373"/>
            <a:chExt cx="567353" cy="553922"/>
          </a:xfrm>
        </p:grpSpPr>
        <p:sp>
          <p:nvSpPr>
            <p:cNvPr id="47" name="椭圆 46"/>
            <p:cNvSpPr/>
            <p:nvPr/>
          </p:nvSpPr>
          <p:spPr>
            <a:xfrm>
              <a:off x="5029200" y="1435100"/>
              <a:ext cx="304800" cy="304800"/>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928086" y="1755531"/>
              <a:ext cx="94764" cy="94764"/>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324475" y="1296373"/>
              <a:ext cx="170964" cy="170964"/>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377478" y="1672981"/>
              <a:ext cx="98425" cy="98425"/>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p:cNvGrpSpPr/>
          <p:nvPr userDrawn="1"/>
        </p:nvGrpSpPr>
        <p:grpSpPr>
          <a:xfrm>
            <a:off x="2333194" y="2808500"/>
            <a:ext cx="354126" cy="315298"/>
            <a:chOff x="5018460" y="2292350"/>
            <a:chExt cx="354126" cy="315298"/>
          </a:xfrm>
        </p:grpSpPr>
        <p:sp>
          <p:nvSpPr>
            <p:cNvPr id="52" name="椭圆 51"/>
            <p:cNvSpPr/>
            <p:nvPr/>
          </p:nvSpPr>
          <p:spPr>
            <a:xfrm>
              <a:off x="5276364" y="2511426"/>
              <a:ext cx="96222" cy="96222"/>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5095632" y="2339490"/>
              <a:ext cx="171936" cy="171936"/>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5018460" y="2292350"/>
              <a:ext cx="92076" cy="92076"/>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userDrawn="1"/>
        </p:nvGrpSpPr>
        <p:grpSpPr>
          <a:xfrm>
            <a:off x="2253501" y="3490331"/>
            <a:ext cx="464047" cy="400664"/>
            <a:chOff x="4938767" y="2974181"/>
            <a:chExt cx="464047" cy="400664"/>
          </a:xfrm>
        </p:grpSpPr>
        <p:sp>
          <p:nvSpPr>
            <p:cNvPr id="56" name="椭圆 55"/>
            <p:cNvSpPr/>
            <p:nvPr/>
          </p:nvSpPr>
          <p:spPr>
            <a:xfrm>
              <a:off x="5061379" y="3074685"/>
              <a:ext cx="259491" cy="259491"/>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4938767" y="2974181"/>
              <a:ext cx="132311" cy="132311"/>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5001793" y="3317638"/>
              <a:ext cx="57207" cy="57207"/>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5345607" y="3175826"/>
              <a:ext cx="57207" cy="57207"/>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组合 59"/>
          <p:cNvGrpSpPr/>
          <p:nvPr userDrawn="1"/>
        </p:nvGrpSpPr>
        <p:grpSpPr>
          <a:xfrm>
            <a:off x="2294965" y="4507123"/>
            <a:ext cx="355720" cy="247617"/>
            <a:chOff x="4980231" y="3990973"/>
            <a:chExt cx="355720" cy="247617"/>
          </a:xfrm>
        </p:grpSpPr>
        <p:sp>
          <p:nvSpPr>
            <p:cNvPr id="61" name="椭圆 60"/>
            <p:cNvSpPr/>
            <p:nvPr/>
          </p:nvSpPr>
          <p:spPr>
            <a:xfrm>
              <a:off x="5103214" y="3990973"/>
              <a:ext cx="177775" cy="177775"/>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4980231" y="4089400"/>
              <a:ext cx="57207" cy="57207"/>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5278744" y="4181383"/>
              <a:ext cx="57207" cy="57207"/>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63"/>
          <p:cNvGrpSpPr/>
          <p:nvPr userDrawn="1"/>
        </p:nvGrpSpPr>
        <p:grpSpPr>
          <a:xfrm>
            <a:off x="2323658" y="5285296"/>
            <a:ext cx="397029" cy="364418"/>
            <a:chOff x="5008924" y="4769146"/>
            <a:chExt cx="397029" cy="364418"/>
          </a:xfrm>
        </p:grpSpPr>
        <p:sp>
          <p:nvSpPr>
            <p:cNvPr id="65" name="椭圆 64"/>
            <p:cNvSpPr/>
            <p:nvPr/>
          </p:nvSpPr>
          <p:spPr>
            <a:xfrm>
              <a:off x="5045867" y="4853986"/>
              <a:ext cx="279578" cy="279578"/>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5008924" y="4769146"/>
              <a:ext cx="86212" cy="86212"/>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5348746" y="4896281"/>
              <a:ext cx="57207" cy="57207"/>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1" name="内容占位符 2"/>
          <p:cNvSpPr>
            <a:spLocks noGrp="1"/>
          </p:cNvSpPr>
          <p:nvPr>
            <p:ph idx="17" hasCustomPrompt="1"/>
          </p:nvPr>
        </p:nvSpPr>
        <p:spPr>
          <a:xfrm>
            <a:off x="3296920" y="2694168"/>
            <a:ext cx="7198360" cy="476017"/>
          </a:xfrm>
        </p:spPr>
        <p:txBody>
          <a:bodyPr/>
          <a:lstStyle>
            <a:lvl1pPr marL="0" indent="0">
              <a:buNone/>
              <a:defRPr sz="18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en-US"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0</a:t>
            </a:r>
            <a:r>
              <a:rPr lang="en-US" altLang="zh-CN"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en-US" altLang="zh-CN"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背景解析   </a:t>
            </a:r>
            <a:r>
              <a:rPr lang="en-US" altLang="zh-CN" sz="2800" dirty="0">
                <a:solidFill>
                  <a:srgbClr val="85888A"/>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Analytical Background</a:t>
            </a:r>
            <a:endParaRPr lang="zh-CN" altLang="en-US" sz="2800" dirty="0">
              <a:solidFill>
                <a:srgbClr val="85888A"/>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lang="zh-CN" altLang="en-US"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lang="zh-CN" altLang="en-US"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92" name="内容占位符 2"/>
          <p:cNvSpPr>
            <a:spLocks noGrp="1"/>
          </p:cNvSpPr>
          <p:nvPr>
            <p:ph idx="18" hasCustomPrompt="1"/>
          </p:nvPr>
        </p:nvSpPr>
        <p:spPr>
          <a:xfrm>
            <a:off x="3296920" y="3545156"/>
            <a:ext cx="7198360" cy="476017"/>
          </a:xfrm>
        </p:spPr>
        <p:txBody>
          <a:bodyPr/>
          <a:lstStyle>
            <a:lvl1pPr marL="0" indent="0">
              <a:buNone/>
              <a:defRPr sz="18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en-US"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0</a:t>
            </a:r>
            <a:r>
              <a:rPr lang="en-US" altLang="zh-CN"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a:t>
            </a:r>
            <a:r>
              <a:rPr lang="zh-CN" altLang="en-US"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en-US" altLang="zh-CN"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背景解析   </a:t>
            </a:r>
            <a:r>
              <a:rPr lang="en-US" altLang="zh-CN" sz="2800" dirty="0">
                <a:solidFill>
                  <a:srgbClr val="85888A"/>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Analytical Background</a:t>
            </a:r>
            <a:endParaRPr lang="zh-CN" altLang="en-US" sz="2800" dirty="0">
              <a:solidFill>
                <a:srgbClr val="85888A"/>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lang="zh-CN" altLang="en-US"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lang="zh-CN" altLang="en-US"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93" name="内容占位符 2"/>
          <p:cNvSpPr>
            <a:spLocks noGrp="1"/>
          </p:cNvSpPr>
          <p:nvPr>
            <p:ph idx="19" hasCustomPrompt="1"/>
          </p:nvPr>
        </p:nvSpPr>
        <p:spPr>
          <a:xfrm>
            <a:off x="3296920" y="4396144"/>
            <a:ext cx="7198360" cy="476017"/>
          </a:xfrm>
        </p:spPr>
        <p:txBody>
          <a:bodyPr/>
          <a:lstStyle>
            <a:lvl1pPr marL="0" indent="0">
              <a:buNone/>
              <a:defRPr sz="18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en-US"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0</a:t>
            </a:r>
            <a:r>
              <a:rPr lang="en-US" altLang="zh-CN"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4</a:t>
            </a:r>
            <a:r>
              <a:rPr lang="zh-CN" altLang="en-US"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en-US" altLang="zh-CN"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背景解析   </a:t>
            </a:r>
            <a:r>
              <a:rPr lang="en-US" altLang="zh-CN" sz="2800" dirty="0">
                <a:solidFill>
                  <a:srgbClr val="85888A"/>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Analytical Background</a:t>
            </a:r>
            <a:endParaRPr lang="zh-CN" altLang="en-US" sz="2800" dirty="0">
              <a:solidFill>
                <a:srgbClr val="85888A"/>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lang="zh-CN" altLang="en-US"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lang="zh-CN" altLang="en-US"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94" name="内容占位符 2"/>
          <p:cNvSpPr>
            <a:spLocks noGrp="1"/>
          </p:cNvSpPr>
          <p:nvPr>
            <p:ph idx="20" hasCustomPrompt="1"/>
          </p:nvPr>
        </p:nvSpPr>
        <p:spPr>
          <a:xfrm>
            <a:off x="3296920" y="5284589"/>
            <a:ext cx="7198360" cy="476017"/>
          </a:xfrm>
        </p:spPr>
        <p:txBody>
          <a:bodyPr/>
          <a:lstStyle>
            <a:lvl1pPr marL="0" indent="0">
              <a:buNone/>
              <a:defRPr sz="18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en-US"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0</a:t>
            </a:r>
            <a:r>
              <a:rPr lang="en-US" altLang="zh-CN"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5</a:t>
            </a:r>
            <a:r>
              <a:rPr lang="zh-CN" altLang="en-US"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en-US" altLang="zh-CN"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背景解析   </a:t>
            </a:r>
            <a:r>
              <a:rPr lang="en-US" altLang="zh-CN" sz="2800" dirty="0">
                <a:solidFill>
                  <a:srgbClr val="85888A"/>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Analytical Background</a:t>
            </a:r>
            <a:endParaRPr lang="zh-CN" altLang="en-US" sz="2800" dirty="0">
              <a:solidFill>
                <a:srgbClr val="85888A"/>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lang="zh-CN" altLang="en-US"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lang="zh-CN" altLang="en-US" sz="28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97" name="标题 1"/>
          <p:cNvSpPr txBox="1"/>
          <p:nvPr userDrawn="1"/>
        </p:nvSpPr>
        <p:spPr>
          <a:xfrm>
            <a:off x="477520" y="6452194"/>
            <a:ext cx="4276239" cy="289986"/>
          </a:xfrm>
          <a:prstGeom prst="rect">
            <a:avLst/>
          </a:prstGeom>
          <a:ln>
            <a:no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1000" dirty="0" err="1">
                <a:solidFill>
                  <a:schemeClr val="bg1"/>
                </a:solidFill>
                <a:latin typeface="현대산스 Head" panose="020B0600000101010101" pitchFamily="34" charset="-127"/>
                <a:ea typeface="현대산스 Head" panose="020B0600000101010101" pitchFamily="34" charset="-127"/>
              </a:rPr>
              <a:t>Prowada</a:t>
            </a:r>
            <a:r>
              <a:rPr lang="en-US" altLang="zh-CN" sz="1000" dirty="0">
                <a:solidFill>
                  <a:schemeClr val="bg1"/>
                </a:solidFill>
                <a:latin typeface="현대산스 Head" panose="020B0600000101010101" pitchFamily="34" charset="-127"/>
                <a:ea typeface="현대산스 Head" panose="020B0600000101010101" pitchFamily="34" charset="-127"/>
              </a:rPr>
              <a:t> | Copyright © 2025 </a:t>
            </a:r>
            <a:r>
              <a:rPr lang="en-US" altLang="zh-CN" sz="1000" dirty="0" err="1">
                <a:solidFill>
                  <a:schemeClr val="bg1"/>
                </a:solidFill>
                <a:latin typeface="현대산스 Head" panose="020B0600000101010101" pitchFamily="34" charset="-127"/>
                <a:ea typeface="현대산스 Head" panose="020B0600000101010101" pitchFamily="34" charset="-127"/>
              </a:rPr>
              <a:t>Prowada</a:t>
            </a:r>
            <a:r>
              <a:rPr lang="en-US" altLang="zh-CN" sz="1000" dirty="0">
                <a:solidFill>
                  <a:schemeClr val="bg1"/>
                </a:solidFill>
                <a:latin typeface="현대산스 Head" panose="020B0600000101010101" pitchFamily="34" charset="-127"/>
                <a:ea typeface="현대산스 Head" panose="020B0600000101010101" pitchFamily="34" charset="-127"/>
              </a:rPr>
              <a:t> Inc. All rights reserved.</a:t>
            </a:r>
            <a:endParaRPr lang="zh-CN" altLang="en-US" sz="1000" dirty="0">
              <a:solidFill>
                <a:schemeClr val="bg1"/>
              </a:solidFill>
              <a:latin typeface="현대산스 Head" panose="020B0600000101010101" pitchFamily="34" charset="-127"/>
            </a:endParaRPr>
          </a:p>
        </p:txBody>
      </p:sp>
      <p:pic>
        <p:nvPicPr>
          <p:cNvPr id="34" name="图片 3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27689" y="584067"/>
            <a:ext cx="2705511" cy="53975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3" name="组合 2"/>
          <p:cNvGrpSpPr/>
          <p:nvPr userDrawn="1"/>
        </p:nvGrpSpPr>
        <p:grpSpPr>
          <a:xfrm>
            <a:off x="1944527" y="2170270"/>
            <a:ext cx="3583785" cy="2843216"/>
            <a:chOff x="816767" y="1443035"/>
            <a:chExt cx="3583785" cy="2843216"/>
          </a:xfrm>
        </p:grpSpPr>
        <p:sp>
          <p:nvSpPr>
            <p:cNvPr id="4" name="椭圆 3"/>
            <p:cNvSpPr/>
            <p:nvPr/>
          </p:nvSpPr>
          <p:spPr>
            <a:xfrm>
              <a:off x="3305176" y="3024187"/>
              <a:ext cx="847726" cy="847726"/>
            </a:xfrm>
            <a:prstGeom prst="ellipse">
              <a:avLst/>
            </a:prstGeom>
            <a:solidFill>
              <a:srgbClr val="EFAF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4"/>
            <p:cNvGrpSpPr/>
            <p:nvPr/>
          </p:nvGrpSpPr>
          <p:grpSpPr>
            <a:xfrm>
              <a:off x="816767" y="1443035"/>
              <a:ext cx="3583785" cy="2843216"/>
              <a:chOff x="816767" y="1443035"/>
              <a:chExt cx="3583785" cy="2843216"/>
            </a:xfrm>
          </p:grpSpPr>
          <p:sp>
            <p:nvSpPr>
              <p:cNvPr id="6" name="椭圆 5"/>
              <p:cNvSpPr/>
              <p:nvPr/>
            </p:nvSpPr>
            <p:spPr>
              <a:xfrm>
                <a:off x="1123946" y="3067047"/>
                <a:ext cx="1219204" cy="1219204"/>
              </a:xfrm>
              <a:prstGeom prst="ellipse">
                <a:avLst/>
              </a:prstGeom>
              <a:solidFill>
                <a:srgbClr val="E886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924175" y="1443035"/>
                <a:ext cx="1476377" cy="1476377"/>
              </a:xfrm>
              <a:prstGeom prst="ellipse">
                <a:avLst/>
              </a:prstGeom>
              <a:solidFill>
                <a:srgbClr val="E05E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1533524" y="1790700"/>
                <a:ext cx="2276475" cy="2276475"/>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6767" y="2676524"/>
                <a:ext cx="421481" cy="421481"/>
              </a:xfrm>
              <a:prstGeom prst="ellipse">
                <a:avLst/>
              </a:prstGeom>
              <a:solidFill>
                <a:srgbClr val="E05E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2" name="标题 1"/>
          <p:cNvSpPr>
            <a:spLocks noGrp="1"/>
          </p:cNvSpPr>
          <p:nvPr>
            <p:ph type="title" hasCustomPrompt="1"/>
          </p:nvPr>
        </p:nvSpPr>
        <p:spPr>
          <a:xfrm>
            <a:off x="3154048" y="3093404"/>
            <a:ext cx="1308736" cy="1325563"/>
          </a:xfrm>
        </p:spPr>
        <p:txBody>
          <a:bodyPr>
            <a:noAutofit/>
          </a:bodyPr>
          <a:lstStyle>
            <a:lvl1pPr>
              <a:defRPr sz="15000">
                <a:solidFill>
                  <a:schemeClr val="bg1"/>
                </a:solidFill>
                <a:latin typeface="+mn-lt"/>
                <a:ea typeface="阿里巴巴普惠体 M" panose="00020600040101010101" pitchFamily="18" charset="-122"/>
                <a:cs typeface="阿里巴巴普惠体 M" panose="00020600040101010101" pitchFamily="18" charset="-122"/>
              </a:defRPr>
            </a:lvl1pPr>
          </a:lstStyle>
          <a:p>
            <a:r>
              <a:rPr lang="en-US" altLang="zh-CN" dirty="0"/>
              <a:t>1</a:t>
            </a:r>
            <a:endParaRPr lang="zh-CN" altLang="en-US" dirty="0"/>
          </a:p>
        </p:txBody>
      </p:sp>
      <p:sp>
        <p:nvSpPr>
          <p:cNvPr id="13" name="标题 1"/>
          <p:cNvSpPr txBox="1"/>
          <p:nvPr userDrawn="1"/>
        </p:nvSpPr>
        <p:spPr>
          <a:xfrm>
            <a:off x="6328410" y="3423591"/>
            <a:ext cx="2545717" cy="7562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32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4" name="标题 1"/>
          <p:cNvSpPr txBox="1"/>
          <p:nvPr userDrawn="1"/>
        </p:nvSpPr>
        <p:spPr>
          <a:xfrm>
            <a:off x="6328410" y="2858240"/>
            <a:ext cx="4252597" cy="7562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32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6" name="内容占位符 15"/>
          <p:cNvSpPr>
            <a:spLocks noGrp="1"/>
          </p:cNvSpPr>
          <p:nvPr>
            <p:ph sz="quarter" idx="10" hasCustomPrompt="1"/>
          </p:nvPr>
        </p:nvSpPr>
        <p:spPr>
          <a:xfrm>
            <a:off x="6216647" y="2837022"/>
            <a:ext cx="4695190" cy="914400"/>
          </a:xfrm>
        </p:spPr>
        <p:txBody>
          <a:bodyPr/>
          <a:lstStyle>
            <a:lvl1pPr>
              <a:defRPr>
                <a:solidFill>
                  <a:srgbClr val="D93E58"/>
                </a:solidFill>
              </a:defRPr>
            </a:lvl1pPr>
          </a:lstStyle>
          <a:p>
            <a:pPr lvl="0"/>
            <a:r>
              <a:rPr lang="en-US" altLang="zh-CN" dirty="0"/>
              <a:t>Analytical Background</a:t>
            </a:r>
            <a:endParaRPr lang="en-US" altLang="zh-CN" dirty="0"/>
          </a:p>
        </p:txBody>
      </p:sp>
      <p:sp>
        <p:nvSpPr>
          <p:cNvPr id="18" name="内容占位符 17"/>
          <p:cNvSpPr>
            <a:spLocks noGrp="1"/>
          </p:cNvSpPr>
          <p:nvPr>
            <p:ph sz="quarter" idx="11" hasCustomPrompt="1"/>
          </p:nvPr>
        </p:nvSpPr>
        <p:spPr>
          <a:xfrm>
            <a:off x="6216647" y="3433329"/>
            <a:ext cx="4695190" cy="914400"/>
          </a:xfrm>
        </p:spPr>
        <p:txBody>
          <a:bodyPr/>
          <a:lstStyle>
            <a:lvl1pPr>
              <a:defRPr>
                <a:solidFill>
                  <a:srgbClr val="D93E58"/>
                </a:solidFill>
              </a:defRPr>
            </a:lvl1pPr>
            <a:lvl2pPr marL="457200" indent="0">
              <a:buNone/>
              <a:defRPr/>
            </a:lvl2pPr>
          </a:lstStyle>
          <a:p>
            <a:pPr lvl="0"/>
            <a:r>
              <a:rPr lang="zh-CN" altLang="en-US" dirty="0"/>
              <a:t>背景解析</a:t>
            </a:r>
            <a:endParaRPr lang="zh-CN" altLang="en-US" dirty="0"/>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8537" y="713423"/>
            <a:ext cx="2705511" cy="5397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990600" y="5340350"/>
            <a:ext cx="4516120" cy="365125"/>
          </a:xfrm>
          <a:prstGeom prst="rect">
            <a:avLst/>
          </a:prstGeom>
        </p:spPr>
        <p:txBody>
          <a:bodyPr/>
          <a:lstStyle/>
          <a:p>
            <a:fld id="{50B6AA5C-B450-473B-8942-73A88D1986E9}" type="datetimeFigureOut">
              <a:rPr lang="zh-CN" altLang="en-US" smtClean="0"/>
            </a:fld>
            <a:endParaRPr lang="zh-CN" altLang="en-US"/>
          </a:p>
        </p:txBody>
      </p:sp>
      <p:sp>
        <p:nvSpPr>
          <p:cNvPr id="5" name="页脚占位符 4"/>
          <p:cNvSpPr>
            <a:spLocks noGrp="1"/>
          </p:cNvSpPr>
          <p:nvPr>
            <p:ph type="ftr" sz="quarter" idx="11"/>
          </p:nvPr>
        </p:nvSpPr>
        <p:spPr>
          <a:xfrm>
            <a:off x="6634480" y="5718969"/>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FE7558A-FCA2-42B9-A9C7-0035C5F621CA}" type="slidenum">
              <a:rPr lang="zh-CN" altLang="en-US" smtClean="0"/>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92260" y="694651"/>
            <a:ext cx="2469939" cy="236299"/>
          </a:xfrm>
          <a:prstGeom prst="rect">
            <a:avLst/>
          </a:prstGeom>
        </p:spPr>
      </p:pic>
      <p:sp>
        <p:nvSpPr>
          <p:cNvPr id="9" name="内容占位符 8"/>
          <p:cNvSpPr>
            <a:spLocks noGrp="1"/>
          </p:cNvSpPr>
          <p:nvPr>
            <p:ph sz="quarter" idx="13" hasCustomPrompt="1"/>
          </p:nvPr>
        </p:nvSpPr>
        <p:spPr>
          <a:xfrm>
            <a:off x="660400" y="632460"/>
            <a:ext cx="6786880" cy="539750"/>
          </a:xfrm>
        </p:spPr>
        <p:txBody>
          <a:bodyPr/>
          <a:lstStyle>
            <a:lvl1pPr>
              <a:defRPr sz="2400">
                <a:solidFill>
                  <a:srgbClr val="002060"/>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lvl="0"/>
            <a:r>
              <a:rPr lang="zh-CN" altLang="en-US" dirty="0"/>
              <a:t>政策背景</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pic>
        <p:nvPicPr>
          <p:cNvPr id="11" name="图片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0440" y="978853"/>
            <a:ext cx="824230" cy="811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990600" y="5340350"/>
            <a:ext cx="4516120" cy="365125"/>
          </a:xfrm>
          <a:prstGeom prst="rect">
            <a:avLst/>
          </a:prstGeom>
        </p:spPr>
        <p:txBody>
          <a:bodyPr/>
          <a:lstStyle/>
          <a:p>
            <a:fld id="{50B6AA5C-B450-473B-8942-73A88D1986E9}" type="datetimeFigureOut">
              <a:rPr lang="zh-CN" altLang="en-US" smtClean="0"/>
            </a:fld>
            <a:endParaRPr lang="zh-CN" altLang="en-US"/>
          </a:p>
        </p:txBody>
      </p:sp>
      <p:sp>
        <p:nvSpPr>
          <p:cNvPr id="4" name="页脚占位符 3"/>
          <p:cNvSpPr>
            <a:spLocks noGrp="1"/>
          </p:cNvSpPr>
          <p:nvPr>
            <p:ph type="ftr" sz="quarter" idx="11"/>
          </p:nvPr>
        </p:nvSpPr>
        <p:spPr>
          <a:xfrm>
            <a:off x="6634480" y="5718969"/>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5FE7558A-FCA2-42B9-A9C7-0035C5F621CA}" type="slidenum">
              <a:rPr lang="zh-CN" altLang="en-US" smtClean="0"/>
            </a:fld>
            <a:endParaRPr lang="zh-CN" altLang="en-US"/>
          </a:p>
        </p:txBody>
      </p:sp>
      <p:sp>
        <p:nvSpPr>
          <p:cNvPr id="7" name="内容占位符 8"/>
          <p:cNvSpPr>
            <a:spLocks noGrp="1"/>
          </p:cNvSpPr>
          <p:nvPr>
            <p:ph sz="quarter" idx="13" hasCustomPrompt="1"/>
          </p:nvPr>
        </p:nvSpPr>
        <p:spPr>
          <a:xfrm>
            <a:off x="640080" y="612775"/>
            <a:ext cx="6786880" cy="539750"/>
          </a:xfrm>
        </p:spPr>
        <p:txBody>
          <a:bodyPr/>
          <a:lstStyle>
            <a:lvl1pPr>
              <a:defRPr sz="2400">
                <a:solidFill>
                  <a:srgbClr val="002060"/>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lvl="0"/>
            <a:r>
              <a:rPr lang="zh-CN" altLang="en-US" dirty="0"/>
              <a:t>政策背景</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0440" y="978853"/>
            <a:ext cx="824230" cy="81174"/>
          </a:xfrm>
          <a:prstGeom prst="rect">
            <a:avLst/>
          </a:prstGeom>
        </p:spPr>
      </p:pic>
      <p:sp>
        <p:nvSpPr>
          <p:cNvPr id="9" name="标题 1"/>
          <p:cNvSpPr>
            <a:spLocks noGrp="1"/>
          </p:cNvSpPr>
          <p:nvPr>
            <p:ph type="title"/>
          </p:nvPr>
        </p:nvSpPr>
        <p:spPr>
          <a:xfrm>
            <a:off x="838200" y="1798029"/>
            <a:ext cx="10515600" cy="756259"/>
          </a:xfrm>
        </p:spPr>
        <p:txBody>
          <a:bodyPr/>
          <a:lstStyle/>
          <a:p>
            <a:r>
              <a:rPr lang="zh-CN" altLang="en-US" dirty="0"/>
              <a:t>单击此处编辑母版标题样式</a:t>
            </a:r>
            <a:endParaRPr lang="zh-CN" altLang="en-US" dirty="0"/>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91880" y="520277"/>
            <a:ext cx="2705511" cy="53975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5FE7558A-FCA2-42B9-A9C7-0035C5F621CA}" type="slidenum">
              <a:rPr lang="zh-CN" altLang="en-US" smtClean="0"/>
            </a:fld>
            <a:endParaRPr lang="zh-CN" altLang="en-US"/>
          </a:p>
        </p:txBody>
      </p:sp>
      <p:sp>
        <p:nvSpPr>
          <p:cNvPr id="6" name="内容占位符 8"/>
          <p:cNvSpPr>
            <a:spLocks noGrp="1"/>
          </p:cNvSpPr>
          <p:nvPr>
            <p:ph sz="quarter" idx="13" hasCustomPrompt="1"/>
          </p:nvPr>
        </p:nvSpPr>
        <p:spPr>
          <a:xfrm>
            <a:off x="528320" y="573841"/>
            <a:ext cx="6786880" cy="539750"/>
          </a:xfrm>
        </p:spPr>
        <p:txBody>
          <a:bodyPr/>
          <a:lstStyle>
            <a:lvl1pPr>
              <a:defRPr sz="2400">
                <a:solidFill>
                  <a:srgbClr val="002060"/>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vl2pPr marL="457200" indent="0">
              <a:buNone/>
              <a:defRPr/>
            </a:lvl2pPr>
          </a:lstStyle>
          <a:p>
            <a:pPr lvl="0"/>
            <a:r>
              <a:rPr lang="zh-CN" altLang="en-US" dirty="0"/>
              <a:t>政策背景</a:t>
            </a:r>
            <a:endParaRPr lang="zh-CN" altLang="en-US" dirty="0"/>
          </a:p>
          <a:p>
            <a:pPr lvl="1"/>
            <a:endParaRPr lang="zh-CN" altLang="en-US" dirty="0"/>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8680" y="968693"/>
            <a:ext cx="824230" cy="81174"/>
          </a:xfrm>
          <a:prstGeom prst="rect">
            <a:avLst/>
          </a:prstGeom>
        </p:spPr>
      </p:pic>
      <p:sp>
        <p:nvSpPr>
          <p:cNvPr id="8" name="标题 1"/>
          <p:cNvSpPr>
            <a:spLocks noGrp="1"/>
          </p:cNvSpPr>
          <p:nvPr>
            <p:ph type="title"/>
          </p:nvPr>
        </p:nvSpPr>
        <p:spPr>
          <a:xfrm>
            <a:off x="980440" y="2297620"/>
            <a:ext cx="3691572" cy="2328665"/>
          </a:xfrm>
        </p:spPr>
        <p:txBody>
          <a:bodyPr anchor="b"/>
          <a:lstStyle>
            <a:lvl1pPr>
              <a:defRPr sz="3200"/>
            </a:lvl1pPr>
          </a:lstStyle>
          <a:p>
            <a:r>
              <a:rPr lang="zh-CN" altLang="en-US" dirty="0"/>
              <a:t>单击此处编辑母版标题样式</a:t>
            </a:r>
            <a:endParaRPr lang="zh-CN" altLang="en-US" dirty="0"/>
          </a:p>
        </p:txBody>
      </p:sp>
      <p:sp>
        <p:nvSpPr>
          <p:cNvPr id="9" name="图片占位符 2"/>
          <p:cNvSpPr>
            <a:spLocks noGrp="1"/>
          </p:cNvSpPr>
          <p:nvPr>
            <p:ph type="pic" idx="1"/>
          </p:nvPr>
        </p:nvSpPr>
        <p:spPr>
          <a:xfrm>
            <a:off x="5323839" y="1406421"/>
            <a:ext cx="5794442" cy="42066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1" name="日期占位符 4"/>
          <p:cNvSpPr>
            <a:spLocks noGrp="1"/>
          </p:cNvSpPr>
          <p:nvPr>
            <p:ph type="dt" sz="half" idx="10"/>
          </p:nvPr>
        </p:nvSpPr>
        <p:spPr>
          <a:xfrm>
            <a:off x="1084119" y="5751695"/>
            <a:ext cx="4239720" cy="378619"/>
          </a:xfrm>
          <a:prstGeom prst="rect">
            <a:avLst/>
          </a:prstGeom>
        </p:spPr>
        <p:txBody>
          <a:bodyPr/>
          <a:lstStyle/>
          <a:p>
            <a:fld id="{50B6AA5C-B450-473B-8942-73A88D1986E9}" type="datetimeFigureOut">
              <a:rPr lang="zh-CN" altLang="en-US" smtClean="0"/>
            </a:fld>
            <a:endParaRPr lang="zh-CN" altLang="en-US"/>
          </a:p>
        </p:txBody>
      </p:sp>
      <p:sp>
        <p:nvSpPr>
          <p:cNvPr id="12" name="页脚占位符 5"/>
          <p:cNvSpPr>
            <a:spLocks noGrp="1"/>
          </p:cNvSpPr>
          <p:nvPr>
            <p:ph type="ftr" sz="quarter" idx="11"/>
          </p:nvPr>
        </p:nvSpPr>
        <p:spPr>
          <a:xfrm flipV="1">
            <a:off x="6775131" y="5933440"/>
            <a:ext cx="3862962" cy="163839"/>
          </a:xfrm>
          <a:prstGeom prst="rect">
            <a:avLst/>
          </a:prstGeom>
        </p:spPr>
        <p:txBody>
          <a:bodyPr/>
          <a:lstStyle/>
          <a:p>
            <a:endParaRPr lang="zh-CN" altLang="en-US"/>
          </a:p>
        </p:txBody>
      </p:sp>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48289" y="510117"/>
            <a:ext cx="2705511" cy="53975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1798029"/>
            <a:ext cx="10515600" cy="756259"/>
          </a:xfrm>
        </p:spPr>
        <p:txBody>
          <a:body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2761271"/>
            <a:ext cx="10515600" cy="3083296"/>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990600" y="6203950"/>
            <a:ext cx="4516120" cy="365125"/>
          </a:xfrm>
          <a:prstGeom prst="rect">
            <a:avLst/>
          </a:prstGeom>
        </p:spPr>
        <p:txBody>
          <a:bodyPr/>
          <a:lstStyle/>
          <a:p>
            <a:fld id="{50B6AA5C-B450-473B-8942-73A88D1986E9}" type="datetimeFigureOut">
              <a:rPr lang="zh-CN" altLang="en-US" smtClean="0"/>
            </a:fld>
            <a:endParaRPr lang="zh-CN" altLang="en-US"/>
          </a:p>
        </p:txBody>
      </p:sp>
      <p:sp>
        <p:nvSpPr>
          <p:cNvPr id="5" name="页脚占位符 4"/>
          <p:cNvSpPr>
            <a:spLocks noGrp="1"/>
          </p:cNvSpPr>
          <p:nvPr>
            <p:ph type="ftr" sz="quarter" idx="11"/>
          </p:nvPr>
        </p:nvSpPr>
        <p:spPr>
          <a:xfrm>
            <a:off x="6634480" y="6582569"/>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FE7558A-FCA2-42B9-A9C7-0035C5F621CA}" type="slidenum">
              <a:rPr lang="zh-CN" altLang="en-US" smtClean="0"/>
            </a:fld>
            <a:endParaRPr lang="zh-CN" altLang="en-US"/>
          </a:p>
        </p:txBody>
      </p:sp>
      <p:sp>
        <p:nvSpPr>
          <p:cNvPr id="8" name="内容占位符 8"/>
          <p:cNvSpPr>
            <a:spLocks noGrp="1"/>
          </p:cNvSpPr>
          <p:nvPr>
            <p:ph sz="quarter" idx="13" hasCustomPrompt="1"/>
          </p:nvPr>
        </p:nvSpPr>
        <p:spPr>
          <a:xfrm>
            <a:off x="660400" y="632460"/>
            <a:ext cx="6786880" cy="539750"/>
          </a:xfrm>
        </p:spPr>
        <p:txBody>
          <a:bodyPr/>
          <a:lstStyle>
            <a:lvl1pPr>
              <a:defRPr sz="2400">
                <a:solidFill>
                  <a:srgbClr val="002060"/>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lvl="0"/>
            <a:r>
              <a:rPr lang="zh-CN" altLang="en-US" dirty="0"/>
              <a:t>政策背景</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0440" y="978853"/>
            <a:ext cx="824230" cy="81174"/>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26089" y="520277"/>
            <a:ext cx="2705511" cy="53975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174740" y="1504950"/>
            <a:ext cx="4871720" cy="3941763"/>
          </a:xfrm>
        </p:spPr>
        <p:txBody>
          <a:bodyPr vert="eaVert"/>
          <a:lstStyle/>
          <a:p>
            <a:r>
              <a:rPr lang="zh-CN" altLang="en-US"/>
              <a:t>单击此处编辑母版标题样式</a:t>
            </a:r>
            <a:endParaRPr lang="zh-CN" altLang="en-US"/>
          </a:p>
        </p:txBody>
      </p:sp>
      <p:sp>
        <p:nvSpPr>
          <p:cNvPr id="4" name="日期占位符 3"/>
          <p:cNvSpPr>
            <a:spLocks noGrp="1"/>
          </p:cNvSpPr>
          <p:nvPr>
            <p:ph type="dt" sz="half" idx="10"/>
          </p:nvPr>
        </p:nvSpPr>
        <p:spPr>
          <a:xfrm>
            <a:off x="990600" y="5340350"/>
            <a:ext cx="4516120" cy="365125"/>
          </a:xfrm>
          <a:prstGeom prst="rect">
            <a:avLst/>
          </a:prstGeom>
        </p:spPr>
        <p:txBody>
          <a:bodyPr/>
          <a:lstStyle/>
          <a:p>
            <a:fld id="{50B6AA5C-B450-473B-8942-73A88D1986E9}" type="datetimeFigureOut">
              <a:rPr lang="zh-CN" altLang="en-US" smtClean="0"/>
            </a:fld>
            <a:endParaRPr lang="zh-CN" altLang="en-US"/>
          </a:p>
        </p:txBody>
      </p:sp>
      <p:sp>
        <p:nvSpPr>
          <p:cNvPr id="5" name="页脚占位符 4"/>
          <p:cNvSpPr>
            <a:spLocks noGrp="1"/>
          </p:cNvSpPr>
          <p:nvPr>
            <p:ph type="ftr" sz="quarter" idx="11"/>
          </p:nvPr>
        </p:nvSpPr>
        <p:spPr>
          <a:xfrm>
            <a:off x="6634480" y="5718969"/>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FE7558A-FCA2-42B9-A9C7-0035C5F621CA}" type="slidenum">
              <a:rPr lang="zh-CN" altLang="en-US" smtClean="0"/>
            </a:fld>
            <a:endParaRPr lang="zh-CN" altLang="en-US"/>
          </a:p>
        </p:txBody>
      </p:sp>
      <p:sp>
        <p:nvSpPr>
          <p:cNvPr id="7" name="标题 1"/>
          <p:cNvSpPr txBox="1"/>
          <p:nvPr userDrawn="1"/>
        </p:nvSpPr>
        <p:spPr>
          <a:xfrm>
            <a:off x="980440" y="2297620"/>
            <a:ext cx="3691572" cy="232866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zh-CN" altLang="en-US"/>
              <a:t>单击此处编辑母版标题样式</a:t>
            </a:r>
            <a:endParaRPr lang="zh-CN" altLang="en-US" dirty="0"/>
          </a:p>
        </p:txBody>
      </p:sp>
      <p:sp>
        <p:nvSpPr>
          <p:cNvPr id="9" name="内容占位符 8"/>
          <p:cNvSpPr>
            <a:spLocks noGrp="1"/>
          </p:cNvSpPr>
          <p:nvPr>
            <p:ph sz="quarter" idx="13" hasCustomPrompt="1"/>
          </p:nvPr>
        </p:nvSpPr>
        <p:spPr>
          <a:xfrm>
            <a:off x="660400" y="632460"/>
            <a:ext cx="6786880" cy="539750"/>
          </a:xfrm>
        </p:spPr>
        <p:txBody>
          <a:bodyPr/>
          <a:lstStyle>
            <a:lvl1pPr>
              <a:defRPr sz="2400">
                <a:solidFill>
                  <a:srgbClr val="002060"/>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lvl="0"/>
            <a:r>
              <a:rPr lang="zh-CN" altLang="en-US" dirty="0"/>
              <a:t>政策背景</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0440" y="978853"/>
            <a:ext cx="824230" cy="81174"/>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26089" y="528955"/>
            <a:ext cx="2705511" cy="53975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13227" y="1474268"/>
            <a:ext cx="4493605" cy="4492172"/>
          </a:xfrm>
          <a:prstGeom prst="rect">
            <a:avLst/>
          </a:prstGeom>
        </p:spPr>
      </p:pic>
      <p:pic>
        <p:nvPicPr>
          <p:cNvPr id="19" name="图片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9691" y="4959540"/>
            <a:ext cx="1318313" cy="610680"/>
          </a:xfrm>
          <a:prstGeom prst="rect">
            <a:avLst/>
          </a:prstGeom>
        </p:spPr>
      </p:pic>
      <p:sp>
        <p:nvSpPr>
          <p:cNvPr id="20" name="标题 1"/>
          <p:cNvSpPr txBox="1"/>
          <p:nvPr userDrawn="1"/>
        </p:nvSpPr>
        <p:spPr>
          <a:xfrm>
            <a:off x="744448" y="1137245"/>
            <a:ext cx="6446295" cy="67404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D83651"/>
                </a:solidFill>
                <a:latin typeface="현대산스 Head" panose="020B0600000101010101" pitchFamily="34" charset="-127"/>
                <a:ea typeface="현대산스 Head" panose="020B0600000101010101" pitchFamily="34" charset="-127"/>
              </a:rPr>
              <a:t>Thanks </a:t>
            </a:r>
            <a:r>
              <a:rPr lang="en-US" altLang="zh-CN" sz="4800" dirty="0">
                <a:solidFill>
                  <a:srgbClr val="D83651"/>
                </a:solidFill>
                <a:latin typeface="微软雅黑" panose="020B0503020204020204" pitchFamily="34" charset="-122"/>
                <a:ea typeface="微软雅黑" panose="020B0503020204020204" pitchFamily="34" charset="-122"/>
              </a:rPr>
              <a:t>For</a:t>
            </a:r>
            <a:r>
              <a:rPr lang="en-US" altLang="zh-CN" sz="4800" dirty="0">
                <a:solidFill>
                  <a:srgbClr val="D83651"/>
                </a:solidFill>
                <a:latin typeface="현대산스 Head" panose="020B0600000101010101" pitchFamily="34" charset="-127"/>
                <a:ea typeface="현대산스 Head" panose="020B0600000101010101" pitchFamily="34" charset="-127"/>
              </a:rPr>
              <a:t> Your Time</a:t>
            </a:r>
            <a:endParaRPr lang="zh-CN" altLang="en-US" sz="4800" dirty="0">
              <a:solidFill>
                <a:srgbClr val="D83651"/>
              </a:solidFill>
              <a:latin typeface="현대산스 Head" panose="020B0600000101010101" pitchFamily="34" charset="-127"/>
            </a:endParaRPr>
          </a:p>
        </p:txBody>
      </p:sp>
      <p:sp>
        <p:nvSpPr>
          <p:cNvPr id="21" name="矩形 20"/>
          <p:cNvSpPr/>
          <p:nvPr userDrawn="1"/>
        </p:nvSpPr>
        <p:spPr>
          <a:xfrm>
            <a:off x="2600488" y="4888278"/>
            <a:ext cx="2810385" cy="338554"/>
          </a:xfrm>
          <a:prstGeom prst="rect">
            <a:avLst/>
          </a:prstGeom>
        </p:spPr>
        <p:txBody>
          <a:bodyPr wrap="none">
            <a:spAutoFit/>
          </a:bodyPr>
          <a:lstStyle/>
          <a:p>
            <a:r>
              <a:rPr lang="zh-CN" altLang="en-US" sz="1600" dirty="0">
                <a:solidFill>
                  <a:srgbClr val="595757"/>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江苏保旺达软件技术有限公司</a:t>
            </a:r>
            <a:endParaRPr lang="zh-CN" altLang="en-US" sz="1600" dirty="0">
              <a:solidFill>
                <a:srgbClr val="595757"/>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22" name="矩形 21"/>
          <p:cNvSpPr/>
          <p:nvPr userDrawn="1"/>
        </p:nvSpPr>
        <p:spPr>
          <a:xfrm>
            <a:off x="2615728" y="5178028"/>
            <a:ext cx="3001143" cy="246221"/>
          </a:xfrm>
          <a:prstGeom prst="rect">
            <a:avLst/>
          </a:prstGeom>
        </p:spPr>
        <p:txBody>
          <a:bodyPr wrap="none">
            <a:spAutoFit/>
          </a:bodyPr>
          <a:lstStyle/>
          <a:p>
            <a:r>
              <a:rPr lang="en-US" altLang="zh-CN" sz="1000" dirty="0">
                <a:solidFill>
                  <a:srgbClr val="595757"/>
                </a:solidFill>
                <a:latin typeface="현대산스 Head Light" panose="020B0600000101010101" pitchFamily="34" charset="-127"/>
              </a:rPr>
              <a:t>Jiang </a:t>
            </a:r>
            <a:r>
              <a:rPr lang="en-US" altLang="zh-CN" sz="1000" dirty="0" err="1">
                <a:solidFill>
                  <a:srgbClr val="595757"/>
                </a:solidFill>
                <a:latin typeface="현대산스 Head Light" panose="020B0600000101010101" pitchFamily="34" charset="-127"/>
              </a:rPr>
              <a:t>Su</a:t>
            </a:r>
            <a:r>
              <a:rPr lang="en-US" altLang="zh-CN" sz="1000" dirty="0">
                <a:solidFill>
                  <a:srgbClr val="595757"/>
                </a:solidFill>
                <a:latin typeface="현대산스 Head Light" panose="020B0600000101010101" pitchFamily="34" charset="-127"/>
              </a:rPr>
              <a:t> </a:t>
            </a:r>
            <a:r>
              <a:rPr lang="en-US" altLang="zh-CN" sz="1000" dirty="0" err="1">
                <a:solidFill>
                  <a:srgbClr val="595757"/>
                </a:solidFill>
                <a:latin typeface="현대산스 Head Light" panose="020B0600000101010101" pitchFamily="34" charset="-127"/>
              </a:rPr>
              <a:t>Prowada</a:t>
            </a:r>
            <a:r>
              <a:rPr lang="en-US" altLang="zh-CN" sz="1000" dirty="0">
                <a:solidFill>
                  <a:srgbClr val="595757"/>
                </a:solidFill>
                <a:latin typeface="현대산스 Head Light" panose="020B0600000101010101" pitchFamily="34" charset="-127"/>
              </a:rPr>
              <a:t> Software </a:t>
            </a:r>
            <a:r>
              <a:rPr lang="zh-CN" altLang="en-US" sz="1000" dirty="0">
                <a:solidFill>
                  <a:srgbClr val="595757"/>
                </a:solidFill>
                <a:latin typeface="현대산스 Head Light" panose="020B0600000101010101" pitchFamily="34" charset="-127"/>
              </a:rPr>
              <a:t>Technology Co., Ltd.</a:t>
            </a:r>
            <a:endParaRPr lang="zh-CN" altLang="en-US" sz="1000" dirty="0">
              <a:solidFill>
                <a:srgbClr val="595757"/>
              </a:solidFill>
              <a:latin typeface="현대산스 Head Light" panose="020B0600000101010101" pitchFamily="34" charset="-127"/>
            </a:endParaRPr>
          </a:p>
        </p:txBody>
      </p:sp>
      <p:sp>
        <p:nvSpPr>
          <p:cNvPr id="23" name="矩形 22"/>
          <p:cNvSpPr/>
          <p:nvPr userDrawn="1"/>
        </p:nvSpPr>
        <p:spPr>
          <a:xfrm>
            <a:off x="2629066" y="5495425"/>
            <a:ext cx="1212191" cy="253916"/>
          </a:xfrm>
          <a:prstGeom prst="rect">
            <a:avLst/>
          </a:prstGeom>
        </p:spPr>
        <p:txBody>
          <a:bodyPr wrap="none">
            <a:spAutoFit/>
          </a:bodyPr>
          <a:lstStyle/>
          <a:p>
            <a:r>
              <a:rPr lang="zh-CN" altLang="en-US" sz="1050" dirty="0">
                <a:solidFill>
                  <a:srgbClr val="595757"/>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T:025-86592222</a:t>
            </a:r>
            <a:endParaRPr lang="zh-CN" altLang="en-US" sz="1050" dirty="0">
              <a:solidFill>
                <a:srgbClr val="595757"/>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26" name="矩形 25"/>
          <p:cNvSpPr/>
          <p:nvPr userDrawn="1"/>
        </p:nvSpPr>
        <p:spPr>
          <a:xfrm>
            <a:off x="2616794" y="5894145"/>
            <a:ext cx="3340979" cy="253916"/>
          </a:xfrm>
          <a:prstGeom prst="rect">
            <a:avLst/>
          </a:prstGeom>
        </p:spPr>
        <p:txBody>
          <a:bodyPr wrap="none">
            <a:spAutoFit/>
          </a:bodyPr>
          <a:lstStyle/>
          <a:p>
            <a:r>
              <a:rPr lang="en-US" altLang="zh-CN" sz="1050" dirty="0">
                <a:solidFill>
                  <a:srgbClr val="595757"/>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a:t>
            </a:r>
            <a:r>
              <a:rPr lang="zh-CN" altLang="en-US" sz="1050" b="0" i="0" dirty="0">
                <a:solidFill>
                  <a:srgbClr val="000000"/>
                </a:solidFill>
                <a:effectLst/>
                <a:latin typeface="思源黑体"/>
              </a:rPr>
              <a:t>江苏省南京市建邺区泰山路</a:t>
            </a:r>
            <a:r>
              <a:rPr lang="en-US" altLang="zh-CN" sz="1050" b="0" i="0" dirty="0">
                <a:solidFill>
                  <a:srgbClr val="000000"/>
                </a:solidFill>
                <a:effectLst/>
                <a:latin typeface="思源黑体"/>
              </a:rPr>
              <a:t>199</a:t>
            </a:r>
            <a:r>
              <a:rPr lang="zh-CN" altLang="en-US" sz="1050" b="0" i="0" dirty="0">
                <a:solidFill>
                  <a:srgbClr val="000000"/>
                </a:solidFill>
                <a:effectLst/>
                <a:latin typeface="思源黑体"/>
              </a:rPr>
              <a:t>号万得大厦</a:t>
            </a:r>
            <a:r>
              <a:rPr lang="en-US" altLang="zh-CN" sz="1050" b="0" i="0" dirty="0">
                <a:solidFill>
                  <a:srgbClr val="000000"/>
                </a:solidFill>
                <a:effectLst/>
                <a:latin typeface="思源黑体"/>
              </a:rPr>
              <a:t>A</a:t>
            </a:r>
            <a:r>
              <a:rPr lang="zh-CN" altLang="en-US" sz="1050" b="0" i="0" dirty="0">
                <a:solidFill>
                  <a:srgbClr val="000000"/>
                </a:solidFill>
                <a:effectLst/>
                <a:latin typeface="思源黑体"/>
              </a:rPr>
              <a:t>座</a:t>
            </a:r>
            <a:r>
              <a:rPr lang="en-US" altLang="zh-CN" sz="1050" b="0" i="0" dirty="0">
                <a:solidFill>
                  <a:srgbClr val="000000"/>
                </a:solidFill>
                <a:effectLst/>
                <a:latin typeface="思源黑体"/>
              </a:rPr>
              <a:t>13</a:t>
            </a:r>
            <a:r>
              <a:rPr lang="zh-CN" altLang="en-US" sz="1050" b="0" i="0" dirty="0">
                <a:solidFill>
                  <a:srgbClr val="000000"/>
                </a:solidFill>
                <a:effectLst/>
                <a:latin typeface="思源黑体"/>
              </a:rPr>
              <a:t>楼</a:t>
            </a:r>
            <a:endParaRPr lang="zh-CN" altLang="en-US" sz="1050" i="0" dirty="0">
              <a:solidFill>
                <a:srgbClr val="595757"/>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27" name="矩形 26"/>
          <p:cNvSpPr/>
          <p:nvPr userDrawn="1"/>
        </p:nvSpPr>
        <p:spPr>
          <a:xfrm>
            <a:off x="2728913" y="5455172"/>
            <a:ext cx="2440781" cy="21600"/>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占位符 3"/>
          <p:cNvSpPr>
            <a:spLocks noGrp="1"/>
          </p:cNvSpPr>
          <p:nvPr>
            <p:ph type="body" sz="half" idx="2" hasCustomPrompt="1"/>
          </p:nvPr>
        </p:nvSpPr>
        <p:spPr>
          <a:xfrm>
            <a:off x="3788323" y="5523443"/>
            <a:ext cx="1381372" cy="173286"/>
          </a:xfrm>
        </p:spPr>
        <p:txBody>
          <a:bodyPr>
            <a:normAutofit/>
          </a:bodyPr>
          <a:lstStyle>
            <a:lvl1pPr marL="0" indent="0">
              <a:buNone/>
              <a:defRPr sz="9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n-US" altLang="zh-CN" sz="900" dirty="0">
                <a:solidFill>
                  <a:srgbClr val="595757"/>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M:+xxxxxxxxx</a:t>
            </a:r>
            <a:endParaRPr lang="zh-CN" altLang="en-US" sz="900" dirty="0">
              <a:solidFill>
                <a:srgbClr val="595757"/>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30" name="文本占位符 3"/>
          <p:cNvSpPr>
            <a:spLocks noGrp="1"/>
          </p:cNvSpPr>
          <p:nvPr>
            <p:ph type="body" sz="half" idx="10" hasCustomPrompt="1"/>
          </p:nvPr>
        </p:nvSpPr>
        <p:spPr>
          <a:xfrm>
            <a:off x="2624308" y="5754890"/>
            <a:ext cx="1381372" cy="173286"/>
          </a:xfrm>
        </p:spPr>
        <p:txBody>
          <a:bodyPr>
            <a:normAutofit/>
          </a:bodyPr>
          <a:lstStyle>
            <a:lvl1pPr marL="0" indent="0">
              <a:buNone/>
              <a:defRPr sz="9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n-US" altLang="zh-CN" sz="900" dirty="0">
                <a:solidFill>
                  <a:srgbClr val="595757"/>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E</a:t>
            </a:r>
            <a:r>
              <a:rPr lang="zh-CN" altLang="en-US" sz="900" dirty="0">
                <a:solidFill>
                  <a:srgbClr val="595757"/>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900" dirty="0">
                <a:solidFill>
                  <a:srgbClr val="595757"/>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XXXX@bwda.net</a:t>
            </a:r>
            <a:endParaRPr lang="en-US" altLang="zh-CN" sz="900" dirty="0">
              <a:solidFill>
                <a:srgbClr val="595757"/>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7" name="文本框 6"/>
          <p:cNvSpPr txBox="1"/>
          <p:nvPr userDrawn="1"/>
        </p:nvSpPr>
        <p:spPr>
          <a:xfrm>
            <a:off x="9607098" y="6250089"/>
            <a:ext cx="1947969" cy="246221"/>
          </a:xfrm>
          <a:prstGeom prst="rect">
            <a:avLst/>
          </a:prstGeom>
          <a:noFill/>
        </p:spPr>
        <p:txBody>
          <a:bodyPr wrap="none" rtlCol="0">
            <a:spAutoFit/>
          </a:bodyPr>
          <a:lstStyle/>
          <a:p>
            <a:r>
              <a:rPr lang="zh-CN" altLang="en-US" sz="1000" dirty="0">
                <a:latin typeface="微软雅黑 Light" panose="020B0502040204020203" pitchFamily="34" charset="-122"/>
                <a:ea typeface="微软雅黑 Light" panose="020B0502040204020203" pitchFamily="34" charset="-122"/>
                <a:cs typeface="阿里巴巴普惠体 L" panose="00020600040101010101" pitchFamily="18" charset="-122"/>
              </a:rPr>
              <a:t>洞察数据安全      直达业务所需</a:t>
            </a:r>
            <a:endParaRPr lang="zh-CN" altLang="en-US" sz="1000" dirty="0">
              <a:latin typeface="微软雅黑 Light" panose="020B0502040204020203" pitchFamily="34" charset="-122"/>
              <a:ea typeface="微软雅黑 Light" panose="020B0502040204020203" pitchFamily="34" charset="-122"/>
              <a:cs typeface="阿里巴巴普惠体 L" panose="00020600040101010101" pitchFamily="18" charset="-122"/>
            </a:endParaRPr>
          </a:p>
        </p:txBody>
      </p:sp>
      <p:sp>
        <p:nvSpPr>
          <p:cNvPr id="8" name="标题 1"/>
          <p:cNvSpPr txBox="1"/>
          <p:nvPr userDrawn="1"/>
        </p:nvSpPr>
        <p:spPr>
          <a:xfrm>
            <a:off x="459116" y="6211175"/>
            <a:ext cx="4193473" cy="324050"/>
          </a:xfrm>
          <a:prstGeom prst="rect">
            <a:avLst/>
          </a:prstGeom>
          <a:ln>
            <a:no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1000" dirty="0" err="1">
                <a:solidFill>
                  <a:srgbClr val="595757"/>
                </a:solidFill>
                <a:latin typeface="微软雅黑" panose="020B0503020204020204" pitchFamily="34" charset="-122"/>
                <a:ea typeface="微软雅黑" panose="020B0503020204020204" pitchFamily="34" charset="-122"/>
              </a:rPr>
              <a:t>Prowada</a:t>
            </a:r>
            <a:r>
              <a:rPr lang="en-US" altLang="zh-CN" sz="1000" dirty="0">
                <a:solidFill>
                  <a:srgbClr val="595757"/>
                </a:solidFill>
                <a:latin typeface="微软雅黑" panose="020B0503020204020204" pitchFamily="34" charset="-122"/>
                <a:ea typeface="微软雅黑" panose="020B0503020204020204" pitchFamily="34" charset="-122"/>
              </a:rPr>
              <a:t> | Copyright © 2025 </a:t>
            </a:r>
            <a:r>
              <a:rPr lang="en-US" altLang="zh-CN" sz="1000" dirty="0" err="1">
                <a:solidFill>
                  <a:srgbClr val="595757"/>
                </a:solidFill>
                <a:latin typeface="微软雅黑" panose="020B0503020204020204" pitchFamily="34" charset="-122"/>
                <a:ea typeface="微软雅黑" panose="020B0503020204020204" pitchFamily="34" charset="-122"/>
              </a:rPr>
              <a:t>Prowada</a:t>
            </a:r>
            <a:r>
              <a:rPr lang="en-US" altLang="zh-CN" sz="1000" dirty="0">
                <a:solidFill>
                  <a:srgbClr val="595757"/>
                </a:solidFill>
                <a:latin typeface="微软雅黑" panose="020B0503020204020204" pitchFamily="34" charset="-122"/>
                <a:ea typeface="微软雅黑" panose="020B0503020204020204" pitchFamily="34" charset="-122"/>
              </a:rPr>
              <a:t> Inc. All rights reserved.</a:t>
            </a:r>
            <a:endParaRPr lang="zh-CN" altLang="en-US" sz="1000" dirty="0">
              <a:solidFill>
                <a:srgbClr val="595757"/>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1" Type="http://schemas.openxmlformats.org/officeDocument/2006/relationships/slideLayout" Target="../slideLayouts/slideLayout6.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9.png"/><Relationship Id="rId1"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0.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6.xml"/><Relationship Id="rId2" Type="http://schemas.openxmlformats.org/officeDocument/2006/relationships/image" Target="../media/image9.sv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xml"/><Relationship Id="rId2" Type="http://schemas.openxmlformats.org/officeDocument/2006/relationships/image" Target="../media/image9.sv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F3F3"/>
        </a:solidFill>
        <a:effectLst/>
      </p:bgPr>
    </p:bg>
    <p:spTree>
      <p:nvGrpSpPr>
        <p:cNvPr id="1" name=""/>
        <p:cNvGrpSpPr/>
        <p:nvPr/>
      </p:nvGrpSpPr>
      <p:grpSpPr>
        <a:xfrm>
          <a:off x="0" y="0"/>
          <a:ext cx="0" cy="0"/>
          <a:chOff x="0" y="0"/>
          <a:chExt cx="0" cy="0"/>
        </a:xfrm>
      </p:grpSpPr>
      <p:sp>
        <p:nvSpPr>
          <p:cNvPr id="9" name="矩形 8"/>
          <p:cNvSpPr/>
          <p:nvPr/>
        </p:nvSpPr>
        <p:spPr>
          <a:xfrm>
            <a:off x="-8962" y="0"/>
            <a:ext cx="1220096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 name="直接连接符 2"/>
          <p:cNvCxnSpPr/>
          <p:nvPr/>
        </p:nvCxnSpPr>
        <p:spPr>
          <a:xfrm>
            <a:off x="521046" y="3944679"/>
            <a:ext cx="1044575" cy="0"/>
          </a:xfrm>
          <a:prstGeom prst="line">
            <a:avLst/>
          </a:prstGeom>
          <a:ln w="38100">
            <a:solidFill>
              <a:srgbClr val="D93E58"/>
            </a:solidFill>
          </a:ln>
        </p:spPr>
        <p:style>
          <a:lnRef idx="1">
            <a:schemeClr val="accent1"/>
          </a:lnRef>
          <a:fillRef idx="0">
            <a:schemeClr val="accent1"/>
          </a:fillRef>
          <a:effectRef idx="0">
            <a:schemeClr val="accent1"/>
          </a:effectRef>
          <a:fontRef idx="minor">
            <a:schemeClr val="tx1"/>
          </a:fontRef>
        </p:style>
      </p:cxnSp>
      <p:sp>
        <p:nvSpPr>
          <p:cNvPr id="30" name="任意多边形: 形状 29"/>
          <p:cNvSpPr/>
          <p:nvPr/>
        </p:nvSpPr>
        <p:spPr>
          <a:xfrm>
            <a:off x="4372270" y="2885402"/>
            <a:ext cx="7828692" cy="3972598"/>
          </a:xfrm>
          <a:custGeom>
            <a:avLst/>
            <a:gdLst>
              <a:gd name="connsiteX0" fmla="*/ 5475204 w 7828692"/>
              <a:gd name="connsiteY0" fmla="*/ 0 h 3972598"/>
              <a:gd name="connsiteX1" fmla="*/ 7588012 w 7828692"/>
              <a:gd name="connsiteY1" fmla="*/ 399677 h 3972598"/>
              <a:gd name="connsiteX2" fmla="*/ 7828692 w 7828692"/>
              <a:gd name="connsiteY2" fmla="*/ 504951 h 3972598"/>
              <a:gd name="connsiteX3" fmla="*/ 7828692 w 7828692"/>
              <a:gd name="connsiteY3" fmla="*/ 3971151 h 3972598"/>
              <a:gd name="connsiteX4" fmla="*/ 7800030 w 7828692"/>
              <a:gd name="connsiteY4" fmla="*/ 3972598 h 3972598"/>
              <a:gd name="connsiteX5" fmla="*/ 0 w 7828692"/>
              <a:gd name="connsiteY5" fmla="*/ 3972598 h 3972598"/>
              <a:gd name="connsiteX6" fmla="*/ 165940 w 7828692"/>
              <a:gd name="connsiteY6" fmla="*/ 3519218 h 3972598"/>
              <a:gd name="connsiteX7" fmla="*/ 5475204 w 7828692"/>
              <a:gd name="connsiteY7" fmla="*/ 0 h 397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8692" h="3972598">
                <a:moveTo>
                  <a:pt x="5475204" y="0"/>
                </a:moveTo>
                <a:cubicBezTo>
                  <a:pt x="6221056" y="0"/>
                  <a:pt x="6933811" y="141711"/>
                  <a:pt x="7588012" y="399677"/>
                </a:cubicBezTo>
                <a:lnTo>
                  <a:pt x="7828692" y="504951"/>
                </a:lnTo>
                <a:lnTo>
                  <a:pt x="7828692" y="3971151"/>
                </a:lnTo>
                <a:lnTo>
                  <a:pt x="7800030" y="3972598"/>
                </a:lnTo>
                <a:lnTo>
                  <a:pt x="0" y="3972598"/>
                </a:lnTo>
                <a:lnTo>
                  <a:pt x="165940" y="3519218"/>
                </a:lnTo>
                <a:cubicBezTo>
                  <a:pt x="1040670" y="1451121"/>
                  <a:pt x="3088473" y="0"/>
                  <a:pt x="5475204" y="0"/>
                </a:cubicBezTo>
                <a:close/>
              </a:path>
            </a:pathLst>
          </a:custGeom>
          <a:solidFill>
            <a:srgbClr val="EFAFB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31" name="任意多边形: 形状 30"/>
          <p:cNvSpPr/>
          <p:nvPr/>
        </p:nvSpPr>
        <p:spPr>
          <a:xfrm>
            <a:off x="8238770" y="1"/>
            <a:ext cx="3962193" cy="4354639"/>
          </a:xfrm>
          <a:custGeom>
            <a:avLst/>
            <a:gdLst>
              <a:gd name="connsiteX0" fmla="*/ 0 w 3962193"/>
              <a:gd name="connsiteY0" fmla="*/ 0 h 4354639"/>
              <a:gd name="connsiteX1" fmla="*/ 3933530 w 3962193"/>
              <a:gd name="connsiteY1" fmla="*/ 0 h 4354639"/>
              <a:gd name="connsiteX2" fmla="*/ 3962193 w 3962193"/>
              <a:gd name="connsiteY2" fmla="*/ 1447 h 4354639"/>
              <a:gd name="connsiteX3" fmla="*/ 3962193 w 3962193"/>
              <a:gd name="connsiteY3" fmla="*/ 4354639 h 4354639"/>
              <a:gd name="connsiteX4" fmla="*/ 3698252 w 3962193"/>
              <a:gd name="connsiteY4" fmla="*/ 4271674 h 4354639"/>
              <a:gd name="connsiteX5" fmla="*/ 1293 w 3962193"/>
              <a:gd name="connsiteY5" fmla="*/ 8476 h 4354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2193" h="4354639">
                <a:moveTo>
                  <a:pt x="0" y="0"/>
                </a:moveTo>
                <a:lnTo>
                  <a:pt x="3933530" y="0"/>
                </a:lnTo>
                <a:lnTo>
                  <a:pt x="3962193" y="1447"/>
                </a:lnTo>
                <a:lnTo>
                  <a:pt x="3962193" y="4354639"/>
                </a:lnTo>
                <a:lnTo>
                  <a:pt x="3698252" y="4271674"/>
                </a:lnTo>
                <a:cubicBezTo>
                  <a:pt x="1828597" y="3600143"/>
                  <a:pt x="406662" y="1989460"/>
                  <a:pt x="1293" y="8476"/>
                </a:cubicBezTo>
                <a:close/>
              </a:path>
            </a:pathLst>
          </a:custGeom>
          <a:solidFill>
            <a:srgbClr val="E05E7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9" name="任意多边形: 形状 28"/>
          <p:cNvSpPr/>
          <p:nvPr/>
        </p:nvSpPr>
        <p:spPr>
          <a:xfrm>
            <a:off x="10505370" y="476478"/>
            <a:ext cx="1686631" cy="5905044"/>
          </a:xfrm>
          <a:custGeom>
            <a:avLst/>
            <a:gdLst>
              <a:gd name="connsiteX0" fmla="*/ 1686631 w 1686631"/>
              <a:gd name="connsiteY0" fmla="*/ 0 h 5905044"/>
              <a:gd name="connsiteX1" fmla="*/ 1686631 w 1686631"/>
              <a:gd name="connsiteY1" fmla="*/ 5905044 h 5905044"/>
              <a:gd name="connsiteX2" fmla="*/ 1650939 w 1686631"/>
              <a:gd name="connsiteY2" fmla="*/ 5885094 h 5905044"/>
              <a:gd name="connsiteX3" fmla="*/ 0 w 1686631"/>
              <a:gd name="connsiteY3" fmla="*/ 2952522 h 5905044"/>
              <a:gd name="connsiteX4" fmla="*/ 1650939 w 1686631"/>
              <a:gd name="connsiteY4" fmla="*/ 19951 h 5905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6631" h="5905044">
                <a:moveTo>
                  <a:pt x="1686631" y="0"/>
                </a:moveTo>
                <a:lnTo>
                  <a:pt x="1686631" y="5905044"/>
                </a:lnTo>
                <a:lnTo>
                  <a:pt x="1650939" y="5885094"/>
                </a:lnTo>
                <a:cubicBezTo>
                  <a:pt x="661162" y="5283691"/>
                  <a:pt x="0" y="4195317"/>
                  <a:pt x="0" y="2952522"/>
                </a:cubicBezTo>
                <a:cubicBezTo>
                  <a:pt x="0" y="1709726"/>
                  <a:pt x="661162" y="621354"/>
                  <a:pt x="1650939" y="19951"/>
                </a:cubicBezTo>
                <a:close/>
              </a:path>
            </a:pathLst>
          </a:cu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5" name="标题 1"/>
          <p:cNvSpPr txBox="1"/>
          <p:nvPr/>
        </p:nvSpPr>
        <p:spPr>
          <a:xfrm>
            <a:off x="-844160" y="6512377"/>
            <a:ext cx="5648325" cy="231025"/>
          </a:xfrm>
          <a:prstGeom prst="rect">
            <a:avLst/>
          </a:prstGeom>
          <a:ln>
            <a:noFill/>
          </a:ln>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1000" dirty="0">
                <a:solidFill>
                  <a:srgbClr val="595757"/>
                </a:solidFill>
                <a:latin typeface="微软雅黑" panose="020B0503020204020204" pitchFamily="34" charset="-122"/>
                <a:ea typeface="微软雅黑" panose="020B0503020204020204" pitchFamily="34" charset="-122"/>
              </a:rPr>
              <a:t>Copyright © 2025 </a:t>
            </a:r>
            <a:r>
              <a:rPr lang="en-US" altLang="zh-CN" sz="1000" dirty="0" err="1">
                <a:solidFill>
                  <a:srgbClr val="595757"/>
                </a:solidFill>
                <a:latin typeface="微软雅黑" panose="020B0503020204020204" pitchFamily="34" charset="-122"/>
                <a:ea typeface="微软雅黑" panose="020B0503020204020204" pitchFamily="34" charset="-122"/>
              </a:rPr>
              <a:t>Prowada</a:t>
            </a:r>
            <a:r>
              <a:rPr lang="en-US" altLang="zh-CN" sz="1000" dirty="0">
                <a:solidFill>
                  <a:srgbClr val="595757"/>
                </a:solidFill>
                <a:latin typeface="微软雅黑" panose="020B0503020204020204" pitchFamily="34" charset="-122"/>
                <a:ea typeface="微软雅黑" panose="020B0503020204020204" pitchFamily="34" charset="-122"/>
              </a:rPr>
              <a:t> Inc. All rights reserved.</a:t>
            </a:r>
            <a:endParaRPr lang="zh-CN" altLang="en-US" sz="1000" dirty="0">
              <a:solidFill>
                <a:srgbClr val="595757"/>
              </a:solidFill>
              <a:latin typeface="微软雅黑" panose="020B0503020204020204" pitchFamily="34" charset="-122"/>
              <a:ea typeface="微软雅黑" panose="020B0503020204020204" pitchFamily="34" charset="-122"/>
            </a:endParaRPr>
          </a:p>
        </p:txBody>
      </p:sp>
      <p:sp>
        <p:nvSpPr>
          <p:cNvPr id="16" name="标题 1"/>
          <p:cNvSpPr txBox="1"/>
          <p:nvPr/>
        </p:nvSpPr>
        <p:spPr>
          <a:xfrm>
            <a:off x="268409" y="3029806"/>
            <a:ext cx="5020618" cy="67404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600" spc="300" dirty="0">
                <a:solidFill>
                  <a:srgbClr val="FF0000"/>
                </a:solidFill>
                <a:latin typeface="微软雅黑" panose="020B0503020204020204" pitchFamily="34" charset="-122"/>
                <a:ea typeface="微软雅黑" panose="020B0503020204020204" pitchFamily="34" charset="-122"/>
                <a:cs typeface="阿里巴巴普惠体 R" panose="00020600040101010101" pitchFamily="18" charset="-122"/>
              </a:rPr>
              <a:t>FutureTask</a:t>
            </a:r>
            <a:r>
              <a:rPr lang="zh-CN" altLang="en-US" sz="3600" spc="300" dirty="0">
                <a:solidFill>
                  <a:srgbClr val="FF0000"/>
                </a:solidFill>
                <a:latin typeface="微软雅黑" panose="020B0503020204020204" pitchFamily="34" charset="-122"/>
                <a:ea typeface="微软雅黑" panose="020B0503020204020204" pitchFamily="34" charset="-122"/>
                <a:cs typeface="阿里巴巴普惠体 R" panose="00020600040101010101" pitchFamily="18" charset="-122"/>
              </a:rPr>
              <a:t>核心思想</a:t>
            </a:r>
            <a:endParaRPr lang="zh-CN" altLang="en-US" sz="3600" spc="300" dirty="0">
              <a:solidFill>
                <a:srgbClr val="FF0000"/>
              </a:solidFill>
              <a:latin typeface="微软雅黑" panose="020B0503020204020204" pitchFamily="34" charset="-122"/>
              <a:ea typeface="微软雅黑" panose="020B0503020204020204" pitchFamily="34" charset="-122"/>
              <a:cs typeface="阿里巴巴普惠体 R" panose="00020600040101010101" pitchFamily="18" charset="-122"/>
            </a:endParaRPr>
          </a:p>
        </p:txBody>
      </p:sp>
      <p:sp>
        <p:nvSpPr>
          <p:cNvPr id="18" name="标题 1"/>
          <p:cNvSpPr txBox="1"/>
          <p:nvPr/>
        </p:nvSpPr>
        <p:spPr>
          <a:xfrm>
            <a:off x="404134" y="2530728"/>
            <a:ext cx="6199489" cy="67404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3200" dirty="0">
              <a:solidFill>
                <a:srgbClr val="D83651"/>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50603" y="888369"/>
            <a:ext cx="3940038" cy="376995"/>
          </a:xfrm>
          <a:prstGeom prst="rect">
            <a:avLst/>
          </a:prstGeom>
        </p:spPr>
      </p:pic>
      <p:sp>
        <p:nvSpPr>
          <p:cNvPr id="2" name="文本框 1"/>
          <p:cNvSpPr txBox="1"/>
          <p:nvPr/>
        </p:nvSpPr>
        <p:spPr>
          <a:xfrm>
            <a:off x="404134" y="4185921"/>
            <a:ext cx="3179119" cy="922020"/>
          </a:xfrm>
          <a:prstGeom prst="rect">
            <a:avLst/>
          </a:prstGeom>
          <a:noFill/>
        </p:spPr>
        <p:txBody>
          <a:bodyPr wrap="square" rtlCol="0">
            <a:spAutoFit/>
          </a:bodyPr>
          <a:lstStyle/>
          <a:p>
            <a:r>
              <a:rPr lang="zh-CN" altLang="en-US" dirty="0"/>
              <a:t>技术架构部</a:t>
            </a:r>
            <a:endParaRPr lang="en-US" altLang="zh-CN" dirty="0"/>
          </a:p>
          <a:p>
            <a:r>
              <a:rPr lang="zh-CN" altLang="en-US" dirty="0"/>
              <a:t>倪向如    </a:t>
            </a:r>
            <a:endParaRPr lang="en-US" altLang="zh-CN" dirty="0"/>
          </a:p>
          <a:p>
            <a:r>
              <a:rPr lang="en-US" altLang="zh-CN" dirty="0"/>
              <a:t>2025</a:t>
            </a:r>
            <a:r>
              <a:rPr lang="zh-CN" altLang="en-US" dirty="0"/>
              <a:t>年</a:t>
            </a:r>
            <a:r>
              <a:rPr lang="en-US" altLang="zh-CN" dirty="0"/>
              <a:t>03</a:t>
            </a:r>
            <a:r>
              <a:rPr lang="zh-CN" altLang="en-US" dirty="0"/>
              <a:t>月</a:t>
            </a:r>
            <a:r>
              <a:rPr lang="en-US" altLang="zh-CN" dirty="0"/>
              <a:t>06</a:t>
            </a:r>
            <a:r>
              <a:rPr lang="zh-CN" altLang="en-US" dirty="0"/>
              <a:t>日</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45951" y="545875"/>
            <a:ext cx="3881000" cy="460375"/>
          </a:xfrm>
          <a:prstGeom prst="rect">
            <a:avLst/>
          </a:prstGeom>
          <a:noFill/>
        </p:spPr>
        <p:txBody>
          <a:bodyPr wrap="square" rtlCol="0">
            <a:spAutoFit/>
          </a:bodyPr>
          <a:lstStyle/>
          <a:p>
            <a:r>
              <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任务状态</a:t>
            </a:r>
            <a:endPar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endParaRPr>
          </a:p>
        </p:txBody>
      </p:sp>
      <p:sp>
        <p:nvSpPr>
          <p:cNvPr id="2" name="文本框 1"/>
          <p:cNvSpPr txBox="1"/>
          <p:nvPr/>
        </p:nvSpPr>
        <p:spPr>
          <a:xfrm>
            <a:off x="852170" y="1210310"/>
            <a:ext cx="8810625" cy="645160"/>
          </a:xfrm>
          <a:prstGeom prst="rect">
            <a:avLst/>
          </a:prstGeom>
        </p:spPr>
        <p:txBody>
          <a:bodyPr wrap="square">
            <a:spAutoFit/>
          </a:bodyPr>
          <a:p>
            <a:pPr marL="0" indent="0"/>
            <a:r>
              <a:rPr lang="en-US" altLang="zh-CN"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FutureTask</a:t>
            </a:r>
            <a:r>
              <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除了实现</a:t>
            </a:r>
            <a:r>
              <a:rPr lang="en-US" altLang="zh-CN"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Future</a:t>
            </a:r>
            <a:r>
              <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接口外，还实现了</a:t>
            </a:r>
            <a:r>
              <a:rPr lang="en-US" altLang="zh-CN"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Runnable</a:t>
            </a:r>
            <a:r>
              <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接口。因此，</a:t>
            </a:r>
            <a:r>
              <a:rPr lang="en-US" altLang="zh-CN"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FutureTask</a:t>
            </a:r>
            <a:r>
              <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可以交给</a:t>
            </a:r>
            <a:r>
              <a:rPr lang="en-US" altLang="zh-CN"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Executor</a:t>
            </a:r>
            <a:r>
              <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执行，也可以由调用线程直接执行（</a:t>
            </a:r>
            <a:r>
              <a:rPr lang="en-US" altLang="zh-CN"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FutureTask.run()</a:t>
            </a:r>
            <a:r>
              <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）。根据</a:t>
            </a:r>
            <a:r>
              <a:rPr lang="en-US" altLang="zh-CN"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FutureTask.run()</a:t>
            </a:r>
            <a:r>
              <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方法被执行的时机，</a:t>
            </a:r>
            <a:r>
              <a:rPr lang="en-US" altLang="zh-CN"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FutureTask</a:t>
            </a:r>
            <a:r>
              <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可以处于以下</a:t>
            </a:r>
            <a:r>
              <a:rPr lang="en-US" altLang="zh-CN"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种状态：</a:t>
            </a:r>
            <a:endPar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r>
              <a:rPr lang="zh-CN" altLang="en-US" sz="1200" b="1"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未启动、运行中、已完成</a:t>
            </a:r>
            <a:endParaRPr lang="zh-CN" altLang="en-US" sz="1200" b="1"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p:nvPr/>
        </p:nvPicPr>
        <p:blipFill>
          <a:blip r:embed="rId1"/>
          <a:stretch>
            <a:fillRect/>
          </a:stretch>
        </p:blipFill>
        <p:spPr>
          <a:xfrm>
            <a:off x="746125" y="2059305"/>
            <a:ext cx="6146800" cy="2495550"/>
          </a:xfrm>
          <a:prstGeom prst="rect">
            <a:avLst/>
          </a:prstGeom>
        </p:spPr>
      </p:pic>
      <p:sp>
        <p:nvSpPr>
          <p:cNvPr id="7" name="文本框 6"/>
          <p:cNvSpPr txBox="1"/>
          <p:nvPr/>
        </p:nvSpPr>
        <p:spPr>
          <a:xfrm>
            <a:off x="6804660" y="1764665"/>
            <a:ext cx="5272405" cy="3246120"/>
          </a:xfrm>
          <a:prstGeom prst="rect">
            <a:avLst/>
          </a:prstGeom>
        </p:spPr>
        <p:txBody>
          <a:bodyPr wrap="square">
            <a:spAutoFit/>
          </a:bodyPr>
          <a:p>
            <a:pPr marL="0" indent="0">
              <a:spcBef>
                <a:spcPct val="0"/>
              </a:spcBef>
              <a:spcAft>
                <a:spcPts val="600"/>
              </a:spcAft>
            </a:pPr>
            <a:r>
              <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当</a:t>
            </a:r>
            <a:r>
              <a:rPr lang="en-US" altLang="zh-CN"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FutureTask</a:t>
            </a:r>
            <a:r>
              <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处于未启动或已启动状态时，执行</a:t>
            </a:r>
            <a:r>
              <a:rPr lang="en-US" altLang="zh-CN"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FutureTask.get()</a:t>
            </a:r>
            <a:r>
              <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方法将导致调用线程阻塞；当</a:t>
            </a:r>
            <a:r>
              <a:rPr lang="en-US" altLang="zh-CN"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FutureTask</a:t>
            </a:r>
            <a:r>
              <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处于已完成状态时，执行</a:t>
            </a:r>
            <a:r>
              <a:rPr lang="en-US" altLang="zh-CN"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FutureTask.get()</a:t>
            </a:r>
            <a:r>
              <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方法将导致调用线程立即返回结果或抛出异常。</a:t>
            </a:r>
            <a:endPar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spcBef>
                <a:spcPct val="0"/>
              </a:spcBef>
              <a:spcAft>
                <a:spcPts val="600"/>
              </a:spcAft>
            </a:pPr>
            <a:endPar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spcBef>
                <a:spcPct val="0"/>
              </a:spcBef>
              <a:spcAft>
                <a:spcPts val="300"/>
              </a:spcAft>
              <a:buFont typeface="Arial" panose="020B0604020202020204"/>
              <a:buChar char="•"/>
            </a:pPr>
            <a:r>
              <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当</a:t>
            </a:r>
            <a:r>
              <a:rPr lang="en-US" altLang="zh-CN"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FutureTask</a:t>
            </a:r>
            <a:r>
              <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处于未启动状态时，执行</a:t>
            </a:r>
            <a:r>
              <a:rPr lang="en-US" altLang="zh-CN"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FutureTask.cancel()</a:t>
            </a:r>
            <a:r>
              <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方法将导致此任务永远不会被执行；</a:t>
            </a:r>
            <a:endPar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spcBef>
                <a:spcPct val="0"/>
              </a:spcBef>
              <a:spcAft>
                <a:spcPts val="300"/>
              </a:spcAft>
              <a:buFont typeface="Arial" panose="020B0604020202020204"/>
              <a:buChar char="•"/>
            </a:pPr>
            <a:endPar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spcBef>
                <a:spcPct val="0"/>
              </a:spcBef>
              <a:spcAft>
                <a:spcPts val="300"/>
              </a:spcAft>
              <a:buFont typeface="Arial" panose="020B0604020202020204"/>
              <a:buChar char="•"/>
            </a:pPr>
            <a:r>
              <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当</a:t>
            </a:r>
            <a:r>
              <a:rPr lang="en-US" altLang="zh-CN"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FutureTask</a:t>
            </a:r>
            <a:r>
              <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处于已启动状态时，执行</a:t>
            </a:r>
            <a:r>
              <a:rPr lang="en-US" altLang="zh-CN"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FutureTask.cancel</a:t>
            </a:r>
            <a:r>
              <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true</a:t>
            </a:r>
            <a:r>
              <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）方法将以中断执行此任务线程的方式来试图停止任务；</a:t>
            </a:r>
            <a:endPar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spcBef>
                <a:spcPct val="0"/>
              </a:spcBef>
              <a:spcAft>
                <a:spcPts val="300"/>
              </a:spcAft>
              <a:buFont typeface="Arial" panose="020B0604020202020204"/>
              <a:buChar char="•"/>
            </a:pPr>
            <a:endPar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spcBef>
                <a:spcPct val="0"/>
              </a:spcBef>
              <a:spcAft>
                <a:spcPts val="300"/>
              </a:spcAft>
              <a:buFont typeface="Arial" panose="020B0604020202020204"/>
              <a:buChar char="•"/>
            </a:pPr>
            <a:r>
              <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当</a:t>
            </a:r>
            <a:r>
              <a:rPr lang="en-US" altLang="zh-CN"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FutureTask</a:t>
            </a:r>
            <a:r>
              <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处于已启动状态时，执行</a:t>
            </a:r>
            <a:r>
              <a:rPr lang="en-US" altLang="zh-CN"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FutureTask.cancel</a:t>
            </a:r>
            <a:r>
              <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false</a:t>
            </a:r>
            <a:r>
              <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）方法将不会对正在执行此任务的线程产生影响（让正在执行的任务运行完成）；</a:t>
            </a:r>
            <a:endPar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spcBef>
                <a:spcPct val="0"/>
              </a:spcBef>
              <a:spcAft>
                <a:spcPts val="300"/>
              </a:spcAft>
              <a:buFont typeface="Arial" panose="020B0604020202020204"/>
              <a:buChar char="•"/>
            </a:pPr>
            <a:endPar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spcBef>
                <a:spcPct val="0"/>
              </a:spcBef>
              <a:spcAft>
                <a:spcPts val="300"/>
              </a:spcAft>
              <a:buFont typeface="Arial" panose="020B0604020202020204"/>
              <a:buChar char="•"/>
            </a:pPr>
            <a:r>
              <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当</a:t>
            </a:r>
            <a:r>
              <a:rPr lang="en-US" altLang="zh-CN"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FutureTask</a:t>
            </a:r>
            <a:r>
              <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处于已完成状态时，执行</a:t>
            </a:r>
            <a:r>
              <a:rPr lang="en-US" altLang="zh-CN"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FutureTask.cancel</a:t>
            </a:r>
            <a:r>
              <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）方法将返回</a:t>
            </a:r>
            <a:r>
              <a:rPr lang="en-US" altLang="zh-CN"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false</a:t>
            </a:r>
            <a:r>
              <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200" b="0" i="0">
              <a:solidFill>
                <a:srgbClr val="333333"/>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42776" y="545875"/>
            <a:ext cx="3881000" cy="460375"/>
          </a:xfrm>
          <a:prstGeom prst="rect">
            <a:avLst/>
          </a:prstGeom>
          <a:noFill/>
        </p:spPr>
        <p:txBody>
          <a:bodyPr wrap="square" rtlCol="0">
            <a:spAutoFit/>
          </a:bodyPr>
          <a:lstStyle/>
          <a:p>
            <a:r>
              <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sym typeface="+mn-ea"/>
              </a:rPr>
              <a:t>生命周期</a:t>
            </a:r>
            <a:endPar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endParaRPr>
          </a:p>
        </p:txBody>
      </p:sp>
      <p:pic>
        <p:nvPicPr>
          <p:cNvPr id="6" name="图片 5"/>
          <p:cNvPicPr/>
          <p:nvPr/>
        </p:nvPicPr>
        <p:blipFill>
          <a:blip r:embed="rId1"/>
          <a:stretch>
            <a:fillRect/>
          </a:stretch>
        </p:blipFill>
        <p:spPr>
          <a:xfrm>
            <a:off x="742950" y="1515110"/>
            <a:ext cx="7504430" cy="4338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79606" y="545875"/>
            <a:ext cx="3881000" cy="460375"/>
          </a:xfrm>
          <a:prstGeom prst="rect">
            <a:avLst/>
          </a:prstGeom>
          <a:noFill/>
        </p:spPr>
        <p:txBody>
          <a:bodyPr wrap="square" rtlCol="0">
            <a:spAutoFit/>
          </a:bodyPr>
          <a:lstStyle/>
          <a:p>
            <a:r>
              <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核心属性</a:t>
            </a:r>
            <a:endPar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endParaRPr>
          </a:p>
        </p:txBody>
      </p:sp>
      <p:sp>
        <p:nvSpPr>
          <p:cNvPr id="6" name="文本框 5"/>
          <p:cNvSpPr txBox="1"/>
          <p:nvPr/>
        </p:nvSpPr>
        <p:spPr>
          <a:xfrm>
            <a:off x="3900805" y="1489710"/>
            <a:ext cx="8441055" cy="368300"/>
          </a:xfrm>
          <a:prstGeom prst="rect">
            <a:avLst/>
          </a:prstGeom>
          <a:noFill/>
        </p:spPr>
        <p:txBody>
          <a:bodyPr wrap="square" rtlCol="0" anchor="t">
            <a:spAutoFit/>
          </a:bodyPr>
          <a:p>
            <a:r>
              <a:rPr lang="en-US" altLang="zh-CN"/>
              <a:t>private Callable&lt;V&gt; callable; // </a:t>
            </a:r>
            <a:r>
              <a:rPr lang="zh-CN" altLang="en-US"/>
              <a:t>用于保存传入</a:t>
            </a:r>
            <a:r>
              <a:rPr lang="en-US" altLang="zh-CN"/>
              <a:t> FutureTask </a:t>
            </a:r>
            <a:r>
              <a:rPr lang="zh-CN" altLang="en-US"/>
              <a:t>对象的</a:t>
            </a:r>
            <a:r>
              <a:rPr lang="en-US" altLang="zh-CN"/>
              <a:t> Callable </a:t>
            </a:r>
            <a:r>
              <a:rPr lang="zh-CN" altLang="en-US"/>
              <a:t>对象</a:t>
            </a:r>
            <a:endParaRPr lang="zh-CN" altLang="en-US"/>
          </a:p>
        </p:txBody>
      </p:sp>
      <p:sp>
        <p:nvSpPr>
          <p:cNvPr id="7" name="文本框 6"/>
          <p:cNvSpPr txBox="1"/>
          <p:nvPr/>
        </p:nvSpPr>
        <p:spPr>
          <a:xfrm>
            <a:off x="3900805" y="1915795"/>
            <a:ext cx="9031605" cy="368300"/>
          </a:xfrm>
          <a:prstGeom prst="rect">
            <a:avLst/>
          </a:prstGeom>
          <a:noFill/>
        </p:spPr>
        <p:txBody>
          <a:bodyPr wrap="square" rtlCol="0" anchor="t">
            <a:spAutoFit/>
          </a:bodyPr>
          <a:p>
            <a:r>
              <a:rPr lang="en-US" altLang="zh-CN"/>
              <a:t>private Object outcome; // </a:t>
            </a:r>
            <a:r>
              <a:rPr lang="zh-CN" altLang="en-US"/>
              <a:t>用于保存</a:t>
            </a:r>
            <a:r>
              <a:rPr lang="en-US" altLang="zh-CN"/>
              <a:t> Callable </a:t>
            </a:r>
            <a:r>
              <a:rPr lang="zh-CN" altLang="en-US"/>
              <a:t>当中</a:t>
            </a:r>
            <a:r>
              <a:rPr lang="en-US" altLang="zh-CN"/>
              <a:t> call </a:t>
            </a:r>
            <a:r>
              <a:rPr lang="zh-CN" altLang="en-US"/>
              <a:t>函数的返回结果</a:t>
            </a:r>
            <a:endParaRPr lang="zh-CN" altLang="en-US"/>
          </a:p>
        </p:txBody>
      </p:sp>
      <p:pic>
        <p:nvPicPr>
          <p:cNvPr id="9" name="图片 8"/>
          <p:cNvPicPr>
            <a:picLocks noChangeAspect="1"/>
          </p:cNvPicPr>
          <p:nvPr/>
        </p:nvPicPr>
        <p:blipFill>
          <a:blip r:embed="rId1"/>
          <a:stretch>
            <a:fillRect/>
          </a:stretch>
        </p:blipFill>
        <p:spPr>
          <a:xfrm>
            <a:off x="440690" y="1158875"/>
            <a:ext cx="3343275" cy="4191000"/>
          </a:xfrm>
          <a:prstGeom prst="rect">
            <a:avLst/>
          </a:prstGeom>
        </p:spPr>
      </p:pic>
      <p:sp>
        <p:nvSpPr>
          <p:cNvPr id="10" name="文本框 9"/>
          <p:cNvSpPr txBox="1"/>
          <p:nvPr/>
        </p:nvSpPr>
        <p:spPr>
          <a:xfrm>
            <a:off x="4027170" y="2372995"/>
            <a:ext cx="7268845" cy="368300"/>
          </a:xfrm>
          <a:prstGeom prst="rect">
            <a:avLst/>
          </a:prstGeom>
          <a:noFill/>
        </p:spPr>
        <p:txBody>
          <a:bodyPr wrap="square" rtlCol="0" anchor="t">
            <a:spAutoFit/>
          </a:bodyPr>
          <a:p>
            <a:r>
              <a:rPr lang="en-US" altLang="zh-CN"/>
              <a:t>private volatile Thread runner; // </a:t>
            </a:r>
            <a:r>
              <a:rPr lang="zh-CN" altLang="en-US"/>
              <a:t>表示正在执行</a:t>
            </a:r>
            <a:r>
              <a:rPr lang="en-US" altLang="zh-CN"/>
              <a:t> call </a:t>
            </a:r>
            <a:r>
              <a:rPr lang="zh-CN" altLang="en-US"/>
              <a:t>函数的线程</a:t>
            </a:r>
            <a:endParaRPr lang="zh-CN" altLang="en-US"/>
          </a:p>
        </p:txBody>
      </p:sp>
      <p:sp>
        <p:nvSpPr>
          <p:cNvPr id="11" name="文本框 10"/>
          <p:cNvSpPr txBox="1"/>
          <p:nvPr/>
        </p:nvSpPr>
        <p:spPr>
          <a:xfrm>
            <a:off x="4027170" y="2888615"/>
            <a:ext cx="6096000" cy="2030095"/>
          </a:xfrm>
          <a:prstGeom prst="rect">
            <a:avLst/>
          </a:prstGeom>
          <a:noFill/>
        </p:spPr>
        <p:txBody>
          <a:bodyPr wrap="square" rtlCol="0" anchor="t">
            <a:spAutoFit/>
          </a:bodyPr>
          <a:p>
            <a:r>
              <a:rPr lang="en-US" altLang="zh-CN"/>
              <a:t>private volatile WaitNode waiters;// </a:t>
            </a:r>
            <a:r>
              <a:rPr lang="zh-CN" altLang="en-US"/>
              <a:t>被</a:t>
            </a:r>
            <a:r>
              <a:rPr lang="en-US" altLang="zh-CN"/>
              <a:t> get </a:t>
            </a:r>
            <a:r>
              <a:rPr lang="zh-CN" altLang="en-US"/>
              <a:t>函数挂起的线程</a:t>
            </a:r>
            <a:r>
              <a:rPr lang="en-US" altLang="zh-CN"/>
              <a:t> </a:t>
            </a:r>
            <a:r>
              <a:rPr lang="zh-CN" altLang="en-US"/>
              <a:t>是一个单向链表</a:t>
            </a:r>
            <a:r>
              <a:rPr lang="en-US" altLang="zh-CN"/>
              <a:t> waiters </a:t>
            </a:r>
            <a:r>
              <a:rPr lang="zh-CN" altLang="en-US"/>
              <a:t>表示单向链表的头节点</a:t>
            </a:r>
            <a:endParaRPr lang="zh-CN" altLang="en-US"/>
          </a:p>
          <a:p>
            <a:r>
              <a:rPr lang="en-US" altLang="zh-CN"/>
              <a:t>static final class WaitNode {</a:t>
            </a:r>
            <a:endParaRPr lang="en-US" altLang="zh-CN"/>
          </a:p>
          <a:p>
            <a:r>
              <a:rPr lang="en-US" altLang="zh-CN"/>
              <a:t>  volatile Thread thread; // </a:t>
            </a:r>
            <a:r>
              <a:rPr lang="zh-CN" altLang="en-US"/>
              <a:t>表示被挂起来的线程</a:t>
            </a:r>
            <a:endParaRPr lang="zh-CN" altLang="en-US"/>
          </a:p>
          <a:p>
            <a:r>
              <a:rPr lang="en-US" altLang="zh-CN"/>
              <a:t>  volatile WaitNode next; // </a:t>
            </a:r>
            <a:r>
              <a:rPr lang="zh-CN" altLang="en-US"/>
              <a:t>表示下一个节点</a:t>
            </a:r>
            <a:endParaRPr lang="zh-CN" altLang="en-US"/>
          </a:p>
          <a:p>
            <a:r>
              <a:rPr lang="en-US" altLang="zh-CN"/>
              <a:t>  WaitNode() { thread = Thread.currentThread(); }</a:t>
            </a:r>
            <a:endParaRPr lang="en-US" altLang="zh-CN"/>
          </a:p>
          <a:p>
            <a:r>
              <a:rPr lang="en-US" altLang="zh-CN"/>
              <a:t>}</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68176" y="545875"/>
            <a:ext cx="3881000" cy="460375"/>
          </a:xfrm>
          <a:prstGeom prst="rect">
            <a:avLst/>
          </a:prstGeom>
          <a:noFill/>
        </p:spPr>
        <p:txBody>
          <a:bodyPr wrap="square" rtlCol="0">
            <a:spAutoFit/>
          </a:bodyPr>
          <a:lstStyle/>
          <a:p>
            <a:r>
              <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构造函数</a:t>
            </a:r>
            <a:endPar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endParaRPr>
          </a:p>
        </p:txBody>
      </p:sp>
      <p:sp>
        <p:nvSpPr>
          <p:cNvPr id="18" name="文本框 17"/>
          <p:cNvSpPr txBox="1"/>
          <p:nvPr/>
        </p:nvSpPr>
        <p:spPr>
          <a:xfrm>
            <a:off x="7100485" y="1132615"/>
            <a:ext cx="1989647" cy="369332"/>
          </a:xfrm>
          <a:prstGeom prst="rect">
            <a:avLst/>
          </a:prstGeom>
          <a:noFill/>
        </p:spPr>
        <p:txBody>
          <a:bodyPr wrap="none" rtlCol="0">
            <a:spAutoFit/>
          </a:bodyPr>
          <a:lstStyle/>
          <a:p>
            <a:r>
              <a:rPr lang="en-US" altLang="zh-CN" dirty="0">
                <a:solidFill>
                  <a:schemeClr val="bg1"/>
                </a:solidFill>
                <a:latin typeface="黑体" panose="02010609060101010101" charset="-122"/>
                <a:ea typeface="黑体" panose="02010609060101010101" charset="-122"/>
              </a:rPr>
              <a:t>JVM</a:t>
            </a:r>
            <a:r>
              <a:rPr lang="zh-CN" altLang="en-US" dirty="0">
                <a:solidFill>
                  <a:schemeClr val="bg1"/>
                </a:solidFill>
                <a:latin typeface="黑体" panose="02010609060101010101" charset="-122"/>
                <a:ea typeface="黑体" panose="02010609060101010101" charset="-122"/>
              </a:rPr>
              <a:t>运行时数据区</a:t>
            </a:r>
            <a:endParaRPr lang="zh-CN" altLang="en-US" dirty="0">
              <a:solidFill>
                <a:schemeClr val="bg1"/>
              </a:solidFill>
              <a:latin typeface="黑体" panose="02010609060101010101" charset="-122"/>
              <a:ea typeface="黑体" panose="02010609060101010101" charset="-122"/>
            </a:endParaRPr>
          </a:p>
        </p:txBody>
      </p:sp>
      <p:pic>
        <p:nvPicPr>
          <p:cNvPr id="3" name="图片 2"/>
          <p:cNvPicPr>
            <a:picLocks noChangeAspect="1"/>
          </p:cNvPicPr>
          <p:nvPr/>
        </p:nvPicPr>
        <p:blipFill>
          <a:blip r:embed="rId1"/>
          <a:stretch>
            <a:fillRect/>
          </a:stretch>
        </p:blipFill>
        <p:spPr>
          <a:xfrm>
            <a:off x="768350" y="1132840"/>
            <a:ext cx="4548505" cy="5076825"/>
          </a:xfrm>
          <a:prstGeom prst="rect">
            <a:avLst/>
          </a:prstGeom>
        </p:spPr>
      </p:pic>
      <p:sp>
        <p:nvSpPr>
          <p:cNvPr id="4" name="文本框 3"/>
          <p:cNvSpPr txBox="1"/>
          <p:nvPr/>
        </p:nvSpPr>
        <p:spPr>
          <a:xfrm>
            <a:off x="5697855" y="1398270"/>
            <a:ext cx="5662930" cy="645160"/>
          </a:xfrm>
          <a:prstGeom prst="rect">
            <a:avLst/>
          </a:prstGeom>
          <a:noFill/>
        </p:spPr>
        <p:txBody>
          <a:bodyPr wrap="square" rtlCol="0">
            <a:spAutoFit/>
          </a:bodyPr>
          <a:p>
            <a:r>
              <a:rPr lang="en-US" altLang="zh-CN"/>
              <a:t>FutureTask</a:t>
            </a:r>
            <a:r>
              <a:rPr lang="zh-CN" altLang="en-US"/>
              <a:t>构造函数支持传入</a:t>
            </a:r>
            <a:r>
              <a:rPr lang="en-US" altLang="zh-CN"/>
              <a:t>Callable</a:t>
            </a:r>
            <a:r>
              <a:rPr lang="zh-CN" altLang="en-US"/>
              <a:t>或者</a:t>
            </a:r>
            <a:r>
              <a:rPr lang="en-US" altLang="zh-CN"/>
              <a:t>Runnable,</a:t>
            </a:r>
            <a:r>
              <a:rPr lang="zh-CN" altLang="en-US"/>
              <a:t>但是</a:t>
            </a:r>
            <a:r>
              <a:rPr lang="en-US" altLang="zh-CN"/>
              <a:t>Runnable</a:t>
            </a:r>
            <a:r>
              <a:rPr lang="zh-CN" altLang="en-US"/>
              <a:t>会被适配成</a:t>
            </a:r>
            <a:r>
              <a:rPr lang="en-US" altLang="zh-CN"/>
              <a:t>callable</a:t>
            </a:r>
            <a:r>
              <a:rPr lang="zh-CN" altLang="en-US"/>
              <a:t>。</a:t>
            </a:r>
            <a:endParaRPr lang="zh-CN" altLang="en-US"/>
          </a:p>
        </p:txBody>
      </p:sp>
      <p:pic>
        <p:nvPicPr>
          <p:cNvPr id="5" name="图片 4"/>
          <p:cNvPicPr>
            <a:picLocks noChangeAspect="1"/>
          </p:cNvPicPr>
          <p:nvPr/>
        </p:nvPicPr>
        <p:blipFill>
          <a:blip r:embed="rId2"/>
          <a:stretch>
            <a:fillRect/>
          </a:stretch>
        </p:blipFill>
        <p:spPr>
          <a:xfrm>
            <a:off x="5697855" y="2043430"/>
            <a:ext cx="5124450" cy="1181100"/>
          </a:xfrm>
          <a:prstGeom prst="rect">
            <a:avLst/>
          </a:prstGeom>
        </p:spPr>
      </p:pic>
      <p:pic>
        <p:nvPicPr>
          <p:cNvPr id="6" name="图片 5"/>
          <p:cNvPicPr>
            <a:picLocks noChangeAspect="1"/>
          </p:cNvPicPr>
          <p:nvPr/>
        </p:nvPicPr>
        <p:blipFill>
          <a:blip r:embed="rId3"/>
          <a:stretch>
            <a:fillRect/>
          </a:stretch>
        </p:blipFill>
        <p:spPr>
          <a:xfrm>
            <a:off x="5598795" y="3357245"/>
            <a:ext cx="5761355" cy="1167765"/>
          </a:xfrm>
          <a:prstGeom prst="rect">
            <a:avLst/>
          </a:prstGeom>
        </p:spPr>
      </p:pic>
      <p:pic>
        <p:nvPicPr>
          <p:cNvPr id="7" name="图片 6"/>
          <p:cNvPicPr>
            <a:picLocks noChangeAspect="1"/>
          </p:cNvPicPr>
          <p:nvPr/>
        </p:nvPicPr>
        <p:blipFill>
          <a:blip r:embed="rId4"/>
          <a:stretch>
            <a:fillRect/>
          </a:stretch>
        </p:blipFill>
        <p:spPr>
          <a:xfrm>
            <a:off x="5598795" y="4643120"/>
            <a:ext cx="3392805" cy="17005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51031" y="545875"/>
            <a:ext cx="3881000" cy="460375"/>
          </a:xfrm>
          <a:prstGeom prst="rect">
            <a:avLst/>
          </a:prstGeom>
          <a:noFill/>
        </p:spPr>
        <p:txBody>
          <a:bodyPr wrap="square" rtlCol="0">
            <a:spAutoFit/>
          </a:bodyPr>
          <a:lstStyle/>
          <a:p>
            <a:r>
              <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核心方法</a:t>
            </a:r>
            <a:endPar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endParaRPr>
          </a:p>
        </p:txBody>
      </p:sp>
      <p:pic>
        <p:nvPicPr>
          <p:cNvPr id="3" name="图片 2"/>
          <p:cNvPicPr>
            <a:picLocks noChangeAspect="1"/>
          </p:cNvPicPr>
          <p:nvPr/>
        </p:nvPicPr>
        <p:blipFill>
          <a:blip r:embed="rId1"/>
          <a:stretch>
            <a:fillRect/>
          </a:stretch>
        </p:blipFill>
        <p:spPr>
          <a:xfrm>
            <a:off x="751205" y="1283970"/>
            <a:ext cx="4029075" cy="4076700"/>
          </a:xfrm>
          <a:prstGeom prst="rect">
            <a:avLst/>
          </a:prstGeom>
        </p:spPr>
      </p:pic>
      <p:sp>
        <p:nvSpPr>
          <p:cNvPr id="10" name="文本框 9"/>
          <p:cNvSpPr txBox="1"/>
          <p:nvPr/>
        </p:nvSpPr>
        <p:spPr>
          <a:xfrm>
            <a:off x="4990465" y="1225550"/>
            <a:ext cx="6426835" cy="521970"/>
          </a:xfrm>
          <a:prstGeom prst="rect">
            <a:avLst/>
          </a:prstGeom>
        </p:spPr>
        <p:txBody>
          <a:bodyPr wrap="square">
            <a:spAutoFit/>
          </a:bodyPr>
          <a:p>
            <a:pPr marL="28575" indent="0" fontAlgn="ctr">
              <a:spcBef>
                <a:spcPct val="0"/>
              </a:spcBef>
              <a:spcAft>
                <a:spcPct val="0"/>
              </a:spcAft>
              <a:buFont typeface="Arial" panose="020B0604020202020204"/>
              <a:buChar char="•"/>
            </a:pPr>
            <a:r>
              <a:rPr lang="en-US" altLang="zh-CN"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run</a:t>
            </a:r>
            <a:r>
              <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方法，这个函数是实现</a:t>
            </a:r>
            <a:r>
              <a:rPr lang="en-US" altLang="zh-CN"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Runnable</a:t>
            </a:r>
            <a:r>
              <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接口的方法，也就是传入</a:t>
            </a:r>
            <a:r>
              <a:rPr lang="en-US" altLang="zh-CN"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Thread</a:t>
            </a:r>
            <a:r>
              <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类之后，</a:t>
            </a:r>
            <a:r>
              <a:rPr lang="en-US" altLang="zh-CN"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Thread</a:t>
            </a:r>
            <a:r>
              <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启动时执行的方法。</a:t>
            </a:r>
            <a:endPar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文本框 10"/>
          <p:cNvSpPr txBox="1"/>
          <p:nvPr/>
        </p:nvSpPr>
        <p:spPr>
          <a:xfrm>
            <a:off x="5058410" y="1835150"/>
            <a:ext cx="6456045" cy="306705"/>
          </a:xfrm>
          <a:prstGeom prst="rect">
            <a:avLst/>
          </a:prstGeom>
        </p:spPr>
        <p:txBody>
          <a:bodyPr wrap="square">
            <a:spAutoFit/>
          </a:bodyPr>
          <a:p>
            <a:pPr marL="28575" indent="0" fontAlgn="ctr">
              <a:spcBef>
                <a:spcPct val="0"/>
              </a:spcBef>
              <a:spcAft>
                <a:spcPct val="0"/>
              </a:spcAft>
              <a:buFont typeface="Arial" panose="020B0604020202020204"/>
              <a:buChar char="•"/>
            </a:pPr>
            <a:r>
              <a:rPr lang="en-US" altLang="zh-CN"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set</a:t>
            </a:r>
            <a:r>
              <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方法，主要是用于设置</a:t>
            </a:r>
            <a:r>
              <a:rPr lang="en-US" altLang="zh-CN"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state</a:t>
            </a:r>
            <a:r>
              <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的状态，并且唤醒由</a:t>
            </a:r>
            <a:r>
              <a:rPr lang="en-US" altLang="zh-CN"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get</a:t>
            </a:r>
            <a:r>
              <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函数阻塞的线程。</a:t>
            </a:r>
            <a:endPar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1"/>
          <p:cNvSpPr txBox="1"/>
          <p:nvPr/>
        </p:nvSpPr>
        <p:spPr>
          <a:xfrm>
            <a:off x="5058410" y="2229485"/>
            <a:ext cx="6513830" cy="521970"/>
          </a:xfrm>
          <a:prstGeom prst="rect">
            <a:avLst/>
          </a:prstGeom>
        </p:spPr>
        <p:txBody>
          <a:bodyPr wrap="square">
            <a:spAutoFit/>
          </a:bodyPr>
          <a:p>
            <a:pPr marL="28575" indent="0" fontAlgn="ctr">
              <a:spcBef>
                <a:spcPct val="0"/>
              </a:spcBef>
              <a:spcAft>
                <a:spcPct val="0"/>
              </a:spcAft>
              <a:buFont typeface="Arial" panose="020B0604020202020204"/>
              <a:buChar char="•"/>
            </a:pPr>
            <a:r>
              <a:rPr lang="en-US" altLang="zh-CN"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get</a:t>
            </a:r>
            <a:r>
              <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方法，这个方法主要是从</a:t>
            </a:r>
            <a:r>
              <a:rPr lang="en-US" altLang="zh-CN"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FutureTask</a:t>
            </a:r>
            <a:r>
              <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当中取出数据，但是这个时候可能</a:t>
            </a:r>
            <a:r>
              <a:rPr lang="en-US" altLang="zh-CN"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call</a:t>
            </a:r>
            <a:r>
              <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函数还没有执行完成，因此这个方法可能会阻塞调用这个方法的线程。</a:t>
            </a:r>
            <a:endPar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文本框 16"/>
          <p:cNvSpPr txBox="1"/>
          <p:nvPr/>
        </p:nvSpPr>
        <p:spPr>
          <a:xfrm>
            <a:off x="5116195" y="2968625"/>
            <a:ext cx="6174105" cy="306705"/>
          </a:xfrm>
          <a:prstGeom prst="rect">
            <a:avLst/>
          </a:prstGeom>
        </p:spPr>
        <p:txBody>
          <a:bodyPr wrap="square">
            <a:spAutoFit/>
          </a:bodyPr>
          <a:p>
            <a:pPr marL="28575" indent="0" fontAlgn="ctr">
              <a:spcBef>
                <a:spcPct val="0"/>
              </a:spcBef>
              <a:spcAft>
                <a:spcPct val="0"/>
              </a:spcAft>
              <a:buFont typeface="Arial" panose="020B0604020202020204"/>
              <a:buChar char="•"/>
            </a:pPr>
            <a:r>
              <a:rPr lang="en-US" altLang="zh-CN"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awaitDone</a:t>
            </a:r>
            <a:r>
              <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方法，这个方法主要是将当前线程挂起。</a:t>
            </a:r>
            <a:endPar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 name="文本框 21"/>
          <p:cNvSpPr txBox="1"/>
          <p:nvPr/>
        </p:nvSpPr>
        <p:spPr>
          <a:xfrm>
            <a:off x="5116195" y="3492500"/>
            <a:ext cx="6076950" cy="521970"/>
          </a:xfrm>
          <a:prstGeom prst="rect">
            <a:avLst/>
          </a:prstGeom>
        </p:spPr>
        <p:txBody>
          <a:bodyPr wrap="square">
            <a:spAutoFit/>
          </a:bodyPr>
          <a:p>
            <a:pPr marL="28575" indent="0" fontAlgn="ctr">
              <a:spcBef>
                <a:spcPct val="0"/>
              </a:spcBef>
              <a:spcAft>
                <a:spcPct val="0"/>
              </a:spcAft>
              <a:buFont typeface="Arial" panose="020B0604020202020204"/>
              <a:buChar char="•"/>
            </a:pPr>
            <a:r>
              <a:rPr lang="en-US" altLang="zh-CN"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finishCompletion</a:t>
            </a:r>
            <a:r>
              <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方法，这个方法是用于将所有被</a:t>
            </a:r>
            <a:r>
              <a:rPr lang="en-US" altLang="zh-CN"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get</a:t>
            </a:r>
            <a:r>
              <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函数阻塞的线程唤醒。</a:t>
            </a:r>
            <a:endPar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文本框 22"/>
          <p:cNvSpPr txBox="1"/>
          <p:nvPr/>
        </p:nvSpPr>
        <p:spPr>
          <a:xfrm>
            <a:off x="5058410" y="4231323"/>
            <a:ext cx="5080000" cy="306705"/>
          </a:xfrm>
          <a:prstGeom prst="rect">
            <a:avLst/>
          </a:prstGeom>
        </p:spPr>
        <p:txBody>
          <a:bodyPr>
            <a:spAutoFit/>
          </a:bodyPr>
          <a:p>
            <a:pPr marL="28575" indent="0" fontAlgn="ctr">
              <a:spcBef>
                <a:spcPct val="0"/>
              </a:spcBef>
              <a:spcAft>
                <a:spcPct val="0"/>
              </a:spcAft>
              <a:buFont typeface="Arial" panose="020B0604020202020204"/>
              <a:buChar char="•"/>
            </a:pPr>
            <a:r>
              <a:rPr lang="en-US" altLang="zh-CN"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cancel</a:t>
            </a:r>
            <a:r>
              <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方法，这个方法主要是取消</a:t>
            </a:r>
            <a:r>
              <a:rPr lang="en-US" altLang="zh-CN"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FutureTask</a:t>
            </a:r>
            <a:r>
              <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的执行过程。</a:t>
            </a:r>
            <a:endPar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31981" y="545875"/>
            <a:ext cx="3881000" cy="460375"/>
          </a:xfrm>
          <a:prstGeom prst="rect">
            <a:avLst/>
          </a:prstGeom>
          <a:noFill/>
        </p:spPr>
        <p:txBody>
          <a:bodyPr wrap="square" rtlCol="0">
            <a:spAutoFit/>
          </a:bodyPr>
          <a:lstStyle/>
          <a:p>
            <a:r>
              <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核心方法执行流程</a:t>
            </a:r>
            <a:endPar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endParaRPr>
          </a:p>
        </p:txBody>
      </p:sp>
      <p:pic>
        <p:nvPicPr>
          <p:cNvPr id="4" name="图片 3" descr="futureTask.drawio"/>
          <p:cNvPicPr>
            <a:picLocks noChangeAspect="1"/>
          </p:cNvPicPr>
          <p:nvPr/>
        </p:nvPicPr>
        <p:blipFill>
          <a:blip r:embed="rId1"/>
          <a:stretch>
            <a:fillRect/>
          </a:stretch>
        </p:blipFill>
        <p:spPr>
          <a:xfrm>
            <a:off x="4260215" y="864870"/>
            <a:ext cx="2600325" cy="5486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41506" y="545875"/>
            <a:ext cx="3881000" cy="460375"/>
          </a:xfrm>
          <a:prstGeom prst="rect">
            <a:avLst/>
          </a:prstGeom>
          <a:noFill/>
        </p:spPr>
        <p:txBody>
          <a:bodyPr wrap="square" rtlCol="0">
            <a:spAutoFit/>
          </a:bodyPr>
          <a:lstStyle/>
          <a:p>
            <a:r>
              <a:rPr lang="zh-CN"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核心方法解读</a:t>
            </a:r>
            <a:endParaRPr lang="zh-CN"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endParaRPr>
          </a:p>
        </p:txBody>
      </p:sp>
      <p:sp>
        <p:nvSpPr>
          <p:cNvPr id="18" name="文本框 17"/>
          <p:cNvSpPr txBox="1"/>
          <p:nvPr/>
        </p:nvSpPr>
        <p:spPr>
          <a:xfrm>
            <a:off x="6929035" y="1234850"/>
            <a:ext cx="1554480" cy="368300"/>
          </a:xfrm>
          <a:prstGeom prst="rect">
            <a:avLst/>
          </a:prstGeom>
          <a:noFill/>
        </p:spPr>
        <p:txBody>
          <a:bodyPr wrap="none" rtlCol="0">
            <a:spAutoFit/>
          </a:bodyPr>
          <a:lstStyle/>
          <a:p>
            <a:r>
              <a:rPr lang="zh-CN" altLang="en-US" dirty="0">
                <a:solidFill>
                  <a:schemeClr val="bg1"/>
                </a:solidFill>
                <a:latin typeface="黑体" panose="02010609060101010101" charset="-122"/>
                <a:ea typeface="黑体" panose="02010609060101010101" charset="-122"/>
              </a:rPr>
              <a:t>运行时数据区</a:t>
            </a:r>
            <a:endParaRPr lang="zh-CN" altLang="en-US" dirty="0">
              <a:solidFill>
                <a:schemeClr val="bg1"/>
              </a:solidFill>
              <a:latin typeface="黑体" panose="02010609060101010101" charset="-122"/>
              <a:ea typeface="黑体" panose="02010609060101010101" charset="-122"/>
            </a:endParaRPr>
          </a:p>
        </p:txBody>
      </p:sp>
      <p:pic>
        <p:nvPicPr>
          <p:cNvPr id="6" name="图片 5"/>
          <p:cNvPicPr>
            <a:picLocks noChangeAspect="1"/>
          </p:cNvPicPr>
          <p:nvPr/>
        </p:nvPicPr>
        <p:blipFill>
          <a:blip r:embed="rId1"/>
          <a:stretch>
            <a:fillRect/>
          </a:stretch>
        </p:blipFill>
        <p:spPr>
          <a:xfrm>
            <a:off x="576580" y="1235075"/>
            <a:ext cx="5965190" cy="5072380"/>
          </a:xfrm>
          <a:prstGeom prst="rect">
            <a:avLst/>
          </a:prstGeom>
        </p:spPr>
      </p:pic>
      <p:sp>
        <p:nvSpPr>
          <p:cNvPr id="7" name="文本框 6"/>
          <p:cNvSpPr txBox="1"/>
          <p:nvPr/>
        </p:nvSpPr>
        <p:spPr>
          <a:xfrm>
            <a:off x="6929120" y="1235075"/>
            <a:ext cx="4064000" cy="645160"/>
          </a:xfrm>
          <a:prstGeom prst="rect">
            <a:avLst/>
          </a:prstGeom>
          <a:noFill/>
        </p:spPr>
        <p:txBody>
          <a:bodyPr wrap="square" rtlCol="0">
            <a:spAutoFit/>
          </a:bodyPr>
          <a:p>
            <a:r>
              <a:rPr lang="en-US" altLang="zh-CN"/>
              <a:t>run</a:t>
            </a:r>
            <a:r>
              <a:rPr lang="zh-CN" altLang="en-US"/>
              <a:t>方法描述了</a:t>
            </a:r>
            <a:r>
              <a:rPr lang="en-US" altLang="zh-CN"/>
              <a:t>futureTask</a:t>
            </a:r>
            <a:r>
              <a:rPr lang="zh-CN" altLang="en-US"/>
              <a:t>任务执行的主体逻辑</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12296" y="545875"/>
            <a:ext cx="3881000" cy="460375"/>
          </a:xfrm>
          <a:prstGeom prst="rect">
            <a:avLst/>
          </a:prstGeom>
          <a:noFill/>
        </p:spPr>
        <p:txBody>
          <a:bodyPr wrap="square" rtlCol="0">
            <a:spAutoFit/>
          </a:bodyPr>
          <a:lstStyle/>
          <a:p>
            <a:r>
              <a:rPr lang="zh-CN"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sym typeface="+mn-ea"/>
              </a:rPr>
              <a:t>核心方法解读</a:t>
            </a:r>
            <a:endPar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endParaRPr>
          </a:p>
        </p:txBody>
      </p:sp>
      <p:pic>
        <p:nvPicPr>
          <p:cNvPr id="2" name="图片 1"/>
          <p:cNvPicPr>
            <a:picLocks noChangeAspect="1"/>
          </p:cNvPicPr>
          <p:nvPr/>
        </p:nvPicPr>
        <p:blipFill>
          <a:blip r:embed="rId1"/>
          <a:stretch>
            <a:fillRect/>
          </a:stretch>
        </p:blipFill>
        <p:spPr>
          <a:xfrm>
            <a:off x="576580" y="1323975"/>
            <a:ext cx="6924675" cy="4210050"/>
          </a:xfrm>
          <a:prstGeom prst="rect">
            <a:avLst/>
          </a:prstGeom>
        </p:spPr>
      </p:pic>
      <p:sp>
        <p:nvSpPr>
          <p:cNvPr id="3" name="文本框 2"/>
          <p:cNvSpPr txBox="1"/>
          <p:nvPr/>
        </p:nvSpPr>
        <p:spPr>
          <a:xfrm>
            <a:off x="7898765" y="1412875"/>
            <a:ext cx="4064000" cy="1198880"/>
          </a:xfrm>
          <a:prstGeom prst="rect">
            <a:avLst/>
          </a:prstGeom>
          <a:noFill/>
        </p:spPr>
        <p:txBody>
          <a:bodyPr wrap="square" rtlCol="0">
            <a:spAutoFit/>
          </a:bodyPr>
          <a:p>
            <a:r>
              <a:rPr lang="zh-CN" altLang="en-US"/>
              <a:t>当我们调用</a:t>
            </a:r>
            <a:r>
              <a:rPr lang="en-US" altLang="zh-CN"/>
              <a:t>get()</a:t>
            </a:r>
            <a:r>
              <a:rPr lang="zh-CN" altLang="en-US"/>
              <a:t>方法是如何阻塞等待获取任务执行结果的呢？先使用一个队列将阻塞的线程放入队列，再</a:t>
            </a:r>
            <a:r>
              <a:rPr lang="zh-CN" altLang="en-US">
                <a:sym typeface="+mn-ea"/>
              </a:rPr>
              <a:t>调用</a:t>
            </a:r>
            <a:r>
              <a:rPr lang="en-US" altLang="zh-CN">
                <a:sym typeface="+mn-ea"/>
              </a:rPr>
              <a:t>LockSupport.park()</a:t>
            </a:r>
            <a:r>
              <a:rPr lang="zh-CN" altLang="en-US">
                <a:sym typeface="+mn-ea"/>
              </a:rPr>
              <a:t>方法将线程阻塞</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89766" y="545875"/>
            <a:ext cx="3881000" cy="460375"/>
          </a:xfrm>
          <a:prstGeom prst="rect">
            <a:avLst/>
          </a:prstGeom>
          <a:noFill/>
        </p:spPr>
        <p:txBody>
          <a:bodyPr wrap="square" rtlCol="0">
            <a:spAutoFit/>
          </a:bodyPr>
          <a:lstStyle/>
          <a:p>
            <a:r>
              <a:rPr lang="zh-CN"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sym typeface="+mn-ea"/>
              </a:rPr>
              <a:t>核心方法解读</a:t>
            </a:r>
            <a:endPar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endParaRPr>
          </a:p>
        </p:txBody>
      </p:sp>
      <p:sp>
        <p:nvSpPr>
          <p:cNvPr id="18" name="文本框 17"/>
          <p:cNvSpPr txBox="1"/>
          <p:nvPr/>
        </p:nvSpPr>
        <p:spPr>
          <a:xfrm>
            <a:off x="7100485" y="1132615"/>
            <a:ext cx="1989647" cy="369332"/>
          </a:xfrm>
          <a:prstGeom prst="rect">
            <a:avLst/>
          </a:prstGeom>
          <a:noFill/>
        </p:spPr>
        <p:txBody>
          <a:bodyPr wrap="none" rtlCol="0">
            <a:spAutoFit/>
          </a:bodyPr>
          <a:lstStyle/>
          <a:p>
            <a:r>
              <a:rPr lang="en-US" altLang="zh-CN" dirty="0">
                <a:solidFill>
                  <a:schemeClr val="bg1"/>
                </a:solidFill>
                <a:latin typeface="黑体" panose="02010609060101010101" charset="-122"/>
                <a:ea typeface="黑体" panose="02010609060101010101" charset="-122"/>
              </a:rPr>
              <a:t>JVM</a:t>
            </a:r>
            <a:r>
              <a:rPr lang="zh-CN" altLang="en-US" dirty="0">
                <a:solidFill>
                  <a:schemeClr val="bg1"/>
                </a:solidFill>
                <a:latin typeface="黑体" panose="02010609060101010101" charset="-122"/>
                <a:ea typeface="黑体" panose="02010609060101010101" charset="-122"/>
              </a:rPr>
              <a:t>运行时数据区</a:t>
            </a:r>
            <a:endParaRPr lang="zh-CN" altLang="en-US" dirty="0">
              <a:solidFill>
                <a:schemeClr val="bg1"/>
              </a:solidFill>
              <a:latin typeface="黑体" panose="02010609060101010101" charset="-122"/>
              <a:ea typeface="黑体" panose="02010609060101010101" charset="-122"/>
            </a:endParaRPr>
          </a:p>
        </p:txBody>
      </p:sp>
      <p:pic>
        <p:nvPicPr>
          <p:cNvPr id="3" name="图片 2"/>
          <p:cNvPicPr>
            <a:picLocks noChangeAspect="1"/>
          </p:cNvPicPr>
          <p:nvPr/>
        </p:nvPicPr>
        <p:blipFill>
          <a:blip r:embed="rId1"/>
          <a:stretch>
            <a:fillRect/>
          </a:stretch>
        </p:blipFill>
        <p:spPr>
          <a:xfrm>
            <a:off x="576580" y="1132840"/>
            <a:ext cx="5317490" cy="5108575"/>
          </a:xfrm>
          <a:prstGeom prst="rect">
            <a:avLst/>
          </a:prstGeom>
        </p:spPr>
      </p:pic>
      <p:sp>
        <p:nvSpPr>
          <p:cNvPr id="4" name="文本框 3"/>
          <p:cNvSpPr txBox="1"/>
          <p:nvPr/>
        </p:nvSpPr>
        <p:spPr>
          <a:xfrm>
            <a:off x="6333490" y="1133475"/>
            <a:ext cx="4064000" cy="1476375"/>
          </a:xfrm>
          <a:prstGeom prst="rect">
            <a:avLst/>
          </a:prstGeom>
          <a:noFill/>
        </p:spPr>
        <p:txBody>
          <a:bodyPr wrap="square" rtlCol="0">
            <a:spAutoFit/>
          </a:bodyPr>
          <a:p>
            <a:r>
              <a:rPr lang="zh-CN" altLang="en-US"/>
              <a:t>线程挂起的逻辑简单来说就是写个死循环不停的判断任务的执行状态。如果任务没有执行完就</a:t>
            </a:r>
            <a:r>
              <a:rPr lang="zh-CN" altLang="en-US">
                <a:sym typeface="+mn-ea"/>
              </a:rPr>
              <a:t>放入队列，然后</a:t>
            </a:r>
            <a:r>
              <a:rPr lang="zh-CN" altLang="en-US"/>
              <a:t>阻塞调用线程，让出</a:t>
            </a:r>
            <a:r>
              <a:rPr lang="en-US" altLang="zh-CN"/>
              <a:t>cpu</a:t>
            </a:r>
            <a:r>
              <a:rPr lang="zh-CN" altLang="en-US"/>
              <a:t>，等待被唤醒继续执行判断</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02771" y="545875"/>
            <a:ext cx="3881000" cy="460375"/>
          </a:xfrm>
          <a:prstGeom prst="rect">
            <a:avLst/>
          </a:prstGeom>
          <a:noFill/>
        </p:spPr>
        <p:txBody>
          <a:bodyPr wrap="square" rtlCol="0">
            <a:spAutoFit/>
          </a:bodyPr>
          <a:lstStyle/>
          <a:p>
            <a:r>
              <a:rPr lang="zh-CN"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sym typeface="+mn-ea"/>
              </a:rPr>
              <a:t>核心方法解读</a:t>
            </a:r>
            <a:endPar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endParaRPr>
          </a:p>
        </p:txBody>
      </p:sp>
      <p:sp>
        <p:nvSpPr>
          <p:cNvPr id="18" name="文本框 17"/>
          <p:cNvSpPr txBox="1"/>
          <p:nvPr/>
        </p:nvSpPr>
        <p:spPr>
          <a:xfrm>
            <a:off x="7615470" y="1132615"/>
            <a:ext cx="1897380" cy="368300"/>
          </a:xfrm>
          <a:prstGeom prst="rect">
            <a:avLst/>
          </a:prstGeom>
          <a:noFill/>
        </p:spPr>
        <p:txBody>
          <a:bodyPr wrap="none" rtlCol="0">
            <a:spAutoFit/>
          </a:bodyPr>
          <a:lstStyle/>
          <a:p>
            <a:r>
              <a:rPr lang="en-US" altLang="zh-CN" dirty="0">
                <a:solidFill>
                  <a:schemeClr val="bg1"/>
                </a:solidFill>
                <a:latin typeface="黑体" panose="02010609060101010101" charset="-122"/>
                <a:ea typeface="黑体" panose="02010609060101010101" charset="-122"/>
              </a:rPr>
              <a:t>JVM</a:t>
            </a:r>
            <a:r>
              <a:rPr lang="zh-CN" altLang="en-US" dirty="0">
                <a:solidFill>
                  <a:schemeClr val="bg1"/>
                </a:solidFill>
                <a:latin typeface="黑体" panose="02010609060101010101" charset="-122"/>
                <a:ea typeface="黑体" panose="02010609060101010101" charset="-122"/>
              </a:rPr>
              <a:t>运行时数据区</a:t>
            </a:r>
            <a:endParaRPr lang="zh-CN" altLang="en-US" dirty="0">
              <a:solidFill>
                <a:schemeClr val="bg1"/>
              </a:solidFill>
              <a:latin typeface="黑体" panose="02010609060101010101" charset="-122"/>
              <a:ea typeface="黑体" panose="02010609060101010101" charset="-122"/>
            </a:endParaRPr>
          </a:p>
        </p:txBody>
      </p:sp>
      <p:pic>
        <p:nvPicPr>
          <p:cNvPr id="2" name="图片 1"/>
          <p:cNvPicPr>
            <a:picLocks noChangeAspect="1"/>
          </p:cNvPicPr>
          <p:nvPr/>
        </p:nvPicPr>
        <p:blipFill>
          <a:blip r:embed="rId1"/>
          <a:stretch>
            <a:fillRect/>
          </a:stretch>
        </p:blipFill>
        <p:spPr>
          <a:xfrm>
            <a:off x="576580" y="1132840"/>
            <a:ext cx="6579235" cy="4883785"/>
          </a:xfrm>
          <a:prstGeom prst="rect">
            <a:avLst/>
          </a:prstGeom>
        </p:spPr>
      </p:pic>
      <p:sp>
        <p:nvSpPr>
          <p:cNvPr id="4" name="文本框 3"/>
          <p:cNvSpPr txBox="1"/>
          <p:nvPr/>
        </p:nvSpPr>
        <p:spPr>
          <a:xfrm>
            <a:off x="7615555" y="1210945"/>
            <a:ext cx="4064000" cy="1198880"/>
          </a:xfrm>
          <a:prstGeom prst="rect">
            <a:avLst/>
          </a:prstGeom>
          <a:noFill/>
        </p:spPr>
        <p:txBody>
          <a:bodyPr wrap="square" rtlCol="0">
            <a:spAutoFit/>
          </a:bodyPr>
          <a:p>
            <a:r>
              <a:rPr lang="zh-CN" altLang="en-US"/>
              <a:t>任务结束后去唤醒所有被</a:t>
            </a:r>
            <a:r>
              <a:rPr lang="en-US" altLang="zh-CN"/>
              <a:t>get()</a:t>
            </a:r>
            <a:r>
              <a:rPr lang="zh-CN" altLang="en-US"/>
              <a:t>方法阻塞的线程继续执行，获取任务结果。使用</a:t>
            </a:r>
            <a:r>
              <a:rPr lang="en-US" altLang="zh-CN"/>
              <a:t>LockSupport.unpark(t)</a:t>
            </a:r>
            <a:r>
              <a:rPr lang="zh-CN" altLang="en-US"/>
              <a:t>方法唤醒从队列中获取的线程</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307091"/>
            <a:ext cx="12192000" cy="550909"/>
          </a:xfrm>
          <a:prstGeom prst="rect">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4928086" y="1936450"/>
            <a:ext cx="567353" cy="553922"/>
            <a:chOff x="4928086" y="1296373"/>
            <a:chExt cx="567353" cy="553922"/>
          </a:xfrm>
        </p:grpSpPr>
        <p:sp>
          <p:nvSpPr>
            <p:cNvPr id="11" name="椭圆 10"/>
            <p:cNvSpPr/>
            <p:nvPr/>
          </p:nvSpPr>
          <p:spPr>
            <a:xfrm>
              <a:off x="5029200" y="1435100"/>
              <a:ext cx="304800" cy="304800"/>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928086" y="1755531"/>
              <a:ext cx="94764" cy="94764"/>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24475" y="1296373"/>
              <a:ext cx="170964" cy="170964"/>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77478" y="1672981"/>
              <a:ext cx="98425" cy="98425"/>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5018460" y="2932427"/>
            <a:ext cx="354126" cy="315298"/>
            <a:chOff x="5018460" y="2292350"/>
            <a:chExt cx="354126" cy="315298"/>
          </a:xfrm>
        </p:grpSpPr>
        <p:sp>
          <p:nvSpPr>
            <p:cNvPr id="13" name="椭圆 12"/>
            <p:cNvSpPr/>
            <p:nvPr/>
          </p:nvSpPr>
          <p:spPr>
            <a:xfrm>
              <a:off x="5276364" y="2511426"/>
              <a:ext cx="96222" cy="96222"/>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095632" y="2339490"/>
              <a:ext cx="171936" cy="171936"/>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18460" y="2292350"/>
              <a:ext cx="92076" cy="92076"/>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938767" y="3614258"/>
            <a:ext cx="464047" cy="400664"/>
            <a:chOff x="4938767" y="2974181"/>
            <a:chExt cx="464047" cy="400664"/>
          </a:xfrm>
        </p:grpSpPr>
        <p:sp>
          <p:nvSpPr>
            <p:cNvPr id="19" name="椭圆 18"/>
            <p:cNvSpPr/>
            <p:nvPr/>
          </p:nvSpPr>
          <p:spPr>
            <a:xfrm>
              <a:off x="5061379" y="3074685"/>
              <a:ext cx="259491" cy="259491"/>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938767" y="2974181"/>
              <a:ext cx="132311" cy="132311"/>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001793" y="3317638"/>
              <a:ext cx="57207" cy="57207"/>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345607" y="3175826"/>
              <a:ext cx="57207" cy="57207"/>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矩形 33"/>
          <p:cNvSpPr/>
          <p:nvPr/>
        </p:nvSpPr>
        <p:spPr>
          <a:xfrm>
            <a:off x="712506" y="462791"/>
            <a:ext cx="3282914" cy="584775"/>
          </a:xfrm>
          <a:prstGeom prst="rect">
            <a:avLst/>
          </a:prstGeom>
        </p:spPr>
        <p:txBody>
          <a:bodyPr wrap="square">
            <a:spAutoFit/>
          </a:bodyPr>
          <a:lstStyle/>
          <a:p>
            <a:r>
              <a:rPr lang="zh-CN" altLang="en-US" sz="3200" dirty="0">
                <a:solidFill>
                  <a:srgbClr val="D83651"/>
                </a:solidFill>
              </a:rPr>
              <a:t>CONTENTS</a:t>
            </a:r>
            <a:endParaRPr lang="zh-CN" altLang="en-US" sz="3200" dirty="0">
              <a:solidFill>
                <a:srgbClr val="D83651"/>
              </a:solidFill>
            </a:endParaRPr>
          </a:p>
        </p:txBody>
      </p:sp>
      <p:sp>
        <p:nvSpPr>
          <p:cNvPr id="37" name="矩形 36"/>
          <p:cNvSpPr/>
          <p:nvPr/>
        </p:nvSpPr>
        <p:spPr>
          <a:xfrm>
            <a:off x="712506" y="1088206"/>
            <a:ext cx="1088086" cy="584775"/>
          </a:xfrm>
          <a:prstGeom prst="rect">
            <a:avLst/>
          </a:prstGeom>
        </p:spPr>
        <p:txBody>
          <a:bodyPr wrap="square">
            <a:spAutoFit/>
          </a:bodyPr>
          <a:lstStyle/>
          <a:p>
            <a:r>
              <a:rPr lang="zh-CN" altLang="en-US" sz="32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目录</a:t>
            </a:r>
            <a:endParaRPr lang="zh-CN" altLang="en-US" sz="32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38" name="矩形 37"/>
          <p:cNvSpPr/>
          <p:nvPr>
            <p:custDataLst>
              <p:tags r:id="rId1"/>
            </p:custDataLst>
          </p:nvPr>
        </p:nvSpPr>
        <p:spPr>
          <a:xfrm>
            <a:off x="5749524" y="2026276"/>
            <a:ext cx="479618" cy="398780"/>
          </a:xfrm>
          <a:prstGeom prst="rect">
            <a:avLst/>
          </a:prstGeom>
        </p:spPr>
        <p:txBody>
          <a:bodyPr wrap="square">
            <a:spAutoFit/>
          </a:bodyPr>
          <a:lstStyle/>
          <a:p>
            <a:r>
              <a:rPr lang="zh-CN" altLang="en-US" sz="20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01</a:t>
            </a:r>
            <a:endParaRPr lang="zh-CN" altLang="en-US" sz="20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40" name="矩形 39"/>
          <p:cNvSpPr/>
          <p:nvPr>
            <p:custDataLst>
              <p:tags r:id="rId2"/>
            </p:custDataLst>
          </p:nvPr>
        </p:nvSpPr>
        <p:spPr>
          <a:xfrm>
            <a:off x="5749316" y="2871769"/>
            <a:ext cx="479618" cy="398780"/>
          </a:xfrm>
          <a:prstGeom prst="rect">
            <a:avLst/>
          </a:prstGeom>
        </p:spPr>
        <p:txBody>
          <a:bodyPr wrap="square">
            <a:spAutoFit/>
          </a:bodyPr>
          <a:lstStyle/>
          <a:p>
            <a:r>
              <a:rPr lang="zh-CN" altLang="en-US" sz="20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0</a:t>
            </a:r>
            <a:r>
              <a:rPr lang="en-US" altLang="zh-CN" sz="20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endParaRPr lang="zh-CN" altLang="en-US" sz="20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41" name="矩形 40"/>
          <p:cNvSpPr/>
          <p:nvPr>
            <p:custDataLst>
              <p:tags r:id="rId3"/>
            </p:custDataLst>
          </p:nvPr>
        </p:nvSpPr>
        <p:spPr>
          <a:xfrm>
            <a:off x="5749316" y="3728838"/>
            <a:ext cx="479618" cy="398780"/>
          </a:xfrm>
          <a:prstGeom prst="rect">
            <a:avLst/>
          </a:prstGeom>
        </p:spPr>
        <p:txBody>
          <a:bodyPr wrap="square">
            <a:spAutoFit/>
          </a:bodyPr>
          <a:lstStyle/>
          <a:p>
            <a:r>
              <a:rPr lang="zh-CN" altLang="en-US" sz="20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0</a:t>
            </a:r>
            <a:r>
              <a:rPr lang="en-US" altLang="zh-CN" sz="20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a:t>
            </a:r>
            <a:endParaRPr lang="zh-CN" altLang="en-US" sz="20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44" name="矩形 43"/>
          <p:cNvSpPr/>
          <p:nvPr>
            <p:custDataLst>
              <p:tags r:id="rId4"/>
            </p:custDataLst>
          </p:nvPr>
        </p:nvSpPr>
        <p:spPr>
          <a:xfrm>
            <a:off x="6171041" y="2032227"/>
            <a:ext cx="3099959" cy="398780"/>
          </a:xfrm>
          <a:prstGeom prst="rect">
            <a:avLst/>
          </a:prstGeom>
        </p:spPr>
        <p:txBody>
          <a:bodyPr wrap="square">
            <a:spAutoFit/>
          </a:bodyPr>
          <a:lstStyle/>
          <a:p>
            <a:r>
              <a:rPr lang="zh-CN" altLang="en-US" sz="20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简介</a:t>
            </a:r>
            <a:endParaRPr lang="zh-CN" altLang="en-US" sz="20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45" name="矩形 44"/>
          <p:cNvSpPr/>
          <p:nvPr>
            <p:custDataLst>
              <p:tags r:id="rId5"/>
            </p:custDataLst>
          </p:nvPr>
        </p:nvSpPr>
        <p:spPr>
          <a:xfrm>
            <a:off x="6167436" y="2884800"/>
            <a:ext cx="2562227" cy="398780"/>
          </a:xfrm>
          <a:prstGeom prst="rect">
            <a:avLst/>
          </a:prstGeom>
        </p:spPr>
        <p:txBody>
          <a:bodyPr wrap="square">
            <a:spAutoFit/>
          </a:bodyPr>
          <a:lstStyle/>
          <a:p>
            <a:r>
              <a:rPr lang="zh-CN" altLang="en-US" sz="20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原理解析</a:t>
            </a:r>
            <a:endParaRPr lang="zh-CN" altLang="en-US" sz="20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46" name="矩形 45"/>
          <p:cNvSpPr/>
          <p:nvPr>
            <p:custDataLst>
              <p:tags r:id="rId6"/>
            </p:custDataLst>
          </p:nvPr>
        </p:nvSpPr>
        <p:spPr>
          <a:xfrm>
            <a:off x="6193383" y="3733196"/>
            <a:ext cx="2562227" cy="398780"/>
          </a:xfrm>
          <a:prstGeom prst="rect">
            <a:avLst/>
          </a:prstGeom>
        </p:spPr>
        <p:txBody>
          <a:bodyPr wrap="square">
            <a:spAutoFit/>
          </a:bodyPr>
          <a:lstStyle/>
          <a:p>
            <a:r>
              <a:rPr lang="zh-CN" sz="20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使用场景</a:t>
            </a:r>
            <a:endParaRPr lang="zh-CN" sz="20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56" name="标题 1"/>
          <p:cNvSpPr txBox="1"/>
          <p:nvPr/>
        </p:nvSpPr>
        <p:spPr>
          <a:xfrm>
            <a:off x="388620" y="6395209"/>
            <a:ext cx="4276239" cy="289986"/>
          </a:xfrm>
          <a:prstGeom prst="rect">
            <a:avLst/>
          </a:prstGeom>
          <a:ln>
            <a:no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1000" dirty="0" err="1">
                <a:solidFill>
                  <a:schemeClr val="bg1"/>
                </a:solidFill>
                <a:latin typeface="현대산스 Head" panose="020B0600000101010101" pitchFamily="34" charset="-127"/>
                <a:ea typeface="현대산스 Head" panose="020B0600000101010101" pitchFamily="34" charset="-127"/>
              </a:rPr>
              <a:t>Prowada</a:t>
            </a:r>
            <a:r>
              <a:rPr lang="en-US" altLang="zh-CN" sz="1000" dirty="0">
                <a:solidFill>
                  <a:schemeClr val="bg1"/>
                </a:solidFill>
                <a:latin typeface="현대산스 Head" panose="020B0600000101010101" pitchFamily="34" charset="-127"/>
                <a:ea typeface="현대산스 Head" panose="020B0600000101010101" pitchFamily="34" charset="-127"/>
              </a:rPr>
              <a:t> | Copyright © 2025 </a:t>
            </a:r>
            <a:r>
              <a:rPr lang="en-US" altLang="zh-CN" sz="1000" dirty="0" err="1">
                <a:solidFill>
                  <a:schemeClr val="bg1"/>
                </a:solidFill>
                <a:latin typeface="현대산스 Head" panose="020B0600000101010101" pitchFamily="34" charset="-127"/>
                <a:ea typeface="현대산스 Head" panose="020B0600000101010101" pitchFamily="34" charset="-127"/>
              </a:rPr>
              <a:t>Prowada</a:t>
            </a:r>
            <a:r>
              <a:rPr lang="en-US" altLang="zh-CN" sz="1000" dirty="0">
                <a:solidFill>
                  <a:schemeClr val="bg1"/>
                </a:solidFill>
                <a:latin typeface="현대산스 Head" panose="020B0600000101010101" pitchFamily="34" charset="-127"/>
                <a:ea typeface="현대산스 Head" panose="020B0600000101010101" pitchFamily="34" charset="-127"/>
              </a:rPr>
              <a:t> Inc. All rights reserved.</a:t>
            </a:r>
            <a:endParaRPr lang="zh-CN" altLang="en-US" sz="1000" dirty="0">
              <a:solidFill>
                <a:schemeClr val="bg1"/>
              </a:solidFill>
              <a:latin typeface="현대산스 Head" panose="020B0600000101010101" pitchFamily="34" charset="-127"/>
            </a:endParaRPr>
          </a:p>
        </p:txBody>
      </p:sp>
      <p:grpSp>
        <p:nvGrpSpPr>
          <p:cNvPr id="2" name="组合 1"/>
          <p:cNvGrpSpPr/>
          <p:nvPr/>
        </p:nvGrpSpPr>
        <p:grpSpPr>
          <a:xfrm>
            <a:off x="4910660" y="4366026"/>
            <a:ext cx="567353" cy="553922"/>
            <a:chOff x="4928086" y="1296373"/>
            <a:chExt cx="567353" cy="553922"/>
          </a:xfrm>
        </p:grpSpPr>
        <p:sp>
          <p:nvSpPr>
            <p:cNvPr id="4" name="椭圆 3"/>
            <p:cNvSpPr/>
            <p:nvPr/>
          </p:nvSpPr>
          <p:spPr>
            <a:xfrm>
              <a:off x="5029200" y="1435100"/>
              <a:ext cx="304800" cy="304800"/>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28086" y="1755531"/>
              <a:ext cx="94764" cy="94764"/>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24475" y="1296373"/>
              <a:ext cx="170964" cy="170964"/>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77478" y="1672981"/>
              <a:ext cx="98425" cy="98425"/>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矩形 23"/>
          <p:cNvSpPr/>
          <p:nvPr>
            <p:custDataLst>
              <p:tags r:id="rId7"/>
            </p:custDataLst>
          </p:nvPr>
        </p:nvSpPr>
        <p:spPr>
          <a:xfrm>
            <a:off x="5753534" y="4478674"/>
            <a:ext cx="486030" cy="398780"/>
          </a:xfrm>
          <a:prstGeom prst="rect">
            <a:avLst/>
          </a:prstGeom>
        </p:spPr>
        <p:txBody>
          <a:bodyPr wrap="square">
            <a:spAutoFit/>
          </a:bodyPr>
          <a:lstStyle/>
          <a:p>
            <a:r>
              <a:rPr lang="zh-CN" altLang="en-US" sz="20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0</a:t>
            </a:r>
            <a:r>
              <a:rPr lang="en-US" altLang="zh-CN" sz="20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4</a:t>
            </a:r>
            <a:endParaRPr lang="zh-CN" altLang="en-US" sz="20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25" name="矩形 24"/>
          <p:cNvSpPr/>
          <p:nvPr>
            <p:custDataLst>
              <p:tags r:id="rId8"/>
            </p:custDataLst>
          </p:nvPr>
        </p:nvSpPr>
        <p:spPr>
          <a:xfrm>
            <a:off x="6239564" y="4469526"/>
            <a:ext cx="2562227" cy="398780"/>
          </a:xfrm>
          <a:prstGeom prst="rect">
            <a:avLst/>
          </a:prstGeom>
        </p:spPr>
        <p:txBody>
          <a:bodyPr wrap="square">
            <a:spAutoFit/>
          </a:bodyPr>
          <a:lstStyle/>
          <a:p>
            <a:r>
              <a:rPr lang="zh-CN" sz="20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常见问题与优化</a:t>
            </a:r>
            <a:endParaRPr lang="zh-CN" sz="20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grpSp>
        <p:nvGrpSpPr>
          <p:cNvPr id="35" name="组合 34"/>
          <p:cNvGrpSpPr/>
          <p:nvPr/>
        </p:nvGrpSpPr>
        <p:grpSpPr>
          <a:xfrm>
            <a:off x="4990202" y="5239223"/>
            <a:ext cx="464047" cy="400664"/>
            <a:chOff x="4938767" y="2974181"/>
            <a:chExt cx="464047" cy="400664"/>
          </a:xfrm>
        </p:grpSpPr>
        <p:sp>
          <p:nvSpPr>
            <p:cNvPr id="36" name="椭圆 35"/>
            <p:cNvSpPr/>
            <p:nvPr/>
          </p:nvSpPr>
          <p:spPr>
            <a:xfrm>
              <a:off x="5061379" y="3074685"/>
              <a:ext cx="259491" cy="259491"/>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4938767" y="2974181"/>
              <a:ext cx="132311" cy="132311"/>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5001793" y="3317638"/>
              <a:ext cx="57207" cy="57207"/>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5345607" y="3175826"/>
              <a:ext cx="57207" cy="57207"/>
            </a:xfrm>
            <a:prstGeom prst="ellipse">
              <a:avLst/>
            </a:prstGeom>
            <a:solidFill>
              <a:srgbClr val="D83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2" name="矩形 51"/>
          <p:cNvSpPr/>
          <p:nvPr>
            <p:custDataLst>
              <p:tags r:id="rId9"/>
            </p:custDataLst>
          </p:nvPr>
        </p:nvSpPr>
        <p:spPr>
          <a:xfrm>
            <a:off x="5753534" y="5224164"/>
            <a:ext cx="486030" cy="398780"/>
          </a:xfrm>
          <a:prstGeom prst="rect">
            <a:avLst/>
          </a:prstGeom>
        </p:spPr>
        <p:txBody>
          <a:bodyPr wrap="square">
            <a:spAutoFit/>
          </a:bodyPr>
          <a:p>
            <a:r>
              <a:rPr lang="zh-CN" altLang="en-US" sz="20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0</a:t>
            </a:r>
            <a:r>
              <a:rPr lang="en-US" altLang="zh-CN" sz="20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5</a:t>
            </a:r>
            <a:endParaRPr lang="en-US" altLang="zh-CN" sz="20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54" name="矩形 53"/>
          <p:cNvSpPr/>
          <p:nvPr>
            <p:custDataLst>
              <p:tags r:id="rId10"/>
            </p:custDataLst>
          </p:nvPr>
        </p:nvSpPr>
        <p:spPr>
          <a:xfrm>
            <a:off x="6228715" y="5224145"/>
            <a:ext cx="3773170" cy="398780"/>
          </a:xfrm>
          <a:prstGeom prst="rect">
            <a:avLst/>
          </a:prstGeom>
        </p:spPr>
        <p:txBody>
          <a:bodyPr wrap="square">
            <a:spAutoFit/>
          </a:bodyPr>
          <a:p>
            <a:r>
              <a:rPr lang="zh-CN" altLang="en-US" sz="20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如何自己实现一个</a:t>
            </a:r>
            <a:r>
              <a:rPr lang="en-US" altLang="zh-CN" sz="20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FutureTask</a:t>
            </a:r>
            <a:endParaRPr lang="en-US" altLang="zh-CN" sz="2000"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818341" y="545875"/>
            <a:ext cx="3881000" cy="460375"/>
          </a:xfrm>
          <a:prstGeom prst="rect">
            <a:avLst/>
          </a:prstGeom>
          <a:noFill/>
        </p:spPr>
        <p:txBody>
          <a:bodyPr wrap="square" rtlCol="0">
            <a:spAutoFit/>
          </a:bodyPr>
          <a:lstStyle/>
          <a:p>
            <a:r>
              <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总结</a:t>
            </a:r>
            <a:endPar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endParaRPr>
          </a:p>
        </p:txBody>
      </p:sp>
      <p:sp>
        <p:nvSpPr>
          <p:cNvPr id="18" name="文本框 17"/>
          <p:cNvSpPr txBox="1"/>
          <p:nvPr/>
        </p:nvSpPr>
        <p:spPr>
          <a:xfrm>
            <a:off x="7615470" y="1132615"/>
            <a:ext cx="1897380" cy="368300"/>
          </a:xfrm>
          <a:prstGeom prst="rect">
            <a:avLst/>
          </a:prstGeom>
          <a:noFill/>
        </p:spPr>
        <p:txBody>
          <a:bodyPr wrap="none" rtlCol="0">
            <a:spAutoFit/>
          </a:bodyPr>
          <a:lstStyle/>
          <a:p>
            <a:r>
              <a:rPr lang="en-US" altLang="zh-CN" dirty="0">
                <a:solidFill>
                  <a:schemeClr val="bg1"/>
                </a:solidFill>
                <a:latin typeface="黑体" panose="02010609060101010101" charset="-122"/>
                <a:ea typeface="黑体" panose="02010609060101010101" charset="-122"/>
              </a:rPr>
              <a:t>JVM</a:t>
            </a:r>
            <a:r>
              <a:rPr lang="zh-CN" altLang="en-US" dirty="0">
                <a:solidFill>
                  <a:schemeClr val="bg1"/>
                </a:solidFill>
                <a:latin typeface="黑体" panose="02010609060101010101" charset="-122"/>
                <a:ea typeface="黑体" panose="02010609060101010101" charset="-122"/>
              </a:rPr>
              <a:t>运行时数据区</a:t>
            </a:r>
            <a:endParaRPr lang="zh-CN" altLang="en-US" dirty="0">
              <a:solidFill>
                <a:schemeClr val="bg1"/>
              </a:solidFill>
              <a:latin typeface="黑体" panose="02010609060101010101" charset="-122"/>
              <a:ea typeface="黑体" panose="02010609060101010101" charset="-122"/>
            </a:endParaRPr>
          </a:p>
        </p:txBody>
      </p:sp>
      <p:sp>
        <p:nvSpPr>
          <p:cNvPr id="3" name="文本框 2"/>
          <p:cNvSpPr txBox="1"/>
          <p:nvPr/>
        </p:nvSpPr>
        <p:spPr>
          <a:xfrm>
            <a:off x="681355" y="1323975"/>
            <a:ext cx="10009505" cy="3538220"/>
          </a:xfrm>
          <a:prstGeom prst="rect">
            <a:avLst/>
          </a:prstGeom>
        </p:spPr>
        <p:txBody>
          <a:bodyPr wrap="square">
            <a:spAutoFit/>
          </a:bodyPr>
          <a:p>
            <a:pPr marL="28575" indent="0" fontAlgn="ctr">
              <a:spcBef>
                <a:spcPct val="0"/>
              </a:spcBef>
              <a:spcAft>
                <a:spcPct val="0"/>
              </a:spcAft>
              <a:buFont typeface="Arial" panose="020B0604020202020204"/>
              <a:buNone/>
            </a:pPr>
            <a:r>
              <a:rPr lang="en-US" altLang="zh-CN"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FutureTask</a:t>
            </a:r>
            <a:r>
              <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核心知识点如下</a:t>
            </a:r>
            <a:endPar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 indent="0" fontAlgn="ctr">
              <a:spcBef>
                <a:spcPct val="0"/>
              </a:spcBef>
              <a:spcAft>
                <a:spcPct val="0"/>
              </a:spcAft>
              <a:buFont typeface="Arial" panose="020B0604020202020204"/>
              <a:buNone/>
            </a:pPr>
            <a:endPar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 indent="0" fontAlgn="ctr">
              <a:spcBef>
                <a:spcPct val="0"/>
              </a:spcBef>
              <a:spcAft>
                <a:spcPct val="0"/>
              </a:spcAft>
              <a:buFont typeface="Arial" panose="020B0604020202020204"/>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1.run</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方法是整个</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FutureTask</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最核心的方法，在这个方法当中会调用传入</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FutureTask</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对象的</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Callable</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对象当中的</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call</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方法，然后将其的返回值保存到</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outcome</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当中，最后会将所有被</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get</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函数阻塞的线程都唤醒。</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 indent="0" fontAlgn="ctr">
              <a:spcBef>
                <a:spcPct val="0"/>
              </a:spcBef>
              <a:spcAft>
                <a:spcPct val="0"/>
              </a:spcAft>
              <a:buFont typeface="Arial" panose="020B0604020202020204"/>
              <a:buNone/>
            </a:pPr>
            <a:endPar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 indent="0" fontAlgn="ctr">
              <a:spcBef>
                <a:spcPct val="0"/>
              </a:spcBef>
              <a:spcAft>
                <a:spcPct val="0"/>
              </a:spcAft>
              <a:buFont typeface="Arial" panose="020B0604020202020204"/>
              <a:buNone/>
            </a:pPr>
            <a:r>
              <a:rPr lang="en-US" altLang="zh-CN"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在</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get</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方法当中，如果</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state</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的状态小于或者等于</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COMPLETING</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，则需要调用函数</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awaitDone</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将线程挂起，否则直接返回结果即可。</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 indent="0" fontAlgn="ctr">
              <a:spcBef>
                <a:spcPct val="0"/>
              </a:spcBef>
              <a:spcAft>
                <a:spcPct val="0"/>
              </a:spcAft>
              <a:buFont typeface="Arial" panose="020B0604020202020204"/>
              <a:buNone/>
            </a:pPr>
            <a:endPar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 indent="0" fontAlgn="ctr">
              <a:spcBef>
                <a:spcPct val="0"/>
              </a:spcBef>
              <a:spcAft>
                <a:spcPct val="0"/>
              </a:spcAft>
              <a:buFont typeface="Arial" panose="020B0604020202020204"/>
              <a:buNone/>
            </a:pPr>
            <a:r>
              <a:rPr lang="en-US" altLang="zh-CN"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使用</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LockSupport</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的</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park</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unpark</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方法，来阻塞和唤醒线程。使用</a:t>
            </a:r>
            <a:r>
              <a:rPr lang="en-US" altLang="zh-CN"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WaitNode</a:t>
            </a:r>
            <a:r>
              <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队列来存放被阻塞的线程</a:t>
            </a:r>
            <a:endPar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 indent="0" fontAlgn="ctr">
              <a:spcBef>
                <a:spcPct val="0"/>
              </a:spcBef>
              <a:spcAft>
                <a:spcPct val="0"/>
              </a:spcAft>
              <a:buFont typeface="Arial" panose="020B0604020202020204"/>
              <a:buNone/>
            </a:pPr>
            <a:endParaRPr lang="en-US" altLang="zh-CN"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 indent="0" fontAlgn="ctr">
              <a:spcBef>
                <a:spcPct val="0"/>
              </a:spcBef>
              <a:spcAft>
                <a:spcPct val="0"/>
              </a:spcAft>
              <a:buFont typeface="Arial" panose="020B0604020202020204"/>
              <a:buNone/>
            </a:pPr>
            <a:r>
              <a:rPr lang="en-US" altLang="zh-CN"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4.</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finishCompletion</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方法，是将等待队列当中所有的被阻塞的线程全部唤醒。</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 indent="0" fontAlgn="ctr">
              <a:spcBef>
                <a:spcPct val="0"/>
              </a:spcBef>
              <a:spcAft>
                <a:spcPct val="0"/>
              </a:spcAft>
              <a:buFont typeface="Arial" panose="020B0604020202020204"/>
              <a:buNone/>
            </a:pPr>
            <a:endPar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 indent="0" fontAlgn="ctr">
              <a:spcBef>
                <a:spcPct val="0"/>
              </a:spcBef>
              <a:spcAft>
                <a:spcPct val="0"/>
              </a:spcAft>
              <a:buFont typeface="Arial" panose="020B0604020202020204"/>
              <a:buNone/>
            </a:pPr>
            <a:r>
              <a:rPr lang="en-US" altLang="zh-CN"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5.UNSAFE.compareAndSwapXXX</a:t>
            </a:r>
            <a:r>
              <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方法，这个方法主要是进行原子交换（</a:t>
            </a:r>
            <a:r>
              <a:rPr lang="en-US" altLang="zh-CN"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CAS</a:t>
            </a:r>
            <a:r>
              <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过程），判断对象的某个内存偏移地址的值是否与指定的值相等，如果相等则进行交换，如果以上操作成功执行则返回</a:t>
            </a:r>
            <a:r>
              <a:rPr lang="en-US" altLang="zh-CN"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true</a:t>
            </a:r>
            <a:r>
              <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否则返回</a:t>
            </a:r>
            <a:r>
              <a:rPr lang="en-US" altLang="zh-CN"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false</a:t>
            </a:r>
            <a:r>
              <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FutureTask</a:t>
            </a:r>
            <a:r>
              <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里面使用这个来线程安全的更新状态和等待队列等</a:t>
            </a:r>
            <a:endPar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 indent="0" fontAlgn="ctr">
              <a:spcBef>
                <a:spcPct val="0"/>
              </a:spcBef>
              <a:spcAft>
                <a:spcPct val="0"/>
              </a:spcAft>
              <a:buFont typeface="Arial" panose="020B0604020202020204"/>
              <a:buNone/>
            </a:pPr>
            <a:endParaRPr lang="zh-CN" altLang="en-US" sz="1400" b="0" i="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3</a:t>
            </a:r>
            <a:endParaRPr lang="zh-CN" altLang="en-US" dirty="0"/>
          </a:p>
        </p:txBody>
      </p:sp>
      <p:sp>
        <p:nvSpPr>
          <p:cNvPr id="7" name="内容占位符 6"/>
          <p:cNvSpPr>
            <a:spLocks noGrp="1"/>
          </p:cNvSpPr>
          <p:nvPr>
            <p:ph sz="quarter" idx="11"/>
          </p:nvPr>
        </p:nvSpPr>
        <p:spPr>
          <a:xfrm>
            <a:off x="6216647" y="3433329"/>
            <a:ext cx="4695190" cy="606167"/>
          </a:xfrm>
        </p:spPr>
        <p:txBody>
          <a:bodyPr/>
          <a:lstStyle/>
          <a:p>
            <a:pPr marL="0" indent="0">
              <a:buNone/>
            </a:pPr>
            <a:r>
              <a:rPr lang="zh-CN" dirty="0"/>
              <a:t>使用场景</a:t>
            </a:r>
            <a:endParaRPr 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681181" y="545875"/>
            <a:ext cx="3881000" cy="460375"/>
          </a:xfrm>
          <a:prstGeom prst="rect">
            <a:avLst/>
          </a:prstGeom>
          <a:noFill/>
        </p:spPr>
        <p:txBody>
          <a:bodyPr wrap="square" rtlCol="0">
            <a:spAutoFit/>
          </a:bodyPr>
          <a:lstStyle/>
          <a:p>
            <a:r>
              <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直接</a:t>
            </a:r>
            <a:r>
              <a:rPr lang="en-US" altLang="zh-CN"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Thread</a:t>
            </a:r>
            <a:r>
              <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调用</a:t>
            </a:r>
            <a:endPar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endParaRPr>
          </a:p>
        </p:txBody>
      </p:sp>
      <p:pic>
        <p:nvPicPr>
          <p:cNvPr id="4" name="图片 3"/>
          <p:cNvPicPr>
            <a:picLocks noChangeAspect="1"/>
          </p:cNvPicPr>
          <p:nvPr/>
        </p:nvPicPr>
        <p:blipFill>
          <a:blip r:embed="rId1"/>
          <a:stretch>
            <a:fillRect/>
          </a:stretch>
        </p:blipFill>
        <p:spPr>
          <a:xfrm>
            <a:off x="681355" y="1133475"/>
            <a:ext cx="7409180" cy="50133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692611" y="545875"/>
            <a:ext cx="3881000" cy="460375"/>
          </a:xfrm>
          <a:prstGeom prst="rect">
            <a:avLst/>
          </a:prstGeom>
          <a:noFill/>
        </p:spPr>
        <p:txBody>
          <a:bodyPr wrap="square" rtlCol="0">
            <a:spAutoFit/>
          </a:bodyPr>
          <a:lstStyle/>
          <a:p>
            <a:r>
              <a:rPr lang="zh-CN"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结合线程池使用</a:t>
            </a:r>
            <a:endParaRPr lang="zh-CN"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endParaRPr>
          </a:p>
        </p:txBody>
      </p:sp>
      <p:pic>
        <p:nvPicPr>
          <p:cNvPr id="4" name="图片 3"/>
          <p:cNvPicPr>
            <a:picLocks noChangeAspect="1"/>
          </p:cNvPicPr>
          <p:nvPr/>
        </p:nvPicPr>
        <p:blipFill>
          <a:blip r:embed="rId1"/>
          <a:stretch>
            <a:fillRect/>
          </a:stretch>
        </p:blipFill>
        <p:spPr>
          <a:xfrm>
            <a:off x="576580" y="1108710"/>
            <a:ext cx="6753225" cy="51403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4</a:t>
            </a:r>
            <a:endParaRPr lang="zh-CN" altLang="en-US" dirty="0"/>
          </a:p>
        </p:txBody>
      </p:sp>
      <p:sp>
        <p:nvSpPr>
          <p:cNvPr id="7" name="内容占位符 6"/>
          <p:cNvSpPr>
            <a:spLocks noGrp="1"/>
          </p:cNvSpPr>
          <p:nvPr>
            <p:ph sz="quarter" idx="11"/>
          </p:nvPr>
        </p:nvSpPr>
        <p:spPr>
          <a:xfrm>
            <a:off x="6216647" y="3433329"/>
            <a:ext cx="4695190" cy="606167"/>
          </a:xfrm>
        </p:spPr>
        <p:txBody>
          <a:bodyPr/>
          <a:lstStyle/>
          <a:p>
            <a:pPr marL="0" indent="0">
              <a:buNone/>
            </a:pPr>
            <a:r>
              <a:rPr lang="zh-CN"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mn-ea"/>
              </a:rPr>
              <a:t>常见问题与优化</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12296" y="545875"/>
            <a:ext cx="3881000" cy="460375"/>
          </a:xfrm>
          <a:prstGeom prst="rect">
            <a:avLst/>
          </a:prstGeom>
          <a:noFill/>
        </p:spPr>
        <p:txBody>
          <a:bodyPr wrap="square" rtlCol="0">
            <a:spAutoFit/>
          </a:bodyPr>
          <a:lstStyle/>
          <a:p>
            <a:r>
              <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长时间阻塞与资源浪费</a:t>
            </a:r>
            <a:endPar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endParaRPr>
          </a:p>
        </p:txBody>
      </p:sp>
      <p:sp>
        <p:nvSpPr>
          <p:cNvPr id="3" name="文本框 2"/>
          <p:cNvSpPr txBox="1"/>
          <p:nvPr/>
        </p:nvSpPr>
        <p:spPr>
          <a:xfrm>
            <a:off x="576580" y="1264920"/>
            <a:ext cx="8836660" cy="1179195"/>
          </a:xfrm>
          <a:prstGeom prst="rect">
            <a:avLst/>
          </a:prstGeom>
        </p:spPr>
        <p:txBody>
          <a:bodyPr wrap="square">
            <a:noAutofit/>
          </a:bodyPr>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FutureTask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使用的</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get()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方法会导致调用线程阻塞直到任务完成。对于一些长时间执行的任务，如果任务没有及时完成，就会导致调用线程被阻塞，从而浪费系统资源。</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576580" y="1836420"/>
            <a:ext cx="9968230" cy="927100"/>
          </a:xfrm>
          <a:prstGeom prst="rect">
            <a:avLst/>
          </a:prstGeom>
        </p:spPr>
        <p:txBody>
          <a:bodyPr wrap="square">
            <a:spAutoFit/>
          </a:bodyPr>
          <a:p>
            <a:pPr>
              <a:spcAft>
                <a:spcPct val="60000"/>
              </a:spcAft>
            </a:pPr>
            <a:r>
              <a:rPr lang="zh-CN" altLang="en-US" sz="1600" b="1"/>
              <a:t>问题：</a:t>
            </a:r>
            <a:endParaRPr lang="zh-CN" altLang="en-US" sz="1600" b="1"/>
          </a:p>
          <a:p>
            <a:pPr>
              <a:buFont typeface="Arial" panose="020B0604020202020204"/>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阻塞调用 </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get()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会导致线程无法继续执行其他任务，尤其是在任务需要较长时间才能完成时。</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buFont typeface="Arial" panose="020B0604020202020204"/>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如果没有合理设置超时机制，调用线程会一直等待任务完成，导致系统的吞吐量降低。</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576580" y="2898140"/>
            <a:ext cx="9423400" cy="2927350"/>
          </a:xfrm>
          <a:prstGeom prst="rect">
            <a:avLst/>
          </a:prstGeom>
        </p:spPr>
        <p:txBody>
          <a:bodyPr wrap="square">
            <a:noAutofit/>
          </a:bodyPr>
          <a:p>
            <a:pPr>
              <a:spcAft>
                <a:spcPct val="60000"/>
              </a:spcAft>
            </a:pPr>
            <a:r>
              <a:rPr lang="zh-CN" altLang="en-US" sz="1600" b="1"/>
              <a:t>优化：</a:t>
            </a:r>
            <a:endParaRPr lang="zh-CN" altLang="en-US" sz="1600" b="1"/>
          </a:p>
          <a:p>
            <a:pPr>
              <a:buFont typeface="Arial" panose="020B0604020202020204"/>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使用超时机制：使用 </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get(long timeout, TimeUnit unit)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方法来设置任务的最大等待时间，这样在超时后，调用线程可以继续执行其他任务而不是无条件等待。</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try {
    result = futureTask.get(10, TimeUnit.SECONDS); //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设置超时
</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catch (TimeoutException e) {
    //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处理超时情况
</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a:buFont typeface="Arial" panose="020B0604020202020204"/>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异步回调：可以使用类似 </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CompletableFuture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的方式来替代 </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FutureTask</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，通过 </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whenComplete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或 </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thenAccept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来注册任务完成后的回调处理，避免长时间阻塞。</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见演示</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31520" y="546100"/>
            <a:ext cx="4356100" cy="460375"/>
          </a:xfrm>
          <a:prstGeom prst="rect">
            <a:avLst/>
          </a:prstGeom>
          <a:noFill/>
        </p:spPr>
        <p:txBody>
          <a:bodyPr wrap="square" rtlCol="0">
            <a:spAutoFit/>
          </a:bodyPr>
          <a:lstStyle/>
          <a:p>
            <a:r>
              <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任务执行中的异常未处理</a:t>
            </a:r>
            <a:endPar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endParaRPr>
          </a:p>
        </p:txBody>
      </p:sp>
      <p:sp>
        <p:nvSpPr>
          <p:cNvPr id="3" name="文本框 2"/>
          <p:cNvSpPr txBox="1"/>
          <p:nvPr/>
        </p:nvSpPr>
        <p:spPr>
          <a:xfrm>
            <a:off x="576580" y="1264920"/>
            <a:ext cx="8836660" cy="1179195"/>
          </a:xfrm>
          <a:prstGeom prst="rect">
            <a:avLst/>
          </a:prstGeom>
        </p:spPr>
        <p:txBody>
          <a:bodyPr wrap="square">
            <a:no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FutureTask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中，如果任务抛出异常，异常并不会直接被捕获和处理，而是保存在</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FutureTask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中，直到调用</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get()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方法时抛出</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ExecutionException</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576580" y="1836420"/>
            <a:ext cx="9968230" cy="927100"/>
          </a:xfrm>
          <a:prstGeom prst="rect">
            <a:avLst/>
          </a:prstGeom>
        </p:spPr>
        <p:txBody>
          <a:bodyPr wrap="square">
            <a:spAutoFit/>
          </a:bodyPr>
          <a:p>
            <a:pPr>
              <a:spcAft>
                <a:spcPct val="60000"/>
              </a:spcAft>
            </a:pPr>
            <a:r>
              <a:rPr lang="zh-CN" altLang="en-US" sz="1600" b="1"/>
              <a:t>问题：</a:t>
            </a:r>
            <a:endParaRPr lang="zh-CN" altLang="en-US" sz="1600" b="1"/>
          </a:p>
          <a:p>
            <a:pPr>
              <a:buFont typeface="Arial" panose="020B0604020202020204"/>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如果没有正确处理</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ExecutionException</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，可能会导致任务执行失败但未被及时发现，从而影响系统的稳定性。</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buFont typeface="Arial" panose="020B0604020202020204"/>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如果多个任务的异常处理不当，可能导致整个应用程序不稳定。</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576580" y="2898140"/>
            <a:ext cx="9423400" cy="2927350"/>
          </a:xfrm>
          <a:prstGeom prst="rect">
            <a:avLst/>
          </a:prstGeom>
        </p:spPr>
        <p:txBody>
          <a:bodyPr wrap="square">
            <a:noAutofit/>
          </a:bodyPr>
          <a:p>
            <a:pPr>
              <a:spcAft>
                <a:spcPct val="60000"/>
              </a:spcAft>
            </a:pPr>
            <a:r>
              <a:rPr lang="zh-CN" altLang="en-US" sz="1600" b="1"/>
              <a:t>优化：</a:t>
            </a:r>
            <a:endParaRPr lang="zh-CN" altLang="en-US" sz="1600" b="1"/>
          </a:p>
          <a:p>
            <a:pPr indent="0">
              <a:buFont typeface="Arial" panose="020B0604020202020204"/>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异常捕获：在调用</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FutureTask.get()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时，应该捕获</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ExecutionException</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，并在捕获异常后进行合理的错误处理（如重试机制、日志记录等）。</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try {</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result = futureTask.get();  //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获取任务结果</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catch (ExecutionException e) {</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Throwable cause = e.getCause();</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处理任务执行中的异常</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catch (InterruptedException e) {</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Thread.currentThread().interrupt(); //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恢复中断状态</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见演示</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02945" y="546100"/>
            <a:ext cx="4356100" cy="460375"/>
          </a:xfrm>
          <a:prstGeom prst="rect">
            <a:avLst/>
          </a:prstGeom>
          <a:noFill/>
        </p:spPr>
        <p:txBody>
          <a:bodyPr wrap="square" rtlCol="0">
            <a:spAutoFit/>
          </a:bodyPr>
          <a:lstStyle/>
          <a:p>
            <a:r>
              <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任务取消的处理</a:t>
            </a:r>
            <a:endPar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endParaRPr>
          </a:p>
        </p:txBody>
      </p:sp>
      <p:sp>
        <p:nvSpPr>
          <p:cNvPr id="3" name="文本框 2"/>
          <p:cNvSpPr txBox="1"/>
          <p:nvPr/>
        </p:nvSpPr>
        <p:spPr>
          <a:xfrm>
            <a:off x="576580" y="1264920"/>
            <a:ext cx="8836660" cy="1179195"/>
          </a:xfrm>
          <a:prstGeom prst="rect">
            <a:avLst/>
          </a:prstGeom>
        </p:spPr>
        <p:txBody>
          <a:bodyPr wrap="square">
            <a:no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在高并发应用中，可能需要在任务执行前或执行中取消某个</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FutureTask</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。然而，</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FutureTask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提供的</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cancel()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方法并不总是能够如预期般取消任务，尤其是在任务已经开始执行之后。</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576580" y="1836420"/>
            <a:ext cx="9968230" cy="923925"/>
          </a:xfrm>
          <a:prstGeom prst="rect">
            <a:avLst/>
          </a:prstGeom>
        </p:spPr>
        <p:txBody>
          <a:bodyPr wrap="square">
            <a:noAutofit/>
          </a:bodyPr>
          <a:p>
            <a:pPr>
              <a:spcAft>
                <a:spcPct val="60000"/>
              </a:spcAft>
            </a:pPr>
            <a:r>
              <a:rPr lang="zh-CN" altLang="en-US" sz="1600" b="1"/>
              <a:t>问题：</a:t>
            </a:r>
            <a:endParaRPr lang="zh-CN" altLang="en-US" sz="1600" b="1"/>
          </a:p>
          <a:p>
            <a:pPr>
              <a:buFont typeface="Arial" panose="020B0604020202020204"/>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如果</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FutureTask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已经开始执行任务，调用</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cancel(true)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会发送一个中断信号，但任务本身不一定能够被中断，特别是如果任务内部的代码没有合理处理中断（如阻塞的</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I/O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操作或计算密集型任务）。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buFont typeface="Arial" panose="020B0604020202020204"/>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如果任务在执行过程中长时间阻塞，或者在进行耗时操作时，</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cancel()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方法不会有效果，导致任务无法及时停止。</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buFont typeface="Arial" panose="020B0604020202020204"/>
              <a:buChar char="•"/>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cancel</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底层调用的是</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Thread.interrupt()</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方法来中断任务，只能中断</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sleep,wait,join</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方法。</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buFont typeface="Arial" panose="020B0604020202020204"/>
              <a:buChar char="•"/>
            </a:pP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576580" y="3338830"/>
            <a:ext cx="9423400" cy="2927350"/>
          </a:xfrm>
          <a:prstGeom prst="rect">
            <a:avLst/>
          </a:prstGeom>
        </p:spPr>
        <p:txBody>
          <a:bodyPr wrap="square">
            <a:noAutofit/>
          </a:bodyPr>
          <a:p>
            <a:pPr>
              <a:spcAft>
                <a:spcPct val="60000"/>
              </a:spcAft>
            </a:pPr>
            <a:r>
              <a:rPr lang="zh-CN" altLang="en-US" sz="1600" b="1"/>
              <a:t>优化：</a:t>
            </a:r>
            <a:endParaRPr lang="zh-CN" altLang="en-US" sz="1600" b="1"/>
          </a:p>
          <a:p>
            <a:pPr indent="0">
              <a:buFont typeface="Arial" panose="020B0604020202020204"/>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处理中断：确保任务的代码逻辑能够响应中断。比如，避免在没有检查中断状态的情况下进行长时间的阻塞操作。</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if (Thread.currentThread().isInterrupted()) {</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return;  //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退出任务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合理使用超时设置：对于长时间可能挂起的操作，使用</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Future.get(timeout, TimeUnit)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来设置超时时间。如果任务超过设定时间未完成，可以主动调用</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cancel()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来取消任务。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见演示</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51205" y="546100"/>
            <a:ext cx="4356100" cy="460375"/>
          </a:xfrm>
          <a:prstGeom prst="rect">
            <a:avLst/>
          </a:prstGeom>
          <a:noFill/>
        </p:spPr>
        <p:txBody>
          <a:bodyPr wrap="square" rtlCol="0">
            <a:spAutoFit/>
          </a:bodyPr>
          <a:lstStyle/>
          <a:p>
            <a:r>
              <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线程泄漏</a:t>
            </a:r>
            <a:endPar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endParaRPr>
          </a:p>
        </p:txBody>
      </p:sp>
      <p:sp>
        <p:nvSpPr>
          <p:cNvPr id="3" name="文本框 2"/>
          <p:cNvSpPr txBox="1"/>
          <p:nvPr/>
        </p:nvSpPr>
        <p:spPr>
          <a:xfrm>
            <a:off x="576580" y="1264920"/>
            <a:ext cx="8836660" cy="1179195"/>
          </a:xfrm>
          <a:prstGeom prst="rect">
            <a:avLst/>
          </a:prstGeom>
        </p:spPr>
        <p:txBody>
          <a:bodyPr wrap="square">
            <a:no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在多线程环境下，</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FutureTask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的执行过程中如果没有正确管理线程池，可能会导致线程池中的线程无法及时回收，造成线程泄漏。</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576580" y="1836420"/>
            <a:ext cx="9968230" cy="927100"/>
          </a:xfrm>
          <a:prstGeom prst="rect">
            <a:avLst/>
          </a:prstGeom>
        </p:spPr>
        <p:txBody>
          <a:bodyPr wrap="square">
            <a:spAutoFit/>
          </a:bodyPr>
          <a:p>
            <a:pPr>
              <a:spcAft>
                <a:spcPct val="60000"/>
              </a:spcAft>
            </a:pPr>
            <a:r>
              <a:rPr lang="zh-CN" altLang="en-US" sz="1600" b="1"/>
              <a:t>问题：</a:t>
            </a:r>
            <a:endParaRPr lang="zh-CN" altLang="en-US" sz="1600" b="1"/>
          </a:p>
          <a:p>
            <a:pPr>
              <a:buFont typeface="Arial" panose="020B0604020202020204"/>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如果使用</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ExecutorService.submit()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提交</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FutureTask</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，但没有及时关闭线程池或没有正确处理线程池的生命周期，可能导致线程池中的线程无法被回收，造成资源泄漏。</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576580" y="2898140"/>
            <a:ext cx="9423400" cy="2927350"/>
          </a:xfrm>
          <a:prstGeom prst="rect">
            <a:avLst/>
          </a:prstGeom>
        </p:spPr>
        <p:txBody>
          <a:bodyPr wrap="square">
            <a:noAutofit/>
          </a:bodyPr>
          <a:p>
            <a:pPr>
              <a:spcAft>
                <a:spcPct val="60000"/>
              </a:spcAft>
            </a:pPr>
            <a:r>
              <a:rPr lang="zh-CN" altLang="en-US" sz="1600" b="1"/>
              <a:t>优化：</a:t>
            </a:r>
            <a:endParaRPr lang="zh-CN" altLang="en-US" sz="1600" b="1"/>
          </a:p>
          <a:p>
            <a:pPr indent="0">
              <a:buFont typeface="Arial" panose="020B0604020202020204"/>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关闭线程池：确保任务执行完成后，正确关闭</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ExecutorService</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，避免线程池中的线程长时间占用资源。</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ExecutorService executor = Executors.newFixedThreadPool(4);</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FutureTask&lt;?&gt; futureTask = new FutureTask&lt;&gt;(() -&gt; { /* Task Logic */ });</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executor.submit(futureTask);</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try {</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futureTask.get();  //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等待任务完成</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catch (Exception e) {</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处理异常</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finally {</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executor.shutdown();  //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正确关闭线程池</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合理配置线程池大小：根据任务的并发度和资源情况，合理配置线程池的大小，避免线程池过大导致资源浪费或线程过多导致上下文切换过于频繁。</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5</a:t>
            </a:r>
            <a:endParaRPr lang="en-US" altLang="zh-CN" dirty="0"/>
          </a:p>
        </p:txBody>
      </p:sp>
      <p:sp>
        <p:nvSpPr>
          <p:cNvPr id="7" name="内容占位符 6"/>
          <p:cNvSpPr>
            <a:spLocks noGrp="1"/>
          </p:cNvSpPr>
          <p:nvPr>
            <p:ph sz="quarter" idx="11"/>
          </p:nvPr>
        </p:nvSpPr>
        <p:spPr>
          <a:xfrm>
            <a:off x="6216647" y="3433329"/>
            <a:ext cx="4695190" cy="606167"/>
          </a:xfrm>
        </p:spPr>
        <p:txBody>
          <a:bodyPr>
            <a:normAutofit fontScale="90000"/>
          </a:bodyPr>
          <a:lstStyle/>
          <a:p>
            <a:pPr marL="0" indent="0">
              <a:buNone/>
            </a:pPr>
            <a:r>
              <a:rPr lang="zh-CN" altLang="en-US"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mn-ea"/>
              </a:rPr>
              <a:t>如何自己实现一个</a:t>
            </a:r>
            <a:r>
              <a:rPr lang="en-US" altLang="zh-CN" dirty="0">
                <a:solidFill>
                  <a:srgbClr val="D8365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mn-ea"/>
              </a:rPr>
              <a:t>FutureTask</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191700" y="2883630"/>
            <a:ext cx="1308736" cy="1325563"/>
          </a:xfrm>
        </p:spPr>
        <p:txBody>
          <a:bodyPr/>
          <a:lstStyle/>
          <a:p>
            <a:r>
              <a:rPr lang="en-US" altLang="zh-CN" dirty="0"/>
              <a:t>1</a:t>
            </a:r>
            <a:endParaRPr lang="zh-CN" altLang="en-US" dirty="0"/>
          </a:p>
        </p:txBody>
      </p:sp>
      <p:sp>
        <p:nvSpPr>
          <p:cNvPr id="7" name="内容占位符 6"/>
          <p:cNvSpPr>
            <a:spLocks noGrp="1"/>
          </p:cNvSpPr>
          <p:nvPr>
            <p:ph sz="quarter" idx="11"/>
          </p:nvPr>
        </p:nvSpPr>
        <p:spPr>
          <a:xfrm>
            <a:off x="6216647" y="3433329"/>
            <a:ext cx="4695190" cy="606167"/>
          </a:xfrm>
        </p:spPr>
        <p:txBody>
          <a:bodyPr>
            <a:normAutofit/>
          </a:bodyPr>
          <a:lstStyle/>
          <a:p>
            <a:pPr marL="0" indent="0">
              <a:buNone/>
            </a:pPr>
            <a:r>
              <a:rPr lang="zh-CN" altLang="en-US" dirty="0"/>
              <a:t>简介</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56746" y="545875"/>
            <a:ext cx="3881000" cy="460375"/>
          </a:xfrm>
          <a:prstGeom prst="rect">
            <a:avLst/>
          </a:prstGeom>
          <a:noFill/>
        </p:spPr>
        <p:txBody>
          <a:bodyPr wrap="square" rtlCol="0">
            <a:spAutoFit/>
          </a:bodyPr>
          <a:lstStyle/>
          <a:p>
            <a:r>
              <a:rPr lang="en-US" altLang="zh-CN"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MyFutureTask</a:t>
            </a:r>
            <a:endParaRPr lang="en-US" altLang="zh-CN"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endParaRPr>
          </a:p>
        </p:txBody>
      </p:sp>
      <p:sp>
        <p:nvSpPr>
          <p:cNvPr id="2" name="文本框 1"/>
          <p:cNvSpPr txBox="1"/>
          <p:nvPr/>
        </p:nvSpPr>
        <p:spPr>
          <a:xfrm>
            <a:off x="756920" y="1247140"/>
            <a:ext cx="4064000" cy="119888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实现如下两个主要功能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a:latin typeface="微软雅黑" panose="020B0503020204020204" pitchFamily="34" charset="-122"/>
                <a:ea typeface="微软雅黑" panose="020B0503020204020204" pitchFamily="34" charset="-122"/>
                <a:cs typeface="微软雅黑" panose="020B0503020204020204" pitchFamily="34" charset="-122"/>
              </a:rPr>
              <a:t>1.</a:t>
            </a:r>
            <a:r>
              <a:rPr lang="zh-CN" altLang="en-US">
                <a:latin typeface="微软雅黑" panose="020B0503020204020204" pitchFamily="34" charset="-122"/>
                <a:ea typeface="微软雅黑" panose="020B0503020204020204" pitchFamily="34" charset="-122"/>
                <a:cs typeface="微软雅黑" panose="020B0503020204020204" pitchFamily="34" charset="-122"/>
              </a:rPr>
              <a:t>可多线程执行</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a:latin typeface="微软雅黑" panose="020B0503020204020204" pitchFamily="34" charset="-122"/>
                <a:ea typeface="微软雅黑" panose="020B0503020204020204" pitchFamily="34" charset="-122"/>
                <a:cs typeface="微软雅黑" panose="020B0503020204020204" pitchFamily="34" charset="-122"/>
              </a:rPr>
              <a:t>2.</a:t>
            </a:r>
            <a:r>
              <a:rPr lang="zh-CN" altLang="en-US">
                <a:latin typeface="微软雅黑" panose="020B0503020204020204" pitchFamily="34" charset="-122"/>
                <a:ea typeface="微软雅黑" panose="020B0503020204020204" pitchFamily="34" charset="-122"/>
                <a:cs typeface="微软雅黑" panose="020B0503020204020204" pitchFamily="34" charset="-122"/>
              </a:rPr>
              <a:t>可阻塞获取执行结果</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见演示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3430905" y="1247140"/>
            <a:ext cx="3583305" cy="5068570"/>
          </a:xfrm>
          <a:prstGeom prst="rect">
            <a:avLst/>
          </a:prstGeom>
        </p:spPr>
      </p:pic>
      <p:pic>
        <p:nvPicPr>
          <p:cNvPr id="5" name="图片 4"/>
          <p:cNvPicPr>
            <a:picLocks noChangeAspect="1"/>
          </p:cNvPicPr>
          <p:nvPr/>
        </p:nvPicPr>
        <p:blipFill>
          <a:blip r:embed="rId2"/>
          <a:stretch>
            <a:fillRect/>
          </a:stretch>
        </p:blipFill>
        <p:spPr>
          <a:xfrm>
            <a:off x="7108825" y="1247140"/>
            <a:ext cx="4731385" cy="371729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70081" y="545875"/>
            <a:ext cx="3881000" cy="460375"/>
          </a:xfrm>
          <a:prstGeom prst="rect">
            <a:avLst/>
          </a:prstGeom>
          <a:noFill/>
        </p:spPr>
        <p:txBody>
          <a:bodyPr wrap="square" rtlCol="0">
            <a:spAutoFit/>
          </a:bodyPr>
          <a:lstStyle/>
          <a:p>
            <a:r>
              <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思考</a:t>
            </a:r>
            <a:endPar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endParaRPr>
          </a:p>
        </p:txBody>
      </p:sp>
      <p:sp>
        <p:nvSpPr>
          <p:cNvPr id="3" name="文本框 2"/>
          <p:cNvSpPr txBox="1"/>
          <p:nvPr/>
        </p:nvSpPr>
        <p:spPr>
          <a:xfrm>
            <a:off x="3590925" y="1358900"/>
            <a:ext cx="7084060" cy="92202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使用同步锁机制也可以实现线程等待获取结果和唤醒等待线程，为什么</a:t>
            </a:r>
            <a:r>
              <a:rPr lang="en-US" altLang="zh-CN">
                <a:latin typeface="微软雅黑" panose="020B0503020204020204" pitchFamily="34" charset="-122"/>
                <a:ea typeface="微软雅黑" panose="020B0503020204020204" pitchFamily="34" charset="-122"/>
                <a:cs typeface="微软雅黑" panose="020B0503020204020204" pitchFamily="34" charset="-122"/>
              </a:rPr>
              <a:t>JDK</a:t>
            </a:r>
            <a:r>
              <a:rPr lang="zh-CN" altLang="en-US">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a:latin typeface="微软雅黑" panose="020B0503020204020204" pitchFamily="34" charset="-122"/>
                <a:ea typeface="微软雅黑" panose="020B0503020204020204" pitchFamily="34" charset="-122"/>
                <a:cs typeface="微软雅黑" panose="020B0503020204020204" pitchFamily="34" charset="-122"/>
              </a:rPr>
              <a:t>FutureTask</a:t>
            </a:r>
            <a:r>
              <a:rPr lang="zh-CN" altLang="en-US">
                <a:latin typeface="微软雅黑" panose="020B0503020204020204" pitchFamily="34" charset="-122"/>
                <a:ea typeface="微软雅黑" panose="020B0503020204020204" pitchFamily="34" charset="-122"/>
                <a:cs typeface="微软雅黑" panose="020B0503020204020204" pitchFamily="34" charset="-122"/>
              </a:rPr>
              <a:t>要使用</a:t>
            </a:r>
            <a:r>
              <a:rPr lang="en-US" altLang="zh-CN">
                <a:latin typeface="微软雅黑" panose="020B0503020204020204" pitchFamily="34" charset="-122"/>
                <a:ea typeface="微软雅黑" panose="020B0503020204020204" pitchFamily="34" charset="-122"/>
                <a:cs typeface="微软雅黑" panose="020B0503020204020204" pitchFamily="34" charset="-122"/>
              </a:rPr>
              <a:t>LockSupport.park</a:t>
            </a:r>
            <a:r>
              <a:rPr lang="zh-CN" altLang="en-US">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a:latin typeface="微软雅黑" panose="020B0503020204020204" pitchFamily="34" charset="-122"/>
                <a:ea typeface="微软雅黑" panose="020B0503020204020204" pitchFamily="34" charset="-122"/>
                <a:cs typeface="微软雅黑" panose="020B0503020204020204" pitchFamily="34" charset="-122"/>
              </a:rPr>
              <a:t>WaitNode</a:t>
            </a:r>
            <a:r>
              <a:rPr lang="zh-CN" altLang="en-US">
                <a:latin typeface="微软雅黑" panose="020B0503020204020204" pitchFamily="34" charset="-122"/>
                <a:ea typeface="微软雅黑" panose="020B0503020204020204" pitchFamily="34" charset="-122"/>
                <a:cs typeface="微软雅黑" panose="020B0503020204020204" pitchFamily="34" charset="-122"/>
              </a:rPr>
              <a:t>等待队列来实现呢？</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https://docer-ks3.wpscdn.cn/picture/132126498/c55d94944138856aa618a86aafd10165_612.jpg" descr="思考人的概念"/>
          <p:cNvPicPr>
            <a:picLocks noChangeAspect="1"/>
          </p:cNvPicPr>
          <p:nvPr/>
        </p:nvPicPr>
        <p:blipFill>
          <a:blip r:embed="rId1"/>
          <a:stretch>
            <a:fillRect/>
          </a:stretch>
        </p:blipFill>
        <p:spPr>
          <a:xfrm>
            <a:off x="459740" y="1358900"/>
            <a:ext cx="3034030" cy="44323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41506" y="545875"/>
            <a:ext cx="3881000" cy="460375"/>
          </a:xfrm>
          <a:prstGeom prst="rect">
            <a:avLst/>
          </a:prstGeom>
          <a:noFill/>
        </p:spPr>
        <p:txBody>
          <a:bodyPr wrap="square" rtlCol="0">
            <a:spAutoFit/>
          </a:bodyPr>
          <a:lstStyle/>
          <a:p>
            <a:r>
              <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思考</a:t>
            </a:r>
            <a:endPar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endParaRPr>
          </a:p>
        </p:txBody>
      </p:sp>
      <p:sp>
        <p:nvSpPr>
          <p:cNvPr id="3" name="文本框 2"/>
          <p:cNvSpPr txBox="1"/>
          <p:nvPr/>
        </p:nvSpPr>
        <p:spPr>
          <a:xfrm>
            <a:off x="681355" y="1272540"/>
            <a:ext cx="9119870" cy="4276725"/>
          </a:xfrm>
          <a:prstGeom prst="rect">
            <a:avLst/>
          </a:prstGeom>
        </p:spPr>
        <p:txBody>
          <a:bodyPr wrap="square">
            <a:spAutoFit/>
          </a:bodyPr>
          <a:p>
            <a:pPr>
              <a:buAutoNum type="arabicPeriod"/>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避免锁竞争和提高性能：</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lvl="1" indent="0">
              <a:buFont typeface="Arial" panose="020B0604020202020204"/>
              <a:buNone/>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Object.wait()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和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Object.notify()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是基于对象监视器的同步机制，可能导致锁竞争，影响性能。</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lvl="1" indent="0">
              <a:buFont typeface="Arial" panose="020B0604020202020204"/>
              <a:buNone/>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LockSupport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提供了更高效的线程挂起和唤醒机制，减少了锁竞争，提高了性能。</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lvl="1" indent="0">
              <a:buFont typeface="Arial" panose="020B0604020202020204"/>
              <a:buNone/>
            </a:pP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buAutoNum type="arabicPeriod"/>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支持中断和超时：</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lvl="1" indent="0">
              <a:buFont typeface="Arial" panose="020B0604020202020204"/>
              <a:buNone/>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LockSupport.park()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方法可以响应中断，并且可以设置超时时间，提供更灵活的线程控制。</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lvl="1" indent="0">
              <a:buFont typeface="Arial" panose="020B0604020202020204"/>
              <a:buNone/>
            </a:pP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buAutoNum type="arabicPeriod"/>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避免死锁风险：</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lvl="1" indent="0">
              <a:buFont typeface="Arial" panose="020B0604020202020204"/>
              <a:buNone/>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Object.wait()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必须在同步块内调用，容易引发死锁。</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lvl="1" indent="0">
              <a:buFont typeface="Arial" panose="020B0604020202020204"/>
              <a:buNone/>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LockSupport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的使用不依赖于持有锁，减少了死锁的风险。</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lvl="1" indent="0">
              <a:buFont typeface="Arial" panose="020B0604020202020204"/>
              <a:buNone/>
            </a:pP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buAutoNum type="arabicPeriod"/>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线程挂起和唤醒的灵活性：</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lvl="1" indent="0">
              <a:buFont typeface="Arial" panose="020B0604020202020204"/>
              <a:buNone/>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LockSupport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提供了更灵活的线程挂起和唤醒机制，适用于复杂的并发场景。</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lvl="1" indent="0">
              <a:buFont typeface="Arial" panose="020B0604020202020204"/>
              <a:buNone/>
            </a:pP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总结，</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FutureTask</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的主要目的是实现线程的阻塞和唤醒，而不是锁定某个资源。所以</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采用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LockSupport.park()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和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WaitNode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队列来挂起线程，以提高性能、支持中断和超时、避免死锁风险，并提供更灵活的线程控制。</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629066" y="5495425"/>
            <a:ext cx="1212191" cy="253916"/>
          </a:xfrm>
          <a:prstGeom prst="rect">
            <a:avLst/>
          </a:prstGeom>
        </p:spPr>
        <p:txBody>
          <a:bodyPr wrap="none">
            <a:spAutoFit/>
          </a:bodyPr>
          <a:lstStyle/>
          <a:p>
            <a:r>
              <a:rPr lang="zh-CN" altLang="en-US" sz="1050" dirty="0">
                <a:solidFill>
                  <a:srgbClr val="595757"/>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T:025-86592222</a:t>
            </a:r>
            <a:endParaRPr lang="zh-CN" altLang="en-US" sz="1050" dirty="0">
              <a:solidFill>
                <a:srgbClr val="595757"/>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4" name="矩形 13"/>
          <p:cNvSpPr/>
          <p:nvPr/>
        </p:nvSpPr>
        <p:spPr>
          <a:xfrm>
            <a:off x="3862808" y="5495425"/>
            <a:ext cx="1116330" cy="252730"/>
          </a:xfrm>
          <a:prstGeom prst="rect">
            <a:avLst/>
          </a:prstGeom>
        </p:spPr>
        <p:txBody>
          <a:bodyPr wrap="none">
            <a:spAutoFit/>
          </a:bodyPr>
          <a:lstStyle/>
          <a:p>
            <a:r>
              <a:rPr lang="en-US" altLang="zh-CN" sz="1050" dirty="0">
                <a:solidFill>
                  <a:srgbClr val="595757"/>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M:+15921255497</a:t>
            </a:r>
            <a:endParaRPr lang="zh-CN" altLang="en-US" sz="1050" dirty="0">
              <a:solidFill>
                <a:srgbClr val="595757"/>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5" name="矩形 14"/>
          <p:cNvSpPr/>
          <p:nvPr/>
        </p:nvSpPr>
        <p:spPr>
          <a:xfrm>
            <a:off x="2624303" y="5694785"/>
            <a:ext cx="1583055" cy="252730"/>
          </a:xfrm>
          <a:prstGeom prst="rect">
            <a:avLst/>
          </a:prstGeom>
        </p:spPr>
        <p:txBody>
          <a:bodyPr wrap="none">
            <a:spAutoFit/>
          </a:bodyPr>
          <a:lstStyle/>
          <a:p>
            <a:r>
              <a:rPr lang="en-US" altLang="zh-CN" sz="1050" dirty="0">
                <a:solidFill>
                  <a:srgbClr val="595757"/>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E</a:t>
            </a:r>
            <a:r>
              <a:rPr lang="zh-CN" altLang="en-US" sz="1050" dirty="0">
                <a:solidFill>
                  <a:srgbClr val="595757"/>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1050" dirty="0">
                <a:solidFill>
                  <a:srgbClr val="595757"/>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nixiangru@bwda.net</a:t>
            </a:r>
            <a:endParaRPr lang="zh-CN" altLang="en-US" sz="1050" dirty="0">
              <a:solidFill>
                <a:srgbClr val="595757"/>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8" name="矩形 17"/>
          <p:cNvSpPr/>
          <p:nvPr/>
        </p:nvSpPr>
        <p:spPr>
          <a:xfrm>
            <a:off x="2728913" y="5455172"/>
            <a:ext cx="2440781" cy="21600"/>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31041" y="546510"/>
            <a:ext cx="3881000" cy="460375"/>
          </a:xfrm>
          <a:prstGeom prst="rect">
            <a:avLst/>
          </a:prstGeom>
          <a:noFill/>
        </p:spPr>
        <p:txBody>
          <a:bodyPr wrap="square" rtlCol="0">
            <a:spAutoFit/>
          </a:bodyPr>
          <a:lstStyle/>
          <a:p>
            <a:r>
              <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概念</a:t>
            </a:r>
            <a:endPar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endParaRPr>
          </a:p>
        </p:txBody>
      </p:sp>
      <p:sp>
        <p:nvSpPr>
          <p:cNvPr id="4" name="文本框 3"/>
          <p:cNvSpPr txBox="1"/>
          <p:nvPr/>
        </p:nvSpPr>
        <p:spPr>
          <a:xfrm>
            <a:off x="1312545" y="1088390"/>
            <a:ext cx="9003030" cy="4681855"/>
          </a:xfrm>
          <a:prstGeom prst="rect">
            <a:avLst/>
          </a:prstGeom>
          <a:noFill/>
        </p:spPr>
        <p:txBody>
          <a:bodyPr wrap="square">
            <a:noAutofit/>
          </a:bodyPr>
          <a:lstStyle/>
          <a:p>
            <a:r>
              <a:rPr lang="zh-CN" altLang="en-US" sz="2000" b="1" dirty="0">
                <a:solidFill>
                  <a:srgbClr val="002060"/>
                </a:solidFill>
                <a:latin typeface="微软雅黑" panose="020B0503020204020204" pitchFamily="34" charset="-122"/>
                <a:ea typeface="微软雅黑" panose="020B0503020204020204" pitchFamily="34" charset="-122"/>
              </a:rPr>
              <a:t>定义</a:t>
            </a:r>
            <a:endParaRPr lang="zh-CN" altLang="en-US" sz="2000" b="1" dirty="0">
              <a:solidFill>
                <a:srgbClr val="002060"/>
              </a:solidFill>
              <a:latin typeface="微软雅黑" panose="020B0503020204020204" pitchFamily="34" charset="-122"/>
              <a:ea typeface="微软雅黑" panose="020B0503020204020204" pitchFamily="34" charset="-122"/>
            </a:endParaRPr>
          </a:p>
          <a:p>
            <a:endParaRPr lang="zh-CN" altLang="en-US" sz="2000" b="1" dirty="0">
              <a:solidFill>
                <a:srgbClr val="002060"/>
              </a:solidFill>
              <a:latin typeface="微软雅黑" panose="020B0503020204020204" pitchFamily="34" charset="-122"/>
              <a:ea typeface="微软雅黑" panose="020B0503020204020204" pitchFamily="34" charset="-122"/>
            </a:endParaRPr>
          </a:p>
          <a:p>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FutureTask </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java.util.concurrent </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包中的一个类，它实现了</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Future </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Runnable </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接口。简单来说，它是一个可用于执行异步任务的</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Runnable</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，并且可以用于获取任务执行的结果。</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Future</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：表示一个异步计算的结果，提供了对任务执行状态的控制。</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Runnable</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：表示一个可以在线程中执行的任务。</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FutureTask </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Future </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接口的实现，它允许用户通过调用</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get() </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方法来获取异步任务的执行结果，同时它也提供了取消任务的能力，并支持任务是否成功执行的状态管理。</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descr="正圆"/>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372870" y="2420620"/>
            <a:ext cx="121920" cy="121920"/>
          </a:xfrm>
          <a:prstGeom prst="rect">
            <a:avLst/>
          </a:prstGeom>
        </p:spPr>
      </p:pic>
      <p:pic>
        <p:nvPicPr>
          <p:cNvPr id="9" name="图片 8" descr="正圆"/>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372870" y="2624455"/>
            <a:ext cx="121920" cy="1219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31041" y="546510"/>
            <a:ext cx="3881000" cy="460375"/>
          </a:xfrm>
          <a:prstGeom prst="rect">
            <a:avLst/>
          </a:prstGeom>
          <a:noFill/>
        </p:spPr>
        <p:txBody>
          <a:bodyPr wrap="square" rtlCol="0">
            <a:spAutoFit/>
          </a:bodyPr>
          <a:lstStyle/>
          <a:p>
            <a:r>
              <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概念</a:t>
            </a:r>
            <a:endPar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endParaRPr>
          </a:p>
        </p:txBody>
      </p:sp>
      <p:pic>
        <p:nvPicPr>
          <p:cNvPr id="2" name="图片 1"/>
          <p:cNvPicPr>
            <a:picLocks noChangeAspect="1"/>
          </p:cNvPicPr>
          <p:nvPr/>
        </p:nvPicPr>
        <p:blipFill>
          <a:blip r:embed="rId1"/>
          <a:stretch>
            <a:fillRect/>
          </a:stretch>
        </p:blipFill>
        <p:spPr>
          <a:xfrm>
            <a:off x="973455" y="1139190"/>
            <a:ext cx="3982085" cy="51003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95481" y="545875"/>
            <a:ext cx="3881000" cy="460375"/>
          </a:xfrm>
          <a:prstGeom prst="rect">
            <a:avLst/>
          </a:prstGeom>
          <a:noFill/>
        </p:spPr>
        <p:txBody>
          <a:bodyPr wrap="square" rtlCol="0">
            <a:spAutoFit/>
          </a:bodyPr>
          <a:lstStyle/>
          <a:p>
            <a:r>
              <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概念</a:t>
            </a:r>
            <a:endPar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endParaRPr>
          </a:p>
        </p:txBody>
      </p:sp>
      <p:pic>
        <p:nvPicPr>
          <p:cNvPr id="8" name="图片 7" descr="正圆"/>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11860" y="2159635"/>
            <a:ext cx="121920" cy="121920"/>
          </a:xfrm>
          <a:prstGeom prst="rect">
            <a:avLst/>
          </a:prstGeom>
        </p:spPr>
      </p:pic>
      <p:sp>
        <p:nvSpPr>
          <p:cNvPr id="10" name="文本框 9"/>
          <p:cNvSpPr txBox="1"/>
          <p:nvPr/>
        </p:nvSpPr>
        <p:spPr>
          <a:xfrm>
            <a:off x="1123950" y="2037715"/>
            <a:ext cx="10892790" cy="306705"/>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异步执行：</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通过将任务包装成</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FutureTask</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，我们可以实现异步执行任务，而无需等待任务完成即可继续执行其他操作</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 name="图片 10" descr="正圆"/>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11860" y="2591435"/>
            <a:ext cx="121920" cy="121920"/>
          </a:xfrm>
          <a:prstGeom prst="rect">
            <a:avLst/>
          </a:prstGeom>
        </p:spPr>
      </p:pic>
      <p:sp>
        <p:nvSpPr>
          <p:cNvPr id="4" name="文本框 3"/>
          <p:cNvSpPr txBox="1"/>
          <p:nvPr/>
        </p:nvSpPr>
        <p:spPr>
          <a:xfrm>
            <a:off x="1123950" y="2470785"/>
            <a:ext cx="9884410" cy="306705"/>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结果返回：</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任务执行完成后，</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FutureTask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提供了</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get()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方法来获取执行结果。对于需要计算并返回结果的任务，这非常有用</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descr="正圆"/>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11860" y="2940050"/>
            <a:ext cx="121920" cy="121920"/>
          </a:xfrm>
          <a:prstGeom prst="rect">
            <a:avLst/>
          </a:prstGeom>
        </p:spPr>
      </p:pic>
      <p:sp>
        <p:nvSpPr>
          <p:cNvPr id="7" name="文本框 6"/>
          <p:cNvSpPr txBox="1"/>
          <p:nvPr/>
        </p:nvSpPr>
        <p:spPr>
          <a:xfrm>
            <a:off x="1123950" y="2858135"/>
            <a:ext cx="9516745" cy="737235"/>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任务取消：</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FutureTask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支持任务取消功能，避免了任务长时间运行时带来的资源浪费</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9" name="图片 8" descr="正圆"/>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11860" y="3288665"/>
            <a:ext cx="121920" cy="121920"/>
          </a:xfrm>
          <a:prstGeom prst="rect">
            <a:avLst/>
          </a:prstGeom>
        </p:spPr>
      </p:pic>
      <p:sp>
        <p:nvSpPr>
          <p:cNvPr id="19" name="文本框 18"/>
          <p:cNvSpPr txBox="1"/>
          <p:nvPr/>
        </p:nvSpPr>
        <p:spPr>
          <a:xfrm>
            <a:off x="1123950" y="3245485"/>
            <a:ext cx="10079355" cy="521970"/>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异常处理：</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如果</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Callable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任务在执行过程中抛出异常，</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FutureTask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会捕获该异常并通过</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get()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方法抛出</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ExecutionException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异常，方便开发者进行异常处理</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 name="文本框 21"/>
          <p:cNvSpPr txBox="1"/>
          <p:nvPr/>
        </p:nvSpPr>
        <p:spPr>
          <a:xfrm>
            <a:off x="795655" y="1216025"/>
            <a:ext cx="4064000" cy="368300"/>
          </a:xfrm>
          <a:prstGeom prst="rect">
            <a:avLst/>
          </a:prstGeom>
          <a:noFill/>
        </p:spPr>
        <p:txBody>
          <a:bodyPr wrap="square" rtlCol="0">
            <a:spAutoFit/>
          </a:bodyPr>
          <a:p>
            <a:r>
              <a:rPr lang="zh-CN" altLang="en-US" b="1" dirty="0">
                <a:solidFill>
                  <a:srgbClr val="002060"/>
                </a:solidFill>
                <a:latin typeface="微软雅黑" panose="020B0503020204020204" pitchFamily="34" charset="-122"/>
                <a:ea typeface="微软雅黑" panose="020B0503020204020204" pitchFamily="34" charset="-122"/>
                <a:sym typeface="+mn-ea"/>
              </a:rPr>
              <a:t>优势</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a:t>
            </a:r>
            <a:endParaRPr lang="zh-CN" altLang="en-US" dirty="0"/>
          </a:p>
        </p:txBody>
      </p:sp>
      <p:sp>
        <p:nvSpPr>
          <p:cNvPr id="7" name="内容占位符 6"/>
          <p:cNvSpPr>
            <a:spLocks noGrp="1"/>
          </p:cNvSpPr>
          <p:nvPr>
            <p:ph sz="quarter" idx="11"/>
          </p:nvPr>
        </p:nvSpPr>
        <p:spPr>
          <a:xfrm>
            <a:off x="6216647" y="3433329"/>
            <a:ext cx="2480911" cy="622304"/>
          </a:xfrm>
        </p:spPr>
        <p:txBody>
          <a:bodyPr/>
          <a:lstStyle/>
          <a:p>
            <a:pPr marL="0" indent="0">
              <a:buNone/>
            </a:pPr>
            <a:r>
              <a:rPr lang="zh-CN" altLang="en-US" dirty="0"/>
              <a:t>原理解析</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07216" y="545875"/>
            <a:ext cx="3881000" cy="460375"/>
          </a:xfrm>
          <a:prstGeom prst="rect">
            <a:avLst/>
          </a:prstGeom>
          <a:noFill/>
        </p:spPr>
        <p:txBody>
          <a:bodyPr wrap="square" rtlCol="0">
            <a:spAutoFit/>
          </a:bodyPr>
          <a:lstStyle/>
          <a:p>
            <a:r>
              <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任务状态</a:t>
            </a:r>
            <a:endPar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endParaRPr>
          </a:p>
        </p:txBody>
      </p:sp>
      <p:pic>
        <p:nvPicPr>
          <p:cNvPr id="7" name="图片 6"/>
          <p:cNvPicPr>
            <a:picLocks noChangeAspect="1"/>
          </p:cNvPicPr>
          <p:nvPr/>
        </p:nvPicPr>
        <p:blipFill>
          <a:blip r:embed="rId1"/>
          <a:stretch>
            <a:fillRect/>
          </a:stretch>
        </p:blipFill>
        <p:spPr>
          <a:xfrm>
            <a:off x="576580" y="1224915"/>
            <a:ext cx="4258945" cy="4000500"/>
          </a:xfrm>
          <a:prstGeom prst="rect">
            <a:avLst/>
          </a:prstGeom>
        </p:spPr>
      </p:pic>
      <p:sp>
        <p:nvSpPr>
          <p:cNvPr id="11" name="文本框 10"/>
          <p:cNvSpPr txBox="1"/>
          <p:nvPr/>
        </p:nvSpPr>
        <p:spPr>
          <a:xfrm>
            <a:off x="5116830" y="1006475"/>
            <a:ext cx="6261735" cy="4218940"/>
          </a:xfrm>
          <a:prstGeom prst="rect">
            <a:avLst/>
          </a:prstGeom>
        </p:spPr>
        <p:txBody>
          <a:bodyPr wrap="square">
            <a:noAutofit/>
          </a:bodyPr>
          <a:p>
            <a:pPr marL="0" indent="0" algn="l">
              <a:spcBef>
                <a:spcPts val="900"/>
              </a:spcBef>
              <a:spcAft>
                <a:spcPts val="900"/>
              </a:spcAft>
            </a:pP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任务状态管理是</a:t>
            </a: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FutureTask</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的核心功能之一。</a:t>
            </a: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state</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volatile</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类型的，也就是说只要有任何一个线程修改了这个变量，那么其他所有的线程都会知道最新的值。</a:t>
            </a: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7</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种状态具体表示：</a:t>
            </a:r>
            <a:endPar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l">
              <a:spcBef>
                <a:spcPts val="700"/>
              </a:spcBef>
              <a:spcAft>
                <a:spcPts val="700"/>
              </a:spcAft>
              <a:buFont typeface="Arial" panose="020B0604020202020204"/>
              <a:buChar char="•"/>
            </a:pP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NEW:</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表示是个新的任务或者还没被执行完的任务。这是初始状态。</a:t>
            </a:r>
            <a:endPar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l">
              <a:spcBef>
                <a:spcPts val="700"/>
              </a:spcBef>
              <a:spcAft>
                <a:spcPts val="700"/>
              </a:spcAft>
              <a:buFont typeface="Arial" panose="020B0604020202020204"/>
              <a:buChar char="•"/>
            </a:pP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COMPLETING:</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任务已经执行完成或者执行任务的时候发生异常，但是任务执行结果或者异常原因还没有保存到</a:t>
            </a: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outcome</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字段</a:t>
            </a: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(outcome</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字段用来保存任务执行结果，如果发生异常，则用来保存异常原因</a:t>
            </a: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的时候，状态会从</a:t>
            </a: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NEW</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变更到</a:t>
            </a: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COMPLETING</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。但是这个状态时间会比较短，属于中间状态。</a:t>
            </a:r>
            <a:endPar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l">
              <a:spcBef>
                <a:spcPts val="700"/>
              </a:spcBef>
              <a:spcAft>
                <a:spcPts val="700"/>
              </a:spcAft>
              <a:buFont typeface="Arial" panose="020B0604020202020204"/>
              <a:buChar char="•"/>
            </a:pP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NORMAL:</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任务已经执行完成并且任务执行结果已经保存到</a:t>
            </a: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outcome</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字段，状态会从</a:t>
            </a: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COMPLETING</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转换到</a:t>
            </a: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NORMAL</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。这是一个最终态。</a:t>
            </a:r>
            <a:endPar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l">
              <a:spcBef>
                <a:spcPts val="700"/>
              </a:spcBef>
              <a:spcAft>
                <a:spcPts val="700"/>
              </a:spcAft>
              <a:buFont typeface="Arial" panose="020B0604020202020204"/>
              <a:buChar char="•"/>
            </a:pP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EXCEPTIONAL:</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任务执行发生异常并且异常原因已经保存到</a:t>
            </a: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outcome</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字段中后，状态会从</a:t>
            </a: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COMPLETING</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转换到</a:t>
            </a: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EXCEPTIONAL</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。这是一个最终态。</a:t>
            </a:r>
            <a:endPar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l">
              <a:spcBef>
                <a:spcPts val="700"/>
              </a:spcBef>
              <a:spcAft>
                <a:spcPts val="700"/>
              </a:spcAft>
              <a:buFont typeface="Arial" panose="020B0604020202020204"/>
              <a:buChar char="•"/>
            </a:pP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CANCELLED:</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任务还没开始执行或者已经开始执行但是还没有执行完成的时候，用户调用了</a:t>
            </a: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cancel(false)</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方法取消任务且不中断任务执行线程，这个时候状态会从</a:t>
            </a: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NEW</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转化为</a:t>
            </a: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CANCELLED</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状态。这是一个最终态。</a:t>
            </a:r>
            <a:endPar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l">
              <a:spcBef>
                <a:spcPts val="700"/>
              </a:spcBef>
              <a:spcAft>
                <a:spcPts val="700"/>
              </a:spcAft>
              <a:buFont typeface="Arial" panose="020B0604020202020204"/>
              <a:buChar char="•"/>
            </a:pP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INTERRUPTING: </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任务还没开始执行或者已经执行但是还没有执行完成的时候，用户调用了</a:t>
            </a: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cancel(true)</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方法取消任务并且要中断任务执行线程但是还没有中断任务执行线程之前，状态会从</a:t>
            </a: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NEW</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转化为</a:t>
            </a: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INTERRUPTING</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。这是一个中间状态。</a:t>
            </a:r>
            <a:endPar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l">
              <a:spcBef>
                <a:spcPts val="700"/>
              </a:spcBef>
              <a:spcAft>
                <a:spcPts val="700"/>
              </a:spcAft>
              <a:buFont typeface="Arial" panose="020B0604020202020204"/>
              <a:buChar char="•"/>
            </a:pP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INTERRUPTED:</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调用</a:t>
            </a: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interrupt()</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中断任务执行线程之后状态会从</a:t>
            </a: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INTERRUPTING</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转换到</a:t>
            </a: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INTERRUPTED</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。这是一个最终态。 有一点需要注意的是，所有值大于</a:t>
            </a: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COMPLETING</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的状态都表示任务已经执行完成</a:t>
            </a: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任务正常执行完成，任务执行异常或者任务被取消</a:t>
            </a:r>
            <a:r>
              <a:rPr lang="en-US" altLang="zh-CN"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200" b="0" i="0">
              <a:solidFill>
                <a:srgbClr val="23263B"/>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52936" y="545875"/>
            <a:ext cx="3881000" cy="460375"/>
          </a:xfrm>
          <a:prstGeom prst="rect">
            <a:avLst/>
          </a:prstGeom>
          <a:noFill/>
        </p:spPr>
        <p:txBody>
          <a:bodyPr wrap="square" rtlCol="0">
            <a:spAutoFit/>
          </a:bodyPr>
          <a:lstStyle/>
          <a:p>
            <a:r>
              <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任务状态</a:t>
            </a:r>
            <a:endParaRPr lang="zh-CN" altLang="en-US" sz="2400" b="1" dirty="0">
              <a:solidFill>
                <a:srgbClr val="002060"/>
              </a:solidFill>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endParaRPr>
          </a:p>
        </p:txBody>
      </p:sp>
      <p:pic>
        <p:nvPicPr>
          <p:cNvPr id="8" name="图片 7"/>
          <p:cNvPicPr/>
          <p:nvPr/>
        </p:nvPicPr>
        <p:blipFill>
          <a:blip r:embed="rId1"/>
          <a:stretch>
            <a:fillRect/>
          </a:stretch>
        </p:blipFill>
        <p:spPr>
          <a:xfrm>
            <a:off x="810895" y="1540510"/>
            <a:ext cx="6933565" cy="3985895"/>
          </a:xfrm>
          <a:prstGeom prst="rect">
            <a:avLst/>
          </a:prstGeom>
        </p:spPr>
      </p:pic>
    </p:spTree>
  </p:cSld>
  <p:clrMapOvr>
    <a:masterClrMapping/>
  </p:clrMapOvr>
</p:sld>
</file>

<file path=ppt/tags/tag1.xml><?xml version="1.0" encoding="utf-8"?>
<p:tagLst xmlns:p="http://schemas.openxmlformats.org/presentationml/2006/main">
  <p:tag name="KSO_WM_DIAGRAM_VIRTUALLY_FRAME" val="{&quot;height&quot;:307.4507086614173,&quot;left&quot;:452.7020472440945,&quot;top&quot;:159.5492913385827,&quot;width&quot;:350.5479527559055}"/>
</p:tagLst>
</file>

<file path=ppt/tags/tag10.xml><?xml version="1.0" encoding="utf-8"?>
<p:tagLst xmlns:p="http://schemas.openxmlformats.org/presentationml/2006/main">
  <p:tag name="KSO_WM_DIAGRAM_VIRTUALLY_FRAME" val="{&quot;height&quot;:307.4507086614173,&quot;left&quot;:452.7020472440945,&quot;top&quot;:159.5492913385827,&quot;width&quot;:350.5479527559055}"/>
</p:tagLst>
</file>

<file path=ppt/tags/tag11.xml><?xml version="1.0" encoding="utf-8"?>
<p:tagLst xmlns:p="http://schemas.openxmlformats.org/presentationml/2006/main">
  <p:tag name="commondata" val="eyJjb3VudCI6OCwiaGRpZCI6IjUxMjg2M2IzZDk2NzU0MmQzYWI5ZWJlM2NkOGUxYWY3IiwidXNlckNvdW50IjozfQ=="/>
  <p:tag name="resource_record_key" val="{&quot;10&quot;:[3635546],&quot;70&quot;:[3321640,3321971]}"/>
</p:tagLst>
</file>

<file path=ppt/tags/tag2.xml><?xml version="1.0" encoding="utf-8"?>
<p:tagLst xmlns:p="http://schemas.openxmlformats.org/presentationml/2006/main">
  <p:tag name="KSO_WM_DIAGRAM_VIRTUALLY_FRAME" val="{&quot;height&quot;:307.4507086614173,&quot;left&quot;:452.7020472440945,&quot;top&quot;:159.5492913385827,&quot;width&quot;:350.5479527559055}"/>
</p:tagLst>
</file>

<file path=ppt/tags/tag3.xml><?xml version="1.0" encoding="utf-8"?>
<p:tagLst xmlns:p="http://schemas.openxmlformats.org/presentationml/2006/main">
  <p:tag name="KSO_WM_DIAGRAM_VIRTUALLY_FRAME" val="{&quot;height&quot;:307.4507086614173,&quot;left&quot;:452.7020472440945,&quot;top&quot;:159.5492913385827,&quot;width&quot;:350.5479527559055}"/>
</p:tagLst>
</file>

<file path=ppt/tags/tag4.xml><?xml version="1.0" encoding="utf-8"?>
<p:tagLst xmlns:p="http://schemas.openxmlformats.org/presentationml/2006/main">
  <p:tag name="KSO_WM_DIAGRAM_VIRTUALLY_FRAME" val="{&quot;height&quot;:307.4507086614173,&quot;left&quot;:452.7020472440945,&quot;top&quot;:159.5492913385827,&quot;width&quot;:350.5479527559055}"/>
</p:tagLst>
</file>

<file path=ppt/tags/tag5.xml><?xml version="1.0" encoding="utf-8"?>
<p:tagLst xmlns:p="http://schemas.openxmlformats.org/presentationml/2006/main">
  <p:tag name="KSO_WM_DIAGRAM_VIRTUALLY_FRAME" val="{&quot;height&quot;:307.4507086614173,&quot;left&quot;:452.7020472440945,&quot;top&quot;:159.5492913385827,&quot;width&quot;:350.5479527559055}"/>
</p:tagLst>
</file>

<file path=ppt/tags/tag6.xml><?xml version="1.0" encoding="utf-8"?>
<p:tagLst xmlns:p="http://schemas.openxmlformats.org/presentationml/2006/main">
  <p:tag name="KSO_WM_DIAGRAM_VIRTUALLY_FRAME" val="{&quot;height&quot;:307.4507086614173,&quot;left&quot;:452.7020472440945,&quot;top&quot;:159.5492913385827,&quot;width&quot;:350.5479527559055}"/>
</p:tagLst>
</file>

<file path=ppt/tags/tag7.xml><?xml version="1.0" encoding="utf-8"?>
<p:tagLst xmlns:p="http://schemas.openxmlformats.org/presentationml/2006/main">
  <p:tag name="KSO_WM_DIAGRAM_VIRTUALLY_FRAME" val="{&quot;height&quot;:307.4507086614173,&quot;left&quot;:452.7020472440945,&quot;top&quot;:159.5492913385827,&quot;width&quot;:350.5479527559055}"/>
</p:tagLst>
</file>

<file path=ppt/tags/tag8.xml><?xml version="1.0" encoding="utf-8"?>
<p:tagLst xmlns:p="http://schemas.openxmlformats.org/presentationml/2006/main">
  <p:tag name="KSO_WM_DIAGRAM_VIRTUALLY_FRAME" val="{&quot;height&quot;:307.4507086614173,&quot;left&quot;:452.7020472440945,&quot;top&quot;:159.5492913385827,&quot;width&quot;:350.5479527559055}"/>
</p:tagLst>
</file>

<file path=ppt/tags/tag9.xml><?xml version="1.0" encoding="utf-8"?>
<p:tagLst xmlns:p="http://schemas.openxmlformats.org/presentationml/2006/main">
  <p:tag name="KSO_WM_DIAGRAM_VIRTUALLY_FRAME" val="{&quot;height&quot;:307.4507086614173,&quot;left&quot;:452.7020472440945,&quot;top&quot;:159.5492913385827,&quot;width&quot;:350.5479527559055}"/>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6332</Words>
  <Application>WPS 演示</Application>
  <PresentationFormat>宽屏</PresentationFormat>
  <Paragraphs>307</Paragraphs>
  <Slides>33</Slides>
  <Notes>2</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33</vt:i4>
      </vt:variant>
    </vt:vector>
  </HeadingPairs>
  <TitlesOfParts>
    <vt:vector size="52" baseType="lpstr">
      <vt:lpstr>Arial</vt:lpstr>
      <vt:lpstr>宋体</vt:lpstr>
      <vt:lpstr>Wingdings</vt:lpstr>
      <vt:lpstr>微软雅黑 Light</vt:lpstr>
      <vt:lpstr>阿里巴巴普惠体 L</vt:lpstr>
      <vt:lpstr>微软雅黑</vt:lpstr>
      <vt:lpstr>阿里巴巴普惠体 R</vt:lpstr>
      <vt:lpstr>현대산스 Head</vt:lpstr>
      <vt:lpstr>阿里巴巴普惠体 M</vt:lpstr>
      <vt:lpstr>Malgun Gothic</vt:lpstr>
      <vt:lpstr>현대산스 Head Light</vt:lpstr>
      <vt:lpstr>思源黑体</vt:lpstr>
      <vt:lpstr>阿里巴巴普惠体 Medium</vt:lpstr>
      <vt:lpstr>Arial</vt:lpstr>
      <vt:lpstr>等线</vt:lpstr>
      <vt:lpstr>黑体</vt:lpstr>
      <vt:lpstr>Arial Unicode MS</vt:lpstr>
      <vt:lpstr>等线 Light</vt:lpstr>
      <vt:lpstr>自定义设计方案</vt:lpstr>
      <vt:lpstr>PowerPoint 演示文稿</vt:lpstr>
      <vt:lpstr>PowerPoint 演示文稿</vt:lpstr>
      <vt:lpstr>1</vt:lpstr>
      <vt:lpstr>PowerPoint 演示文稿</vt:lpstr>
      <vt:lpstr>PowerPoint 演示文稿</vt:lpstr>
      <vt:lpstr>PowerPoint 演示文稿</vt:lpstr>
      <vt:lpstr>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vt:lpstr>
      <vt:lpstr>PowerPoint 演示文稿</vt:lpstr>
      <vt:lpstr>PowerPoint 演示文稿</vt:lpstr>
      <vt:lpstr>4</vt:lpstr>
      <vt:lpstr>PowerPoint 演示文稿</vt:lpstr>
      <vt:lpstr>PowerPoint 演示文稿</vt:lpstr>
      <vt:lpstr>PowerPoint 演示文稿</vt:lpstr>
      <vt:lpstr>PowerPoint 演示文稿</vt:lpstr>
      <vt:lpstr>5</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高蓉</dc:creator>
  <cp:lastModifiedBy>春哥</cp:lastModifiedBy>
  <cp:revision>392</cp:revision>
  <dcterms:created xsi:type="dcterms:W3CDTF">2020-04-30T16:12:00Z</dcterms:created>
  <dcterms:modified xsi:type="dcterms:W3CDTF">2025-03-04T07:04:19Z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2052-12.1.0.20305</vt:lpwstr>
  </property>
  <property fmtid="{D5CDD505-2E9C-101B-9397-08002B2CF9AE}" pid="3" name="KSOTemplateUUID">
    <vt:lpwstr>v1.0_mb_6af09mC9t3jvIrt3ibeiKQ==</vt:lpwstr>
  </property>
  <property fmtid="{D5CDD505-2E9C-101B-9397-08002B2CF9AE}" pid="4" name="ICV">
    <vt:lpwstr>72B2CEC86A2741E99C191AAF6E8FBC02</vt:lpwstr>
  </property>
</Properties>
</file>