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8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6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331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47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466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1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55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2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4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4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7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7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6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8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B012-24C8-41CB-B6A0-886E2D18F296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4A6DA8-9E61-4917-BFC7-EAB086EAD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7" y="168319"/>
            <a:ext cx="9067700" cy="1188520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2023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武汉市普通高中学业水平合格性考试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600" b="1" dirty="0">
                <a:solidFill>
                  <a:srgbClr val="FF0000"/>
                </a:solidFill>
              </a:rPr>
              <a:t>信息技术</a:t>
            </a:r>
            <a:r>
              <a:rPr lang="zh-CN" altLang="zh-CN" sz="3600" b="1" dirty="0" smtClean="0">
                <a:solidFill>
                  <a:srgbClr val="FF0000"/>
                </a:solidFill>
              </a:rPr>
              <a:t>模拟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试题</a:t>
            </a:r>
            <a:r>
              <a:rPr lang="zh-CN" altLang="zh-CN" sz="3600" b="1" dirty="0">
                <a:solidFill>
                  <a:srgbClr val="FF0000"/>
                </a:solidFill>
              </a:rPr>
              <a:t>参考答案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5710" y="1356839"/>
            <a:ext cx="10140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一、选择题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单选题  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题，每小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lang="en-US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75</a:t>
            </a:r>
            <a:r>
              <a:rPr lang="zh-CN" altLang="zh-CN" sz="24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86224"/>
              </p:ext>
            </p:extLst>
          </p:nvPr>
        </p:nvGraphicFramePr>
        <p:xfrm>
          <a:off x="885710" y="2003170"/>
          <a:ext cx="9441625" cy="1425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523">
                  <a:extLst>
                    <a:ext uri="{9D8B030D-6E8A-4147-A177-3AD203B41FA5}">
                      <a16:colId xmlns:a16="http://schemas.microsoft.com/office/drawing/2014/main" val="770734893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2992737823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846898905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483201317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2671377364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3118888397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1283724976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1151763324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1295554052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3585009501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4012377475"/>
                    </a:ext>
                  </a:extLst>
                </a:gridCol>
              </a:tblGrid>
              <a:tr h="7129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题号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9471405"/>
                  </a:ext>
                </a:extLst>
              </a:tr>
              <a:tr h="7129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答案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853913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01735"/>
              </p:ext>
            </p:extLst>
          </p:nvPr>
        </p:nvGraphicFramePr>
        <p:xfrm>
          <a:off x="885708" y="3587098"/>
          <a:ext cx="9441627" cy="1504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624">
                  <a:extLst>
                    <a:ext uri="{9D8B030D-6E8A-4147-A177-3AD203B41FA5}">
                      <a16:colId xmlns:a16="http://schemas.microsoft.com/office/drawing/2014/main" val="597342686"/>
                    </a:ext>
                  </a:extLst>
                </a:gridCol>
                <a:gridCol w="857624">
                  <a:extLst>
                    <a:ext uri="{9D8B030D-6E8A-4147-A177-3AD203B41FA5}">
                      <a16:colId xmlns:a16="http://schemas.microsoft.com/office/drawing/2014/main" val="340663138"/>
                    </a:ext>
                  </a:extLst>
                </a:gridCol>
                <a:gridCol w="857624">
                  <a:extLst>
                    <a:ext uri="{9D8B030D-6E8A-4147-A177-3AD203B41FA5}">
                      <a16:colId xmlns:a16="http://schemas.microsoft.com/office/drawing/2014/main" val="3301200207"/>
                    </a:ext>
                  </a:extLst>
                </a:gridCol>
                <a:gridCol w="857624">
                  <a:extLst>
                    <a:ext uri="{9D8B030D-6E8A-4147-A177-3AD203B41FA5}">
                      <a16:colId xmlns:a16="http://schemas.microsoft.com/office/drawing/2014/main" val="3362763476"/>
                    </a:ext>
                  </a:extLst>
                </a:gridCol>
                <a:gridCol w="858733">
                  <a:extLst>
                    <a:ext uri="{9D8B030D-6E8A-4147-A177-3AD203B41FA5}">
                      <a16:colId xmlns:a16="http://schemas.microsoft.com/office/drawing/2014/main" val="4044560183"/>
                    </a:ext>
                  </a:extLst>
                </a:gridCol>
                <a:gridCol w="858733">
                  <a:extLst>
                    <a:ext uri="{9D8B030D-6E8A-4147-A177-3AD203B41FA5}">
                      <a16:colId xmlns:a16="http://schemas.microsoft.com/office/drawing/2014/main" val="2137143740"/>
                    </a:ext>
                  </a:extLst>
                </a:gridCol>
                <a:gridCol w="858733">
                  <a:extLst>
                    <a:ext uri="{9D8B030D-6E8A-4147-A177-3AD203B41FA5}">
                      <a16:colId xmlns:a16="http://schemas.microsoft.com/office/drawing/2014/main" val="3894839541"/>
                    </a:ext>
                  </a:extLst>
                </a:gridCol>
                <a:gridCol w="858733">
                  <a:extLst>
                    <a:ext uri="{9D8B030D-6E8A-4147-A177-3AD203B41FA5}">
                      <a16:colId xmlns:a16="http://schemas.microsoft.com/office/drawing/2014/main" val="3594655320"/>
                    </a:ext>
                  </a:extLst>
                </a:gridCol>
                <a:gridCol w="858733">
                  <a:extLst>
                    <a:ext uri="{9D8B030D-6E8A-4147-A177-3AD203B41FA5}">
                      <a16:colId xmlns:a16="http://schemas.microsoft.com/office/drawing/2014/main" val="2058247150"/>
                    </a:ext>
                  </a:extLst>
                </a:gridCol>
                <a:gridCol w="858733">
                  <a:extLst>
                    <a:ext uri="{9D8B030D-6E8A-4147-A177-3AD203B41FA5}">
                      <a16:colId xmlns:a16="http://schemas.microsoft.com/office/drawing/2014/main" val="1291601966"/>
                    </a:ext>
                  </a:extLst>
                </a:gridCol>
                <a:gridCol w="858733">
                  <a:extLst>
                    <a:ext uri="{9D8B030D-6E8A-4147-A177-3AD203B41FA5}">
                      <a16:colId xmlns:a16="http://schemas.microsoft.com/office/drawing/2014/main" val="2516740437"/>
                    </a:ext>
                  </a:extLst>
                </a:gridCol>
              </a:tblGrid>
              <a:tr h="7520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题号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586607"/>
                  </a:ext>
                </a:extLst>
              </a:tr>
              <a:tr h="75209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答案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89635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7380F6B-FF98-45AD-93BC-A66820D55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08757"/>
              </p:ext>
            </p:extLst>
          </p:nvPr>
        </p:nvGraphicFramePr>
        <p:xfrm>
          <a:off x="885708" y="5198011"/>
          <a:ext cx="9441625" cy="1425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523">
                  <a:extLst>
                    <a:ext uri="{9D8B030D-6E8A-4147-A177-3AD203B41FA5}">
                      <a16:colId xmlns:a16="http://schemas.microsoft.com/office/drawing/2014/main" val="770734893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2992737823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1846898905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483201317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2671377364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3118888397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1283724976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1151763324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1295554052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3585009501"/>
                    </a:ext>
                  </a:extLst>
                </a:gridCol>
                <a:gridCol w="858632">
                  <a:extLst>
                    <a:ext uri="{9D8B030D-6E8A-4147-A177-3AD203B41FA5}">
                      <a16:colId xmlns:a16="http://schemas.microsoft.com/office/drawing/2014/main" val="4012377475"/>
                    </a:ext>
                  </a:extLst>
                </a:gridCol>
              </a:tblGrid>
              <a:tr h="7129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题号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9471405"/>
                  </a:ext>
                </a:extLst>
              </a:tr>
              <a:tr h="7129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答案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853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8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84A604-3C17-4C5B-80CF-C9293384FCAD}"/>
              </a:ext>
            </a:extLst>
          </p:cNvPr>
          <p:cNvSpPr txBox="1"/>
          <p:nvPr/>
        </p:nvSpPr>
        <p:spPr>
          <a:xfrm>
            <a:off x="480612" y="2509161"/>
            <a:ext cx="553998" cy="1488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程序框图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1190846"/>
            <a:ext cx="3172485" cy="51142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68184" y="139626"/>
            <a:ext cx="6840280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# 2023年武汉市模拟题_8_算法流程图的运行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s=1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while n&lt;5: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s=s*n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n=n+1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print('s,n=',s,n)</a:t>
            </a:r>
          </a:p>
        </p:txBody>
      </p:sp>
      <p:sp>
        <p:nvSpPr>
          <p:cNvPr id="7" name="矩形 6"/>
          <p:cNvSpPr/>
          <p:nvPr/>
        </p:nvSpPr>
        <p:spPr>
          <a:xfrm>
            <a:off x="480612" y="384175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流程图的运行结果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85E94F-9281-4F31-BB85-4CE802E9C39F}"/>
              </a:ext>
            </a:extLst>
          </p:cNvPr>
          <p:cNvSpPr txBox="1"/>
          <p:nvPr/>
        </p:nvSpPr>
        <p:spPr>
          <a:xfrm>
            <a:off x="4419358" y="845840"/>
            <a:ext cx="553998" cy="1488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参考程序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184" y="2870322"/>
            <a:ext cx="6840280" cy="18930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84" y="4816427"/>
            <a:ext cx="6840280" cy="19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6F43CB-1248-4833-879D-A4CC52CB3833}"/>
              </a:ext>
            </a:extLst>
          </p:cNvPr>
          <p:cNvSpPr txBox="1"/>
          <p:nvPr/>
        </p:nvSpPr>
        <p:spPr>
          <a:xfrm>
            <a:off x="531628" y="230671"/>
            <a:ext cx="503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、操作题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小题，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50F1DD-29AC-4732-9C81-6AF511C46A6A}"/>
              </a:ext>
            </a:extLst>
          </p:cNvPr>
          <p:cNvSpPr txBox="1"/>
          <p:nvPr/>
        </p:nvSpPr>
        <p:spPr>
          <a:xfrm>
            <a:off x="6719776" y="4934619"/>
            <a:ext cx="2987749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参考答案：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weight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2) if</a:t>
            </a: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(3) BMI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799AD8-8EDB-407D-8B4B-41877A95F63D}"/>
              </a:ext>
            </a:extLst>
          </p:cNvPr>
          <p:cNvSpPr txBox="1"/>
          <p:nvPr/>
        </p:nvSpPr>
        <p:spPr>
          <a:xfrm>
            <a:off x="531628" y="782152"/>
            <a:ext cx="9835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、体验体重指数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计算器，体重指数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＝体重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身高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身高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EFFC7-C61E-4B30-9D2F-6CDBED8AE3F7}"/>
              </a:ext>
            </a:extLst>
          </p:cNvPr>
          <p:cNvSpPr txBox="1"/>
          <p:nvPr/>
        </p:nvSpPr>
        <p:spPr>
          <a:xfrm>
            <a:off x="903767" y="1333633"/>
            <a:ext cx="5635256" cy="517064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体验体重指数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计算器</a:t>
            </a:r>
            <a:endParaRPr lang="en-US" altLang="zh-CN" sz="2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体重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指数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＝体重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/(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身高*身高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的程序。</a:t>
            </a:r>
          </a:p>
          <a:p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height=float(input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("Height(m):"))</a:t>
            </a: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weight=float(input("weight(kg):"))</a:t>
            </a: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BMI=weight/(height*height)</a:t>
            </a: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print("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您的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BMI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指数为：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",BMI)</a:t>
            </a:r>
          </a:p>
          <a:p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if BMI&lt;18.5:</a:t>
            </a: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 print("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偏瘦，太苗条了！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")</a:t>
            </a:r>
          </a:p>
          <a:p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elif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BMI&lt;24:</a:t>
            </a: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 print("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正常，体重很标准！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")</a:t>
            </a:r>
          </a:p>
          <a:p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elif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BMI&lt;28:</a:t>
            </a: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 print("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过重，有点微胖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")</a:t>
            </a: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else:</a:t>
            </a: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 print("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肥胖，该减肥了！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")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85E94F-9281-4F31-BB85-4CE802E9C39F}"/>
              </a:ext>
            </a:extLst>
          </p:cNvPr>
          <p:cNvSpPr txBox="1"/>
          <p:nvPr/>
        </p:nvSpPr>
        <p:spPr>
          <a:xfrm>
            <a:off x="259945" y="3285339"/>
            <a:ext cx="553998" cy="1488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参考程序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61" y="81815"/>
            <a:ext cx="6154401" cy="33099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61" y="3431142"/>
            <a:ext cx="6154401" cy="33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7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/>
      <p:bldP spid="11" grpId="0" build="p" animBg="1"/>
      <p:bldP spid="1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1032" y="426706"/>
            <a:ext cx="6415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46075" algn="ctr"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zh-CN" sz="2400" b="1" kern="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年信息技术市模拟题拓展</a:t>
            </a:r>
            <a:r>
              <a:rPr lang="zh-CN" altLang="zh-CN" sz="2400" b="1" kern="0" dirty="0" smtClean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参考答案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275" y="1011624"/>
            <a:ext cx="118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1.A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29106" y="957054"/>
            <a:ext cx="118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2.C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275" y="1475880"/>
            <a:ext cx="2542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1  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sum*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9106" y="1475880"/>
            <a:ext cx="425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//10)%10  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==b*b*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b+s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*s*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s+g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*g*g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40233" y="1495100"/>
            <a:ext cx="2126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n=n+1  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break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666" y="2519871"/>
            <a:ext cx="2729163" cy="2585323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的功能是：计算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表达式1×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2×3×4×5×6×7×8×9×10的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sum=1    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for i in range(2,11):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sum=sum*i  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print('10!=',sum)</a:t>
            </a:r>
          </a:p>
        </p:txBody>
      </p:sp>
      <p:sp>
        <p:nvSpPr>
          <p:cNvPr id="12" name="矩形 11"/>
          <p:cNvSpPr/>
          <p:nvPr/>
        </p:nvSpPr>
        <p:spPr>
          <a:xfrm>
            <a:off x="3588419" y="2519871"/>
            <a:ext cx="4100763" cy="313932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所谓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“水仙花数”是指一个三位数，其各位数字的三次方之和等于该数本身。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例如：153=1x1x1+5x5x5+3x3x3，故153是水仙花数。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for i in range(100, 1000):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b=i//100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s=(i//10)%10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g=i%10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if i==b*b*b+s*s*s+g*g*g: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print(i)</a:t>
            </a:r>
          </a:p>
        </p:txBody>
      </p:sp>
      <p:sp>
        <p:nvSpPr>
          <p:cNvPr id="13" name="矩形 12"/>
          <p:cNvSpPr/>
          <p:nvPr/>
        </p:nvSpPr>
        <p:spPr>
          <a:xfrm>
            <a:off x="8002772" y="2519871"/>
            <a:ext cx="3728623" cy="341632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《孙子算经》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中曾经提出这样一个问题。“今有物不知其数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，三三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数之剩二，五五数之剩三，七七数之剩二，问物几何？”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n = 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while True: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n=n+1    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if n % 3 == 2 and n % 5 == 3 and n % 7 == 2: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break    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print(n)</a:t>
            </a:r>
          </a:p>
        </p:txBody>
      </p:sp>
    </p:spTree>
    <p:extLst>
      <p:ext uri="{BB962C8B-B14F-4D97-AF65-F5344CB8AC3E}">
        <p14:creationId xmlns:p14="http://schemas.microsoft.com/office/powerpoint/2010/main" val="2871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790</TotalTime>
  <Words>587</Words>
  <Application>Microsoft Office PowerPoint</Application>
  <PresentationFormat>宽屏</PresentationFormat>
  <Paragraphs>122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方正姚体</vt:lpstr>
      <vt:lpstr>黑体</vt:lpstr>
      <vt:lpstr>华文新魏</vt:lpstr>
      <vt:lpstr>宋体</vt:lpstr>
      <vt:lpstr>Arial</vt:lpstr>
      <vt:lpstr>Times New Roman</vt:lpstr>
      <vt:lpstr>Trebuchet MS</vt:lpstr>
      <vt:lpstr>Wingdings 3</vt:lpstr>
      <vt:lpstr>平面</vt:lpstr>
      <vt:lpstr>2023年武汉市普通高中学业水平合格性考试 信息技术模拟试题参考答案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2021年武汉市普通高中学业水平合格性考试 信息技术模拟试卷（一）参考答案</dc:title>
  <dc:creator>hp</dc:creator>
  <cp:lastModifiedBy>teacher</cp:lastModifiedBy>
  <cp:revision>52</cp:revision>
  <dcterms:created xsi:type="dcterms:W3CDTF">2021-12-19T05:13:14Z</dcterms:created>
  <dcterms:modified xsi:type="dcterms:W3CDTF">2023-04-03T02:59:54Z</dcterms:modified>
</cp:coreProperties>
</file>