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5" r:id="rId9"/>
    <p:sldId id="279" r:id="rId10"/>
    <p:sldId id="266" r:id="rId11"/>
    <p:sldId id="272" r:id="rId12"/>
    <p:sldId id="268" r:id="rId13"/>
    <p:sldId id="269" r:id="rId14"/>
    <p:sldId id="273" r:id="rId15"/>
    <p:sldId id="274" r:id="rId16"/>
    <p:sldId id="270" r:id="rId17"/>
    <p:sldId id="271" r:id="rId18"/>
    <p:sldId id="275" r:id="rId19"/>
    <p:sldId id="276" r:id="rId20"/>
    <p:sldId id="277" r:id="rId21"/>
    <p:sldId id="278" r:id="rId22"/>
    <p:sldId id="261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E1CCCE-B4BE-48E8-94DD-5E197B2D69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4C5E3-27FA-42C2-B7AC-0AA4630C46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7DB85-EE5E-4B89-A00E-8344E8B639B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0855F-2C71-45BB-85DF-BD0F85A3B9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1D2AB-D3C1-4A77-9212-0BFF5A4CA1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91138-E24E-4695-9BD5-A3C6F5AA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07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B5EF2-A964-4D7D-9158-777FD8535308}" type="datetimeFigureOut">
              <a:rPr lang="de-AT" smtClean="0"/>
              <a:t>10.03.2025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BD850-B783-4D6F-B68E-0064915BC4A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593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494ED-5807-4B16-8E77-2BFE5ADB3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E975E3-8F7F-4BA0-9ED2-802995CE9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269B92-BF60-4245-860F-6B3FF3F5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D9DC21-A691-4E12-BE63-F3D936BE7372}" type="datetime1">
              <a:rPr lang="de-AT" smtClean="0"/>
              <a:t>10.03.2025</a:t>
            </a:fld>
            <a:endParaRPr lang="de-AT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3C8CFE2-7B8F-40B1-99E1-25121EFBA3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8867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B1AD6-FBB4-490A-B798-C1AD890F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098DD25-6F74-418B-BC59-6E32B78B1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F82D85-0B2C-4F15-B1EE-384F3035C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606C55-4CAF-49FB-BF5C-83B9F315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8FCB96-2F42-4462-A342-00EC35B71FF6}" type="datetime1">
              <a:rPr lang="de-AT" smtClean="0"/>
              <a:t>10.03.2025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56EC92-E948-4DBF-BE8B-D29ADABD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24E67D-EE22-4B7E-BF56-5598A373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039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467D4C-322B-4C04-A674-4F4B4249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EF6CF1-2F20-4972-858A-17C4FEADB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16F090-BD05-4B0C-8299-A8A4A9A6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55E67A-D367-4A6F-98CA-BE7661CC9263}" type="datetime1">
              <a:rPr lang="de-AT" smtClean="0"/>
              <a:t>10.03.2025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CA0AB0-2E0A-4155-8EB9-D490D4CF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509DE7-A95D-46C2-BED1-359C3BA4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9825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57B6231-3577-4005-BEDC-D8519FB75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5DA5DC-0931-47EA-AB2B-DC4FE10F8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0DDB7A-DAAA-4E1E-B8FD-62E699E1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F8F64-70FA-4748-A379-D6027052AD1D}" type="datetime1">
              <a:rPr lang="de-AT" smtClean="0"/>
              <a:t>10.03.2025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82CDE8-F0A5-4843-93B3-C221580A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DC9BDE-FB12-475C-95CC-B4E348BD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91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61193-4F58-4038-BB01-969C9E1D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D68DCD-3B5F-4411-9794-B7A5B104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974F17-1ED3-4683-AE61-CD483FE5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D9DC21-A691-4E12-BE63-F3D936BE7372}" type="datetime1">
              <a:rPr lang="de-AT" smtClean="0"/>
              <a:t>10.03.2025</a:t>
            </a:fld>
            <a:endParaRPr lang="de-AT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1E82B46-AEA8-49E0-A313-241EA70162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8020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9A730-AE77-4933-AA70-33CC510F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9558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28B93-8993-46AA-8837-6E8C6D77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EE4869-ED5E-4A43-8CF2-1899C2DE9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3175B3-5291-4D0F-89F9-09859B5A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2D501D-BCED-4878-8047-57F06292E8C5}" type="datetime1">
              <a:rPr lang="de-AT" smtClean="0"/>
              <a:t>10.03.2025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8A5A94-4FC9-428B-A255-78A0AD93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13FCB0-86FA-4C91-B128-EA45E661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992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AFE6F-61E5-4DE8-8A46-7CDAA375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409835-D2D5-4080-88EB-663B7BF32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901" y="1328468"/>
            <a:ext cx="5855899" cy="4848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AEB0F6-D184-4CF6-B2A7-66961EA0D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328468"/>
            <a:ext cx="5855899" cy="4848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6A663D-36A8-44C6-AA2F-207F249C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B355B-158D-4FD1-AA6B-BA0F89F3C796}" type="datetime1">
              <a:rPr lang="de-AT" smtClean="0"/>
              <a:t>10.03.2025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ADE41D-D877-437B-8027-FD8EA39E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A477DD-0715-445B-A953-35CFEC5B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739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27366-4709-4FBC-8FED-5BF96DFFE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584701-164A-40E3-A486-F6CF28B05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FBE095-9767-4B82-9F6A-E20471124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E411B9-4A6D-4152-B57B-1E0AD7C8E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D6BE4C-7058-45A7-990A-40F613956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E10FF7-4BDC-45EF-B11F-E190820E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6BFA3-EA7E-491F-8E0A-F722489964A3}" type="datetime1">
              <a:rPr lang="de-AT" smtClean="0"/>
              <a:t>10.03.2025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6E5165-CF2E-4D61-A154-F5FCBF44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9CD553-86B4-48AB-A447-1D5BFCB0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058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847FD-80C9-479D-AE45-683DB238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EE467E-16F5-47DE-B314-20AC4C41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1366F0-3C03-4B90-998A-D47A82F6384C}" type="datetime1">
              <a:rPr lang="de-AT" smtClean="0"/>
              <a:t>10.03.2025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00C9A0-E491-4D76-9936-941D20BC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E7DB96-1B2F-43AB-AEB9-9B0EE82D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42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027909-7B8E-4B05-B315-481E9DA7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46F52E-F80E-4B87-BB70-1E9A0792144F}" type="datetime1">
              <a:rPr lang="de-AT" smtClean="0"/>
              <a:t>10.03.2025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5904C5-8A06-422D-BDA0-6306831E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356E2B-2FD8-4515-B98F-9B80262E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185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D8406-9FEE-48DA-B119-320DC534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527A4-0017-4A3B-A0C2-9F1C4E106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8CB259-70CD-44CD-9E66-63BB6176B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869E27-DC44-443C-8C71-977E6D6C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E4DD5C-A999-4615-9604-BA1AEED49628}" type="datetime1">
              <a:rPr lang="de-AT" smtClean="0"/>
              <a:t>10.03.2025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140276-2A03-45BA-B1B5-DC6C4178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45931D-9AC3-473B-90E4-8A362E2F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889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ACAC09A-533D-4551-9C54-8B43B749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1" y="136525"/>
            <a:ext cx="11878573" cy="1114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1EFD31-E7FD-464E-82F0-887ECD6D5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901" y="1354347"/>
            <a:ext cx="11878573" cy="4822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E9B7CD-D785-409C-973C-F250F727E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98261-F701-46B7-83E5-4561CE5D0B2C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8297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59595-7879-4C5D-87BB-D15C1CA4A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of Datasets: Foundations for Bachelor Thesis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6F95-2967-43A8-A77C-F1AA59EE4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Alexander Lukin, Matthias Bittner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346B0-F9B0-4FA2-926F-7623B72A6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9EDE-2129-415B-887D-3F661C69B039}" type="datetime1">
              <a:rPr lang="de-AT" smtClean="0"/>
              <a:t>10.03.2025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4333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10</a:t>
            </a:fld>
            <a:endParaRPr lang="de-A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F6D22-04F8-4955-BE9C-74B28E74A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000" y="445764"/>
            <a:ext cx="9635999" cy="547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7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11</a:t>
            </a:fld>
            <a:endParaRPr lang="de-A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9C6677-B4A4-4381-A484-620478394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4" y="0"/>
            <a:ext cx="5970486" cy="6103475"/>
          </a:xfrm>
          <a:prstGeom prst="rect">
            <a:avLst/>
          </a:prstGeom>
        </p:spPr>
      </p:pic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92F16127-4809-4497-93C5-FB89A2934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199" y="614654"/>
            <a:ext cx="11878573" cy="500957"/>
          </a:xfrm>
        </p:spPr>
        <p:txBody>
          <a:bodyPr>
            <a:noAutofit/>
          </a:bodyPr>
          <a:lstStyle/>
          <a:p>
            <a:r>
              <a:rPr lang="en-US" sz="1600" dirty="0" err="1"/>
              <a:t>AudioSet</a:t>
            </a:r>
            <a:endParaRPr lang="en-US" sz="1600" dirty="0"/>
          </a:p>
          <a:p>
            <a:r>
              <a:rPr lang="en-US" sz="1600" dirty="0" err="1"/>
              <a:t>Reefset</a:t>
            </a:r>
            <a:endParaRPr lang="en-US" sz="1600" dirty="0"/>
          </a:p>
          <a:p>
            <a:r>
              <a:rPr lang="en-US" sz="1600" dirty="0"/>
              <a:t>WavText5k</a:t>
            </a:r>
          </a:p>
          <a:p>
            <a:r>
              <a:rPr lang="en-US" sz="1600" dirty="0"/>
              <a:t>RAVDESS</a:t>
            </a:r>
          </a:p>
          <a:p>
            <a:r>
              <a:rPr lang="en-US" sz="1600" dirty="0"/>
              <a:t>MUSDB18</a:t>
            </a:r>
          </a:p>
          <a:p>
            <a:r>
              <a:rPr lang="en-US" sz="1600" dirty="0"/>
              <a:t>ICBHI </a:t>
            </a:r>
          </a:p>
          <a:p>
            <a:r>
              <a:rPr lang="en-US" sz="1600" dirty="0"/>
              <a:t>GTZAN</a:t>
            </a:r>
          </a:p>
          <a:p>
            <a:r>
              <a:rPr lang="en-US" sz="1600" dirty="0"/>
              <a:t>DEMAND</a:t>
            </a:r>
          </a:p>
          <a:p>
            <a:r>
              <a:rPr lang="en-US" sz="1600" dirty="0"/>
              <a:t>ESC-50</a:t>
            </a:r>
          </a:p>
          <a:p>
            <a:r>
              <a:rPr lang="en-US" sz="1600" dirty="0"/>
              <a:t>UrbanSound8K</a:t>
            </a:r>
          </a:p>
          <a:p>
            <a:r>
              <a:rPr lang="en-US" sz="1600" dirty="0" err="1"/>
              <a:t>DiCOVA</a:t>
            </a:r>
            <a:endParaRPr lang="en-US" sz="1600" dirty="0"/>
          </a:p>
          <a:p>
            <a:r>
              <a:rPr lang="en-US" sz="1600" dirty="0" err="1"/>
              <a:t>AVSpeech</a:t>
            </a:r>
            <a:endParaRPr lang="en-US" sz="1600" dirty="0"/>
          </a:p>
          <a:p>
            <a:r>
              <a:rPr lang="en-US" sz="1600" dirty="0"/>
              <a:t>VoxCeleb1</a:t>
            </a:r>
          </a:p>
          <a:p>
            <a:r>
              <a:rPr lang="en-US" sz="1600" dirty="0"/>
              <a:t>Kinetics-700</a:t>
            </a:r>
          </a:p>
          <a:p>
            <a:r>
              <a:rPr lang="en-US" sz="1600" dirty="0"/>
              <a:t>FLEURS</a:t>
            </a:r>
          </a:p>
          <a:p>
            <a:r>
              <a:rPr lang="en-US" sz="1600" dirty="0" err="1"/>
              <a:t>WavCaps</a:t>
            </a:r>
            <a:endParaRPr lang="en-US" sz="1600" dirty="0"/>
          </a:p>
          <a:p>
            <a:r>
              <a:rPr lang="en-US" sz="1600" dirty="0" err="1"/>
              <a:t>SoundDesc</a:t>
            </a:r>
            <a:endParaRPr lang="en-US" sz="1600" dirty="0"/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E7EB4596-63BD-4467-9911-A55A9D53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713" y="-242888"/>
            <a:ext cx="11878573" cy="1114305"/>
          </a:xfrm>
        </p:spPr>
        <p:txBody>
          <a:bodyPr>
            <a:normAutofit/>
          </a:bodyPr>
          <a:lstStyle/>
          <a:p>
            <a:r>
              <a:rPr lang="en-US" sz="3600" b="1" noProof="0" dirty="0"/>
              <a:t>Dataset List without n/a Size</a:t>
            </a:r>
            <a:endParaRPr lang="de-AT" sz="3600" b="1" dirty="0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46A0533B-8778-4412-98B9-834DA8468CC4}"/>
              </a:ext>
            </a:extLst>
          </p:cNvPr>
          <p:cNvSpPr txBox="1">
            <a:spLocks/>
          </p:cNvSpPr>
          <p:nvPr/>
        </p:nvSpPr>
        <p:spPr>
          <a:xfrm>
            <a:off x="7893984" y="620939"/>
            <a:ext cx="2508801" cy="500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LibriSpeech</a:t>
            </a:r>
            <a:endParaRPr lang="en-US" sz="1600" dirty="0"/>
          </a:p>
          <a:p>
            <a:r>
              <a:rPr lang="en-US" sz="1600" dirty="0"/>
              <a:t>Speech Commands</a:t>
            </a:r>
          </a:p>
          <a:p>
            <a:r>
              <a:rPr lang="en-US" sz="1600" dirty="0"/>
              <a:t>VGG-Sound</a:t>
            </a:r>
          </a:p>
          <a:p>
            <a:r>
              <a:rPr lang="en-US" sz="1600" dirty="0"/>
              <a:t>TED-LIUM</a:t>
            </a:r>
          </a:p>
          <a:p>
            <a:r>
              <a:rPr lang="en-US" sz="1600" dirty="0"/>
              <a:t>WSj0-2mix</a:t>
            </a:r>
          </a:p>
          <a:p>
            <a:r>
              <a:rPr lang="en-US" sz="1600" dirty="0" err="1"/>
              <a:t>CochlScene</a:t>
            </a:r>
            <a:endParaRPr lang="en-US" sz="1600" dirty="0"/>
          </a:p>
          <a:p>
            <a:r>
              <a:rPr lang="en-US" sz="1600" dirty="0"/>
              <a:t>Switchboard-1</a:t>
            </a:r>
          </a:p>
          <a:p>
            <a:r>
              <a:rPr lang="en-US" sz="1600" dirty="0"/>
              <a:t>FSD50K</a:t>
            </a:r>
          </a:p>
          <a:p>
            <a:r>
              <a:rPr lang="en-US" sz="1600" dirty="0" err="1"/>
              <a:t>MagnaTagATune</a:t>
            </a:r>
            <a:endParaRPr lang="en-US" sz="1600" dirty="0"/>
          </a:p>
          <a:p>
            <a:r>
              <a:rPr lang="en-US" sz="1600" dirty="0" err="1"/>
              <a:t>AudioCaps</a:t>
            </a:r>
            <a:endParaRPr lang="en-US" sz="1600" dirty="0"/>
          </a:p>
          <a:p>
            <a:r>
              <a:rPr lang="en-US" sz="1600" dirty="0"/>
              <a:t>EPIC-SOUNDS</a:t>
            </a:r>
          </a:p>
          <a:p>
            <a:r>
              <a:rPr lang="en-US" sz="1600" dirty="0"/>
              <a:t>TAU2020</a:t>
            </a:r>
          </a:p>
          <a:p>
            <a:r>
              <a:rPr lang="en-US" sz="1600" dirty="0"/>
              <a:t>OpenMIC-2018</a:t>
            </a:r>
          </a:p>
          <a:p>
            <a:r>
              <a:rPr lang="en-US" sz="1600" dirty="0"/>
              <a:t>SONYC-USTV2</a:t>
            </a:r>
          </a:p>
          <a:p>
            <a:r>
              <a:rPr lang="en-US" sz="1600" dirty="0"/>
              <a:t>Common Voice</a:t>
            </a:r>
          </a:p>
          <a:p>
            <a:r>
              <a:rPr lang="en-US" sz="1600" dirty="0"/>
              <a:t>Wham!</a:t>
            </a:r>
          </a:p>
          <a:p>
            <a:r>
              <a:rPr lang="en-US" sz="1600" dirty="0"/>
              <a:t>COUGHVID</a:t>
            </a:r>
          </a:p>
          <a:p>
            <a:endParaRPr lang="en-US" sz="1600" dirty="0"/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B388FC92-D383-4AC2-B061-41AF67AE9D02}"/>
              </a:ext>
            </a:extLst>
          </p:cNvPr>
          <p:cNvSpPr txBox="1">
            <a:spLocks/>
          </p:cNvSpPr>
          <p:nvPr/>
        </p:nvSpPr>
        <p:spPr>
          <a:xfrm>
            <a:off x="10078935" y="608369"/>
            <a:ext cx="2508801" cy="500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MusicNet</a:t>
            </a:r>
            <a:endParaRPr lang="en-US" sz="1600" dirty="0"/>
          </a:p>
          <a:p>
            <a:r>
              <a:rPr lang="en-US" sz="1600" dirty="0"/>
              <a:t>MINDS-14</a:t>
            </a:r>
          </a:p>
          <a:p>
            <a:r>
              <a:rPr lang="en-US" sz="1600" dirty="0"/>
              <a:t>TUT Sound Events</a:t>
            </a:r>
          </a:p>
          <a:p>
            <a:r>
              <a:rPr lang="en-US" sz="1600" dirty="0"/>
              <a:t>SEP-28k</a:t>
            </a:r>
          </a:p>
          <a:p>
            <a:r>
              <a:rPr lang="en-US" sz="1600" dirty="0"/>
              <a:t>MELD</a:t>
            </a:r>
          </a:p>
          <a:p>
            <a:r>
              <a:rPr lang="en-US" sz="1600" dirty="0" err="1"/>
              <a:t>MedleyDB</a:t>
            </a:r>
            <a:endParaRPr lang="en-US" sz="1600" dirty="0"/>
          </a:p>
          <a:p>
            <a:r>
              <a:rPr lang="en-US" sz="1600" dirty="0"/>
              <a:t>MACS</a:t>
            </a:r>
          </a:p>
          <a:p>
            <a:r>
              <a:rPr lang="en-US" sz="1600" dirty="0" err="1"/>
              <a:t>AudioMNIST</a:t>
            </a:r>
            <a:endParaRPr lang="en-US" sz="1600" dirty="0"/>
          </a:p>
          <a:p>
            <a:r>
              <a:rPr lang="en-US" sz="1600" dirty="0"/>
              <a:t>BGG</a:t>
            </a:r>
          </a:p>
          <a:p>
            <a:r>
              <a:rPr lang="en-US" sz="1600" dirty="0"/>
              <a:t>IEMOCAP</a:t>
            </a:r>
          </a:p>
          <a:p>
            <a:r>
              <a:rPr lang="en-US" sz="1600" dirty="0"/>
              <a:t>SpokeN-100</a:t>
            </a:r>
          </a:p>
          <a:p>
            <a:r>
              <a:rPr lang="en-US" sz="1600" dirty="0"/>
              <a:t>DEEP-VOICE</a:t>
            </a:r>
          </a:p>
          <a:p>
            <a:r>
              <a:rPr lang="en-US" sz="1600" dirty="0"/>
              <a:t>Free Spoken Digit</a:t>
            </a:r>
          </a:p>
          <a:p>
            <a:r>
              <a:rPr lang="en-US" sz="1600" dirty="0" err="1"/>
              <a:t>EmoDB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0806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12</a:t>
            </a:fld>
            <a:endParaRPr lang="de-A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3F13DF-B7D7-45F9-B102-EE052603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01" y="1902436"/>
            <a:ext cx="11295397" cy="2368008"/>
          </a:xfrm>
          <a:prstGeom prst="rect">
            <a:avLst/>
          </a:prstGeom>
        </p:spPr>
      </p:pic>
      <p:sp>
        <p:nvSpPr>
          <p:cNvPr id="16" name="Titel 2">
            <a:extLst>
              <a:ext uri="{FF2B5EF4-FFF2-40B4-BE49-F238E27FC236}">
                <a16:creationId xmlns:a16="http://schemas.microsoft.com/office/drawing/2014/main" id="{39D45C2B-D4E8-4D65-BF1D-BC689FF6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639" y="369031"/>
            <a:ext cx="3258232" cy="1114305"/>
          </a:xfrm>
        </p:spPr>
        <p:txBody>
          <a:bodyPr>
            <a:normAutofit/>
          </a:bodyPr>
          <a:lstStyle/>
          <a:p>
            <a:r>
              <a:rPr lang="en-US" sz="3600" b="1" noProof="0" dirty="0"/>
              <a:t>Hours in Dataset</a:t>
            </a:r>
            <a:endParaRPr lang="de-AT" sz="36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271D5A-84E7-48A6-9D02-25CE37AABD92}"/>
              </a:ext>
            </a:extLst>
          </p:cNvPr>
          <p:cNvCxnSpPr/>
          <p:nvPr/>
        </p:nvCxnSpPr>
        <p:spPr>
          <a:xfrm flipV="1">
            <a:off x="925952" y="3939539"/>
            <a:ext cx="496110" cy="81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itel 2">
            <a:extLst>
              <a:ext uri="{FF2B5EF4-FFF2-40B4-BE49-F238E27FC236}">
                <a16:creationId xmlns:a16="http://schemas.microsoft.com/office/drawing/2014/main" id="{674025A6-1BE8-4BD7-BE81-6D3915C27241}"/>
              </a:ext>
            </a:extLst>
          </p:cNvPr>
          <p:cNvSpPr txBox="1">
            <a:spLocks/>
          </p:cNvSpPr>
          <p:nvPr/>
        </p:nvSpPr>
        <p:spPr>
          <a:xfrm>
            <a:off x="561431" y="4484009"/>
            <a:ext cx="4077244" cy="1114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58000</a:t>
            </a:r>
            <a:endParaRPr lang="de-AT" sz="24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B5A84E-A898-461B-B996-CA587FD8B82F}"/>
              </a:ext>
            </a:extLst>
          </p:cNvPr>
          <p:cNvCxnSpPr/>
          <p:nvPr/>
        </p:nvCxnSpPr>
        <p:spPr>
          <a:xfrm flipV="1">
            <a:off x="8125392" y="3939539"/>
            <a:ext cx="496110" cy="81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itel 2">
            <a:extLst>
              <a:ext uri="{FF2B5EF4-FFF2-40B4-BE49-F238E27FC236}">
                <a16:creationId xmlns:a16="http://schemas.microsoft.com/office/drawing/2014/main" id="{F01A3B59-89EB-4249-8127-AC411528DE70}"/>
              </a:ext>
            </a:extLst>
          </p:cNvPr>
          <p:cNvSpPr txBox="1">
            <a:spLocks/>
          </p:cNvSpPr>
          <p:nvPr/>
        </p:nvSpPr>
        <p:spPr>
          <a:xfrm>
            <a:off x="7760871" y="4484009"/>
            <a:ext cx="4077244" cy="1114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45784</a:t>
            </a:r>
            <a:endParaRPr lang="de-AT" sz="24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FB86E3-1735-4CE3-B98A-E6F08F130D7E}"/>
              </a:ext>
            </a:extLst>
          </p:cNvPr>
          <p:cNvCxnSpPr>
            <a:cxnSpLocks/>
          </p:cNvCxnSpPr>
          <p:nvPr/>
        </p:nvCxnSpPr>
        <p:spPr>
          <a:xfrm>
            <a:off x="11238873" y="1483336"/>
            <a:ext cx="1" cy="138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itel 2">
            <a:extLst>
              <a:ext uri="{FF2B5EF4-FFF2-40B4-BE49-F238E27FC236}">
                <a16:creationId xmlns:a16="http://schemas.microsoft.com/office/drawing/2014/main" id="{D2916AD3-7418-49CD-A3C1-650D88A1276B}"/>
              </a:ext>
            </a:extLst>
          </p:cNvPr>
          <p:cNvSpPr txBox="1">
            <a:spLocks/>
          </p:cNvSpPr>
          <p:nvPr/>
        </p:nvSpPr>
        <p:spPr>
          <a:xfrm>
            <a:off x="10459827" y="702533"/>
            <a:ext cx="4077244" cy="1114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45797</a:t>
            </a:r>
            <a:endParaRPr lang="de-AT" sz="2400" b="1" dirty="0"/>
          </a:p>
        </p:txBody>
      </p:sp>
    </p:spTree>
    <p:extLst>
      <p:ext uri="{BB962C8B-B14F-4D97-AF65-F5344CB8AC3E}">
        <p14:creationId xmlns:p14="http://schemas.microsoft.com/office/powerpoint/2010/main" val="199259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13</a:t>
            </a:fld>
            <a:endParaRPr lang="de-AT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AE28CA-005E-4521-8A5A-841A738E7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6" y="1391442"/>
            <a:ext cx="7539540" cy="39716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509244-F299-4FBF-A1BE-FB1BDCEAD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976" y="1663148"/>
            <a:ext cx="4258321" cy="342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3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14</a:t>
            </a:fld>
            <a:endParaRPr lang="de-A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B09CC-AFDD-4C51-890A-D8B3B7A09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" y="1426741"/>
            <a:ext cx="12192000" cy="3925868"/>
          </a:xfrm>
          <a:prstGeom prst="rect">
            <a:avLst/>
          </a:prstGeom>
        </p:spPr>
      </p:pic>
      <p:sp>
        <p:nvSpPr>
          <p:cNvPr id="7" name="Titel 2">
            <a:extLst>
              <a:ext uri="{FF2B5EF4-FFF2-40B4-BE49-F238E27FC236}">
                <a16:creationId xmlns:a16="http://schemas.microsoft.com/office/drawing/2014/main" id="{4566EB22-9E47-442B-8204-FB9F4EF4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378" y="973859"/>
            <a:ext cx="4077244" cy="1114305"/>
          </a:xfrm>
        </p:spPr>
        <p:txBody>
          <a:bodyPr>
            <a:normAutofit/>
          </a:bodyPr>
          <a:lstStyle/>
          <a:p>
            <a:r>
              <a:rPr lang="en-US" sz="3600" b="1" noProof="0" dirty="0"/>
              <a:t>Number of Citations</a:t>
            </a:r>
            <a:endParaRPr lang="de-AT" sz="36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E74AC3-C5AB-4D64-AEF0-A55A5C6DCA1C}"/>
              </a:ext>
            </a:extLst>
          </p:cNvPr>
          <p:cNvCxnSpPr/>
          <p:nvPr/>
        </p:nvCxnSpPr>
        <p:spPr>
          <a:xfrm flipV="1">
            <a:off x="1011677" y="4182894"/>
            <a:ext cx="496110" cy="81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el 2">
            <a:extLst>
              <a:ext uri="{FF2B5EF4-FFF2-40B4-BE49-F238E27FC236}">
                <a16:creationId xmlns:a16="http://schemas.microsoft.com/office/drawing/2014/main" id="{6BC00B92-97D4-4419-9D6E-7443FEF42356}"/>
              </a:ext>
            </a:extLst>
          </p:cNvPr>
          <p:cNvSpPr txBox="1">
            <a:spLocks/>
          </p:cNvSpPr>
          <p:nvPr/>
        </p:nvSpPr>
        <p:spPr>
          <a:xfrm>
            <a:off x="647156" y="4727364"/>
            <a:ext cx="4077244" cy="1114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7494</a:t>
            </a:r>
            <a:endParaRPr lang="de-AT" sz="2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B11744-A37F-4DD8-ACDC-EB3B58A84FDD}"/>
              </a:ext>
            </a:extLst>
          </p:cNvPr>
          <p:cNvCxnSpPr>
            <a:cxnSpLocks/>
          </p:cNvCxnSpPr>
          <p:nvPr/>
        </p:nvCxnSpPr>
        <p:spPr>
          <a:xfrm flipH="1">
            <a:off x="8356060" y="1906621"/>
            <a:ext cx="398834" cy="98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itel 2">
            <a:extLst>
              <a:ext uri="{FF2B5EF4-FFF2-40B4-BE49-F238E27FC236}">
                <a16:creationId xmlns:a16="http://schemas.microsoft.com/office/drawing/2014/main" id="{E85B29F6-3090-4B30-B34C-E4C0F5EFEB17}"/>
              </a:ext>
            </a:extLst>
          </p:cNvPr>
          <p:cNvSpPr txBox="1">
            <a:spLocks/>
          </p:cNvSpPr>
          <p:nvPr/>
        </p:nvSpPr>
        <p:spPr>
          <a:xfrm>
            <a:off x="8754894" y="1280350"/>
            <a:ext cx="4077244" cy="1114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3950</a:t>
            </a:r>
            <a:endParaRPr lang="de-AT" sz="2400" b="1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AB8B53FF-F47E-4C71-8F50-CE3997BDDDDA}"/>
              </a:ext>
            </a:extLst>
          </p:cNvPr>
          <p:cNvSpPr txBox="1">
            <a:spLocks/>
          </p:cNvSpPr>
          <p:nvPr/>
        </p:nvSpPr>
        <p:spPr>
          <a:xfrm>
            <a:off x="11014954" y="1280349"/>
            <a:ext cx="2216018" cy="1114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1420</a:t>
            </a:r>
            <a:endParaRPr lang="de-AT" sz="24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9E608A-B739-4223-92AB-8034A4CBEA18}"/>
              </a:ext>
            </a:extLst>
          </p:cNvPr>
          <p:cNvCxnSpPr>
            <a:cxnSpLocks/>
          </p:cNvCxnSpPr>
          <p:nvPr/>
        </p:nvCxnSpPr>
        <p:spPr>
          <a:xfrm flipH="1">
            <a:off x="11102503" y="2049798"/>
            <a:ext cx="398834" cy="98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70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AB5C0-C948-4091-8EBA-0EB86DD906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98261-F701-46B7-83E5-4561CE5D0B2C}" type="slidenum">
              <a:rPr lang="de-AT" smtClean="0"/>
              <a:pPr/>
              <a:t>15</a:t>
            </a:fld>
            <a:endParaRPr lang="de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1B1C82-1B32-4ED5-AAB6-783C5BBAB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67" y="578879"/>
            <a:ext cx="8668960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99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A80C6-6C3C-45CC-9AEC-B56DC6F68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98261-F701-46B7-83E5-4561CE5D0B2C}" type="slidenum">
              <a:rPr lang="de-AT" smtClean="0"/>
              <a:pPr/>
              <a:t>16</a:t>
            </a:fld>
            <a:endParaRPr lang="de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80A29D-3C36-429E-A71C-562AED6A1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7" y="789733"/>
            <a:ext cx="10283045" cy="49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73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6793014-A3F0-483E-B553-1C5083D2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Audio Classification Datasets</a:t>
            </a:r>
            <a:endParaRPr lang="de-AT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DECA6F6-28E2-46BC-BEB7-A4288C9737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001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79BB-F66F-4D09-B1FD-C171693D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numbers</a:t>
            </a:r>
            <a:endParaRPr lang="en-A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961397-D5E0-4402-9BB6-B03F3AF5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8261-F701-46B7-83E5-4561CE5D0B2C}" type="slidenum">
              <a:rPr lang="de-AT" smtClean="0"/>
              <a:t>18</a:t>
            </a:fld>
            <a:endParaRPr lang="de-AT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C3F10CD-4930-4C4B-AD59-FE281A1ECC0C}"/>
              </a:ext>
            </a:extLst>
          </p:cNvPr>
          <p:cNvSpPr txBox="1">
            <a:spLocks/>
          </p:cNvSpPr>
          <p:nvPr/>
        </p:nvSpPr>
        <p:spPr>
          <a:xfrm>
            <a:off x="900312" y="1619156"/>
            <a:ext cx="4466465" cy="50095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Top 5 Most Cited Datasets</a:t>
            </a:r>
          </a:p>
          <a:p>
            <a:pPr lvl="1"/>
            <a:r>
              <a:rPr lang="en-US" sz="2000" dirty="0" err="1"/>
              <a:t>AudioSet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3950</a:t>
            </a:r>
          </a:p>
          <a:p>
            <a:pPr lvl="1"/>
            <a:r>
              <a:rPr lang="en-US" sz="2000" dirty="0" err="1">
                <a:sym typeface="Wingdings" panose="05000000000000000000" pitchFamily="2" charset="2"/>
              </a:rPr>
              <a:t>EmoDB</a:t>
            </a:r>
            <a:r>
              <a:rPr lang="en-US" sz="2000" dirty="0">
                <a:sym typeface="Wingdings" panose="05000000000000000000" pitchFamily="2" charset="2"/>
              </a:rPr>
              <a:t>  3072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RAVDESS  2154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Speech Commands  1882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ESC50  1872</a:t>
            </a:r>
            <a:endParaRPr lang="en-US" sz="2000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ABC9B6C0-714B-4170-8E78-5AB49CF08919}"/>
              </a:ext>
            </a:extLst>
          </p:cNvPr>
          <p:cNvSpPr txBox="1">
            <a:spLocks/>
          </p:cNvSpPr>
          <p:nvPr/>
        </p:nvSpPr>
        <p:spPr>
          <a:xfrm>
            <a:off x="6103187" y="1619155"/>
            <a:ext cx="5188501" cy="50095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Top 5 Papers in Papers with Code</a:t>
            </a:r>
          </a:p>
          <a:p>
            <a:pPr lvl="1"/>
            <a:r>
              <a:rPr lang="en-US" sz="2000" dirty="0" err="1"/>
              <a:t>AudioSet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591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VoxCeleb1  490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Speech Commands  336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ESC50  302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VGG-Sound  179</a:t>
            </a:r>
            <a:endParaRPr lang="en-US" sz="2000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85CA4753-8727-4287-94CC-50BA72E9187B}"/>
              </a:ext>
            </a:extLst>
          </p:cNvPr>
          <p:cNvSpPr txBox="1">
            <a:spLocks/>
          </p:cNvSpPr>
          <p:nvPr/>
        </p:nvSpPr>
        <p:spPr>
          <a:xfrm>
            <a:off x="2348754" y="4487409"/>
            <a:ext cx="7018982" cy="50095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Total content hours (All Datasets)</a:t>
            </a:r>
            <a:r>
              <a:rPr lang="en-US" dirty="0">
                <a:sym typeface="Wingdings" panose="05000000000000000000" pitchFamily="2" charset="2"/>
              </a:rPr>
              <a:t> 181242 </a:t>
            </a:r>
            <a:endParaRPr lang="en-US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54234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5D95-BB7D-480A-BF4C-383DDD0C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criteria</a:t>
            </a:r>
            <a:endParaRPr lang="en-A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4EA89B-8B57-4A4B-952B-D487C327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8261-F701-46B7-83E5-4561CE5D0B2C}" type="slidenum">
              <a:rPr lang="de-AT" smtClean="0"/>
              <a:t>19</a:t>
            </a:fld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BC2481-ABE4-4CE9-9793-3B66E26155AB}"/>
              </a:ext>
            </a:extLst>
          </p:cNvPr>
          <p:cNvSpPr txBox="1">
            <a:spLocks/>
          </p:cNvSpPr>
          <p:nvPr/>
        </p:nvSpPr>
        <p:spPr>
          <a:xfrm>
            <a:off x="589027" y="1250830"/>
            <a:ext cx="6628896" cy="50095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 Use Case </a:t>
            </a:r>
            <a:r>
              <a:rPr lang="en-US" dirty="0">
                <a:sym typeface="Wingdings" panose="05000000000000000000" pitchFamily="2" charset="2"/>
              </a:rPr>
              <a:t> Audio classification</a:t>
            </a:r>
          </a:p>
          <a:p>
            <a:r>
              <a:rPr lang="en-US" dirty="0" err="1">
                <a:sym typeface="Wingdings" panose="05000000000000000000" pitchFamily="2" charset="2"/>
              </a:rPr>
              <a:t>Accessable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Easy downloadable</a:t>
            </a:r>
          </a:p>
          <a:p>
            <a:r>
              <a:rPr lang="en-US" dirty="0"/>
              <a:t>Has a benchmark and paper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93F24-3CD4-4C9B-BD67-478CCD70B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280" y="712325"/>
            <a:ext cx="2700014" cy="5578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21740D-E9A7-4226-BF2A-C63E9916C8D6}"/>
              </a:ext>
            </a:extLst>
          </p:cNvPr>
          <p:cNvSpPr txBox="1"/>
          <p:nvPr/>
        </p:nvSpPr>
        <p:spPr>
          <a:xfrm>
            <a:off x="10211834" y="3316824"/>
            <a:ext cx="613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15 Datasets</a:t>
            </a:r>
          </a:p>
        </p:txBody>
      </p:sp>
    </p:spTree>
    <p:extLst>
      <p:ext uri="{BB962C8B-B14F-4D97-AF65-F5344CB8AC3E}">
        <p14:creationId xmlns:p14="http://schemas.microsoft.com/office/powerpoint/2010/main" val="244924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6793014-A3F0-483E-B553-1C5083D2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the Influence of Dataset</a:t>
            </a:r>
            <a:br>
              <a:rPr lang="en-US" dirty="0"/>
            </a:br>
            <a:r>
              <a:rPr lang="en-US" dirty="0"/>
              <a:t>Characteristics and Architectural</a:t>
            </a:r>
            <a:br>
              <a:rPr lang="en-US" dirty="0"/>
            </a:br>
            <a:r>
              <a:rPr lang="en-US" dirty="0"/>
              <a:t>Configurations on State Space Models (SSMs)</a:t>
            </a:r>
            <a:br>
              <a:rPr lang="en-US" dirty="0"/>
            </a:br>
            <a:r>
              <a:rPr lang="en-US" dirty="0"/>
              <a:t>for Raw Audio Classification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6814CC-9849-412F-B85D-EDC324832DC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7926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40B9-F454-412E-BF49-F1679AAB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1" y="136525"/>
            <a:ext cx="11878573" cy="841375"/>
          </a:xfrm>
        </p:spPr>
        <p:txBody>
          <a:bodyPr/>
          <a:lstStyle/>
          <a:p>
            <a:r>
              <a:rPr lang="en-US" dirty="0"/>
              <a:t>Some plots</a:t>
            </a:r>
            <a:endParaRPr lang="en-A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6C5C6-86B7-474B-BF21-1BA28787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8261-F701-46B7-83E5-4561CE5D0B2C}" type="slidenum">
              <a:rPr lang="de-AT" smtClean="0"/>
              <a:t>20</a:t>
            </a:fld>
            <a:endParaRPr lang="de-A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71CA9-528C-40E4-A1F0-AC913ACB6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26" y="923827"/>
            <a:ext cx="5093524" cy="5222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4A30BC-6921-4E7A-92D0-8E4EDD7FF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322" y="136525"/>
            <a:ext cx="5547928" cy="3813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592CC9-FE6A-4525-ACE1-21788F7C4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25" y="4003380"/>
            <a:ext cx="4418647" cy="253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5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33B0-A647-42C0-8D74-C0A1E388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Classes</a:t>
            </a:r>
            <a:endParaRPr lang="en-A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4DAB4-34B7-4D3D-9CD7-F501A9FD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8261-F701-46B7-83E5-4561CE5D0B2C}" type="slidenum">
              <a:rPr lang="de-AT" smtClean="0"/>
              <a:t>21</a:t>
            </a:fld>
            <a:endParaRPr lang="de-A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5B1BE-378D-491A-8F24-4B756324B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511" y="885825"/>
            <a:ext cx="5933686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8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453C3EF-AB70-4C49-B9EA-228B28D2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noProof="0" dirty="0"/>
              <a:t>Thank you for your attention!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C8D299-C10B-467A-BACA-475797DE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8261-F701-46B7-83E5-4561CE5D0B2C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487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C1E7A0-00A7-406F-8CE0-B1BE17B0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topics of the thesis</a:t>
            </a:r>
            <a:endParaRPr lang="de-AT" b="1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C07712-1109-466E-BA1B-D70E479BE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Audio Signal Processing for Machine Learning</a:t>
            </a:r>
          </a:p>
          <a:p>
            <a:pPr lvl="1"/>
            <a:r>
              <a:rPr lang="en-US" dirty="0"/>
              <a:t>Audio Data in the Context of Machine Learning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Survey of Available Datasets for Audio Classification</a:t>
            </a:r>
          </a:p>
          <a:p>
            <a:r>
              <a:rPr lang="en-US" dirty="0"/>
              <a:t>Exploring Model Architectures for Audio Classification</a:t>
            </a:r>
          </a:p>
          <a:p>
            <a:r>
              <a:rPr lang="en-US" dirty="0"/>
              <a:t>State Space Model (SSM) evaluation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0A0C47-3886-4BB6-9D78-4C39A244E9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459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6793014-A3F0-483E-B553-1C5083D2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of Available Audio Datasets</a:t>
            </a:r>
            <a:endParaRPr lang="de-AT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DECA6F6-28E2-46BC-BEB7-A4288C9737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113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C1E7A0-00A7-406F-8CE0-B1BE17B0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0" dirty="0"/>
              <a:t>Overview</a:t>
            </a:r>
            <a:endParaRPr lang="de-AT" b="1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C07712-1109-466E-BA1B-D70E479BE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01" y="1354347"/>
            <a:ext cx="11878573" cy="500957"/>
          </a:xfrm>
        </p:spPr>
        <p:txBody>
          <a:bodyPr>
            <a:noAutofit/>
          </a:bodyPr>
          <a:lstStyle/>
          <a:p>
            <a:r>
              <a:rPr lang="en-US" dirty="0"/>
              <a:t>Total Datasets </a:t>
            </a:r>
            <a:r>
              <a:rPr lang="en-US" dirty="0">
                <a:sym typeface="Wingdings" panose="05000000000000000000" pitchFamily="2" charset="2"/>
              </a:rPr>
              <a:t> 54</a:t>
            </a:r>
          </a:p>
          <a:p>
            <a:r>
              <a:rPr lang="en-US" dirty="0">
                <a:sym typeface="Wingdings" panose="05000000000000000000" pitchFamily="2" charset="2"/>
              </a:rPr>
              <a:t>Key Attributes:</a:t>
            </a:r>
            <a:endParaRPr lang="en-US" dirty="0"/>
          </a:p>
          <a:p>
            <a:pPr lvl="1"/>
            <a:r>
              <a:rPr lang="en-US" dirty="0"/>
              <a:t>Citation Impact</a:t>
            </a:r>
          </a:p>
          <a:p>
            <a:pPr lvl="1"/>
            <a:r>
              <a:rPr lang="en-US" dirty="0"/>
              <a:t>Research Usage</a:t>
            </a:r>
          </a:p>
          <a:p>
            <a:pPr lvl="1"/>
            <a:r>
              <a:rPr lang="en-US" dirty="0"/>
              <a:t>Content Type</a:t>
            </a:r>
          </a:p>
          <a:p>
            <a:pPr lvl="1"/>
            <a:r>
              <a:rPr lang="en-US" dirty="0"/>
              <a:t>Original Use Case &amp; Source Information</a:t>
            </a:r>
          </a:p>
          <a:p>
            <a:pPr lvl="1"/>
            <a:r>
              <a:rPr lang="en-US" dirty="0"/>
              <a:t>Dataset Size &amp; Language</a:t>
            </a:r>
          </a:p>
          <a:p>
            <a:pPr lvl="1"/>
            <a:r>
              <a:rPr lang="en-US" dirty="0"/>
              <a:t>Accessibility &amp; Downloadability</a:t>
            </a:r>
          </a:p>
          <a:p>
            <a:pPr lvl="1"/>
            <a:r>
              <a:rPr lang="en-US" dirty="0"/>
              <a:t>Benchmark Performance &amp; Best Models</a:t>
            </a:r>
            <a:endParaRPr lang="en-US" sz="2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5</a:t>
            </a:fld>
            <a:endParaRPr lang="de-AT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A5A1D7-A120-4BED-B4A8-E0FA13A5E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313" y="1244205"/>
            <a:ext cx="3876261" cy="38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7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6</a:t>
            </a:fld>
            <a:endParaRPr lang="de-A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729D3A-6E5E-4C6C-B470-42E396181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75" y="1250830"/>
            <a:ext cx="7917849" cy="4831918"/>
          </a:xfrm>
          <a:prstGeom prst="rect">
            <a:avLst/>
          </a:prstGeom>
        </p:spPr>
      </p:pic>
      <p:sp>
        <p:nvSpPr>
          <p:cNvPr id="12" name="Titel 2">
            <a:extLst>
              <a:ext uri="{FF2B5EF4-FFF2-40B4-BE49-F238E27FC236}">
                <a16:creationId xmlns:a16="http://schemas.microsoft.com/office/drawing/2014/main" id="{A3EA05F4-7B4C-4329-918B-BBF736CA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1" y="136525"/>
            <a:ext cx="11878573" cy="1114305"/>
          </a:xfrm>
        </p:spPr>
        <p:txBody>
          <a:bodyPr/>
          <a:lstStyle/>
          <a:p>
            <a:r>
              <a:rPr lang="en-US" b="1" dirty="0"/>
              <a:t>Explore Data</a:t>
            </a:r>
          </a:p>
        </p:txBody>
      </p:sp>
    </p:spTree>
    <p:extLst>
      <p:ext uri="{BB962C8B-B14F-4D97-AF65-F5344CB8AC3E}">
        <p14:creationId xmlns:p14="http://schemas.microsoft.com/office/powerpoint/2010/main" val="9237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52761A-5D10-4FF1-B8FE-78ED0A2F9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84" y="232609"/>
            <a:ext cx="8242015" cy="6123741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423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8</a:t>
            </a:fld>
            <a:endParaRPr lang="de-A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7C3399-BBB5-4CFA-94C6-7F9EC87DC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83" y="431475"/>
            <a:ext cx="9870033" cy="561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1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44D33-5FE0-4558-A79B-B2BC9D4B8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4563" y="3557797"/>
            <a:ext cx="8684824" cy="27985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https://miro.com/welcomeonboard/Rnk5eGZZNWtJcHhTT3hWamloUGtaOW9nUjBXU0tzMEtua2dNSmxOQXlSV3kxTW9UR2Z5M3BCa1JYS1pENXd1MC8waUx6b2N2WXA4SVkxQlZ4YXJHQUMxSDdTK3ozZXluMlFRWldtQURxM0F5Q0kxOHNsRmlTcWF0eFFrWFlMeC93VHhHVHd5UWtSM1BidUtUYmxycDRnPT0hdjE=?share_link_id=606456947074</a:t>
            </a:r>
            <a:endParaRPr lang="en-A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A6000-81E1-4600-B32C-F793732871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98261-F701-46B7-83E5-4561CE5D0B2C}" type="slidenum">
              <a:rPr lang="de-AT" smtClean="0"/>
              <a:pPr/>
              <a:t>9</a:t>
            </a:fld>
            <a:endParaRPr lang="de-A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80EF3-9EE9-4288-BDF7-A32800D2488C}"/>
              </a:ext>
            </a:extLst>
          </p:cNvPr>
          <p:cNvSpPr txBox="1"/>
          <p:nvPr/>
        </p:nvSpPr>
        <p:spPr>
          <a:xfrm>
            <a:off x="3114675" y="6630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dirty="0"/>
              <a:t>https://miro.com/app/board/uXjVITf0vUA=/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FF2D2-7A44-4637-87C0-9380D42F9C84}"/>
              </a:ext>
            </a:extLst>
          </p:cNvPr>
          <p:cNvSpPr txBox="1"/>
          <p:nvPr/>
        </p:nvSpPr>
        <p:spPr>
          <a:xfrm>
            <a:off x="400050" y="6630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LINK FOR ME</a:t>
            </a:r>
            <a:endParaRPr lang="en-AT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0E8672-3EC2-4B5B-91D1-1BD09ADE7F3E}"/>
              </a:ext>
            </a:extLst>
          </p:cNvPr>
          <p:cNvCxnSpPr/>
          <p:nvPr/>
        </p:nvCxnSpPr>
        <p:spPr>
          <a:xfrm>
            <a:off x="1819275" y="847725"/>
            <a:ext cx="119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4BC85B-A443-43AF-939F-E08CC01D7A28}"/>
              </a:ext>
            </a:extLst>
          </p:cNvPr>
          <p:cNvSpPr txBox="1"/>
          <p:nvPr/>
        </p:nvSpPr>
        <p:spPr>
          <a:xfrm>
            <a:off x="962025" y="19257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LINK FOR MATTHIAS (Will be deleted in the final version)</a:t>
            </a:r>
            <a:endParaRPr lang="en-AT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2B5C3B-7D4D-45C4-A525-1FA2D0851777}"/>
              </a:ext>
            </a:extLst>
          </p:cNvPr>
          <p:cNvCxnSpPr/>
          <p:nvPr/>
        </p:nvCxnSpPr>
        <p:spPr>
          <a:xfrm>
            <a:off x="4010025" y="2186628"/>
            <a:ext cx="0" cy="144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1B65F64-E3AD-411C-9531-468508020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248" y="314325"/>
            <a:ext cx="1077014" cy="31146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8A710F-B0AE-4DCD-901F-7B687B889C1A}"/>
              </a:ext>
            </a:extLst>
          </p:cNvPr>
          <p:cNvSpPr txBox="1"/>
          <p:nvPr/>
        </p:nvSpPr>
        <p:spPr>
          <a:xfrm>
            <a:off x="5676900" y="27256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(Will be deleted in the final version)</a:t>
            </a:r>
            <a:endParaRPr lang="en-AT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182F01-7AAB-48DC-99FE-E7251A0878E6}"/>
              </a:ext>
            </a:extLst>
          </p:cNvPr>
          <p:cNvCxnSpPr>
            <a:cxnSpLocks/>
          </p:cNvCxnSpPr>
          <p:nvPr/>
        </p:nvCxnSpPr>
        <p:spPr>
          <a:xfrm flipV="1">
            <a:off x="8534400" y="2130516"/>
            <a:ext cx="676275" cy="46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5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352</Words>
  <Application>Microsoft Office PowerPoint</Application>
  <PresentationFormat>Widescreen</PresentationFormat>
  <Paragraphs>129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</vt:lpstr>
      <vt:lpstr>Survey of Datasets: Foundations for Bachelor Thesis</vt:lpstr>
      <vt:lpstr>Analysis of the Influence of Dataset Characteristics and Architectural Configurations on State Space Models (SSMs) for Raw Audio Classification</vt:lpstr>
      <vt:lpstr>Main topics of the thesis</vt:lpstr>
      <vt:lpstr>Survey of Available Audio Datasets</vt:lpstr>
      <vt:lpstr>Overview</vt:lpstr>
      <vt:lpstr>Explore Data</vt:lpstr>
      <vt:lpstr>PowerPoint Presentation</vt:lpstr>
      <vt:lpstr>PowerPoint Presentation</vt:lpstr>
      <vt:lpstr>PowerPoint Presentation</vt:lpstr>
      <vt:lpstr>PowerPoint Presentation</vt:lpstr>
      <vt:lpstr>Dataset List without n/a Size</vt:lpstr>
      <vt:lpstr>Hours in Dataset</vt:lpstr>
      <vt:lpstr>PowerPoint Presentation</vt:lpstr>
      <vt:lpstr>Number of Citations</vt:lpstr>
      <vt:lpstr>PowerPoint Presentation</vt:lpstr>
      <vt:lpstr>PowerPoint Presentation</vt:lpstr>
      <vt:lpstr>Explore Audio Classification Datasets</vt:lpstr>
      <vt:lpstr>Some numbers</vt:lpstr>
      <vt:lpstr>Selection criteria</vt:lpstr>
      <vt:lpstr>Some plots</vt:lpstr>
      <vt:lpstr>Number of Classes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matvey ivanov</dc:creator>
  <cp:lastModifiedBy>Lukin, Alexander</cp:lastModifiedBy>
  <cp:revision>27</cp:revision>
  <dcterms:created xsi:type="dcterms:W3CDTF">2020-04-15T09:02:16Z</dcterms:created>
  <dcterms:modified xsi:type="dcterms:W3CDTF">2025-03-10T20:19:14Z</dcterms:modified>
</cp:coreProperties>
</file>