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5" r:id="rId3"/>
    <p:sldId id="274" r:id="rId4"/>
    <p:sldId id="276" r:id="rId5"/>
    <p:sldId id="277" r:id="rId6"/>
    <p:sldId id="280" r:id="rId7"/>
    <p:sldId id="284" r:id="rId8"/>
    <p:sldId id="271" r:id="rId9"/>
    <p:sldId id="272" r:id="rId10"/>
    <p:sldId id="273" r:id="rId11"/>
    <p:sldId id="258" r:id="rId12"/>
    <p:sldId id="261" r:id="rId13"/>
    <p:sldId id="267" r:id="rId14"/>
    <p:sldId id="265" r:id="rId15"/>
    <p:sldId id="266" r:id="rId16"/>
    <p:sldId id="281"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itials" id="{344F5F71-0A4F-4988-BF82-8852684E6268}">
          <p14:sldIdLst>
            <p14:sldId id="256"/>
            <p14:sldId id="275"/>
            <p14:sldId id="274"/>
            <p14:sldId id="276"/>
            <p14:sldId id="277"/>
            <p14:sldId id="280"/>
            <p14:sldId id="284"/>
            <p14:sldId id="271"/>
          </p14:sldIdLst>
        </p14:section>
        <p14:section name="DIAGRAMS" id="{2F3D0448-1344-47DA-85B2-A184ACF212C0}">
          <p14:sldIdLst>
            <p14:sldId id="272"/>
            <p14:sldId id="273"/>
          </p14:sldIdLst>
        </p14:section>
        <p14:section name="PAGES" id="{0E1237D7-CA0E-4E6C-AFC1-14FE482510F1}">
          <p14:sldIdLst>
            <p14:sldId id="258"/>
            <p14:sldId id="261"/>
            <p14:sldId id="267"/>
            <p14:sldId id="265"/>
            <p14:sldId id="266"/>
          </p14:sldIdLst>
        </p14:section>
        <p14:section name="CONCLUSIONS" id="{DB4540D2-C5D0-498E-AFAC-5117BA9D1933}">
          <p14:sldIdLst>
            <p14:sldId id="281"/>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0" d="100"/>
          <a:sy n="100" d="100"/>
        </p:scale>
        <p:origin x="9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49D48-F0EE-4A01-B4AF-B12B5ABF0D6A}" type="datetimeFigureOut">
              <a:rPr lang="en-US" smtClean="0"/>
              <a:t>1/28/2025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3AFC34-8584-4375-9B82-4919B4538287}" type="slidenum">
              <a:rPr lang="en-US" smtClean="0"/>
              <a:t>‹#›</a:t>
            </a:fld>
            <a:endParaRPr lang="en-US"/>
          </a:p>
        </p:txBody>
      </p:sp>
    </p:spTree>
    <p:extLst>
      <p:ext uri="{BB962C8B-B14F-4D97-AF65-F5344CB8AC3E}">
        <p14:creationId xmlns:p14="http://schemas.microsoft.com/office/powerpoint/2010/main" val="2307298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268E-3371-B0D7-EA7E-23398B0DC3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9A3634-84C2-C7B5-F5ED-7BEDD403A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EE424F-993B-40EA-F004-908427CEF583}"/>
              </a:ext>
            </a:extLst>
          </p:cNvPr>
          <p:cNvSpPr>
            <a:spLocks noGrp="1"/>
          </p:cNvSpPr>
          <p:nvPr>
            <p:ph type="dt" sz="half" idx="10"/>
          </p:nvPr>
        </p:nvSpPr>
        <p:spPr/>
        <p:txBody>
          <a:bodyPr/>
          <a:lstStyle/>
          <a:p>
            <a:fld id="{6F34A1F6-CBF5-4CC1-BD16-675CF0F62ED6}" type="datetimeFigureOut">
              <a:rPr lang="en-US" smtClean="0"/>
              <a:t>1/28/2025</a:t>
            </a:fld>
            <a:endParaRPr lang="en-US"/>
          </a:p>
        </p:txBody>
      </p:sp>
      <p:sp>
        <p:nvSpPr>
          <p:cNvPr id="5" name="Footer Placeholder 4">
            <a:extLst>
              <a:ext uri="{FF2B5EF4-FFF2-40B4-BE49-F238E27FC236}">
                <a16:creationId xmlns:a16="http://schemas.microsoft.com/office/drawing/2014/main" id="{CB26BBF6-107C-A7D0-3164-015C066F4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78BC5-4571-CFF2-2ABB-FC2BCC08F83F}"/>
              </a:ext>
            </a:extLst>
          </p:cNvPr>
          <p:cNvSpPr>
            <a:spLocks noGrp="1"/>
          </p:cNvSpPr>
          <p:nvPr>
            <p:ph type="sldNum" sz="quarter" idx="12"/>
          </p:nvPr>
        </p:nvSpPr>
        <p:spPr/>
        <p:txBody>
          <a:bodyPr/>
          <a:lstStyle/>
          <a:p>
            <a:fld id="{9D90F598-8D4F-467C-81EB-5E948E9741D4}" type="slidenum">
              <a:rPr lang="en-US" smtClean="0"/>
              <a:t>‹#›</a:t>
            </a:fld>
            <a:endParaRPr lang="en-US"/>
          </a:p>
        </p:txBody>
      </p:sp>
    </p:spTree>
    <p:extLst>
      <p:ext uri="{BB962C8B-B14F-4D97-AF65-F5344CB8AC3E}">
        <p14:creationId xmlns:p14="http://schemas.microsoft.com/office/powerpoint/2010/main" val="280039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B997-E52C-3231-D905-83AA79FBC1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139A1A-86CC-BA68-E25C-28D967448A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B6A17-CBA7-94F6-5C5C-8FAD42CF9600}"/>
              </a:ext>
            </a:extLst>
          </p:cNvPr>
          <p:cNvSpPr>
            <a:spLocks noGrp="1"/>
          </p:cNvSpPr>
          <p:nvPr>
            <p:ph type="dt" sz="half" idx="10"/>
          </p:nvPr>
        </p:nvSpPr>
        <p:spPr/>
        <p:txBody>
          <a:bodyPr/>
          <a:lstStyle/>
          <a:p>
            <a:fld id="{6F34A1F6-CBF5-4CC1-BD16-675CF0F62ED6}" type="datetimeFigureOut">
              <a:rPr lang="en-US" smtClean="0"/>
              <a:t>1/28/2025</a:t>
            </a:fld>
            <a:endParaRPr lang="en-US"/>
          </a:p>
        </p:txBody>
      </p:sp>
      <p:sp>
        <p:nvSpPr>
          <p:cNvPr id="5" name="Footer Placeholder 4">
            <a:extLst>
              <a:ext uri="{FF2B5EF4-FFF2-40B4-BE49-F238E27FC236}">
                <a16:creationId xmlns:a16="http://schemas.microsoft.com/office/drawing/2014/main" id="{CDDD74A3-6859-C42B-0642-EDE77F7D0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CAB59-84FD-82D6-B06A-1EF8B3DD232C}"/>
              </a:ext>
            </a:extLst>
          </p:cNvPr>
          <p:cNvSpPr>
            <a:spLocks noGrp="1"/>
          </p:cNvSpPr>
          <p:nvPr>
            <p:ph type="sldNum" sz="quarter" idx="12"/>
          </p:nvPr>
        </p:nvSpPr>
        <p:spPr/>
        <p:txBody>
          <a:bodyPr/>
          <a:lstStyle/>
          <a:p>
            <a:fld id="{9D90F598-8D4F-467C-81EB-5E948E9741D4}" type="slidenum">
              <a:rPr lang="en-US" smtClean="0"/>
              <a:t>‹#›</a:t>
            </a:fld>
            <a:endParaRPr lang="en-US"/>
          </a:p>
        </p:txBody>
      </p:sp>
    </p:spTree>
    <p:extLst>
      <p:ext uri="{BB962C8B-B14F-4D97-AF65-F5344CB8AC3E}">
        <p14:creationId xmlns:p14="http://schemas.microsoft.com/office/powerpoint/2010/main" val="2406970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FAFE66-19FC-283C-45EE-9575C7DEA7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EEAC81-9626-C12D-E45E-CE6104CCA1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C7666-6756-BCF5-0532-D1279051C1FA}"/>
              </a:ext>
            </a:extLst>
          </p:cNvPr>
          <p:cNvSpPr>
            <a:spLocks noGrp="1"/>
          </p:cNvSpPr>
          <p:nvPr>
            <p:ph type="dt" sz="half" idx="10"/>
          </p:nvPr>
        </p:nvSpPr>
        <p:spPr/>
        <p:txBody>
          <a:bodyPr/>
          <a:lstStyle/>
          <a:p>
            <a:fld id="{6F34A1F6-CBF5-4CC1-BD16-675CF0F62ED6}" type="datetimeFigureOut">
              <a:rPr lang="en-US" smtClean="0"/>
              <a:t>1/28/2025</a:t>
            </a:fld>
            <a:endParaRPr lang="en-US"/>
          </a:p>
        </p:txBody>
      </p:sp>
      <p:sp>
        <p:nvSpPr>
          <p:cNvPr id="5" name="Footer Placeholder 4">
            <a:extLst>
              <a:ext uri="{FF2B5EF4-FFF2-40B4-BE49-F238E27FC236}">
                <a16:creationId xmlns:a16="http://schemas.microsoft.com/office/drawing/2014/main" id="{6FAD21F3-63F6-EBC7-1E59-91AE57E6E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0431A-E1EF-F013-35DE-9B3EA4C4738B}"/>
              </a:ext>
            </a:extLst>
          </p:cNvPr>
          <p:cNvSpPr>
            <a:spLocks noGrp="1"/>
          </p:cNvSpPr>
          <p:nvPr>
            <p:ph type="sldNum" sz="quarter" idx="12"/>
          </p:nvPr>
        </p:nvSpPr>
        <p:spPr/>
        <p:txBody>
          <a:bodyPr/>
          <a:lstStyle/>
          <a:p>
            <a:fld id="{9D90F598-8D4F-467C-81EB-5E948E9741D4}" type="slidenum">
              <a:rPr lang="en-US" smtClean="0"/>
              <a:t>‹#›</a:t>
            </a:fld>
            <a:endParaRPr lang="en-US"/>
          </a:p>
        </p:txBody>
      </p:sp>
    </p:spTree>
    <p:extLst>
      <p:ext uri="{BB962C8B-B14F-4D97-AF65-F5344CB8AC3E}">
        <p14:creationId xmlns:p14="http://schemas.microsoft.com/office/powerpoint/2010/main" val="3588436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23EE-1BC5-449E-6B12-9D499706E5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713C86-990C-056D-3474-5BB32773E2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5CE67-76C9-C13F-3EDB-38A8934072AF}"/>
              </a:ext>
            </a:extLst>
          </p:cNvPr>
          <p:cNvSpPr>
            <a:spLocks noGrp="1"/>
          </p:cNvSpPr>
          <p:nvPr>
            <p:ph type="dt" sz="half" idx="10"/>
          </p:nvPr>
        </p:nvSpPr>
        <p:spPr/>
        <p:txBody>
          <a:bodyPr/>
          <a:lstStyle/>
          <a:p>
            <a:fld id="{6F34A1F6-CBF5-4CC1-BD16-675CF0F62ED6}" type="datetimeFigureOut">
              <a:rPr lang="en-US" smtClean="0"/>
              <a:t>1/28/2025</a:t>
            </a:fld>
            <a:endParaRPr lang="en-US"/>
          </a:p>
        </p:txBody>
      </p:sp>
      <p:sp>
        <p:nvSpPr>
          <p:cNvPr id="5" name="Footer Placeholder 4">
            <a:extLst>
              <a:ext uri="{FF2B5EF4-FFF2-40B4-BE49-F238E27FC236}">
                <a16:creationId xmlns:a16="http://schemas.microsoft.com/office/drawing/2014/main" id="{B90BD633-6A2C-988F-9E33-EABEEA978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E5630-C812-4105-83AA-E2F4C9AF046B}"/>
              </a:ext>
            </a:extLst>
          </p:cNvPr>
          <p:cNvSpPr>
            <a:spLocks noGrp="1"/>
          </p:cNvSpPr>
          <p:nvPr>
            <p:ph type="sldNum" sz="quarter" idx="12"/>
          </p:nvPr>
        </p:nvSpPr>
        <p:spPr/>
        <p:txBody>
          <a:bodyPr/>
          <a:lstStyle/>
          <a:p>
            <a:fld id="{9D90F598-8D4F-467C-81EB-5E948E9741D4}" type="slidenum">
              <a:rPr lang="en-US" smtClean="0"/>
              <a:t>‹#›</a:t>
            </a:fld>
            <a:endParaRPr lang="en-US"/>
          </a:p>
        </p:txBody>
      </p:sp>
    </p:spTree>
    <p:extLst>
      <p:ext uri="{BB962C8B-B14F-4D97-AF65-F5344CB8AC3E}">
        <p14:creationId xmlns:p14="http://schemas.microsoft.com/office/powerpoint/2010/main" val="2753376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11D31-C993-8DF7-37DE-AE018E2D26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E9428B-F9CE-0C4C-E173-012B2A6DB6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B2BBE1-84F4-569B-3FD5-8EC30B6D55BD}"/>
              </a:ext>
            </a:extLst>
          </p:cNvPr>
          <p:cNvSpPr>
            <a:spLocks noGrp="1"/>
          </p:cNvSpPr>
          <p:nvPr>
            <p:ph type="dt" sz="half" idx="10"/>
          </p:nvPr>
        </p:nvSpPr>
        <p:spPr/>
        <p:txBody>
          <a:bodyPr/>
          <a:lstStyle/>
          <a:p>
            <a:fld id="{6F34A1F6-CBF5-4CC1-BD16-675CF0F62ED6}" type="datetimeFigureOut">
              <a:rPr lang="en-US" smtClean="0"/>
              <a:t>1/28/2025</a:t>
            </a:fld>
            <a:endParaRPr lang="en-US"/>
          </a:p>
        </p:txBody>
      </p:sp>
      <p:sp>
        <p:nvSpPr>
          <p:cNvPr id="5" name="Footer Placeholder 4">
            <a:extLst>
              <a:ext uri="{FF2B5EF4-FFF2-40B4-BE49-F238E27FC236}">
                <a16:creationId xmlns:a16="http://schemas.microsoft.com/office/drawing/2014/main" id="{D3D69072-9ECB-6AC3-65CB-4DFAD08E0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78510-21AE-D991-1AAA-11A3A3606A7C}"/>
              </a:ext>
            </a:extLst>
          </p:cNvPr>
          <p:cNvSpPr>
            <a:spLocks noGrp="1"/>
          </p:cNvSpPr>
          <p:nvPr>
            <p:ph type="sldNum" sz="quarter" idx="12"/>
          </p:nvPr>
        </p:nvSpPr>
        <p:spPr/>
        <p:txBody>
          <a:bodyPr/>
          <a:lstStyle/>
          <a:p>
            <a:fld id="{9D90F598-8D4F-467C-81EB-5E948E9741D4}" type="slidenum">
              <a:rPr lang="en-US" smtClean="0"/>
              <a:t>‹#›</a:t>
            </a:fld>
            <a:endParaRPr lang="en-US"/>
          </a:p>
        </p:txBody>
      </p:sp>
    </p:spTree>
    <p:extLst>
      <p:ext uri="{BB962C8B-B14F-4D97-AF65-F5344CB8AC3E}">
        <p14:creationId xmlns:p14="http://schemas.microsoft.com/office/powerpoint/2010/main" val="729103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F71F-800B-2A3E-DB64-8038350911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E8A802-69D0-E57C-241C-A40281871B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3ABBC3-B63A-9F4A-5E97-CAD8CBA270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9FF608-0C5D-0665-9C7F-9BAAAE2DFB7A}"/>
              </a:ext>
            </a:extLst>
          </p:cNvPr>
          <p:cNvSpPr>
            <a:spLocks noGrp="1"/>
          </p:cNvSpPr>
          <p:nvPr>
            <p:ph type="dt" sz="half" idx="10"/>
          </p:nvPr>
        </p:nvSpPr>
        <p:spPr/>
        <p:txBody>
          <a:bodyPr/>
          <a:lstStyle/>
          <a:p>
            <a:fld id="{6F34A1F6-CBF5-4CC1-BD16-675CF0F62ED6}" type="datetimeFigureOut">
              <a:rPr lang="en-US" smtClean="0"/>
              <a:t>1/28/2025</a:t>
            </a:fld>
            <a:endParaRPr lang="en-US"/>
          </a:p>
        </p:txBody>
      </p:sp>
      <p:sp>
        <p:nvSpPr>
          <p:cNvPr id="6" name="Footer Placeholder 5">
            <a:extLst>
              <a:ext uri="{FF2B5EF4-FFF2-40B4-BE49-F238E27FC236}">
                <a16:creationId xmlns:a16="http://schemas.microsoft.com/office/drawing/2014/main" id="{D9E6B3AF-3F08-090E-018E-0A5932C6D5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E09A0-24A1-9D89-F447-652650BED948}"/>
              </a:ext>
            </a:extLst>
          </p:cNvPr>
          <p:cNvSpPr>
            <a:spLocks noGrp="1"/>
          </p:cNvSpPr>
          <p:nvPr>
            <p:ph type="sldNum" sz="quarter" idx="12"/>
          </p:nvPr>
        </p:nvSpPr>
        <p:spPr/>
        <p:txBody>
          <a:bodyPr/>
          <a:lstStyle/>
          <a:p>
            <a:fld id="{9D90F598-8D4F-467C-81EB-5E948E9741D4}" type="slidenum">
              <a:rPr lang="en-US" smtClean="0"/>
              <a:t>‹#›</a:t>
            </a:fld>
            <a:endParaRPr lang="en-US"/>
          </a:p>
        </p:txBody>
      </p:sp>
    </p:spTree>
    <p:extLst>
      <p:ext uri="{BB962C8B-B14F-4D97-AF65-F5344CB8AC3E}">
        <p14:creationId xmlns:p14="http://schemas.microsoft.com/office/powerpoint/2010/main" val="285992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7E68A-BC27-8CF4-FE0B-0E5BF2C131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C710A5-7461-C3BF-BDA4-E8FDA26DB2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14225F-C167-5D40-59E9-B37139218D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E6D779-EAA8-EC31-AC7B-15436B3631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C7C9A4-DB41-B45D-FA21-7A909DA344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C08B2B-B84D-F385-294D-623ABFD373E6}"/>
              </a:ext>
            </a:extLst>
          </p:cNvPr>
          <p:cNvSpPr>
            <a:spLocks noGrp="1"/>
          </p:cNvSpPr>
          <p:nvPr>
            <p:ph type="dt" sz="half" idx="10"/>
          </p:nvPr>
        </p:nvSpPr>
        <p:spPr/>
        <p:txBody>
          <a:bodyPr/>
          <a:lstStyle/>
          <a:p>
            <a:fld id="{6F34A1F6-CBF5-4CC1-BD16-675CF0F62ED6}" type="datetimeFigureOut">
              <a:rPr lang="en-US" smtClean="0"/>
              <a:t>1/28/2025</a:t>
            </a:fld>
            <a:endParaRPr lang="en-US"/>
          </a:p>
        </p:txBody>
      </p:sp>
      <p:sp>
        <p:nvSpPr>
          <p:cNvPr id="8" name="Footer Placeholder 7">
            <a:extLst>
              <a:ext uri="{FF2B5EF4-FFF2-40B4-BE49-F238E27FC236}">
                <a16:creationId xmlns:a16="http://schemas.microsoft.com/office/drawing/2014/main" id="{C7AA208D-442F-35DE-46ED-03042808C5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C7B187-4C22-9245-C193-D822D541FF59}"/>
              </a:ext>
            </a:extLst>
          </p:cNvPr>
          <p:cNvSpPr>
            <a:spLocks noGrp="1"/>
          </p:cNvSpPr>
          <p:nvPr>
            <p:ph type="sldNum" sz="quarter" idx="12"/>
          </p:nvPr>
        </p:nvSpPr>
        <p:spPr/>
        <p:txBody>
          <a:bodyPr/>
          <a:lstStyle/>
          <a:p>
            <a:fld id="{9D90F598-8D4F-467C-81EB-5E948E9741D4}" type="slidenum">
              <a:rPr lang="en-US" smtClean="0"/>
              <a:t>‹#›</a:t>
            </a:fld>
            <a:endParaRPr lang="en-US"/>
          </a:p>
        </p:txBody>
      </p:sp>
    </p:spTree>
    <p:extLst>
      <p:ext uri="{BB962C8B-B14F-4D97-AF65-F5344CB8AC3E}">
        <p14:creationId xmlns:p14="http://schemas.microsoft.com/office/powerpoint/2010/main" val="685970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20F8F-8CC0-A38C-576C-C912716345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BDCA58-8B71-47A2-AD88-05AC31335C40}"/>
              </a:ext>
            </a:extLst>
          </p:cNvPr>
          <p:cNvSpPr>
            <a:spLocks noGrp="1"/>
          </p:cNvSpPr>
          <p:nvPr>
            <p:ph type="dt" sz="half" idx="10"/>
          </p:nvPr>
        </p:nvSpPr>
        <p:spPr/>
        <p:txBody>
          <a:bodyPr/>
          <a:lstStyle/>
          <a:p>
            <a:fld id="{6F34A1F6-CBF5-4CC1-BD16-675CF0F62ED6}" type="datetimeFigureOut">
              <a:rPr lang="en-US" smtClean="0"/>
              <a:t>1/28/2025</a:t>
            </a:fld>
            <a:endParaRPr lang="en-US"/>
          </a:p>
        </p:txBody>
      </p:sp>
      <p:sp>
        <p:nvSpPr>
          <p:cNvPr id="4" name="Footer Placeholder 3">
            <a:extLst>
              <a:ext uri="{FF2B5EF4-FFF2-40B4-BE49-F238E27FC236}">
                <a16:creationId xmlns:a16="http://schemas.microsoft.com/office/drawing/2014/main" id="{36E2309A-EE79-A250-F45E-8FD4C3FA33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9C62C7-1520-A9E4-11E0-535ADE4B7367}"/>
              </a:ext>
            </a:extLst>
          </p:cNvPr>
          <p:cNvSpPr>
            <a:spLocks noGrp="1"/>
          </p:cNvSpPr>
          <p:nvPr>
            <p:ph type="sldNum" sz="quarter" idx="12"/>
          </p:nvPr>
        </p:nvSpPr>
        <p:spPr/>
        <p:txBody>
          <a:bodyPr/>
          <a:lstStyle/>
          <a:p>
            <a:fld id="{9D90F598-8D4F-467C-81EB-5E948E9741D4}" type="slidenum">
              <a:rPr lang="en-US" smtClean="0"/>
              <a:t>‹#›</a:t>
            </a:fld>
            <a:endParaRPr lang="en-US"/>
          </a:p>
        </p:txBody>
      </p:sp>
    </p:spTree>
    <p:extLst>
      <p:ext uri="{BB962C8B-B14F-4D97-AF65-F5344CB8AC3E}">
        <p14:creationId xmlns:p14="http://schemas.microsoft.com/office/powerpoint/2010/main" val="4215562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371182-6926-499D-6595-945679C43055}"/>
              </a:ext>
            </a:extLst>
          </p:cNvPr>
          <p:cNvSpPr>
            <a:spLocks noGrp="1"/>
          </p:cNvSpPr>
          <p:nvPr>
            <p:ph type="dt" sz="half" idx="10"/>
          </p:nvPr>
        </p:nvSpPr>
        <p:spPr/>
        <p:txBody>
          <a:bodyPr/>
          <a:lstStyle/>
          <a:p>
            <a:fld id="{6F34A1F6-CBF5-4CC1-BD16-675CF0F62ED6}" type="datetimeFigureOut">
              <a:rPr lang="en-US" smtClean="0"/>
              <a:t>1/28/2025</a:t>
            </a:fld>
            <a:endParaRPr lang="en-US"/>
          </a:p>
        </p:txBody>
      </p:sp>
      <p:sp>
        <p:nvSpPr>
          <p:cNvPr id="3" name="Footer Placeholder 2">
            <a:extLst>
              <a:ext uri="{FF2B5EF4-FFF2-40B4-BE49-F238E27FC236}">
                <a16:creationId xmlns:a16="http://schemas.microsoft.com/office/drawing/2014/main" id="{FC146DBF-31D2-3E01-8E84-912B2EA84C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4E8026-C6F0-EA37-921B-B3806C715C8D}"/>
              </a:ext>
            </a:extLst>
          </p:cNvPr>
          <p:cNvSpPr>
            <a:spLocks noGrp="1"/>
          </p:cNvSpPr>
          <p:nvPr>
            <p:ph type="sldNum" sz="quarter" idx="12"/>
          </p:nvPr>
        </p:nvSpPr>
        <p:spPr/>
        <p:txBody>
          <a:bodyPr/>
          <a:lstStyle/>
          <a:p>
            <a:fld id="{9D90F598-8D4F-467C-81EB-5E948E9741D4}" type="slidenum">
              <a:rPr lang="en-US" smtClean="0"/>
              <a:t>‹#›</a:t>
            </a:fld>
            <a:endParaRPr lang="en-US"/>
          </a:p>
        </p:txBody>
      </p:sp>
    </p:spTree>
    <p:extLst>
      <p:ext uri="{BB962C8B-B14F-4D97-AF65-F5344CB8AC3E}">
        <p14:creationId xmlns:p14="http://schemas.microsoft.com/office/powerpoint/2010/main" val="3025171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A5AF-E081-5A77-D8E9-DB188C7D3E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657895-4D02-3A8A-2130-1419A6C879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6330A9-A3C1-D51A-96EA-9A0CDF456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49BF76-BF23-B2B5-A950-11D5004ED38F}"/>
              </a:ext>
            </a:extLst>
          </p:cNvPr>
          <p:cNvSpPr>
            <a:spLocks noGrp="1"/>
          </p:cNvSpPr>
          <p:nvPr>
            <p:ph type="dt" sz="half" idx="10"/>
          </p:nvPr>
        </p:nvSpPr>
        <p:spPr/>
        <p:txBody>
          <a:bodyPr/>
          <a:lstStyle/>
          <a:p>
            <a:fld id="{6F34A1F6-CBF5-4CC1-BD16-675CF0F62ED6}" type="datetimeFigureOut">
              <a:rPr lang="en-US" smtClean="0"/>
              <a:t>1/28/2025</a:t>
            </a:fld>
            <a:endParaRPr lang="en-US"/>
          </a:p>
        </p:txBody>
      </p:sp>
      <p:sp>
        <p:nvSpPr>
          <p:cNvPr id="6" name="Footer Placeholder 5">
            <a:extLst>
              <a:ext uri="{FF2B5EF4-FFF2-40B4-BE49-F238E27FC236}">
                <a16:creationId xmlns:a16="http://schemas.microsoft.com/office/drawing/2014/main" id="{B6B68E59-F600-9615-2FD5-3B1464E29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D674D9-9827-5125-1FAF-F8D1EA861E1E}"/>
              </a:ext>
            </a:extLst>
          </p:cNvPr>
          <p:cNvSpPr>
            <a:spLocks noGrp="1"/>
          </p:cNvSpPr>
          <p:nvPr>
            <p:ph type="sldNum" sz="quarter" idx="12"/>
          </p:nvPr>
        </p:nvSpPr>
        <p:spPr/>
        <p:txBody>
          <a:bodyPr/>
          <a:lstStyle/>
          <a:p>
            <a:fld id="{9D90F598-8D4F-467C-81EB-5E948E9741D4}" type="slidenum">
              <a:rPr lang="en-US" smtClean="0"/>
              <a:t>‹#›</a:t>
            </a:fld>
            <a:endParaRPr lang="en-US"/>
          </a:p>
        </p:txBody>
      </p:sp>
    </p:spTree>
    <p:extLst>
      <p:ext uri="{BB962C8B-B14F-4D97-AF65-F5344CB8AC3E}">
        <p14:creationId xmlns:p14="http://schemas.microsoft.com/office/powerpoint/2010/main" val="2102428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00FE-F418-5AD4-93E7-1A59908C92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5CB73C-FB08-9D08-8423-46FD004108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12DE64-FE95-45F1-A5E5-95D13DAFC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4693C5-DF4D-B678-F7ED-3392360C993D}"/>
              </a:ext>
            </a:extLst>
          </p:cNvPr>
          <p:cNvSpPr>
            <a:spLocks noGrp="1"/>
          </p:cNvSpPr>
          <p:nvPr>
            <p:ph type="dt" sz="half" idx="10"/>
          </p:nvPr>
        </p:nvSpPr>
        <p:spPr/>
        <p:txBody>
          <a:bodyPr/>
          <a:lstStyle/>
          <a:p>
            <a:fld id="{6F34A1F6-CBF5-4CC1-BD16-675CF0F62ED6}" type="datetimeFigureOut">
              <a:rPr lang="en-US" smtClean="0"/>
              <a:t>1/28/2025</a:t>
            </a:fld>
            <a:endParaRPr lang="en-US"/>
          </a:p>
        </p:txBody>
      </p:sp>
      <p:sp>
        <p:nvSpPr>
          <p:cNvPr id="6" name="Footer Placeholder 5">
            <a:extLst>
              <a:ext uri="{FF2B5EF4-FFF2-40B4-BE49-F238E27FC236}">
                <a16:creationId xmlns:a16="http://schemas.microsoft.com/office/drawing/2014/main" id="{0AC69A3F-E41A-6E7F-101B-F7B72608AA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EB3DDC-A07E-CC3A-DB06-EAD37C2F8E0B}"/>
              </a:ext>
            </a:extLst>
          </p:cNvPr>
          <p:cNvSpPr>
            <a:spLocks noGrp="1"/>
          </p:cNvSpPr>
          <p:nvPr>
            <p:ph type="sldNum" sz="quarter" idx="12"/>
          </p:nvPr>
        </p:nvSpPr>
        <p:spPr/>
        <p:txBody>
          <a:bodyPr/>
          <a:lstStyle/>
          <a:p>
            <a:fld id="{9D90F598-8D4F-467C-81EB-5E948E9741D4}" type="slidenum">
              <a:rPr lang="en-US" smtClean="0"/>
              <a:t>‹#›</a:t>
            </a:fld>
            <a:endParaRPr lang="en-US"/>
          </a:p>
        </p:txBody>
      </p:sp>
    </p:spTree>
    <p:extLst>
      <p:ext uri="{BB962C8B-B14F-4D97-AF65-F5344CB8AC3E}">
        <p14:creationId xmlns:p14="http://schemas.microsoft.com/office/powerpoint/2010/main" val="1337643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25044A-B75A-EA62-4C09-61CEA0050E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A5511B-7ABD-25EB-AC3C-F9D973BEE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6C647-2E26-524B-4D73-867CEB554F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34A1F6-CBF5-4CC1-BD16-675CF0F62ED6}" type="datetimeFigureOut">
              <a:rPr lang="en-US" smtClean="0"/>
              <a:t>1/28/2025</a:t>
            </a:fld>
            <a:endParaRPr lang="en-US"/>
          </a:p>
        </p:txBody>
      </p:sp>
      <p:sp>
        <p:nvSpPr>
          <p:cNvPr id="5" name="Footer Placeholder 4">
            <a:extLst>
              <a:ext uri="{FF2B5EF4-FFF2-40B4-BE49-F238E27FC236}">
                <a16:creationId xmlns:a16="http://schemas.microsoft.com/office/drawing/2014/main" id="{ADFA5FC4-A171-AD5F-3ABA-10EE62B75A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9DB773A-8BA8-5D8D-9E20-514B4CD9AF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D90F598-8D4F-467C-81EB-5E948E9741D4}" type="slidenum">
              <a:rPr lang="en-US" smtClean="0"/>
              <a:t>‹#›</a:t>
            </a:fld>
            <a:endParaRPr lang="en-US"/>
          </a:p>
        </p:txBody>
      </p:sp>
    </p:spTree>
    <p:extLst>
      <p:ext uri="{BB962C8B-B14F-4D97-AF65-F5344CB8AC3E}">
        <p14:creationId xmlns:p14="http://schemas.microsoft.com/office/powerpoint/2010/main" val="1726940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lookinfome/VaxTrack_v1.3.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134706B-150F-487B-B4FB-34C10219C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FD23E7-C75D-4AFA-A4D4-BE5558110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30602C9-2936-1954-DA73-D68A7B38599A}"/>
              </a:ext>
            </a:extLst>
          </p:cNvPr>
          <p:cNvSpPr>
            <a:spLocks noGrp="1"/>
          </p:cNvSpPr>
          <p:nvPr>
            <p:ph type="ctrTitle"/>
          </p:nvPr>
        </p:nvSpPr>
        <p:spPr>
          <a:xfrm>
            <a:off x="3325473" y="1998925"/>
            <a:ext cx="5541054" cy="2149412"/>
          </a:xfrm>
        </p:spPr>
        <p:txBody>
          <a:bodyPr>
            <a:normAutofit/>
          </a:bodyPr>
          <a:lstStyle/>
          <a:p>
            <a:r>
              <a:rPr lang="en-US" sz="4800"/>
              <a:t>Vax Track v1 – Remastered (v1.3.0)</a:t>
            </a:r>
          </a:p>
        </p:txBody>
      </p:sp>
      <p:sp>
        <p:nvSpPr>
          <p:cNvPr id="3" name="Subtitle 2">
            <a:extLst>
              <a:ext uri="{FF2B5EF4-FFF2-40B4-BE49-F238E27FC236}">
                <a16:creationId xmlns:a16="http://schemas.microsoft.com/office/drawing/2014/main" id="{C97B22B3-EB9E-ABA8-A98B-E9F34FC61955}"/>
              </a:ext>
            </a:extLst>
          </p:cNvPr>
          <p:cNvSpPr>
            <a:spLocks noGrp="1"/>
          </p:cNvSpPr>
          <p:nvPr>
            <p:ph type="subTitle" idx="1"/>
          </p:nvPr>
        </p:nvSpPr>
        <p:spPr>
          <a:xfrm>
            <a:off x="3880419" y="4300833"/>
            <a:ext cx="4431162" cy="1191873"/>
          </a:xfrm>
        </p:spPr>
        <p:txBody>
          <a:bodyPr>
            <a:normAutofit/>
          </a:bodyPr>
          <a:lstStyle/>
          <a:p>
            <a:r>
              <a:rPr lang="en-US" sz="1500" dirty="0"/>
              <a:t>Vivek Kumar</a:t>
            </a:r>
          </a:p>
          <a:p>
            <a:r>
              <a:rPr lang="en-US" sz="1500" dirty="0"/>
              <a:t>Associate Consultant | Infosys (Sep 2024 – till now)</a:t>
            </a:r>
          </a:p>
          <a:p>
            <a:r>
              <a:rPr lang="en-US" sz="1500" dirty="0"/>
              <a:t>Developer | British Petroleum (Sep 2024 – till now)</a:t>
            </a:r>
          </a:p>
        </p:txBody>
      </p:sp>
    </p:spTree>
    <p:extLst>
      <p:ext uri="{BB962C8B-B14F-4D97-AF65-F5344CB8AC3E}">
        <p14:creationId xmlns:p14="http://schemas.microsoft.com/office/powerpoint/2010/main" val="2751617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629F0E-4459-F0C6-3B84-EE63B243173C}"/>
            </a:ext>
          </a:extLst>
        </p:cNvPr>
        <p:cNvGrpSpPr/>
        <p:nvPr/>
      </p:nvGrpSpPr>
      <p:grpSpPr>
        <a:xfrm>
          <a:off x="0" y="0"/>
          <a:ext cx="0" cy="0"/>
          <a:chOff x="0" y="0"/>
          <a:chExt cx="0" cy="0"/>
        </a:xfrm>
      </p:grpSpPr>
      <p:sp>
        <p:nvSpPr>
          <p:cNvPr id="10" name="Freeform: Shape 9">
            <a:extLst>
              <a:ext uri="{FF2B5EF4-FFF2-40B4-BE49-F238E27FC236}">
                <a16:creationId xmlns:a16="http://schemas.microsoft.com/office/drawing/2014/main" id="{945F1E00-BBC2-D6AC-18CB-681C1AEFE1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4" name="Title 1">
            <a:extLst>
              <a:ext uri="{FF2B5EF4-FFF2-40B4-BE49-F238E27FC236}">
                <a16:creationId xmlns:a16="http://schemas.microsoft.com/office/drawing/2014/main" id="{B6C7B638-B991-3A20-4CA4-9267C784B4C7}"/>
              </a:ext>
            </a:extLst>
          </p:cNvPr>
          <p:cNvSpPr>
            <a:spLocks noGrp="1"/>
          </p:cNvSpPr>
          <p:nvPr>
            <p:ph type="title"/>
          </p:nvPr>
        </p:nvSpPr>
        <p:spPr>
          <a:xfrm>
            <a:off x="838200" y="365125"/>
            <a:ext cx="10515600" cy="1325563"/>
          </a:xfrm>
        </p:spPr>
        <p:txBody>
          <a:bodyPr/>
          <a:lstStyle/>
          <a:p>
            <a:r>
              <a:rPr lang="en-US" dirty="0"/>
              <a:t>ARCHITECTURE LAYER DIAGRAM</a:t>
            </a:r>
          </a:p>
        </p:txBody>
      </p:sp>
      <p:grpSp>
        <p:nvGrpSpPr>
          <p:cNvPr id="5" name="Group 4">
            <a:extLst>
              <a:ext uri="{FF2B5EF4-FFF2-40B4-BE49-F238E27FC236}">
                <a16:creationId xmlns:a16="http://schemas.microsoft.com/office/drawing/2014/main" id="{5AF58826-1290-EDD7-B799-3A2203EB9D1F}"/>
              </a:ext>
            </a:extLst>
          </p:cNvPr>
          <p:cNvGrpSpPr/>
          <p:nvPr/>
        </p:nvGrpSpPr>
        <p:grpSpPr>
          <a:xfrm>
            <a:off x="838200" y="2155087"/>
            <a:ext cx="1640691" cy="4580790"/>
            <a:chOff x="838200" y="2155087"/>
            <a:chExt cx="1640691" cy="4580790"/>
          </a:xfrm>
        </p:grpSpPr>
        <p:sp>
          <p:nvSpPr>
            <p:cNvPr id="51" name="Rectangle 50">
              <a:extLst>
                <a:ext uri="{FF2B5EF4-FFF2-40B4-BE49-F238E27FC236}">
                  <a16:creationId xmlns:a16="http://schemas.microsoft.com/office/drawing/2014/main" id="{28F5BC96-0E45-39B4-467C-7DA30FD197BF}"/>
                </a:ext>
              </a:extLst>
            </p:cNvPr>
            <p:cNvSpPr/>
            <p:nvPr/>
          </p:nvSpPr>
          <p:spPr>
            <a:xfrm>
              <a:off x="838200" y="2155087"/>
              <a:ext cx="1640691" cy="4580790"/>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915988E-6372-DF35-F7A7-362FAE24F660}"/>
                </a:ext>
              </a:extLst>
            </p:cNvPr>
            <p:cNvSpPr/>
            <p:nvPr/>
          </p:nvSpPr>
          <p:spPr>
            <a:xfrm>
              <a:off x="922738" y="3705254"/>
              <a:ext cx="885825" cy="374650"/>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t>Account</a:t>
              </a:r>
            </a:p>
          </p:txBody>
        </p:sp>
        <p:sp>
          <p:nvSpPr>
            <p:cNvPr id="40" name="Rectangle 39">
              <a:extLst>
                <a:ext uri="{FF2B5EF4-FFF2-40B4-BE49-F238E27FC236}">
                  <a16:creationId xmlns:a16="http://schemas.microsoft.com/office/drawing/2014/main" id="{C44B1BB0-D166-DB47-A218-D984E2178F2C}"/>
                </a:ext>
              </a:extLst>
            </p:cNvPr>
            <p:cNvSpPr/>
            <p:nvPr/>
          </p:nvSpPr>
          <p:spPr>
            <a:xfrm>
              <a:off x="922738" y="2251894"/>
              <a:ext cx="1181100" cy="37465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solidFill>
                    <a:schemeClr val="tx1"/>
                  </a:solidFill>
                </a:rPr>
                <a:t>LoginUserPartial</a:t>
              </a:r>
              <a:endParaRPr lang="en-US" sz="1050" dirty="0">
                <a:solidFill>
                  <a:schemeClr val="tx1"/>
                </a:solidFill>
              </a:endParaRPr>
            </a:p>
          </p:txBody>
        </p:sp>
        <p:sp>
          <p:nvSpPr>
            <p:cNvPr id="41" name="Rectangle 40">
              <a:extLst>
                <a:ext uri="{FF2B5EF4-FFF2-40B4-BE49-F238E27FC236}">
                  <a16:creationId xmlns:a16="http://schemas.microsoft.com/office/drawing/2014/main" id="{B2296F07-6322-BC44-8FE9-3DB005C175C0}"/>
                </a:ext>
              </a:extLst>
            </p:cNvPr>
            <p:cNvSpPr/>
            <p:nvPr/>
          </p:nvSpPr>
          <p:spPr>
            <a:xfrm>
              <a:off x="922738" y="2690836"/>
              <a:ext cx="1428750" cy="37465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solidFill>
                    <a:schemeClr val="tx1"/>
                  </a:solidFill>
                </a:rPr>
                <a:t>RegisterUserPartial</a:t>
              </a:r>
              <a:endParaRPr lang="en-US" sz="1050" dirty="0">
                <a:solidFill>
                  <a:schemeClr val="tx1"/>
                </a:solidFill>
              </a:endParaRPr>
            </a:p>
          </p:txBody>
        </p:sp>
        <p:sp>
          <p:nvSpPr>
            <p:cNvPr id="42" name="Rectangle 41">
              <a:extLst>
                <a:ext uri="{FF2B5EF4-FFF2-40B4-BE49-F238E27FC236}">
                  <a16:creationId xmlns:a16="http://schemas.microsoft.com/office/drawing/2014/main" id="{5EE888B8-409E-C44A-35C0-245C9ACCB8C8}"/>
                </a:ext>
              </a:extLst>
            </p:cNvPr>
            <p:cNvSpPr/>
            <p:nvPr/>
          </p:nvSpPr>
          <p:spPr>
            <a:xfrm>
              <a:off x="922738" y="3131371"/>
              <a:ext cx="1457325" cy="37465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solidFill>
                    <a:schemeClr val="tx1"/>
                  </a:solidFill>
                </a:rPr>
                <a:t>ResetPasswordPartial</a:t>
              </a:r>
              <a:endParaRPr lang="en-US" sz="1050" dirty="0">
                <a:solidFill>
                  <a:schemeClr val="tx1"/>
                </a:solidFill>
              </a:endParaRPr>
            </a:p>
          </p:txBody>
        </p:sp>
        <p:sp>
          <p:nvSpPr>
            <p:cNvPr id="43" name="Rectangle 42">
              <a:extLst>
                <a:ext uri="{FF2B5EF4-FFF2-40B4-BE49-F238E27FC236}">
                  <a16:creationId xmlns:a16="http://schemas.microsoft.com/office/drawing/2014/main" id="{3CEC83D4-17AD-9246-D3DE-29111B2E3858}"/>
                </a:ext>
              </a:extLst>
            </p:cNvPr>
            <p:cNvSpPr/>
            <p:nvPr/>
          </p:nvSpPr>
          <p:spPr>
            <a:xfrm>
              <a:off x="922738" y="4279137"/>
              <a:ext cx="1271589" cy="374650"/>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t>AccountController</a:t>
              </a:r>
              <a:endParaRPr lang="en-US" sz="1050" dirty="0"/>
            </a:p>
          </p:txBody>
        </p:sp>
        <p:sp>
          <p:nvSpPr>
            <p:cNvPr id="44" name="Rectangle 43">
              <a:extLst>
                <a:ext uri="{FF2B5EF4-FFF2-40B4-BE49-F238E27FC236}">
                  <a16:creationId xmlns:a16="http://schemas.microsoft.com/office/drawing/2014/main" id="{3293639F-577D-CD63-E687-1CA6F5F52BA2}"/>
                </a:ext>
              </a:extLst>
            </p:cNvPr>
            <p:cNvSpPr/>
            <p:nvPr/>
          </p:nvSpPr>
          <p:spPr>
            <a:xfrm>
              <a:off x="922736" y="4785657"/>
              <a:ext cx="1271589" cy="37465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t>AccountService</a:t>
              </a:r>
              <a:endParaRPr lang="en-US" sz="1050" dirty="0"/>
            </a:p>
          </p:txBody>
        </p:sp>
        <p:sp>
          <p:nvSpPr>
            <p:cNvPr id="45" name="Rectangle 44">
              <a:extLst>
                <a:ext uri="{FF2B5EF4-FFF2-40B4-BE49-F238E27FC236}">
                  <a16:creationId xmlns:a16="http://schemas.microsoft.com/office/drawing/2014/main" id="{FB76B206-683A-4EA3-BD93-C86D3BFE6D4E}"/>
                </a:ext>
              </a:extLst>
            </p:cNvPr>
            <p:cNvSpPr/>
            <p:nvPr/>
          </p:nvSpPr>
          <p:spPr>
            <a:xfrm>
              <a:off x="922736" y="5280950"/>
              <a:ext cx="1271589" cy="37465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t>AuthService</a:t>
              </a:r>
              <a:endParaRPr lang="en-US" sz="1050" dirty="0"/>
            </a:p>
          </p:txBody>
        </p:sp>
        <p:sp>
          <p:nvSpPr>
            <p:cNvPr id="46" name="Rectangle 45">
              <a:extLst>
                <a:ext uri="{FF2B5EF4-FFF2-40B4-BE49-F238E27FC236}">
                  <a16:creationId xmlns:a16="http://schemas.microsoft.com/office/drawing/2014/main" id="{1A126E15-9D61-818D-7790-B9057B6EB330}"/>
                </a:ext>
              </a:extLst>
            </p:cNvPr>
            <p:cNvSpPr/>
            <p:nvPr/>
          </p:nvSpPr>
          <p:spPr>
            <a:xfrm>
              <a:off x="922736" y="6269841"/>
              <a:ext cx="1271589" cy="37465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t>AdminDetailsDTO</a:t>
              </a:r>
              <a:endParaRPr lang="en-US" sz="1050" dirty="0"/>
            </a:p>
          </p:txBody>
        </p:sp>
      </p:grpSp>
      <p:grpSp>
        <p:nvGrpSpPr>
          <p:cNvPr id="47" name="Group 46">
            <a:extLst>
              <a:ext uri="{FF2B5EF4-FFF2-40B4-BE49-F238E27FC236}">
                <a16:creationId xmlns:a16="http://schemas.microsoft.com/office/drawing/2014/main" id="{6596515B-8DF3-3909-8153-313934E34189}"/>
              </a:ext>
            </a:extLst>
          </p:cNvPr>
          <p:cNvGrpSpPr/>
          <p:nvPr/>
        </p:nvGrpSpPr>
        <p:grpSpPr>
          <a:xfrm>
            <a:off x="2563427" y="3506020"/>
            <a:ext cx="1872094" cy="3220331"/>
            <a:chOff x="2563427" y="3506020"/>
            <a:chExt cx="1872094" cy="3220331"/>
          </a:xfrm>
        </p:grpSpPr>
        <p:sp>
          <p:nvSpPr>
            <p:cNvPr id="53" name="Rectangle 52">
              <a:extLst>
                <a:ext uri="{FF2B5EF4-FFF2-40B4-BE49-F238E27FC236}">
                  <a16:creationId xmlns:a16="http://schemas.microsoft.com/office/drawing/2014/main" id="{51AC4F18-0495-EDBE-F0A5-2320A6528709}"/>
                </a:ext>
              </a:extLst>
            </p:cNvPr>
            <p:cNvSpPr/>
            <p:nvPr/>
          </p:nvSpPr>
          <p:spPr>
            <a:xfrm>
              <a:off x="2563427" y="3506020"/>
              <a:ext cx="1872094" cy="3220331"/>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8174E94-3BD6-1929-07C6-3F6217A88A58}"/>
                </a:ext>
              </a:extLst>
            </p:cNvPr>
            <p:cNvSpPr/>
            <p:nvPr/>
          </p:nvSpPr>
          <p:spPr>
            <a:xfrm>
              <a:off x="2649165" y="3705254"/>
              <a:ext cx="885825" cy="374650"/>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solidFill>
                    <a:schemeClr val="tx1"/>
                  </a:solidFill>
                </a:rPr>
                <a:t>UserProfile</a:t>
              </a:r>
              <a:endParaRPr lang="en-US" sz="1050" dirty="0">
                <a:solidFill>
                  <a:schemeClr val="tx1"/>
                </a:solidFill>
              </a:endParaRPr>
            </a:p>
          </p:txBody>
        </p:sp>
        <p:sp>
          <p:nvSpPr>
            <p:cNvPr id="49" name="Rectangle 48">
              <a:extLst>
                <a:ext uri="{FF2B5EF4-FFF2-40B4-BE49-F238E27FC236}">
                  <a16:creationId xmlns:a16="http://schemas.microsoft.com/office/drawing/2014/main" id="{9000530B-60C8-AC6B-EB2E-81446D2F9BA8}"/>
                </a:ext>
              </a:extLst>
            </p:cNvPr>
            <p:cNvSpPr/>
            <p:nvPr/>
          </p:nvSpPr>
          <p:spPr>
            <a:xfrm>
              <a:off x="2642007" y="4279137"/>
              <a:ext cx="1459710" cy="374650"/>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solidFill>
                    <a:schemeClr val="tx1"/>
                  </a:solidFill>
                </a:rPr>
                <a:t>UserProfileController</a:t>
              </a:r>
              <a:endParaRPr lang="en-US" sz="1050" dirty="0">
                <a:solidFill>
                  <a:schemeClr val="tx1"/>
                </a:solidFill>
              </a:endParaRPr>
            </a:p>
          </p:txBody>
        </p:sp>
        <p:sp>
          <p:nvSpPr>
            <p:cNvPr id="50" name="Rectangle 49">
              <a:extLst>
                <a:ext uri="{FF2B5EF4-FFF2-40B4-BE49-F238E27FC236}">
                  <a16:creationId xmlns:a16="http://schemas.microsoft.com/office/drawing/2014/main" id="{3CA1108B-7933-DDD0-10C4-B73E6BEE3EA4}"/>
                </a:ext>
              </a:extLst>
            </p:cNvPr>
            <p:cNvSpPr/>
            <p:nvPr/>
          </p:nvSpPr>
          <p:spPr>
            <a:xfrm>
              <a:off x="2642007" y="4785657"/>
              <a:ext cx="1271589" cy="37465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t>UserProfileService</a:t>
              </a:r>
              <a:endParaRPr lang="en-US" sz="1050" dirty="0"/>
            </a:p>
          </p:txBody>
        </p:sp>
        <p:sp>
          <p:nvSpPr>
            <p:cNvPr id="52" name="Rectangle 51">
              <a:extLst>
                <a:ext uri="{FF2B5EF4-FFF2-40B4-BE49-F238E27FC236}">
                  <a16:creationId xmlns:a16="http://schemas.microsoft.com/office/drawing/2014/main" id="{AB32EFB7-599B-0A72-ED17-DC94034B5AAC}"/>
                </a:ext>
              </a:extLst>
            </p:cNvPr>
            <p:cNvSpPr/>
            <p:nvPr/>
          </p:nvSpPr>
          <p:spPr>
            <a:xfrm>
              <a:off x="2630103" y="5280950"/>
              <a:ext cx="1774035" cy="37465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t>UserVaccineDetailsService</a:t>
              </a:r>
              <a:endParaRPr lang="en-US" sz="1050" dirty="0"/>
            </a:p>
          </p:txBody>
        </p:sp>
        <p:sp>
          <p:nvSpPr>
            <p:cNvPr id="54" name="Rectangle 53">
              <a:extLst>
                <a:ext uri="{FF2B5EF4-FFF2-40B4-BE49-F238E27FC236}">
                  <a16:creationId xmlns:a16="http://schemas.microsoft.com/office/drawing/2014/main" id="{C7CAD14A-5039-DF48-F993-D5660D553B68}"/>
                </a:ext>
              </a:extLst>
            </p:cNvPr>
            <p:cNvSpPr/>
            <p:nvPr/>
          </p:nvSpPr>
          <p:spPr>
            <a:xfrm>
              <a:off x="2642007" y="5776243"/>
              <a:ext cx="1362076" cy="374650"/>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t>UserDetailsDTO</a:t>
              </a:r>
              <a:endParaRPr lang="en-US" sz="1050" dirty="0"/>
            </a:p>
          </p:txBody>
        </p:sp>
        <p:sp>
          <p:nvSpPr>
            <p:cNvPr id="55" name="Rectangle 54">
              <a:extLst>
                <a:ext uri="{FF2B5EF4-FFF2-40B4-BE49-F238E27FC236}">
                  <a16:creationId xmlns:a16="http://schemas.microsoft.com/office/drawing/2014/main" id="{8E89F5BD-1330-084C-BB72-4C1D58DC052C}"/>
                </a:ext>
              </a:extLst>
            </p:cNvPr>
            <p:cNvSpPr/>
            <p:nvPr/>
          </p:nvSpPr>
          <p:spPr>
            <a:xfrm>
              <a:off x="2630103" y="6244574"/>
              <a:ext cx="1362076" cy="374650"/>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t>UserVaccineDetailsDTO</a:t>
              </a:r>
              <a:endParaRPr lang="en-US" sz="1050" dirty="0"/>
            </a:p>
          </p:txBody>
        </p:sp>
      </p:grpSp>
      <p:grpSp>
        <p:nvGrpSpPr>
          <p:cNvPr id="56" name="Group 55">
            <a:extLst>
              <a:ext uri="{FF2B5EF4-FFF2-40B4-BE49-F238E27FC236}">
                <a16:creationId xmlns:a16="http://schemas.microsoft.com/office/drawing/2014/main" id="{A92DE89A-1F48-1583-FF09-CFEBC4A829D9}"/>
              </a:ext>
            </a:extLst>
          </p:cNvPr>
          <p:cNvGrpSpPr/>
          <p:nvPr/>
        </p:nvGrpSpPr>
        <p:grpSpPr>
          <a:xfrm>
            <a:off x="4534625" y="3504455"/>
            <a:ext cx="1561375" cy="3220331"/>
            <a:chOff x="4600575" y="3504455"/>
            <a:chExt cx="1561375" cy="3220331"/>
          </a:xfrm>
        </p:grpSpPr>
        <p:sp>
          <p:nvSpPr>
            <p:cNvPr id="57" name="Rectangle 56">
              <a:extLst>
                <a:ext uri="{FF2B5EF4-FFF2-40B4-BE49-F238E27FC236}">
                  <a16:creationId xmlns:a16="http://schemas.microsoft.com/office/drawing/2014/main" id="{75851234-B5E2-BD01-05EF-43E3999F1FC6}"/>
                </a:ext>
              </a:extLst>
            </p:cNvPr>
            <p:cNvSpPr/>
            <p:nvPr/>
          </p:nvSpPr>
          <p:spPr>
            <a:xfrm>
              <a:off x="4600575" y="3504455"/>
              <a:ext cx="1561375" cy="3220331"/>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FE3F595-D353-3962-58C8-1C60255AA4EA}"/>
                </a:ext>
              </a:extLst>
            </p:cNvPr>
            <p:cNvSpPr/>
            <p:nvPr/>
          </p:nvSpPr>
          <p:spPr>
            <a:xfrm>
              <a:off x="4702233" y="3705254"/>
              <a:ext cx="885825" cy="374650"/>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t>Booking</a:t>
              </a:r>
            </a:p>
          </p:txBody>
        </p:sp>
        <p:sp>
          <p:nvSpPr>
            <p:cNvPr id="59" name="Rectangle 58">
              <a:extLst>
                <a:ext uri="{FF2B5EF4-FFF2-40B4-BE49-F238E27FC236}">
                  <a16:creationId xmlns:a16="http://schemas.microsoft.com/office/drawing/2014/main" id="{742D55DC-9EEF-9467-C1BD-B3E9E553A9F9}"/>
                </a:ext>
              </a:extLst>
            </p:cNvPr>
            <p:cNvSpPr/>
            <p:nvPr/>
          </p:nvSpPr>
          <p:spPr>
            <a:xfrm>
              <a:off x="4702233" y="4279137"/>
              <a:ext cx="1231111" cy="37465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t>BookingContoller</a:t>
              </a:r>
              <a:endParaRPr lang="en-US" sz="1050" dirty="0"/>
            </a:p>
          </p:txBody>
        </p:sp>
        <p:sp>
          <p:nvSpPr>
            <p:cNvPr id="60" name="Rectangle 59">
              <a:extLst>
                <a:ext uri="{FF2B5EF4-FFF2-40B4-BE49-F238E27FC236}">
                  <a16:creationId xmlns:a16="http://schemas.microsoft.com/office/drawing/2014/main" id="{3566634F-1C91-B442-3979-E78844A8FC47}"/>
                </a:ext>
              </a:extLst>
            </p:cNvPr>
            <p:cNvSpPr/>
            <p:nvPr/>
          </p:nvSpPr>
          <p:spPr>
            <a:xfrm>
              <a:off x="4702233" y="4784092"/>
              <a:ext cx="1231111" cy="37465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t>BookingService</a:t>
              </a:r>
              <a:endParaRPr lang="en-US" sz="1050" dirty="0"/>
            </a:p>
          </p:txBody>
        </p:sp>
        <p:sp>
          <p:nvSpPr>
            <p:cNvPr id="61" name="Rectangle 60">
              <a:extLst>
                <a:ext uri="{FF2B5EF4-FFF2-40B4-BE49-F238E27FC236}">
                  <a16:creationId xmlns:a16="http://schemas.microsoft.com/office/drawing/2014/main" id="{B0B2C3A3-03EE-1B14-F3F5-8AEEC7B64D9E}"/>
                </a:ext>
              </a:extLst>
            </p:cNvPr>
            <p:cNvSpPr/>
            <p:nvPr/>
          </p:nvSpPr>
          <p:spPr>
            <a:xfrm>
              <a:off x="4702233" y="5279385"/>
              <a:ext cx="1231111" cy="37465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t>HospitalService</a:t>
              </a:r>
              <a:endParaRPr lang="en-US" sz="1050" dirty="0"/>
            </a:p>
          </p:txBody>
        </p:sp>
        <p:sp>
          <p:nvSpPr>
            <p:cNvPr id="62" name="Rectangle 61">
              <a:extLst>
                <a:ext uri="{FF2B5EF4-FFF2-40B4-BE49-F238E27FC236}">
                  <a16:creationId xmlns:a16="http://schemas.microsoft.com/office/drawing/2014/main" id="{C0E17413-E5BB-D057-D9BA-BF51AEF35A7F}"/>
                </a:ext>
              </a:extLst>
            </p:cNvPr>
            <p:cNvSpPr/>
            <p:nvPr/>
          </p:nvSpPr>
          <p:spPr>
            <a:xfrm>
              <a:off x="4702233" y="5821518"/>
              <a:ext cx="1362076" cy="374650"/>
            </a:xfrm>
            <a:prstGeom prst="rect">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t>BookingDetailsDTO</a:t>
              </a:r>
              <a:endParaRPr lang="en-US" sz="1050" dirty="0"/>
            </a:p>
          </p:txBody>
        </p:sp>
        <p:sp>
          <p:nvSpPr>
            <p:cNvPr id="63" name="Rectangle 62">
              <a:extLst>
                <a:ext uri="{FF2B5EF4-FFF2-40B4-BE49-F238E27FC236}">
                  <a16:creationId xmlns:a16="http://schemas.microsoft.com/office/drawing/2014/main" id="{CF97E893-2DA8-C19D-F350-CCA0CD3015F5}"/>
                </a:ext>
              </a:extLst>
            </p:cNvPr>
            <p:cNvSpPr/>
            <p:nvPr/>
          </p:nvSpPr>
          <p:spPr>
            <a:xfrm>
              <a:off x="4702233" y="6266864"/>
              <a:ext cx="1362076" cy="374650"/>
            </a:xfrm>
            <a:prstGeom prst="rect">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t>HospitalDetailsDTO</a:t>
              </a:r>
              <a:endParaRPr lang="en-US" sz="1050" dirty="0"/>
            </a:p>
          </p:txBody>
        </p:sp>
      </p:grpSp>
      <p:grpSp>
        <p:nvGrpSpPr>
          <p:cNvPr id="64" name="Group 63">
            <a:extLst>
              <a:ext uri="{FF2B5EF4-FFF2-40B4-BE49-F238E27FC236}">
                <a16:creationId xmlns:a16="http://schemas.microsoft.com/office/drawing/2014/main" id="{BA39A510-60DD-D108-76A5-9FF941B5EB79}"/>
              </a:ext>
            </a:extLst>
          </p:cNvPr>
          <p:cNvGrpSpPr/>
          <p:nvPr/>
        </p:nvGrpSpPr>
        <p:grpSpPr>
          <a:xfrm>
            <a:off x="6195104" y="2155087"/>
            <a:ext cx="1729696" cy="3498948"/>
            <a:chOff x="6195104" y="2155087"/>
            <a:chExt cx="1729696" cy="3498948"/>
          </a:xfrm>
        </p:grpSpPr>
        <p:sp>
          <p:nvSpPr>
            <p:cNvPr id="65" name="Rectangle 64">
              <a:extLst>
                <a:ext uri="{FF2B5EF4-FFF2-40B4-BE49-F238E27FC236}">
                  <a16:creationId xmlns:a16="http://schemas.microsoft.com/office/drawing/2014/main" id="{D01DBDC5-A882-BEF9-1CA2-5780629CA3E6}"/>
                </a:ext>
              </a:extLst>
            </p:cNvPr>
            <p:cNvSpPr/>
            <p:nvPr/>
          </p:nvSpPr>
          <p:spPr>
            <a:xfrm>
              <a:off x="6195104" y="2155087"/>
              <a:ext cx="1729696" cy="34989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C48C3ED6-E893-600E-44D6-2A07459CE819}"/>
                </a:ext>
              </a:extLst>
            </p:cNvPr>
            <p:cNvSpPr/>
            <p:nvPr/>
          </p:nvSpPr>
          <p:spPr>
            <a:xfrm>
              <a:off x="6276066" y="3710183"/>
              <a:ext cx="885825" cy="374650"/>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Support</a:t>
              </a:r>
            </a:p>
          </p:txBody>
        </p:sp>
        <p:sp>
          <p:nvSpPr>
            <p:cNvPr id="67" name="Rectangle 66">
              <a:extLst>
                <a:ext uri="{FF2B5EF4-FFF2-40B4-BE49-F238E27FC236}">
                  <a16:creationId xmlns:a16="http://schemas.microsoft.com/office/drawing/2014/main" id="{EE41447C-4ADF-26DB-C706-3CB6EF05D1F3}"/>
                </a:ext>
              </a:extLst>
            </p:cNvPr>
            <p:cNvSpPr/>
            <p:nvPr/>
          </p:nvSpPr>
          <p:spPr>
            <a:xfrm>
              <a:off x="6276066" y="2690836"/>
              <a:ext cx="1335886" cy="37465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solidFill>
                    <a:schemeClr val="tx1"/>
                  </a:solidFill>
                </a:rPr>
                <a:t>TicketDetailsPartial</a:t>
              </a:r>
              <a:endParaRPr lang="en-US" sz="1050" dirty="0">
                <a:solidFill>
                  <a:schemeClr val="tx1"/>
                </a:solidFill>
              </a:endParaRPr>
            </a:p>
          </p:txBody>
        </p:sp>
        <p:sp>
          <p:nvSpPr>
            <p:cNvPr id="68" name="Rectangle 67">
              <a:extLst>
                <a:ext uri="{FF2B5EF4-FFF2-40B4-BE49-F238E27FC236}">
                  <a16:creationId xmlns:a16="http://schemas.microsoft.com/office/drawing/2014/main" id="{3A66F6F6-12B3-2E45-B28F-47B1FE51B5DF}"/>
                </a:ext>
              </a:extLst>
            </p:cNvPr>
            <p:cNvSpPr/>
            <p:nvPr/>
          </p:nvSpPr>
          <p:spPr>
            <a:xfrm>
              <a:off x="6276066" y="2250140"/>
              <a:ext cx="1574011" cy="37465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solidFill>
                    <a:schemeClr val="tx1"/>
                  </a:solidFill>
                </a:rPr>
                <a:t>TicketCommentsPartial</a:t>
              </a:r>
              <a:endParaRPr lang="en-US" sz="1050" dirty="0">
                <a:solidFill>
                  <a:schemeClr val="tx1"/>
                </a:solidFill>
              </a:endParaRPr>
            </a:p>
          </p:txBody>
        </p:sp>
        <p:sp>
          <p:nvSpPr>
            <p:cNvPr id="69" name="Rectangle 68">
              <a:extLst>
                <a:ext uri="{FF2B5EF4-FFF2-40B4-BE49-F238E27FC236}">
                  <a16:creationId xmlns:a16="http://schemas.microsoft.com/office/drawing/2014/main" id="{95E791A9-2841-DD46-F056-F2A470953BA3}"/>
                </a:ext>
              </a:extLst>
            </p:cNvPr>
            <p:cNvSpPr/>
            <p:nvPr/>
          </p:nvSpPr>
          <p:spPr>
            <a:xfrm>
              <a:off x="6276066" y="4279137"/>
              <a:ext cx="1231111" cy="374650"/>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solidFill>
                    <a:schemeClr val="tx1"/>
                  </a:solidFill>
                </a:rPr>
                <a:t>SupportController</a:t>
              </a:r>
              <a:endParaRPr lang="en-US" sz="1050" dirty="0">
                <a:solidFill>
                  <a:schemeClr val="tx1"/>
                </a:solidFill>
              </a:endParaRPr>
            </a:p>
          </p:txBody>
        </p:sp>
        <p:sp>
          <p:nvSpPr>
            <p:cNvPr id="70" name="Rectangle 69">
              <a:extLst>
                <a:ext uri="{FF2B5EF4-FFF2-40B4-BE49-F238E27FC236}">
                  <a16:creationId xmlns:a16="http://schemas.microsoft.com/office/drawing/2014/main" id="{E4A621D0-1EDA-AAA2-AF0D-5DC9A1C35D8F}"/>
                </a:ext>
              </a:extLst>
            </p:cNvPr>
            <p:cNvSpPr/>
            <p:nvPr/>
          </p:nvSpPr>
          <p:spPr>
            <a:xfrm>
              <a:off x="6276065" y="4784092"/>
              <a:ext cx="1231111" cy="37465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t>SupportService</a:t>
              </a:r>
              <a:endParaRPr lang="en-US" sz="1050" dirty="0"/>
            </a:p>
          </p:txBody>
        </p:sp>
      </p:grpSp>
      <p:sp>
        <p:nvSpPr>
          <p:cNvPr id="71" name="Rectangle 70">
            <a:extLst>
              <a:ext uri="{FF2B5EF4-FFF2-40B4-BE49-F238E27FC236}">
                <a16:creationId xmlns:a16="http://schemas.microsoft.com/office/drawing/2014/main" id="{3379BB2E-3F3F-3B15-BB13-754CBF067BA2}"/>
              </a:ext>
            </a:extLst>
          </p:cNvPr>
          <p:cNvSpPr/>
          <p:nvPr/>
        </p:nvSpPr>
        <p:spPr>
          <a:xfrm>
            <a:off x="6195104" y="5821518"/>
            <a:ext cx="3745715" cy="374650"/>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err="1"/>
              <a:t>SupportDetailsDTO</a:t>
            </a:r>
            <a:endParaRPr lang="en-US" sz="1050" dirty="0"/>
          </a:p>
        </p:txBody>
      </p:sp>
      <p:sp>
        <p:nvSpPr>
          <p:cNvPr id="72" name="Rectangle 71">
            <a:extLst>
              <a:ext uri="{FF2B5EF4-FFF2-40B4-BE49-F238E27FC236}">
                <a16:creationId xmlns:a16="http://schemas.microsoft.com/office/drawing/2014/main" id="{02E7617E-F4FE-EE73-8F0C-BB856AC6374C}"/>
              </a:ext>
            </a:extLst>
          </p:cNvPr>
          <p:cNvSpPr/>
          <p:nvPr/>
        </p:nvSpPr>
        <p:spPr>
          <a:xfrm>
            <a:off x="8023904" y="2155087"/>
            <a:ext cx="1916915" cy="349894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E7C1B72-C011-195B-DA7F-FF79CF8EDA67}"/>
              </a:ext>
            </a:extLst>
          </p:cNvPr>
          <p:cNvSpPr/>
          <p:nvPr/>
        </p:nvSpPr>
        <p:spPr>
          <a:xfrm>
            <a:off x="8171504" y="4279137"/>
            <a:ext cx="1231111" cy="374650"/>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solidFill>
                  <a:schemeClr val="tx1"/>
                </a:solidFill>
              </a:rPr>
              <a:t>SupportManagerController</a:t>
            </a:r>
            <a:endParaRPr lang="en-US" sz="1050" dirty="0">
              <a:solidFill>
                <a:schemeClr val="tx1"/>
              </a:solidFill>
            </a:endParaRPr>
          </a:p>
        </p:txBody>
      </p:sp>
      <p:sp>
        <p:nvSpPr>
          <p:cNvPr id="74" name="Rectangle 73">
            <a:extLst>
              <a:ext uri="{FF2B5EF4-FFF2-40B4-BE49-F238E27FC236}">
                <a16:creationId xmlns:a16="http://schemas.microsoft.com/office/drawing/2014/main" id="{BE795C14-37AE-454C-A79E-E95D011FB697}"/>
              </a:ext>
            </a:extLst>
          </p:cNvPr>
          <p:cNvSpPr/>
          <p:nvPr/>
        </p:nvSpPr>
        <p:spPr>
          <a:xfrm>
            <a:off x="8162016" y="4785657"/>
            <a:ext cx="1640690" cy="37465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t>SupportManagerService</a:t>
            </a:r>
            <a:endParaRPr lang="en-US" sz="1050" dirty="0"/>
          </a:p>
        </p:txBody>
      </p:sp>
      <p:sp>
        <p:nvSpPr>
          <p:cNvPr id="75" name="Rectangle 74">
            <a:extLst>
              <a:ext uri="{FF2B5EF4-FFF2-40B4-BE49-F238E27FC236}">
                <a16:creationId xmlns:a16="http://schemas.microsoft.com/office/drawing/2014/main" id="{5D457E75-3C3D-8CC6-AD74-EB93590C6868}"/>
              </a:ext>
            </a:extLst>
          </p:cNvPr>
          <p:cNvSpPr/>
          <p:nvPr/>
        </p:nvSpPr>
        <p:spPr>
          <a:xfrm>
            <a:off x="8171504" y="3705254"/>
            <a:ext cx="1231111" cy="374650"/>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solidFill>
                  <a:schemeClr val="tx1"/>
                </a:solidFill>
              </a:rPr>
              <a:t>SupportManager</a:t>
            </a:r>
            <a:endParaRPr lang="en-US" sz="1050" dirty="0">
              <a:solidFill>
                <a:schemeClr val="tx1"/>
              </a:solidFill>
            </a:endParaRPr>
          </a:p>
        </p:txBody>
      </p:sp>
      <p:sp>
        <p:nvSpPr>
          <p:cNvPr id="76" name="Rectangle 75">
            <a:extLst>
              <a:ext uri="{FF2B5EF4-FFF2-40B4-BE49-F238E27FC236}">
                <a16:creationId xmlns:a16="http://schemas.microsoft.com/office/drawing/2014/main" id="{BAB67E81-7B92-A30D-AE0C-4DD8B7DD65C7}"/>
              </a:ext>
            </a:extLst>
          </p:cNvPr>
          <p:cNvSpPr/>
          <p:nvPr/>
        </p:nvSpPr>
        <p:spPr>
          <a:xfrm>
            <a:off x="8171504" y="3152746"/>
            <a:ext cx="1457325" cy="37465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solidFill>
                  <a:schemeClr val="tx1"/>
                </a:solidFill>
              </a:rPr>
              <a:t>TicketDetailsManagerPartial</a:t>
            </a:r>
            <a:endParaRPr lang="en-US" sz="1050" dirty="0">
              <a:solidFill>
                <a:schemeClr val="tx1"/>
              </a:solidFill>
            </a:endParaRPr>
          </a:p>
        </p:txBody>
      </p:sp>
      <p:sp>
        <p:nvSpPr>
          <p:cNvPr id="77" name="Rectangle 76">
            <a:extLst>
              <a:ext uri="{FF2B5EF4-FFF2-40B4-BE49-F238E27FC236}">
                <a16:creationId xmlns:a16="http://schemas.microsoft.com/office/drawing/2014/main" id="{FF14FD34-75B6-5C88-BD06-498F6748136B}"/>
              </a:ext>
            </a:extLst>
          </p:cNvPr>
          <p:cNvSpPr/>
          <p:nvPr/>
        </p:nvSpPr>
        <p:spPr>
          <a:xfrm>
            <a:off x="8171504" y="2687078"/>
            <a:ext cx="1574011" cy="37465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solidFill>
                  <a:schemeClr val="tx1"/>
                </a:solidFill>
              </a:rPr>
              <a:t>TicketAdminCommentsPartial</a:t>
            </a:r>
            <a:endParaRPr lang="en-US" sz="1050" dirty="0">
              <a:solidFill>
                <a:schemeClr val="tx1"/>
              </a:solidFill>
            </a:endParaRPr>
          </a:p>
        </p:txBody>
      </p:sp>
      <p:sp>
        <p:nvSpPr>
          <p:cNvPr id="78" name="Rectangle 77">
            <a:extLst>
              <a:ext uri="{FF2B5EF4-FFF2-40B4-BE49-F238E27FC236}">
                <a16:creationId xmlns:a16="http://schemas.microsoft.com/office/drawing/2014/main" id="{505F9FA0-8473-675A-495B-AE8C83AD1113}"/>
              </a:ext>
            </a:extLst>
          </p:cNvPr>
          <p:cNvSpPr/>
          <p:nvPr/>
        </p:nvSpPr>
        <p:spPr>
          <a:xfrm>
            <a:off x="8157256" y="2254517"/>
            <a:ext cx="1574011" cy="37465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solidFill>
                  <a:schemeClr val="tx1"/>
                </a:solidFill>
              </a:rPr>
              <a:t>SupportManagerPartial</a:t>
            </a:r>
            <a:endParaRPr lang="en-US" sz="1050" dirty="0">
              <a:solidFill>
                <a:schemeClr val="tx1"/>
              </a:solidFill>
            </a:endParaRPr>
          </a:p>
        </p:txBody>
      </p:sp>
      <p:sp>
        <p:nvSpPr>
          <p:cNvPr id="79" name="Rectangle 78">
            <a:extLst>
              <a:ext uri="{FF2B5EF4-FFF2-40B4-BE49-F238E27FC236}">
                <a16:creationId xmlns:a16="http://schemas.microsoft.com/office/drawing/2014/main" id="{C9000D57-43E7-538D-8545-990DA0FD2D13}"/>
              </a:ext>
            </a:extLst>
          </p:cNvPr>
          <p:cNvSpPr/>
          <p:nvPr/>
        </p:nvSpPr>
        <p:spPr>
          <a:xfrm>
            <a:off x="10021781" y="1690689"/>
            <a:ext cx="2076448" cy="450548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10E98CE2-18BB-4650-9AD0-7EF8076AFB11}"/>
              </a:ext>
            </a:extLst>
          </p:cNvPr>
          <p:cNvSpPr/>
          <p:nvPr/>
        </p:nvSpPr>
        <p:spPr>
          <a:xfrm>
            <a:off x="10181313" y="3705254"/>
            <a:ext cx="885825" cy="374650"/>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Admin</a:t>
            </a:r>
          </a:p>
        </p:txBody>
      </p:sp>
      <p:sp>
        <p:nvSpPr>
          <p:cNvPr id="81" name="Rectangle 80">
            <a:extLst>
              <a:ext uri="{FF2B5EF4-FFF2-40B4-BE49-F238E27FC236}">
                <a16:creationId xmlns:a16="http://schemas.microsoft.com/office/drawing/2014/main" id="{73068363-B3AE-1C86-686C-A8B7D0218656}"/>
              </a:ext>
            </a:extLst>
          </p:cNvPr>
          <p:cNvSpPr/>
          <p:nvPr/>
        </p:nvSpPr>
        <p:spPr>
          <a:xfrm>
            <a:off x="10181313" y="4274335"/>
            <a:ext cx="1231111" cy="374650"/>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t>AdminController</a:t>
            </a:r>
            <a:endParaRPr lang="en-US" sz="1050" dirty="0"/>
          </a:p>
        </p:txBody>
      </p:sp>
      <p:sp>
        <p:nvSpPr>
          <p:cNvPr id="82" name="Rectangle 81">
            <a:extLst>
              <a:ext uri="{FF2B5EF4-FFF2-40B4-BE49-F238E27FC236}">
                <a16:creationId xmlns:a16="http://schemas.microsoft.com/office/drawing/2014/main" id="{B661CA94-8532-2EFA-F7ED-F1F5494F06D9}"/>
              </a:ext>
            </a:extLst>
          </p:cNvPr>
          <p:cNvSpPr/>
          <p:nvPr/>
        </p:nvSpPr>
        <p:spPr>
          <a:xfrm>
            <a:off x="10181313" y="4779322"/>
            <a:ext cx="1231111" cy="374650"/>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t>AdminService</a:t>
            </a:r>
            <a:endParaRPr lang="en-US" sz="1050" dirty="0"/>
          </a:p>
        </p:txBody>
      </p:sp>
      <p:sp>
        <p:nvSpPr>
          <p:cNvPr id="83" name="Rectangle 82">
            <a:extLst>
              <a:ext uri="{FF2B5EF4-FFF2-40B4-BE49-F238E27FC236}">
                <a16:creationId xmlns:a16="http://schemas.microsoft.com/office/drawing/2014/main" id="{49DDD63D-4741-C923-83B9-3AD2751B86CB}"/>
              </a:ext>
            </a:extLst>
          </p:cNvPr>
          <p:cNvSpPr/>
          <p:nvPr/>
        </p:nvSpPr>
        <p:spPr>
          <a:xfrm>
            <a:off x="10181314" y="3184956"/>
            <a:ext cx="1726415" cy="374650"/>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solidFill>
                  <a:schemeClr val="tx1"/>
                </a:solidFill>
              </a:rPr>
              <a:t>AdminDashActionsPartial</a:t>
            </a:r>
            <a:endParaRPr lang="en-US" sz="1050" dirty="0">
              <a:solidFill>
                <a:schemeClr val="tx1"/>
              </a:solidFill>
            </a:endParaRPr>
          </a:p>
        </p:txBody>
      </p:sp>
      <p:sp>
        <p:nvSpPr>
          <p:cNvPr id="84" name="Rectangle 83">
            <a:extLst>
              <a:ext uri="{FF2B5EF4-FFF2-40B4-BE49-F238E27FC236}">
                <a16:creationId xmlns:a16="http://schemas.microsoft.com/office/drawing/2014/main" id="{61B1B0FD-532D-65B2-40D9-A3779939E01B}"/>
              </a:ext>
            </a:extLst>
          </p:cNvPr>
          <p:cNvSpPr/>
          <p:nvPr/>
        </p:nvSpPr>
        <p:spPr>
          <a:xfrm>
            <a:off x="10181314" y="2756721"/>
            <a:ext cx="1726415" cy="374650"/>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solidFill>
                  <a:schemeClr val="tx1"/>
                </a:solidFill>
              </a:rPr>
              <a:t>AdminDashUsagesPartial</a:t>
            </a:r>
            <a:endParaRPr lang="en-US" sz="1050" dirty="0">
              <a:solidFill>
                <a:schemeClr val="tx1"/>
              </a:solidFill>
            </a:endParaRPr>
          </a:p>
        </p:txBody>
      </p:sp>
      <p:sp>
        <p:nvSpPr>
          <p:cNvPr id="85" name="Rectangle 84">
            <a:extLst>
              <a:ext uri="{FF2B5EF4-FFF2-40B4-BE49-F238E27FC236}">
                <a16:creationId xmlns:a16="http://schemas.microsoft.com/office/drawing/2014/main" id="{A34EE3C4-7387-0D73-C75C-B2931DCF86AA}"/>
              </a:ext>
            </a:extLst>
          </p:cNvPr>
          <p:cNvSpPr/>
          <p:nvPr/>
        </p:nvSpPr>
        <p:spPr>
          <a:xfrm>
            <a:off x="10181313" y="1825697"/>
            <a:ext cx="1856487" cy="374650"/>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solidFill>
                  <a:schemeClr val="tx1"/>
                </a:solidFill>
              </a:rPr>
              <a:t>AdminHospitalTablePartial</a:t>
            </a:r>
            <a:endParaRPr lang="en-US" sz="1050" dirty="0">
              <a:solidFill>
                <a:schemeClr val="tx1"/>
              </a:solidFill>
            </a:endParaRPr>
          </a:p>
        </p:txBody>
      </p:sp>
      <p:sp>
        <p:nvSpPr>
          <p:cNvPr id="86" name="Rectangle 85">
            <a:extLst>
              <a:ext uri="{FF2B5EF4-FFF2-40B4-BE49-F238E27FC236}">
                <a16:creationId xmlns:a16="http://schemas.microsoft.com/office/drawing/2014/main" id="{54C2A235-057B-69CA-F7F6-4131C634049C}"/>
              </a:ext>
            </a:extLst>
          </p:cNvPr>
          <p:cNvSpPr/>
          <p:nvPr/>
        </p:nvSpPr>
        <p:spPr>
          <a:xfrm>
            <a:off x="10181313" y="2291289"/>
            <a:ext cx="1594545" cy="374650"/>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solidFill>
                  <a:schemeClr val="tx1"/>
                </a:solidFill>
              </a:rPr>
              <a:t>AdminPendingApprovalPartial</a:t>
            </a:r>
            <a:endParaRPr lang="en-US" sz="1050" dirty="0">
              <a:solidFill>
                <a:schemeClr val="tx1"/>
              </a:solidFill>
            </a:endParaRPr>
          </a:p>
        </p:txBody>
      </p:sp>
      <p:sp>
        <p:nvSpPr>
          <p:cNvPr id="87" name="Rectangle 86">
            <a:extLst>
              <a:ext uri="{FF2B5EF4-FFF2-40B4-BE49-F238E27FC236}">
                <a16:creationId xmlns:a16="http://schemas.microsoft.com/office/drawing/2014/main" id="{4964EDDB-5004-E5B1-CC2E-21014FE1399D}"/>
              </a:ext>
            </a:extLst>
          </p:cNvPr>
          <p:cNvSpPr/>
          <p:nvPr/>
        </p:nvSpPr>
        <p:spPr>
          <a:xfrm>
            <a:off x="10181313" y="5776243"/>
            <a:ext cx="1231111" cy="374650"/>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err="1"/>
              <a:t>AdminDTO</a:t>
            </a:r>
            <a:endParaRPr lang="en-US" sz="1050" dirty="0"/>
          </a:p>
        </p:txBody>
      </p:sp>
      <p:sp>
        <p:nvSpPr>
          <p:cNvPr id="88" name="TextBox 87">
            <a:extLst>
              <a:ext uri="{FF2B5EF4-FFF2-40B4-BE49-F238E27FC236}">
                <a16:creationId xmlns:a16="http://schemas.microsoft.com/office/drawing/2014/main" id="{EDF44551-FCAA-5C43-F6ED-4E5A784C361B}"/>
              </a:ext>
            </a:extLst>
          </p:cNvPr>
          <p:cNvSpPr txBox="1"/>
          <p:nvPr/>
        </p:nvSpPr>
        <p:spPr>
          <a:xfrm>
            <a:off x="-42965" y="3069652"/>
            <a:ext cx="931665" cy="400110"/>
          </a:xfrm>
          <a:prstGeom prst="rect">
            <a:avLst/>
          </a:prstGeom>
          <a:noFill/>
        </p:spPr>
        <p:txBody>
          <a:bodyPr wrap="none" rtlCol="0">
            <a:spAutoFit/>
          </a:bodyPr>
          <a:lstStyle/>
          <a:p>
            <a:pPr algn="ctr"/>
            <a:r>
              <a:rPr lang="en-US" sz="1000" b="1" dirty="0">
                <a:highlight>
                  <a:srgbClr val="FFFF00"/>
                </a:highlight>
              </a:rPr>
              <a:t>Presentation</a:t>
            </a:r>
          </a:p>
          <a:p>
            <a:pPr algn="ctr"/>
            <a:r>
              <a:rPr lang="en-US" sz="1000" b="1" dirty="0">
                <a:highlight>
                  <a:srgbClr val="FFFF00"/>
                </a:highlight>
              </a:rPr>
              <a:t>Layer</a:t>
            </a:r>
          </a:p>
        </p:txBody>
      </p:sp>
      <p:sp>
        <p:nvSpPr>
          <p:cNvPr id="89" name="TextBox 88">
            <a:extLst>
              <a:ext uri="{FF2B5EF4-FFF2-40B4-BE49-F238E27FC236}">
                <a16:creationId xmlns:a16="http://schemas.microsoft.com/office/drawing/2014/main" id="{BB8CAB17-CDAB-5BFD-7B17-6B601A1150A3}"/>
              </a:ext>
            </a:extLst>
          </p:cNvPr>
          <p:cNvSpPr txBox="1"/>
          <p:nvPr/>
        </p:nvSpPr>
        <p:spPr>
          <a:xfrm>
            <a:off x="62946" y="5066600"/>
            <a:ext cx="715260" cy="400110"/>
          </a:xfrm>
          <a:prstGeom prst="rect">
            <a:avLst/>
          </a:prstGeom>
          <a:noFill/>
        </p:spPr>
        <p:txBody>
          <a:bodyPr wrap="none" rtlCol="0">
            <a:spAutoFit/>
          </a:bodyPr>
          <a:lstStyle/>
          <a:p>
            <a:r>
              <a:rPr lang="en-US" sz="1000" b="1" dirty="0">
                <a:highlight>
                  <a:srgbClr val="FFFF00"/>
                </a:highlight>
              </a:rPr>
              <a:t>Business</a:t>
            </a:r>
          </a:p>
          <a:p>
            <a:pPr algn="ctr"/>
            <a:r>
              <a:rPr lang="en-US" sz="1000" b="1" dirty="0">
                <a:highlight>
                  <a:srgbClr val="FFFF00"/>
                </a:highlight>
              </a:rPr>
              <a:t>Layer</a:t>
            </a:r>
          </a:p>
        </p:txBody>
      </p:sp>
      <p:sp>
        <p:nvSpPr>
          <p:cNvPr id="90" name="TextBox 89">
            <a:extLst>
              <a:ext uri="{FF2B5EF4-FFF2-40B4-BE49-F238E27FC236}">
                <a16:creationId xmlns:a16="http://schemas.microsoft.com/office/drawing/2014/main" id="{6FB5A820-DBDF-02E8-D11C-90B18EFB1785}"/>
              </a:ext>
            </a:extLst>
          </p:cNvPr>
          <p:cNvSpPr txBox="1"/>
          <p:nvPr/>
        </p:nvSpPr>
        <p:spPr>
          <a:xfrm>
            <a:off x="-32547" y="6254134"/>
            <a:ext cx="910827" cy="400110"/>
          </a:xfrm>
          <a:prstGeom prst="rect">
            <a:avLst/>
          </a:prstGeom>
          <a:noFill/>
        </p:spPr>
        <p:txBody>
          <a:bodyPr wrap="none" rtlCol="0">
            <a:spAutoFit/>
          </a:bodyPr>
          <a:lstStyle/>
          <a:p>
            <a:r>
              <a:rPr lang="en-US" sz="1000" b="1" dirty="0">
                <a:highlight>
                  <a:srgbClr val="FFFF00"/>
                </a:highlight>
              </a:rPr>
              <a:t>Data Access</a:t>
            </a:r>
          </a:p>
          <a:p>
            <a:pPr algn="ctr"/>
            <a:r>
              <a:rPr lang="en-US" sz="1000" b="1" dirty="0">
                <a:highlight>
                  <a:srgbClr val="FFFF00"/>
                </a:highlight>
              </a:rPr>
              <a:t>Layer</a:t>
            </a:r>
          </a:p>
        </p:txBody>
      </p:sp>
      <p:cxnSp>
        <p:nvCxnSpPr>
          <p:cNvPr id="91" name="Straight Connector 90">
            <a:extLst>
              <a:ext uri="{FF2B5EF4-FFF2-40B4-BE49-F238E27FC236}">
                <a16:creationId xmlns:a16="http://schemas.microsoft.com/office/drawing/2014/main" id="{09CB2192-5BDE-CEAB-A4C0-EFE28C077281}"/>
              </a:ext>
            </a:extLst>
          </p:cNvPr>
          <p:cNvCxnSpPr>
            <a:cxnSpLocks/>
          </p:cNvCxnSpPr>
          <p:nvPr/>
        </p:nvCxnSpPr>
        <p:spPr>
          <a:xfrm>
            <a:off x="302874" y="4693726"/>
            <a:ext cx="11734926" cy="21149"/>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37245D1-A033-FE2B-4978-3036885EA9D5}"/>
              </a:ext>
            </a:extLst>
          </p:cNvPr>
          <p:cNvCxnSpPr>
            <a:cxnSpLocks/>
          </p:cNvCxnSpPr>
          <p:nvPr/>
        </p:nvCxnSpPr>
        <p:spPr>
          <a:xfrm>
            <a:off x="302874" y="5712673"/>
            <a:ext cx="11734926" cy="21149"/>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57F02D25-56C7-514E-D8EF-31E164FB1FFC}"/>
              </a:ext>
            </a:extLst>
          </p:cNvPr>
          <p:cNvCxnSpPr>
            <a:cxnSpLocks/>
          </p:cNvCxnSpPr>
          <p:nvPr/>
        </p:nvCxnSpPr>
        <p:spPr>
          <a:xfrm>
            <a:off x="302874" y="4187858"/>
            <a:ext cx="11734926" cy="21149"/>
          </a:xfrm>
          <a:prstGeom prst="line">
            <a:avLst/>
          </a:prstGeom>
        </p:spPr>
        <p:style>
          <a:lnRef idx="2">
            <a:schemeClr val="accent1"/>
          </a:lnRef>
          <a:fillRef idx="0">
            <a:schemeClr val="accent1"/>
          </a:fillRef>
          <a:effectRef idx="1">
            <a:schemeClr val="accent1"/>
          </a:effectRef>
          <a:fontRef idx="minor">
            <a:schemeClr val="tx1"/>
          </a:fontRef>
        </p:style>
      </p:cxnSp>
      <p:sp>
        <p:nvSpPr>
          <p:cNvPr id="94" name="TextBox 93">
            <a:extLst>
              <a:ext uri="{FF2B5EF4-FFF2-40B4-BE49-F238E27FC236}">
                <a16:creationId xmlns:a16="http://schemas.microsoft.com/office/drawing/2014/main" id="{0C57B6B6-87BA-2A9A-A54E-58BA9D31A904}"/>
              </a:ext>
            </a:extLst>
          </p:cNvPr>
          <p:cNvSpPr txBox="1"/>
          <p:nvPr/>
        </p:nvSpPr>
        <p:spPr>
          <a:xfrm>
            <a:off x="161417" y="4259727"/>
            <a:ext cx="502061" cy="400110"/>
          </a:xfrm>
          <a:prstGeom prst="rect">
            <a:avLst/>
          </a:prstGeom>
          <a:noFill/>
        </p:spPr>
        <p:txBody>
          <a:bodyPr wrap="none" rtlCol="0">
            <a:spAutoFit/>
          </a:bodyPr>
          <a:lstStyle/>
          <a:p>
            <a:pPr algn="ctr"/>
            <a:r>
              <a:rPr lang="en-US" sz="1000" b="1" dirty="0">
                <a:highlight>
                  <a:srgbClr val="FFFF00"/>
                </a:highlight>
              </a:rPr>
              <a:t>API</a:t>
            </a:r>
          </a:p>
          <a:p>
            <a:pPr algn="ctr"/>
            <a:r>
              <a:rPr lang="en-US" sz="1000" b="1" dirty="0">
                <a:highlight>
                  <a:srgbClr val="FFFF00"/>
                </a:highlight>
              </a:rPr>
              <a:t>Layer</a:t>
            </a:r>
          </a:p>
        </p:txBody>
      </p:sp>
    </p:spTree>
    <p:extLst>
      <p:ext uri="{BB962C8B-B14F-4D97-AF65-F5344CB8AC3E}">
        <p14:creationId xmlns:p14="http://schemas.microsoft.com/office/powerpoint/2010/main" val="2381452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5EBC18B6-E5C3-4AD1-97A4-E6A3477A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60AEA22-304C-44C1-8000-5315DC40806A}"/>
              </a:ext>
            </a:extLst>
          </p:cNvPr>
          <p:cNvSpPr>
            <a:spLocks noGrp="1"/>
          </p:cNvSpPr>
          <p:nvPr>
            <p:ph type="title"/>
          </p:nvPr>
        </p:nvSpPr>
        <p:spPr>
          <a:xfrm>
            <a:off x="612648" y="1078992"/>
            <a:ext cx="6272784" cy="1545336"/>
          </a:xfrm>
        </p:spPr>
        <p:txBody>
          <a:bodyPr anchor="b">
            <a:normAutofit/>
          </a:bodyPr>
          <a:lstStyle/>
          <a:p>
            <a:r>
              <a:rPr lang="en-US" sz="4800" dirty="0"/>
              <a:t>HOME PAGE</a:t>
            </a:r>
          </a:p>
        </p:txBody>
      </p:sp>
      <p:sp>
        <p:nvSpPr>
          <p:cNvPr id="52" name="Rectangle 51">
            <a:extLst>
              <a:ext uri="{FF2B5EF4-FFF2-40B4-BE49-F238E27FC236}">
                <a16:creationId xmlns:a16="http://schemas.microsoft.com/office/drawing/2014/main" id="{136A4AB6-B72B-4CC6-ADCF-BE807B6C3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039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A22C31B7-8D4D-9465-67BC-DF76CEC76BF2}"/>
              </a:ext>
            </a:extLst>
          </p:cNvPr>
          <p:cNvPicPr>
            <a:picLocks noChangeAspect="1"/>
          </p:cNvPicPr>
          <p:nvPr/>
        </p:nvPicPr>
        <p:blipFill>
          <a:blip r:embed="rId2"/>
          <a:srcRect l="81" r="1319"/>
          <a:stretch/>
        </p:blipFill>
        <p:spPr>
          <a:xfrm>
            <a:off x="7684008" y="1"/>
            <a:ext cx="4507992" cy="2240280"/>
          </a:xfrm>
          <a:prstGeom prst="rect">
            <a:avLst/>
          </a:prstGeom>
        </p:spPr>
      </p:pic>
      <p:sp>
        <p:nvSpPr>
          <p:cNvPr id="54" name="Rectangle 53">
            <a:extLst>
              <a:ext uri="{FF2B5EF4-FFF2-40B4-BE49-F238E27FC236}">
                <a16:creationId xmlns:a16="http://schemas.microsoft.com/office/drawing/2014/main" id="{B35D540D-9486-4236-952A-F72DC52D7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792"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B39158EF-717B-0E7E-A745-CD2371ADB9CC}"/>
              </a:ext>
            </a:extLst>
          </p:cNvPr>
          <p:cNvSpPr>
            <a:spLocks noGrp="1"/>
          </p:cNvSpPr>
          <p:nvPr>
            <p:ph idx="1"/>
          </p:nvPr>
        </p:nvSpPr>
        <p:spPr>
          <a:xfrm>
            <a:off x="612648" y="3355848"/>
            <a:ext cx="6272784" cy="2825496"/>
          </a:xfrm>
        </p:spPr>
        <p:txBody>
          <a:bodyPr>
            <a:normAutofit fontScale="85000" lnSpcReduction="20000"/>
          </a:bodyPr>
          <a:lstStyle/>
          <a:p>
            <a:r>
              <a:rPr lang="en-US" sz="2200" dirty="0"/>
              <a:t>On home page itself, two buttons are available to let user do “registration” (in case if user new to platform) and “login” as well as “reset password” in case if you forget or want to update your password.</a:t>
            </a:r>
          </a:p>
          <a:p>
            <a:r>
              <a:rPr lang="en-US" sz="2200" dirty="0"/>
              <a:t>First pic, allows user to login to app using their username and password, with option to reset password.</a:t>
            </a:r>
          </a:p>
          <a:p>
            <a:r>
              <a:rPr lang="en-US" sz="2200" dirty="0"/>
              <a:t>Second pic, allows user to reset password for their username.</a:t>
            </a:r>
          </a:p>
          <a:p>
            <a:r>
              <a:rPr lang="en-US" sz="2200" dirty="0"/>
              <a:t>Third pic, allows user to fill the registration form and on submission user will get logged into their profile automatically.</a:t>
            </a:r>
          </a:p>
        </p:txBody>
      </p:sp>
      <p:pic>
        <p:nvPicPr>
          <p:cNvPr id="8" name="Picture 7">
            <a:extLst>
              <a:ext uri="{FF2B5EF4-FFF2-40B4-BE49-F238E27FC236}">
                <a16:creationId xmlns:a16="http://schemas.microsoft.com/office/drawing/2014/main" id="{75B375F8-464F-A278-2935-190579E16D82}"/>
              </a:ext>
            </a:extLst>
          </p:cNvPr>
          <p:cNvPicPr>
            <a:picLocks noChangeAspect="1"/>
          </p:cNvPicPr>
          <p:nvPr/>
        </p:nvPicPr>
        <p:blipFill>
          <a:blip r:embed="rId3"/>
          <a:srcRect l="105" r="1295"/>
          <a:stretch/>
        </p:blipFill>
        <p:spPr>
          <a:xfrm>
            <a:off x="7684008" y="2308860"/>
            <a:ext cx="4507992" cy="2240280"/>
          </a:xfrm>
          <a:prstGeom prst="rect">
            <a:avLst/>
          </a:prstGeom>
        </p:spPr>
      </p:pic>
      <p:pic>
        <p:nvPicPr>
          <p:cNvPr id="7" name="Picture 6">
            <a:extLst>
              <a:ext uri="{FF2B5EF4-FFF2-40B4-BE49-F238E27FC236}">
                <a16:creationId xmlns:a16="http://schemas.microsoft.com/office/drawing/2014/main" id="{644F4D52-B005-2EA1-9B76-8EBB598BB5C9}"/>
              </a:ext>
            </a:extLst>
          </p:cNvPr>
          <p:cNvPicPr>
            <a:picLocks noChangeAspect="1"/>
          </p:cNvPicPr>
          <p:nvPr/>
        </p:nvPicPr>
        <p:blipFill>
          <a:blip r:embed="rId4"/>
          <a:srcRect l="35" r="862"/>
          <a:stretch/>
        </p:blipFill>
        <p:spPr>
          <a:xfrm>
            <a:off x="7684008" y="4617720"/>
            <a:ext cx="4507992" cy="2240280"/>
          </a:xfrm>
          <a:prstGeom prst="rect">
            <a:avLst/>
          </a:prstGeom>
        </p:spPr>
      </p:pic>
    </p:spTree>
    <p:extLst>
      <p:ext uri="{BB962C8B-B14F-4D97-AF65-F5344CB8AC3E}">
        <p14:creationId xmlns:p14="http://schemas.microsoft.com/office/powerpoint/2010/main" val="523091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5EBC18B6-E5C3-4AD1-97A4-E6A3477A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26">
            <a:extLst>
              <a:ext uri="{FF2B5EF4-FFF2-40B4-BE49-F238E27FC236}">
                <a16:creationId xmlns:a16="http://schemas.microsoft.com/office/drawing/2014/main" id="{1EED5A34-9973-86EF-1454-C2C0C47A7963}"/>
              </a:ext>
            </a:extLst>
          </p:cNvPr>
          <p:cNvSpPr>
            <a:spLocks noGrp="1"/>
          </p:cNvSpPr>
          <p:nvPr>
            <p:ph type="title"/>
          </p:nvPr>
        </p:nvSpPr>
        <p:spPr>
          <a:xfrm>
            <a:off x="612648" y="1078992"/>
            <a:ext cx="6272784" cy="1545336"/>
          </a:xfrm>
        </p:spPr>
        <p:txBody>
          <a:bodyPr anchor="b">
            <a:normAutofit/>
          </a:bodyPr>
          <a:lstStyle/>
          <a:p>
            <a:r>
              <a:rPr lang="en-US" sz="5200" dirty="0"/>
              <a:t>USER PROFILE PAGE</a:t>
            </a:r>
          </a:p>
        </p:txBody>
      </p:sp>
      <p:sp>
        <p:nvSpPr>
          <p:cNvPr id="51" name="Rectangle 50">
            <a:extLst>
              <a:ext uri="{FF2B5EF4-FFF2-40B4-BE49-F238E27FC236}">
                <a16:creationId xmlns:a16="http://schemas.microsoft.com/office/drawing/2014/main" id="{136A4AB6-B72B-4CC6-ADCF-BE807B6C3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039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7" name="Picture 36">
            <a:extLst>
              <a:ext uri="{FF2B5EF4-FFF2-40B4-BE49-F238E27FC236}">
                <a16:creationId xmlns:a16="http://schemas.microsoft.com/office/drawing/2014/main" id="{EE9C541E-6887-A783-69D6-1684A3A83643}"/>
              </a:ext>
            </a:extLst>
          </p:cNvPr>
          <p:cNvPicPr>
            <a:picLocks noChangeAspect="1"/>
          </p:cNvPicPr>
          <p:nvPr/>
        </p:nvPicPr>
        <p:blipFill>
          <a:blip r:embed="rId2"/>
          <a:srcRect l="897"/>
          <a:stretch/>
        </p:blipFill>
        <p:spPr>
          <a:xfrm>
            <a:off x="7684008" y="2308860"/>
            <a:ext cx="4507992" cy="2240280"/>
          </a:xfrm>
          <a:prstGeom prst="rect">
            <a:avLst/>
          </a:prstGeom>
        </p:spPr>
      </p:pic>
      <p:sp>
        <p:nvSpPr>
          <p:cNvPr id="53" name="Rectangle 52">
            <a:extLst>
              <a:ext uri="{FF2B5EF4-FFF2-40B4-BE49-F238E27FC236}">
                <a16:creationId xmlns:a16="http://schemas.microsoft.com/office/drawing/2014/main" id="{B35D540D-9486-4236-952A-F72DC52D7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792"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Content Placeholder 30">
            <a:extLst>
              <a:ext uri="{FF2B5EF4-FFF2-40B4-BE49-F238E27FC236}">
                <a16:creationId xmlns:a16="http://schemas.microsoft.com/office/drawing/2014/main" id="{A620AC38-4092-6220-F3B6-7E1828B930E3}"/>
              </a:ext>
            </a:extLst>
          </p:cNvPr>
          <p:cNvSpPr>
            <a:spLocks noGrp="1"/>
          </p:cNvSpPr>
          <p:nvPr>
            <p:ph idx="1"/>
          </p:nvPr>
        </p:nvSpPr>
        <p:spPr>
          <a:xfrm>
            <a:off x="612648" y="3355848"/>
            <a:ext cx="6272784" cy="2825496"/>
          </a:xfrm>
        </p:spPr>
        <p:txBody>
          <a:bodyPr>
            <a:normAutofit/>
          </a:bodyPr>
          <a:lstStyle/>
          <a:p>
            <a:r>
              <a:rPr lang="en-US" sz="1500"/>
              <a:t>User profile page, as name suggests this page is basically for user information about their personal, vaccination as well as booking details.</a:t>
            </a:r>
          </a:p>
          <a:p>
            <a:r>
              <a:rPr lang="en-US" sz="1500"/>
              <a:t>User can find details on their vaccination status along with dates and vaccination centers where doses have been taken under booking details.</a:t>
            </a:r>
          </a:p>
          <a:p>
            <a:r>
              <a:rPr lang="en-US" sz="1500"/>
              <a:t>This page itself provides editing facilities too, to edit personal details only (phone and date of birth), along with profile pic update.</a:t>
            </a:r>
          </a:p>
          <a:p>
            <a:r>
              <a:rPr lang="en-US" sz="1500"/>
              <a:t>This page is having option to book slots in case if you haven’t done. Or book slot for dose 2 in case dose 1 is approved by admin.</a:t>
            </a:r>
          </a:p>
        </p:txBody>
      </p:sp>
      <p:pic>
        <p:nvPicPr>
          <p:cNvPr id="44" name="Picture 43">
            <a:extLst>
              <a:ext uri="{FF2B5EF4-FFF2-40B4-BE49-F238E27FC236}">
                <a16:creationId xmlns:a16="http://schemas.microsoft.com/office/drawing/2014/main" id="{DA442DFB-2B33-ED7E-23FE-94739054B33E}"/>
              </a:ext>
            </a:extLst>
          </p:cNvPr>
          <p:cNvPicPr>
            <a:picLocks noChangeAspect="1"/>
          </p:cNvPicPr>
          <p:nvPr/>
        </p:nvPicPr>
        <p:blipFill>
          <a:blip r:embed="rId3"/>
          <a:srcRect l="897"/>
          <a:stretch/>
        </p:blipFill>
        <p:spPr>
          <a:xfrm>
            <a:off x="7684008" y="4617720"/>
            <a:ext cx="4507992" cy="2240280"/>
          </a:xfrm>
          <a:prstGeom prst="rect">
            <a:avLst/>
          </a:prstGeom>
        </p:spPr>
      </p:pic>
      <p:pic>
        <p:nvPicPr>
          <p:cNvPr id="45" name="Content Placeholder 2">
            <a:extLst>
              <a:ext uri="{FF2B5EF4-FFF2-40B4-BE49-F238E27FC236}">
                <a16:creationId xmlns:a16="http://schemas.microsoft.com/office/drawing/2014/main" id="{E6A83EBA-A9AF-A90A-8A4F-4037AD376254}"/>
              </a:ext>
            </a:extLst>
          </p:cNvPr>
          <p:cNvPicPr>
            <a:picLocks noChangeAspect="1"/>
          </p:cNvPicPr>
          <p:nvPr/>
        </p:nvPicPr>
        <p:blipFill>
          <a:blip r:embed="rId4"/>
          <a:srcRect l="1400"/>
          <a:stretch/>
        </p:blipFill>
        <p:spPr>
          <a:xfrm>
            <a:off x="7684008" y="-2286"/>
            <a:ext cx="4507992" cy="2240280"/>
          </a:xfrm>
          <a:prstGeom prst="rect">
            <a:avLst/>
          </a:prstGeom>
        </p:spPr>
      </p:pic>
    </p:spTree>
    <p:extLst>
      <p:ext uri="{BB962C8B-B14F-4D97-AF65-F5344CB8AC3E}">
        <p14:creationId xmlns:p14="http://schemas.microsoft.com/office/powerpoint/2010/main" val="1980417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7A7C44-FAB1-4DE9-019F-9F6F47B7BB1B}"/>
            </a:ext>
          </a:extLst>
        </p:cNvPr>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81585C83-F77C-B0FA-817E-0A84A9DD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26">
            <a:extLst>
              <a:ext uri="{FF2B5EF4-FFF2-40B4-BE49-F238E27FC236}">
                <a16:creationId xmlns:a16="http://schemas.microsoft.com/office/drawing/2014/main" id="{8335844B-AAF0-071D-A615-97C0B00417C4}"/>
              </a:ext>
            </a:extLst>
          </p:cNvPr>
          <p:cNvSpPr>
            <a:spLocks noGrp="1"/>
          </p:cNvSpPr>
          <p:nvPr>
            <p:ph type="title"/>
          </p:nvPr>
        </p:nvSpPr>
        <p:spPr>
          <a:xfrm>
            <a:off x="612648" y="1078992"/>
            <a:ext cx="6272784" cy="1545336"/>
          </a:xfrm>
        </p:spPr>
        <p:txBody>
          <a:bodyPr anchor="b">
            <a:normAutofit/>
          </a:bodyPr>
          <a:lstStyle/>
          <a:p>
            <a:r>
              <a:rPr lang="en-US" sz="5200" dirty="0"/>
              <a:t>SLOT BOOKING</a:t>
            </a:r>
          </a:p>
        </p:txBody>
      </p:sp>
      <p:sp>
        <p:nvSpPr>
          <p:cNvPr id="51" name="Rectangle 50">
            <a:extLst>
              <a:ext uri="{FF2B5EF4-FFF2-40B4-BE49-F238E27FC236}">
                <a16:creationId xmlns:a16="http://schemas.microsoft.com/office/drawing/2014/main" id="{2D0FD114-DE46-4D54-35E7-705B7925F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039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D964CA85-E62B-7964-FCB9-D80B63880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792"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Content Placeholder 30">
            <a:extLst>
              <a:ext uri="{FF2B5EF4-FFF2-40B4-BE49-F238E27FC236}">
                <a16:creationId xmlns:a16="http://schemas.microsoft.com/office/drawing/2014/main" id="{89E7EC65-C9A4-CB69-82C8-222DCF01CBA6}"/>
              </a:ext>
            </a:extLst>
          </p:cNvPr>
          <p:cNvSpPr>
            <a:spLocks noGrp="1"/>
          </p:cNvSpPr>
          <p:nvPr>
            <p:ph idx="1"/>
          </p:nvPr>
        </p:nvSpPr>
        <p:spPr>
          <a:xfrm>
            <a:off x="612648" y="3355848"/>
            <a:ext cx="6272784" cy="2825496"/>
          </a:xfrm>
        </p:spPr>
        <p:txBody>
          <a:bodyPr>
            <a:normAutofit/>
          </a:bodyPr>
          <a:lstStyle/>
          <a:p>
            <a:r>
              <a:rPr lang="en-US" sz="1500" dirty="0"/>
              <a:t>First snapshot shows that user haven’t booked any slots hence app showing to book for dose 1 as only option.</a:t>
            </a:r>
          </a:p>
          <a:p>
            <a:r>
              <a:rPr lang="en-US" sz="1500" dirty="0"/>
              <a:t>Second pic shows the dialogue box through which user can select the date, location and vaccination center available in selected location. </a:t>
            </a:r>
          </a:p>
          <a:p>
            <a:r>
              <a:rPr lang="en-US" sz="1500" dirty="0"/>
              <a:t>Once booked user will see waiting/pending message instead of button. Only admins can approve the booked users requested.</a:t>
            </a:r>
          </a:p>
          <a:p>
            <a:r>
              <a:rPr lang="en-US" sz="1500" dirty="0"/>
              <a:t>Third pic shows that, user have booked both slots and even got approved by admin and his vaccination details along with booking details are also updated with congratulation message.</a:t>
            </a:r>
          </a:p>
        </p:txBody>
      </p:sp>
      <p:pic>
        <p:nvPicPr>
          <p:cNvPr id="9" name="Picture 8">
            <a:extLst>
              <a:ext uri="{FF2B5EF4-FFF2-40B4-BE49-F238E27FC236}">
                <a16:creationId xmlns:a16="http://schemas.microsoft.com/office/drawing/2014/main" id="{E84A4B1E-2080-45E2-3929-FEDC19D73ED1}"/>
              </a:ext>
            </a:extLst>
          </p:cNvPr>
          <p:cNvPicPr>
            <a:picLocks noChangeAspect="1"/>
          </p:cNvPicPr>
          <p:nvPr/>
        </p:nvPicPr>
        <p:blipFill>
          <a:blip r:embed="rId2"/>
          <a:srcRect b="26528"/>
          <a:stretch/>
        </p:blipFill>
        <p:spPr>
          <a:xfrm>
            <a:off x="8387342" y="2214710"/>
            <a:ext cx="3804656" cy="2278962"/>
          </a:xfrm>
          <a:prstGeom prst="rect">
            <a:avLst/>
          </a:prstGeom>
        </p:spPr>
      </p:pic>
      <p:pic>
        <p:nvPicPr>
          <p:cNvPr id="7" name="Picture 6">
            <a:extLst>
              <a:ext uri="{FF2B5EF4-FFF2-40B4-BE49-F238E27FC236}">
                <a16:creationId xmlns:a16="http://schemas.microsoft.com/office/drawing/2014/main" id="{14411795-470D-8694-13AD-F0B03AC23CE9}"/>
              </a:ext>
            </a:extLst>
          </p:cNvPr>
          <p:cNvPicPr>
            <a:picLocks noChangeAspect="1"/>
          </p:cNvPicPr>
          <p:nvPr/>
        </p:nvPicPr>
        <p:blipFill>
          <a:blip r:embed="rId3"/>
          <a:srcRect l="22110" r="22031" b="26984"/>
          <a:stretch/>
        </p:blipFill>
        <p:spPr>
          <a:xfrm>
            <a:off x="8387344" y="13336"/>
            <a:ext cx="3804655" cy="2120264"/>
          </a:xfrm>
          <a:prstGeom prst="rect">
            <a:avLst/>
          </a:prstGeom>
        </p:spPr>
      </p:pic>
      <p:pic>
        <p:nvPicPr>
          <p:cNvPr id="5" name="Picture 4">
            <a:extLst>
              <a:ext uri="{FF2B5EF4-FFF2-40B4-BE49-F238E27FC236}">
                <a16:creationId xmlns:a16="http://schemas.microsoft.com/office/drawing/2014/main" id="{AB48EAB8-F38E-43C8-E2FE-62208D84AB75}"/>
              </a:ext>
            </a:extLst>
          </p:cNvPr>
          <p:cNvPicPr>
            <a:picLocks noChangeAspect="1"/>
          </p:cNvPicPr>
          <p:nvPr/>
        </p:nvPicPr>
        <p:blipFill>
          <a:blip r:embed="rId4"/>
          <a:srcRect b="30972"/>
          <a:stretch/>
        </p:blipFill>
        <p:spPr>
          <a:xfrm>
            <a:off x="8387343" y="4574783"/>
            <a:ext cx="3804655" cy="2269881"/>
          </a:xfrm>
          <a:prstGeom prst="rect">
            <a:avLst/>
          </a:prstGeom>
        </p:spPr>
      </p:pic>
    </p:spTree>
    <p:extLst>
      <p:ext uri="{BB962C8B-B14F-4D97-AF65-F5344CB8AC3E}">
        <p14:creationId xmlns:p14="http://schemas.microsoft.com/office/powerpoint/2010/main" val="1283024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F1B649-E7EE-7CF7-D70B-D6081E8674BF}"/>
              </a:ext>
            </a:extLst>
          </p:cNvPr>
          <p:cNvSpPr>
            <a:spLocks noGrp="1"/>
          </p:cNvSpPr>
          <p:nvPr>
            <p:ph type="title"/>
          </p:nvPr>
        </p:nvSpPr>
        <p:spPr>
          <a:xfrm>
            <a:off x="411480" y="991443"/>
            <a:ext cx="4443154" cy="1087819"/>
          </a:xfrm>
        </p:spPr>
        <p:txBody>
          <a:bodyPr anchor="b">
            <a:normAutofit/>
          </a:bodyPr>
          <a:lstStyle/>
          <a:p>
            <a:r>
              <a:rPr lang="en-US" sz="3400" dirty="0"/>
              <a:t>SUPPORT PAGE</a:t>
            </a:r>
          </a:p>
        </p:txBody>
      </p:sp>
      <p:sp>
        <p:nvSpPr>
          <p:cNvPr id="11" name="Rectangle 1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343AFE7-B60A-16C2-BCD1-6F32A31AA82C}"/>
              </a:ext>
            </a:extLst>
          </p:cNvPr>
          <p:cNvSpPr>
            <a:spLocks noGrp="1"/>
          </p:cNvSpPr>
          <p:nvPr>
            <p:ph idx="1"/>
          </p:nvPr>
        </p:nvSpPr>
        <p:spPr>
          <a:xfrm>
            <a:off x="411480" y="2684095"/>
            <a:ext cx="4443154" cy="3492868"/>
          </a:xfrm>
        </p:spPr>
        <p:txBody>
          <a:bodyPr>
            <a:normAutofit/>
          </a:bodyPr>
          <a:lstStyle/>
          <a:p>
            <a:r>
              <a:rPr lang="en-US" sz="1800" dirty="0"/>
              <a:t>Support page allows user to raise new tickets as incidents in case they facing any issues for application’s services.</a:t>
            </a:r>
          </a:p>
          <a:p>
            <a:r>
              <a:rPr lang="en-US" sz="1800" dirty="0"/>
              <a:t>Raised tickets by user will be listed on the same page so that user can follow up and back track in case of requirement.</a:t>
            </a:r>
          </a:p>
          <a:p>
            <a:r>
              <a:rPr lang="en-US" sz="1800" dirty="0"/>
              <a:t>User can also access full details on ticket and along with title and description, user can also add comments to ask/converse follow up questions with app admins.</a:t>
            </a:r>
          </a:p>
        </p:txBody>
      </p:sp>
      <p:pic>
        <p:nvPicPr>
          <p:cNvPr id="4" name="Picture 3">
            <a:extLst>
              <a:ext uri="{FF2B5EF4-FFF2-40B4-BE49-F238E27FC236}">
                <a16:creationId xmlns:a16="http://schemas.microsoft.com/office/drawing/2014/main" id="{B99C5475-41F7-EEE0-83F4-3DF40E8A73A4}"/>
              </a:ext>
            </a:extLst>
          </p:cNvPr>
          <p:cNvPicPr>
            <a:picLocks noChangeAspect="1"/>
          </p:cNvPicPr>
          <p:nvPr/>
        </p:nvPicPr>
        <p:blipFill>
          <a:blip r:embed="rId2"/>
          <a:srcRect l="1262" r="1174"/>
          <a:stretch/>
        </p:blipFill>
        <p:spPr>
          <a:xfrm>
            <a:off x="5385816" y="1784022"/>
            <a:ext cx="6440424" cy="3234602"/>
          </a:xfrm>
          <a:prstGeom prst="rect">
            <a:avLst/>
          </a:prstGeom>
        </p:spPr>
      </p:pic>
    </p:spTree>
    <p:extLst>
      <p:ext uri="{BB962C8B-B14F-4D97-AF65-F5344CB8AC3E}">
        <p14:creationId xmlns:p14="http://schemas.microsoft.com/office/powerpoint/2010/main" val="1017069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EBC18B6-E5C3-4AD1-97A4-E6A3477A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62ED60-907E-C972-E938-7E71FB9583DD}"/>
              </a:ext>
            </a:extLst>
          </p:cNvPr>
          <p:cNvSpPr>
            <a:spLocks noGrp="1"/>
          </p:cNvSpPr>
          <p:nvPr>
            <p:ph type="title"/>
          </p:nvPr>
        </p:nvSpPr>
        <p:spPr>
          <a:xfrm>
            <a:off x="612648" y="1078992"/>
            <a:ext cx="6272784" cy="1545336"/>
          </a:xfrm>
        </p:spPr>
        <p:txBody>
          <a:bodyPr anchor="b">
            <a:normAutofit/>
          </a:bodyPr>
          <a:lstStyle/>
          <a:p>
            <a:r>
              <a:rPr lang="en-US" sz="5200" dirty="0"/>
              <a:t>ADMIN DASHBOARD</a:t>
            </a:r>
          </a:p>
        </p:txBody>
      </p:sp>
      <p:sp>
        <p:nvSpPr>
          <p:cNvPr id="24" name="Rectangle 23">
            <a:extLst>
              <a:ext uri="{FF2B5EF4-FFF2-40B4-BE49-F238E27FC236}">
                <a16:creationId xmlns:a16="http://schemas.microsoft.com/office/drawing/2014/main" id="{136A4AB6-B72B-4CC6-ADCF-BE807B6C3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039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A screenshot of a computer&#10;&#10;Description automatically generated">
            <a:extLst>
              <a:ext uri="{FF2B5EF4-FFF2-40B4-BE49-F238E27FC236}">
                <a16:creationId xmlns:a16="http://schemas.microsoft.com/office/drawing/2014/main" id="{0DFAA909-C70B-5D70-E8DA-F5A81F750ED9}"/>
              </a:ext>
            </a:extLst>
          </p:cNvPr>
          <p:cNvPicPr>
            <a:picLocks noChangeAspect="1"/>
          </p:cNvPicPr>
          <p:nvPr/>
        </p:nvPicPr>
        <p:blipFill>
          <a:blip r:embed="rId2"/>
          <a:srcRect t="8395"/>
          <a:stretch/>
        </p:blipFill>
        <p:spPr>
          <a:xfrm>
            <a:off x="7684008" y="1"/>
            <a:ext cx="4507992" cy="2240280"/>
          </a:xfrm>
          <a:prstGeom prst="rect">
            <a:avLst/>
          </a:prstGeom>
        </p:spPr>
      </p:pic>
      <p:sp>
        <p:nvSpPr>
          <p:cNvPr id="26" name="Rectangle 25">
            <a:extLst>
              <a:ext uri="{FF2B5EF4-FFF2-40B4-BE49-F238E27FC236}">
                <a16:creationId xmlns:a16="http://schemas.microsoft.com/office/drawing/2014/main" id="{B35D540D-9486-4236-952A-F72DC52D7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792"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110A00F-1FDA-DF61-24F5-27FD78C90D43}"/>
              </a:ext>
            </a:extLst>
          </p:cNvPr>
          <p:cNvSpPr>
            <a:spLocks noGrp="1"/>
          </p:cNvSpPr>
          <p:nvPr>
            <p:ph idx="1"/>
          </p:nvPr>
        </p:nvSpPr>
        <p:spPr>
          <a:xfrm>
            <a:off x="612648" y="3355848"/>
            <a:ext cx="6272784" cy="2825496"/>
          </a:xfrm>
        </p:spPr>
        <p:txBody>
          <a:bodyPr>
            <a:normAutofit fontScale="70000" lnSpcReduction="20000"/>
          </a:bodyPr>
          <a:lstStyle/>
          <a:p>
            <a:r>
              <a:rPr lang="en-US" sz="2200" dirty="0"/>
              <a:t>Admin dashboard provides three tabs – usage analytics, admin actions, support manager.</a:t>
            </a:r>
          </a:p>
          <a:p>
            <a:r>
              <a:rPr lang="en-US" sz="2200" dirty="0"/>
              <a:t>First pic – Usage Analytics, allows admin to keep track on application stats as shown in pic. </a:t>
            </a:r>
          </a:p>
          <a:p>
            <a:pPr lvl="1"/>
            <a:r>
              <a:rPr lang="en-US" sz="1800" dirty="0"/>
              <a:t>In future, dev can add more graphs, charts, etc. depending on business requirements.</a:t>
            </a:r>
          </a:p>
          <a:p>
            <a:r>
              <a:rPr lang="en-US" sz="2200" dirty="0"/>
              <a:t>Second pic – Admin Actions, allows admin to approve booked slots, update vaccine center’s slots.</a:t>
            </a:r>
          </a:p>
          <a:p>
            <a:pPr lvl="1"/>
            <a:r>
              <a:rPr lang="en-US" sz="1800" dirty="0"/>
              <a:t>Making slots zero of center, will automatically hide the centers for end users.</a:t>
            </a:r>
          </a:p>
          <a:p>
            <a:r>
              <a:rPr lang="en-US" sz="2200" dirty="0"/>
              <a:t>Third pic – Support Manager, allows admin to go through tickets raised by end users and add comments on particular ticket as an update for end users.</a:t>
            </a:r>
          </a:p>
          <a:p>
            <a:pPr lvl="1"/>
            <a:r>
              <a:rPr lang="en-US" sz="1800" dirty="0"/>
              <a:t>In future, dev can multiple cards showing ticket stats, SLA and OLA tracker, status update, file upload etc.</a:t>
            </a:r>
          </a:p>
        </p:txBody>
      </p:sp>
      <p:pic>
        <p:nvPicPr>
          <p:cNvPr id="17" name="Picture 16" descr="A screenshot of a computer&#10;&#10;Description automatically generated">
            <a:extLst>
              <a:ext uri="{FF2B5EF4-FFF2-40B4-BE49-F238E27FC236}">
                <a16:creationId xmlns:a16="http://schemas.microsoft.com/office/drawing/2014/main" id="{5AC0F9D8-B339-BC54-3325-536E2AEE460E}"/>
              </a:ext>
            </a:extLst>
          </p:cNvPr>
          <p:cNvPicPr>
            <a:picLocks noChangeAspect="1"/>
          </p:cNvPicPr>
          <p:nvPr/>
        </p:nvPicPr>
        <p:blipFill>
          <a:blip r:embed="rId3"/>
          <a:srcRect t="24440" b="12454"/>
          <a:stretch/>
        </p:blipFill>
        <p:spPr>
          <a:xfrm>
            <a:off x="7684008" y="4617719"/>
            <a:ext cx="4507992" cy="2240280"/>
          </a:xfrm>
          <a:prstGeom prst="rect">
            <a:avLst/>
          </a:prstGeom>
        </p:spPr>
      </p:pic>
      <p:pic>
        <p:nvPicPr>
          <p:cNvPr id="19" name="Picture 18">
            <a:extLst>
              <a:ext uri="{FF2B5EF4-FFF2-40B4-BE49-F238E27FC236}">
                <a16:creationId xmlns:a16="http://schemas.microsoft.com/office/drawing/2014/main" id="{89B2FE5C-8AB7-3CDD-DB09-1E18C0CA56A8}"/>
              </a:ext>
            </a:extLst>
          </p:cNvPr>
          <p:cNvPicPr>
            <a:picLocks noChangeAspect="1"/>
          </p:cNvPicPr>
          <p:nvPr/>
        </p:nvPicPr>
        <p:blipFill>
          <a:blip r:embed="rId4"/>
          <a:srcRect t="28237"/>
          <a:stretch/>
        </p:blipFill>
        <p:spPr>
          <a:xfrm>
            <a:off x="7684008" y="2308860"/>
            <a:ext cx="4507992" cy="2240280"/>
          </a:xfrm>
          <a:prstGeom prst="rect">
            <a:avLst/>
          </a:prstGeom>
        </p:spPr>
      </p:pic>
    </p:spTree>
    <p:extLst>
      <p:ext uri="{BB962C8B-B14F-4D97-AF65-F5344CB8AC3E}">
        <p14:creationId xmlns:p14="http://schemas.microsoft.com/office/powerpoint/2010/main" val="3464302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CA6251-9E71-34B3-BE11-F4B09D14FFC9}"/>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EDDF7A7-F56F-91E3-C84F-34C8AE484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428A0D8-8C6E-5BF0-6256-9BD159BFC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BE3228-8200-CD9A-5CE9-08344FC19B8F}"/>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dirty="0"/>
              <a:t>LEFTOVERS AND FUTURE ENHANCEMENT SCOPES</a:t>
            </a:r>
            <a:endParaRPr lang="en-US" kern="1200" dirty="0">
              <a:solidFill>
                <a:schemeClr val="tx1"/>
              </a:solidFill>
              <a:latin typeface="+mj-lt"/>
              <a:ea typeface="+mj-ea"/>
              <a:cs typeface="+mj-cs"/>
            </a:endParaRPr>
          </a:p>
        </p:txBody>
      </p:sp>
      <p:sp>
        <p:nvSpPr>
          <p:cNvPr id="7" name="TextBox 6">
            <a:extLst>
              <a:ext uri="{FF2B5EF4-FFF2-40B4-BE49-F238E27FC236}">
                <a16:creationId xmlns:a16="http://schemas.microsoft.com/office/drawing/2014/main" id="{0C0C1B12-A992-C6C3-17B7-3AAE417328B1}"/>
              </a:ext>
            </a:extLst>
          </p:cNvPr>
          <p:cNvSpPr txBox="1"/>
          <p:nvPr/>
        </p:nvSpPr>
        <p:spPr>
          <a:xfrm>
            <a:off x="6438967" y="682094"/>
            <a:ext cx="5273802" cy="5493812"/>
          </a:xfrm>
          <a:prstGeom prst="rect">
            <a:avLst/>
          </a:prstGeom>
          <a:noFill/>
        </p:spPr>
        <p:txBody>
          <a:bodyPr wrap="square" rtlCol="0">
            <a:spAutoFit/>
          </a:bodyPr>
          <a:lstStyle/>
          <a:p>
            <a:pPr marL="285750" indent="-285750">
              <a:buFont typeface="Arial" panose="020B0604020202020204" pitchFamily="34" charset="0"/>
              <a:buChar char="•"/>
            </a:pPr>
            <a:r>
              <a:rPr lang="en-US" sz="1500" dirty="0"/>
              <a:t>Support Module/Support Manager Module - files/media upload feature</a:t>
            </a:r>
          </a:p>
          <a:p>
            <a:pPr marL="285750" indent="-285750">
              <a:buFont typeface="Arial" panose="020B0604020202020204" pitchFamily="34" charset="0"/>
              <a:buChar char="•"/>
            </a:pPr>
            <a:r>
              <a:rPr lang="en-US" sz="1500" dirty="0"/>
              <a:t>Support Manager Module - ticket status update</a:t>
            </a:r>
          </a:p>
          <a:p>
            <a:pPr marL="285750" indent="-285750">
              <a:buFont typeface="Arial" panose="020B0604020202020204" pitchFamily="34" charset="0"/>
              <a:buChar char="•"/>
            </a:pPr>
            <a:r>
              <a:rPr lang="en-US" sz="1500" dirty="0"/>
              <a:t>Support Manager Module - SLA and OLA tracker</a:t>
            </a:r>
          </a:p>
          <a:p>
            <a:pPr marL="285750" indent="-285750">
              <a:buFont typeface="Arial" panose="020B0604020202020204" pitchFamily="34" charset="0"/>
              <a:buChar char="•"/>
            </a:pPr>
            <a:r>
              <a:rPr lang="en-US" sz="1500" dirty="0"/>
              <a:t>Notification Module - for updates on ticket by either side (end users or admins)</a:t>
            </a:r>
          </a:p>
          <a:p>
            <a:pPr marL="285750" indent="-285750">
              <a:buFont typeface="Arial" panose="020B0604020202020204" pitchFamily="34" charset="0"/>
              <a:buChar char="•"/>
            </a:pPr>
            <a:r>
              <a:rPr lang="en-US" sz="1500" dirty="0"/>
              <a:t>Code Cleanup - redundant codes in support and support manager services : typical dev probs, I was too lazy atm ;)</a:t>
            </a:r>
          </a:p>
          <a:p>
            <a:endParaRPr lang="en-US" dirty="0"/>
          </a:p>
          <a:p>
            <a:r>
              <a:rPr lang="en-US" dirty="0"/>
              <a:t>Additional Points:   </a:t>
            </a:r>
          </a:p>
          <a:p>
            <a:r>
              <a:rPr lang="en-US" sz="1500" dirty="0"/>
              <a:t>For me it was for demo purpose but if someone wants to scale up the project,  You might need to first refine codes on below points,</a:t>
            </a:r>
          </a:p>
          <a:p>
            <a:pPr marL="285750" indent="-285750">
              <a:buFont typeface="Arial" panose="020B0604020202020204" pitchFamily="34" charset="0"/>
              <a:buChar char="•"/>
            </a:pPr>
            <a:r>
              <a:rPr lang="en-US" sz="1500" dirty="0"/>
              <a:t>Exception Handling - need to handle in all controllers (I have done it but only on selective methods)</a:t>
            </a:r>
          </a:p>
          <a:p>
            <a:pPr marL="285750" indent="-285750">
              <a:buFont typeface="Arial" panose="020B0604020202020204" pitchFamily="34" charset="0"/>
              <a:buChar char="•"/>
            </a:pPr>
            <a:r>
              <a:rPr lang="en-US" sz="1500" dirty="0"/>
              <a:t>Asynchronization - need to check and implement (I have done it but only on selective methods)</a:t>
            </a:r>
          </a:p>
          <a:p>
            <a:pPr marL="285750" indent="-285750">
              <a:buFont typeface="Arial" panose="020B0604020202020204" pitchFamily="34" charset="0"/>
              <a:buChar char="•"/>
            </a:pPr>
            <a:r>
              <a:rPr lang="en-US" sz="1500" dirty="0"/>
              <a:t>Dependency on 3rd Party Libraries - to avoid processing time if requires, also ensure security if library is in-built by MS.</a:t>
            </a:r>
          </a:p>
          <a:p>
            <a:pPr marL="285750" indent="-285750">
              <a:buFont typeface="Arial" panose="020B0604020202020204" pitchFamily="34" charset="0"/>
              <a:buChar char="•"/>
            </a:pPr>
            <a:r>
              <a:rPr lang="en-US" sz="1500" dirty="0"/>
              <a:t>Use Queue with Batch - I haven't used, but in case if requires to interact with Database with API call for bulk data/records (reduce processing time).</a:t>
            </a:r>
          </a:p>
        </p:txBody>
      </p:sp>
    </p:spTree>
    <p:extLst>
      <p:ext uri="{BB962C8B-B14F-4D97-AF65-F5344CB8AC3E}">
        <p14:creationId xmlns:p14="http://schemas.microsoft.com/office/powerpoint/2010/main" val="795188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35EF2B-AE15-00A4-B8F4-09D18B81B73D}"/>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17A921-EB22-7BBD-CEC2-6936BEC2D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81312AD-8E0D-9EFB-E16F-32ACC5CC2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8F60AC-5FB2-2133-2F2D-B427ABB2005A}"/>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kern="1200" dirty="0">
                <a:solidFill>
                  <a:schemeClr val="tx1"/>
                </a:solidFill>
                <a:latin typeface="+mj-lt"/>
                <a:ea typeface="+mj-ea"/>
                <a:cs typeface="+mj-cs"/>
              </a:rPr>
              <a:t>CONCLUSION</a:t>
            </a:r>
          </a:p>
        </p:txBody>
      </p:sp>
      <p:sp>
        <p:nvSpPr>
          <p:cNvPr id="5" name="TextBox 4">
            <a:extLst>
              <a:ext uri="{FF2B5EF4-FFF2-40B4-BE49-F238E27FC236}">
                <a16:creationId xmlns:a16="http://schemas.microsoft.com/office/drawing/2014/main" id="{0C798612-6428-FE14-146F-33A3F95A41AE}"/>
              </a:ext>
            </a:extLst>
          </p:cNvPr>
          <p:cNvSpPr txBox="1"/>
          <p:nvPr/>
        </p:nvSpPr>
        <p:spPr>
          <a:xfrm>
            <a:off x="6606253" y="1389980"/>
            <a:ext cx="5457692" cy="4078039"/>
          </a:xfrm>
          <a:prstGeom prst="rect">
            <a:avLst/>
          </a:prstGeom>
          <a:noFill/>
        </p:spPr>
        <p:txBody>
          <a:bodyPr wrap="square">
            <a:spAutoFit/>
          </a:bodyPr>
          <a:lstStyle/>
          <a:p>
            <a:pPr marL="0" indent="0">
              <a:spcAft>
                <a:spcPts val="600"/>
              </a:spcAft>
              <a:buNone/>
            </a:pPr>
            <a:r>
              <a:rPr lang="en-US" sz="1800" b="0" i="0" dirty="0">
                <a:effectLst/>
              </a:rPr>
              <a:t>To wrap up, our Vax Track vaccination portal, built with the ASP.NET MVC framework, simplifies the vaccination process for users and administrators alike. It offers easy registration, slot booking, and robust admin tools for managing approvals and slot availability. This project not only meets current needs but also sets the stage for future improvements in public health management. Thank you for your time.</a:t>
            </a:r>
          </a:p>
          <a:p>
            <a:pPr marL="0" indent="0">
              <a:spcAft>
                <a:spcPts val="600"/>
              </a:spcAft>
              <a:buNone/>
            </a:pPr>
            <a:endParaRPr lang="en-US" sz="1800" dirty="0"/>
          </a:p>
          <a:p>
            <a:pPr marL="0" indent="0">
              <a:spcAft>
                <a:spcPts val="600"/>
              </a:spcAft>
              <a:buNone/>
            </a:pPr>
            <a:r>
              <a:rPr lang="en-US" sz="1800" dirty="0"/>
              <a:t>Thank You</a:t>
            </a:r>
          </a:p>
          <a:p>
            <a:pPr marL="0" indent="0">
              <a:spcAft>
                <a:spcPts val="600"/>
              </a:spcAft>
              <a:buNone/>
            </a:pPr>
            <a:r>
              <a:rPr lang="en-US" sz="1800" dirty="0"/>
              <a:t>Vivek Kumar</a:t>
            </a:r>
          </a:p>
          <a:p>
            <a:pPr marL="0" indent="0">
              <a:spcAft>
                <a:spcPts val="600"/>
              </a:spcAft>
              <a:buNone/>
            </a:pPr>
            <a:r>
              <a:rPr lang="en-US" sz="1800" dirty="0"/>
              <a:t>Associate Consultant | Infosys</a:t>
            </a:r>
          </a:p>
          <a:p>
            <a:pPr marL="0" indent="0">
              <a:spcAft>
                <a:spcPts val="600"/>
              </a:spcAft>
              <a:buNone/>
            </a:pPr>
            <a:r>
              <a:rPr lang="en-US" dirty="0"/>
              <a:t>Developer | British Petroleum</a:t>
            </a:r>
            <a:endParaRPr lang="en-US" sz="1800" dirty="0"/>
          </a:p>
        </p:txBody>
      </p:sp>
    </p:spTree>
    <p:extLst>
      <p:ext uri="{BB962C8B-B14F-4D97-AF65-F5344CB8AC3E}">
        <p14:creationId xmlns:p14="http://schemas.microsoft.com/office/powerpoint/2010/main" val="51515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CCBF13E-AD46-553A-8828-DEAF082B6344}"/>
              </a:ext>
            </a:extLst>
          </p:cNvPr>
          <p:cNvSpPr>
            <a:spLocks noGrp="1"/>
          </p:cNvSpPr>
          <p:nvPr>
            <p:ph type="title"/>
          </p:nvPr>
        </p:nvSpPr>
        <p:spPr>
          <a:xfrm>
            <a:off x="838200" y="713312"/>
            <a:ext cx="4038600" cy="5431376"/>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9953AD89-7680-B601-4333-CC90B3628E2E}"/>
              </a:ext>
            </a:extLst>
          </p:cNvPr>
          <p:cNvSpPr>
            <a:spLocks noGrp="1"/>
          </p:cNvSpPr>
          <p:nvPr>
            <p:ph idx="1"/>
          </p:nvPr>
        </p:nvSpPr>
        <p:spPr>
          <a:xfrm>
            <a:off x="6095999" y="713313"/>
            <a:ext cx="5257801" cy="5431376"/>
          </a:xfrm>
        </p:spPr>
        <p:txBody>
          <a:bodyPr anchor="ctr">
            <a:normAutofit/>
          </a:bodyPr>
          <a:lstStyle/>
          <a:p>
            <a:r>
              <a:rPr lang="en-US" sz="2000" dirty="0"/>
              <a:t>Introduction</a:t>
            </a:r>
          </a:p>
          <a:p>
            <a:r>
              <a:rPr lang="en-US" sz="2000" dirty="0"/>
              <a:t>Case Study</a:t>
            </a:r>
          </a:p>
          <a:p>
            <a:r>
              <a:rPr lang="en-US" sz="2000" dirty="0"/>
              <a:t>Application Overview</a:t>
            </a:r>
          </a:p>
          <a:p>
            <a:r>
              <a:rPr lang="en-US" sz="2000" dirty="0"/>
              <a:t>Updates</a:t>
            </a:r>
          </a:p>
          <a:p>
            <a:r>
              <a:rPr lang="en-US" sz="2000" dirty="0"/>
              <a:t>Identified Bugs &amp; Fixes</a:t>
            </a:r>
          </a:p>
          <a:p>
            <a:r>
              <a:rPr lang="en-US" sz="2000" dirty="0"/>
              <a:t>User Roles &amp; Scopes</a:t>
            </a:r>
          </a:p>
          <a:p>
            <a:r>
              <a:rPr lang="en-US" sz="2000" dirty="0"/>
              <a:t>Database Diagram</a:t>
            </a:r>
          </a:p>
          <a:p>
            <a:r>
              <a:rPr lang="en-US" sz="2000" dirty="0"/>
              <a:t>Architecture Layer Diagram</a:t>
            </a:r>
          </a:p>
          <a:p>
            <a:r>
              <a:rPr lang="en-US" sz="2000" dirty="0"/>
              <a:t>Section – Pages </a:t>
            </a:r>
          </a:p>
          <a:p>
            <a:r>
              <a:rPr lang="en-US" sz="2000" dirty="0"/>
              <a:t>Leftover &amp; Future Enhancements</a:t>
            </a:r>
          </a:p>
          <a:p>
            <a:r>
              <a:rPr lang="en-US" sz="2000" dirty="0"/>
              <a:t>Conclusion</a:t>
            </a:r>
          </a:p>
          <a:p>
            <a:endParaRPr lang="en-US" sz="2000" dirty="0"/>
          </a:p>
          <a:p>
            <a:pPr marL="0" indent="0">
              <a:buNone/>
            </a:pPr>
            <a:r>
              <a:rPr lang="en-US" sz="2000">
                <a:hlinkClick r:id="rId2"/>
              </a:rPr>
              <a:t>GitHub - ReadMe</a:t>
            </a:r>
            <a:endParaRPr lang="en-US" sz="2000" dirty="0"/>
          </a:p>
          <a:p>
            <a:endParaRPr lang="en-US" sz="2000" dirty="0"/>
          </a:p>
          <a:p>
            <a:endParaRPr lang="en-US" sz="2000" dirty="0"/>
          </a:p>
        </p:txBody>
      </p:sp>
    </p:spTree>
    <p:extLst>
      <p:ext uri="{BB962C8B-B14F-4D97-AF65-F5344CB8AC3E}">
        <p14:creationId xmlns:p14="http://schemas.microsoft.com/office/powerpoint/2010/main" val="2326629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379896A2-2441-810F-E481-161E448C48BC}"/>
              </a:ext>
            </a:extLst>
          </p:cNvPr>
          <p:cNvSpPr>
            <a:spLocks noGrp="1"/>
          </p:cNvSpPr>
          <p:nvPr>
            <p:ph type="title"/>
          </p:nvPr>
        </p:nvSpPr>
        <p:spPr>
          <a:xfrm>
            <a:off x="838200" y="713312"/>
            <a:ext cx="4038600" cy="5431376"/>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930E73C5-92D2-0216-134D-F07197440896}"/>
              </a:ext>
            </a:extLst>
          </p:cNvPr>
          <p:cNvSpPr>
            <a:spLocks noGrp="1"/>
          </p:cNvSpPr>
          <p:nvPr>
            <p:ph idx="1"/>
          </p:nvPr>
        </p:nvSpPr>
        <p:spPr>
          <a:xfrm>
            <a:off x="6095999" y="713313"/>
            <a:ext cx="5257801" cy="5431376"/>
          </a:xfrm>
        </p:spPr>
        <p:txBody>
          <a:bodyPr anchor="ctr">
            <a:normAutofit/>
          </a:bodyPr>
          <a:lstStyle/>
          <a:p>
            <a:r>
              <a:rPr lang="en-US" sz="1900" b="0" i="0" dirty="0">
                <a:effectLst/>
              </a:rPr>
              <a:t>The COVID-19 pandemic has highlighted the critical need for efficient and accessible vaccination systems. To address this, we have developed a web-based application using the ASP.NET MVC framework. This application aims to streamline the vaccination process by providing a user-friendly portal for both normal users and administrators.</a:t>
            </a:r>
          </a:p>
          <a:p>
            <a:r>
              <a:rPr lang="en-US" sz="1900" b="0" i="0" dirty="0">
                <a:effectLst/>
              </a:rPr>
              <a:t>The primary purpose of this vaccination portal is to facilitate the booking and management of COVID-19 vaccination slots. The objectives include:</a:t>
            </a:r>
          </a:p>
          <a:p>
            <a:pPr lvl="1"/>
            <a:r>
              <a:rPr lang="en-US" sz="1900" b="0" i="0" dirty="0">
                <a:effectLst/>
              </a:rPr>
              <a:t>Simplifying the registration and booking process for users.</a:t>
            </a:r>
          </a:p>
          <a:p>
            <a:pPr lvl="1"/>
            <a:r>
              <a:rPr lang="en-US" sz="1900" b="0" i="0" dirty="0">
                <a:effectLst/>
              </a:rPr>
              <a:t>Providing administrators with tools to manage vaccination slots and user approvals efficiently.</a:t>
            </a:r>
          </a:p>
          <a:p>
            <a:pPr lvl="1"/>
            <a:r>
              <a:rPr lang="en-US" sz="1900" b="0" i="0" dirty="0">
                <a:effectLst/>
              </a:rPr>
              <a:t>Ensuring secure and accurate tracking of vaccination statuses.</a:t>
            </a:r>
          </a:p>
        </p:txBody>
      </p:sp>
    </p:spTree>
    <p:extLst>
      <p:ext uri="{BB962C8B-B14F-4D97-AF65-F5344CB8AC3E}">
        <p14:creationId xmlns:p14="http://schemas.microsoft.com/office/powerpoint/2010/main" val="681996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FE4444C-91C4-5AE9-B770-869E25EA2050}"/>
              </a:ext>
            </a:extLst>
          </p:cNvPr>
          <p:cNvSpPr>
            <a:spLocks noGrp="1"/>
          </p:cNvSpPr>
          <p:nvPr>
            <p:ph type="title"/>
          </p:nvPr>
        </p:nvSpPr>
        <p:spPr>
          <a:xfrm>
            <a:off x="838200" y="713312"/>
            <a:ext cx="4038600" cy="5431376"/>
          </a:xfrm>
        </p:spPr>
        <p:txBody>
          <a:bodyPr>
            <a:normAutofit/>
          </a:bodyPr>
          <a:lstStyle/>
          <a:p>
            <a:r>
              <a:rPr lang="en-US" dirty="0"/>
              <a:t>CASE STUDY</a:t>
            </a:r>
          </a:p>
        </p:txBody>
      </p:sp>
      <p:sp>
        <p:nvSpPr>
          <p:cNvPr id="3" name="Content Placeholder 2">
            <a:extLst>
              <a:ext uri="{FF2B5EF4-FFF2-40B4-BE49-F238E27FC236}">
                <a16:creationId xmlns:a16="http://schemas.microsoft.com/office/drawing/2014/main" id="{F0FDFFA3-DEC5-C3DF-553A-E9699FF394AD}"/>
              </a:ext>
            </a:extLst>
          </p:cNvPr>
          <p:cNvSpPr>
            <a:spLocks noGrp="1"/>
          </p:cNvSpPr>
          <p:nvPr>
            <p:ph idx="1"/>
          </p:nvPr>
        </p:nvSpPr>
        <p:spPr>
          <a:xfrm>
            <a:off x="6095999" y="85726"/>
            <a:ext cx="5257801" cy="6581774"/>
          </a:xfrm>
        </p:spPr>
        <p:txBody>
          <a:bodyPr anchor="ctr">
            <a:normAutofit fontScale="92500" lnSpcReduction="10000"/>
          </a:bodyPr>
          <a:lstStyle/>
          <a:p>
            <a:pPr marL="0" indent="0">
              <a:buNone/>
            </a:pPr>
            <a:r>
              <a:rPr lang="en-US" sz="1200" b="1" i="0" dirty="0">
                <a:effectLst/>
                <a:latin typeface="Segoe UI" panose="020B0502040204020203" pitchFamily="34" charset="0"/>
              </a:rPr>
              <a:t>Case Study: Streamlining COVID-19 Vaccination with ASP.NET MVC</a:t>
            </a:r>
          </a:p>
          <a:p>
            <a:pPr marL="0" indent="0">
              <a:buNone/>
            </a:pPr>
            <a:r>
              <a:rPr lang="en-US" sz="1200" b="1" i="0" dirty="0">
                <a:effectLst/>
                <a:latin typeface="Segoe UI" panose="020B0502040204020203" pitchFamily="34" charset="0"/>
              </a:rPr>
              <a:t>Overview</a:t>
            </a:r>
          </a:p>
          <a:p>
            <a:r>
              <a:rPr lang="en-US" sz="1100" b="0" i="0" dirty="0">
                <a:effectLst/>
                <a:latin typeface="Segoe UI" panose="020B0502040204020203" pitchFamily="34" charset="0"/>
              </a:rPr>
              <a:t>The COVID-19 pandemic underscored the necessity for efficient and accessible vaccination systems. In response, we developed a web-based application using the ASP.NET MVC framework to streamline the vaccination process. This application serves as a user-friendly portal for both general users and administrators, aiming to simplify the booking and management of COVID-19 vaccination slots.</a:t>
            </a:r>
          </a:p>
          <a:p>
            <a:pPr marL="0" indent="0">
              <a:buNone/>
            </a:pPr>
            <a:r>
              <a:rPr lang="en-US" sz="1200" b="1" i="0" dirty="0">
                <a:effectLst/>
                <a:latin typeface="Segoe UI" panose="020B0502040204020203" pitchFamily="34" charset="0"/>
              </a:rPr>
              <a:t>Objectives</a:t>
            </a:r>
          </a:p>
          <a:p>
            <a:r>
              <a:rPr lang="en-US" sz="1100" b="1" i="0" dirty="0">
                <a:effectLst/>
                <a:latin typeface="Segoe UI" panose="020B0502040204020203" pitchFamily="34" charset="0"/>
              </a:rPr>
              <a:t>Simplify Registration and Booking</a:t>
            </a:r>
            <a:r>
              <a:rPr lang="en-US" sz="1100" b="0" i="0" dirty="0">
                <a:effectLst/>
                <a:latin typeface="Segoe UI" panose="020B0502040204020203" pitchFamily="34" charset="0"/>
              </a:rPr>
              <a:t>: Provide an intuitive interface for users to register and book vaccination slots easily.</a:t>
            </a:r>
          </a:p>
          <a:p>
            <a:r>
              <a:rPr lang="en-US" sz="1100" b="1" i="0" dirty="0">
                <a:effectLst/>
                <a:latin typeface="Segoe UI" panose="020B0502040204020203" pitchFamily="34" charset="0"/>
              </a:rPr>
              <a:t>Efficient Slot Management</a:t>
            </a:r>
            <a:r>
              <a:rPr lang="en-US" sz="1100" b="0" i="0" dirty="0">
                <a:effectLst/>
                <a:latin typeface="Segoe UI" panose="020B0502040204020203" pitchFamily="34" charset="0"/>
              </a:rPr>
              <a:t>: Equip administrators with tools to manage vaccination slots and user approvals effectively.</a:t>
            </a:r>
          </a:p>
          <a:p>
            <a:r>
              <a:rPr lang="en-US" sz="1100" b="1" i="0" dirty="0">
                <a:effectLst/>
                <a:latin typeface="Segoe UI" panose="020B0502040204020203" pitchFamily="34" charset="0"/>
              </a:rPr>
              <a:t>Secure Tracking</a:t>
            </a:r>
            <a:r>
              <a:rPr lang="en-US" sz="1100" b="0" i="0" dirty="0">
                <a:effectLst/>
                <a:latin typeface="Segoe UI" panose="020B0502040204020203" pitchFamily="34" charset="0"/>
              </a:rPr>
              <a:t>: Ensure secure and accurate tracking of vaccination statuses.</a:t>
            </a:r>
          </a:p>
          <a:p>
            <a:pPr marL="0" indent="0">
              <a:buNone/>
            </a:pPr>
            <a:r>
              <a:rPr lang="en-US" sz="1200" b="1" i="0" dirty="0">
                <a:effectLst/>
                <a:latin typeface="Segoe UI" panose="020B0502040204020203" pitchFamily="34" charset="0"/>
              </a:rPr>
              <a:t>Implementation</a:t>
            </a:r>
          </a:p>
          <a:p>
            <a:pPr>
              <a:buFont typeface="+mj-lt"/>
              <a:buAutoNum type="arabicPeriod"/>
            </a:pPr>
            <a:r>
              <a:rPr lang="en-US" sz="1100" i="0" dirty="0">
                <a:effectLst/>
                <a:latin typeface="Segoe UI" panose="020B0502040204020203" pitchFamily="34" charset="0"/>
              </a:rPr>
              <a:t>User Registration and Booking</a:t>
            </a:r>
            <a:endParaRPr lang="en-US" sz="1100" dirty="0">
              <a:latin typeface="Segoe UI" panose="020B0502040204020203" pitchFamily="34" charset="0"/>
            </a:endParaRPr>
          </a:p>
          <a:p>
            <a:pPr lvl="1">
              <a:buFont typeface="+mj-lt"/>
              <a:buAutoNum type="arabicPeriod"/>
            </a:pPr>
            <a:r>
              <a:rPr lang="en-US" sz="1000" b="0" i="0" dirty="0">
                <a:effectLst/>
                <a:latin typeface="Segoe UI" panose="020B0502040204020203" pitchFamily="34" charset="0"/>
              </a:rPr>
              <a:t>Users can create accounts and log in to the portal.</a:t>
            </a:r>
          </a:p>
          <a:p>
            <a:pPr lvl="1">
              <a:buFont typeface="+mj-lt"/>
              <a:buAutoNum type="arabicPeriod"/>
            </a:pPr>
            <a:r>
              <a:rPr lang="en-US" sz="1000" b="0" i="0" dirty="0">
                <a:effectLst/>
                <a:latin typeface="Segoe UI" panose="020B0502040204020203" pitchFamily="34" charset="0"/>
              </a:rPr>
              <a:t>The system allows users to search for available vaccination slots based on location and date.</a:t>
            </a:r>
          </a:p>
          <a:p>
            <a:pPr lvl="1">
              <a:buFont typeface="+mj-lt"/>
              <a:buAutoNum type="arabicPeriod"/>
            </a:pPr>
            <a:r>
              <a:rPr lang="en-US" sz="1000" b="0" i="0" dirty="0">
                <a:effectLst/>
                <a:latin typeface="Segoe UI" panose="020B0502040204020203" pitchFamily="34" charset="0"/>
              </a:rPr>
              <a:t>Users can book slots and receive confirmation notifications via email or SMS.</a:t>
            </a:r>
          </a:p>
          <a:p>
            <a:pPr>
              <a:buFont typeface="+mj-lt"/>
              <a:buAutoNum type="arabicPeriod"/>
            </a:pPr>
            <a:r>
              <a:rPr lang="en-US" sz="1100" i="0" dirty="0">
                <a:effectLst/>
                <a:latin typeface="Segoe UI" panose="020B0502040204020203" pitchFamily="34" charset="0"/>
              </a:rPr>
              <a:t>Administrator Tools</a:t>
            </a:r>
            <a:endParaRPr lang="en-US" sz="1100" dirty="0">
              <a:latin typeface="Segoe UI" panose="020B0502040204020203" pitchFamily="34" charset="0"/>
            </a:endParaRPr>
          </a:p>
          <a:p>
            <a:pPr lvl="1">
              <a:buFont typeface="+mj-lt"/>
              <a:buAutoNum type="arabicPeriod"/>
            </a:pPr>
            <a:r>
              <a:rPr lang="en-US" sz="1000" b="0" i="0" dirty="0">
                <a:effectLst/>
                <a:latin typeface="Segoe UI" panose="020B0502040204020203" pitchFamily="34" charset="0"/>
              </a:rPr>
              <a:t>Administrators have access to a dashboard to view and manage all booked slots.</a:t>
            </a:r>
          </a:p>
          <a:p>
            <a:pPr lvl="1">
              <a:buFont typeface="+mj-lt"/>
              <a:buAutoNum type="arabicPeriod"/>
            </a:pPr>
            <a:r>
              <a:rPr lang="en-US" sz="1000" b="0" i="0" dirty="0">
                <a:effectLst/>
                <a:latin typeface="Segoe UI" panose="020B0502040204020203" pitchFamily="34" charset="0"/>
              </a:rPr>
              <a:t>Tools are provided for approving or rejecting user registrations and slot bookings.</a:t>
            </a:r>
          </a:p>
          <a:p>
            <a:pPr lvl="1">
              <a:buFont typeface="+mj-lt"/>
              <a:buAutoNum type="arabicPeriod"/>
            </a:pPr>
            <a:r>
              <a:rPr lang="en-US" sz="1000" b="0" i="0" dirty="0">
                <a:effectLst/>
                <a:latin typeface="Segoe UI" panose="020B0502040204020203" pitchFamily="34" charset="0"/>
              </a:rPr>
              <a:t>The system includes features for adding new vaccination centers and updating slot availability.</a:t>
            </a:r>
          </a:p>
          <a:p>
            <a:pPr>
              <a:buFont typeface="+mj-lt"/>
              <a:buAutoNum type="arabicPeriod"/>
            </a:pPr>
            <a:r>
              <a:rPr lang="en-US" sz="1100" i="0" dirty="0">
                <a:effectLst/>
                <a:latin typeface="Segoe UI" panose="020B0502040204020203" pitchFamily="34" charset="0"/>
              </a:rPr>
              <a:t>Security and Tracking</a:t>
            </a:r>
            <a:endParaRPr lang="en-US" sz="1100" dirty="0">
              <a:latin typeface="Segoe UI" panose="020B0502040204020203" pitchFamily="34" charset="0"/>
            </a:endParaRPr>
          </a:p>
          <a:p>
            <a:pPr lvl="1">
              <a:buFont typeface="+mj-lt"/>
              <a:buAutoNum type="arabicPeriod"/>
            </a:pPr>
            <a:r>
              <a:rPr lang="en-US" sz="1000" b="0" i="0" dirty="0">
                <a:effectLst/>
                <a:latin typeface="Segoe UI" panose="020B0502040204020203" pitchFamily="34" charset="0"/>
              </a:rPr>
              <a:t>The application uses secure authentication methods to protect user data.</a:t>
            </a:r>
            <a:endParaRPr lang="en-US" sz="1000" dirty="0">
              <a:latin typeface="Segoe UI" panose="020B0502040204020203" pitchFamily="34" charset="0"/>
            </a:endParaRPr>
          </a:p>
          <a:p>
            <a:pPr lvl="1">
              <a:buFont typeface="+mj-lt"/>
              <a:buAutoNum type="arabicPeriod"/>
            </a:pPr>
            <a:r>
              <a:rPr lang="en-US" sz="1000" b="0" i="0" dirty="0">
                <a:effectLst/>
                <a:latin typeface="Segoe UI" panose="020B0502040204020203" pitchFamily="34" charset="0"/>
              </a:rPr>
              <a:t>Vaccination statuses are updated in real-time and can be tracked by both users and administrators.</a:t>
            </a:r>
          </a:p>
          <a:p>
            <a:pPr lvl="1">
              <a:buFont typeface="+mj-lt"/>
              <a:buAutoNum type="arabicPeriod"/>
            </a:pPr>
            <a:r>
              <a:rPr lang="en-US" sz="1000" b="0" i="0" dirty="0">
                <a:effectLst/>
                <a:latin typeface="Segoe UI" panose="020B0502040204020203" pitchFamily="34" charset="0"/>
              </a:rPr>
              <a:t>Detailed logs are maintained for all activities to ensure transparency and accountability.</a:t>
            </a:r>
          </a:p>
          <a:p>
            <a:pPr>
              <a:buFont typeface="+mj-lt"/>
              <a:buAutoNum type="arabicPeriod"/>
            </a:pPr>
            <a:r>
              <a:rPr lang="en-US" sz="1100" i="0" dirty="0">
                <a:effectLst/>
                <a:latin typeface="Segoe UI" panose="020B0502040204020203" pitchFamily="34" charset="0"/>
              </a:rPr>
              <a:t>Results</a:t>
            </a:r>
            <a:endParaRPr lang="en-US" sz="1100" dirty="0">
              <a:latin typeface="Segoe UI" panose="020B0502040204020203" pitchFamily="34" charset="0"/>
            </a:endParaRPr>
          </a:p>
          <a:p>
            <a:pPr lvl="1">
              <a:buFont typeface="+mj-lt"/>
              <a:buAutoNum type="arabicPeriod"/>
            </a:pPr>
            <a:r>
              <a:rPr lang="en-US" sz="1000" b="1" i="0" dirty="0">
                <a:effectLst/>
                <a:latin typeface="Segoe UI" panose="020B0502040204020203" pitchFamily="34" charset="0"/>
              </a:rPr>
              <a:t>Increased Efficiency</a:t>
            </a:r>
            <a:r>
              <a:rPr lang="en-US" sz="1000" b="0" i="0" dirty="0">
                <a:effectLst/>
                <a:latin typeface="Segoe UI" panose="020B0502040204020203" pitchFamily="34" charset="0"/>
              </a:rPr>
              <a:t>: The portal significantly reduced the time required for users to book vaccination slots.</a:t>
            </a:r>
            <a:endParaRPr lang="en-US" sz="1000" dirty="0">
              <a:latin typeface="Segoe UI" panose="020B0502040204020203" pitchFamily="34" charset="0"/>
            </a:endParaRPr>
          </a:p>
          <a:p>
            <a:pPr lvl="1">
              <a:buFont typeface="+mj-lt"/>
              <a:buAutoNum type="arabicPeriod"/>
            </a:pPr>
            <a:r>
              <a:rPr lang="en-US" sz="1000" b="1" i="0" dirty="0">
                <a:effectLst/>
                <a:latin typeface="Segoe UI" panose="020B0502040204020203" pitchFamily="34" charset="0"/>
              </a:rPr>
              <a:t>Improved Management</a:t>
            </a:r>
            <a:r>
              <a:rPr lang="en-US" sz="1000" b="0" i="0" dirty="0">
                <a:effectLst/>
                <a:latin typeface="Segoe UI" panose="020B0502040204020203" pitchFamily="34" charset="0"/>
              </a:rPr>
              <a:t>: Administrators reported a more streamlined process for managing slots and user approvals.</a:t>
            </a:r>
          </a:p>
          <a:p>
            <a:pPr lvl="1">
              <a:buFont typeface="+mj-lt"/>
              <a:buAutoNum type="arabicPeriod"/>
            </a:pPr>
            <a:r>
              <a:rPr lang="en-US" sz="1000" b="1" i="0" dirty="0">
                <a:effectLst/>
                <a:latin typeface="Segoe UI" panose="020B0502040204020203" pitchFamily="34" charset="0"/>
              </a:rPr>
              <a:t>Enhanced Security</a:t>
            </a:r>
            <a:r>
              <a:rPr lang="en-US" sz="1000" b="0" i="0" dirty="0">
                <a:effectLst/>
                <a:latin typeface="Segoe UI" panose="020B0502040204020203" pitchFamily="34" charset="0"/>
              </a:rPr>
              <a:t>: The secure tracking system ensured accurate and up-to-date vaccination records.</a:t>
            </a:r>
          </a:p>
        </p:txBody>
      </p:sp>
    </p:spTree>
    <p:extLst>
      <p:ext uri="{BB962C8B-B14F-4D97-AF65-F5344CB8AC3E}">
        <p14:creationId xmlns:p14="http://schemas.microsoft.com/office/powerpoint/2010/main" val="151684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9BE799EE-E502-5986-F69D-2835C1CABAA7}"/>
              </a:ext>
            </a:extLst>
          </p:cNvPr>
          <p:cNvSpPr>
            <a:spLocks noGrp="1"/>
          </p:cNvSpPr>
          <p:nvPr>
            <p:ph type="title"/>
          </p:nvPr>
        </p:nvSpPr>
        <p:spPr>
          <a:xfrm>
            <a:off x="838200" y="713312"/>
            <a:ext cx="4038600" cy="5431376"/>
          </a:xfrm>
        </p:spPr>
        <p:txBody>
          <a:bodyPr>
            <a:normAutofit/>
          </a:bodyPr>
          <a:lstStyle/>
          <a:p>
            <a:r>
              <a:rPr lang="en-US" dirty="0"/>
              <a:t>APPLICATION OVERVIEW</a:t>
            </a:r>
          </a:p>
        </p:txBody>
      </p:sp>
      <p:sp>
        <p:nvSpPr>
          <p:cNvPr id="3" name="Content Placeholder 2">
            <a:extLst>
              <a:ext uri="{FF2B5EF4-FFF2-40B4-BE49-F238E27FC236}">
                <a16:creationId xmlns:a16="http://schemas.microsoft.com/office/drawing/2014/main" id="{1F89EC66-CD96-0FC9-6E3D-81252191FC7B}"/>
              </a:ext>
            </a:extLst>
          </p:cNvPr>
          <p:cNvSpPr>
            <a:spLocks noGrp="1"/>
          </p:cNvSpPr>
          <p:nvPr>
            <p:ph idx="1"/>
          </p:nvPr>
        </p:nvSpPr>
        <p:spPr>
          <a:xfrm>
            <a:off x="6095999" y="713313"/>
            <a:ext cx="5257801" cy="5431376"/>
          </a:xfrm>
        </p:spPr>
        <p:txBody>
          <a:bodyPr anchor="ctr">
            <a:normAutofit/>
          </a:bodyPr>
          <a:lstStyle/>
          <a:p>
            <a:r>
              <a:rPr lang="en-US" sz="1400" b="0" i="0" dirty="0">
                <a:effectLst/>
              </a:rPr>
              <a:t>The vaccination portal is designed to cater to two types of users: normal users and administrators. Normal users can register, log in, and book vaccination slots, while administrators have additional functionalities to manage the overall vaccination process. The application ensures a seamless experience.</a:t>
            </a:r>
          </a:p>
          <a:p>
            <a:r>
              <a:rPr lang="en-US" sz="1400" i="0" dirty="0">
                <a:effectLst/>
              </a:rPr>
              <a:t>Key Features and Functionalities</a:t>
            </a:r>
          </a:p>
          <a:p>
            <a:pPr lvl="1"/>
            <a:r>
              <a:rPr lang="en-US" sz="1400" b="1" i="0" dirty="0">
                <a:effectLst/>
              </a:rPr>
              <a:t>User Registration and Login</a:t>
            </a:r>
            <a:r>
              <a:rPr lang="en-US" sz="1400" b="0" i="0" dirty="0">
                <a:effectLst/>
              </a:rPr>
              <a:t>: New users can register and log in to the portal. Successful registration leads to auto-login and redirection to the user profile page.</a:t>
            </a:r>
          </a:p>
          <a:p>
            <a:pPr lvl="1"/>
            <a:r>
              <a:rPr lang="en-US" sz="1400" b="1" i="0" dirty="0">
                <a:effectLst/>
              </a:rPr>
              <a:t>User Profile Management</a:t>
            </a:r>
            <a:r>
              <a:rPr lang="en-US" sz="1400" b="0" i="0" dirty="0">
                <a:effectLst/>
              </a:rPr>
              <a:t>: Users can view and update their profile information and check their vaccination status.</a:t>
            </a:r>
          </a:p>
          <a:p>
            <a:pPr lvl="1"/>
            <a:r>
              <a:rPr lang="en-US" sz="1400" b="1" i="0" dirty="0">
                <a:effectLst/>
              </a:rPr>
              <a:t>Slot Booking</a:t>
            </a:r>
            <a:r>
              <a:rPr lang="en-US" sz="1400" b="0" i="0" dirty="0">
                <a:effectLst/>
              </a:rPr>
              <a:t>: Users can book available vaccination slots. The status changes from ‘not vaccinated’ to ‘vaccinated’ once approved by the admin.</a:t>
            </a:r>
          </a:p>
          <a:p>
            <a:pPr lvl="1"/>
            <a:r>
              <a:rPr lang="en-US" sz="1400" b="1" i="0" dirty="0">
                <a:effectLst/>
              </a:rPr>
              <a:t>Admin Dashboard</a:t>
            </a:r>
            <a:r>
              <a:rPr lang="en-US" sz="1400" b="0" i="0" dirty="0">
                <a:effectLst/>
              </a:rPr>
              <a:t>: Administrators have access to a dashboard displaying total users, users yet to book slots, users with pending approvals, and available slots in hospitals.</a:t>
            </a:r>
          </a:p>
          <a:p>
            <a:pPr lvl="1"/>
            <a:r>
              <a:rPr lang="en-US" sz="1400" b="1" i="0" dirty="0">
                <a:effectLst/>
              </a:rPr>
              <a:t>Approval and Slot Management</a:t>
            </a:r>
            <a:r>
              <a:rPr lang="en-US" sz="1400" b="0" i="0" dirty="0">
                <a:effectLst/>
              </a:rPr>
              <a:t>: Admins can approve vaccination statuses and update the number of available slots in hospitals.</a:t>
            </a:r>
          </a:p>
        </p:txBody>
      </p:sp>
    </p:spTree>
    <p:extLst>
      <p:ext uri="{BB962C8B-B14F-4D97-AF65-F5344CB8AC3E}">
        <p14:creationId xmlns:p14="http://schemas.microsoft.com/office/powerpoint/2010/main" val="3926209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14662F7-335A-9BBF-29A5-DFECCCBCF29B}"/>
              </a:ext>
            </a:extLst>
          </p:cNvPr>
          <p:cNvSpPr>
            <a:spLocks noGrp="1"/>
          </p:cNvSpPr>
          <p:nvPr>
            <p:ph type="title"/>
          </p:nvPr>
        </p:nvSpPr>
        <p:spPr>
          <a:xfrm>
            <a:off x="838200" y="713312"/>
            <a:ext cx="4038600" cy="5431376"/>
          </a:xfrm>
        </p:spPr>
        <p:txBody>
          <a:bodyPr>
            <a:normAutofit/>
          </a:bodyPr>
          <a:lstStyle/>
          <a:p>
            <a:r>
              <a:rPr lang="en-US" dirty="0"/>
              <a:t>UPDATES</a:t>
            </a:r>
          </a:p>
        </p:txBody>
      </p:sp>
      <p:sp>
        <p:nvSpPr>
          <p:cNvPr id="3" name="Content Placeholder 2">
            <a:extLst>
              <a:ext uri="{FF2B5EF4-FFF2-40B4-BE49-F238E27FC236}">
                <a16:creationId xmlns:a16="http://schemas.microsoft.com/office/drawing/2014/main" id="{0695B0CE-C8B5-4379-D1BD-5A19DB1D1582}"/>
              </a:ext>
            </a:extLst>
          </p:cNvPr>
          <p:cNvSpPr>
            <a:spLocks noGrp="1"/>
          </p:cNvSpPr>
          <p:nvPr>
            <p:ph idx="1"/>
          </p:nvPr>
        </p:nvSpPr>
        <p:spPr>
          <a:xfrm>
            <a:off x="6095999" y="713313"/>
            <a:ext cx="5257801" cy="5431376"/>
          </a:xfrm>
        </p:spPr>
        <p:txBody>
          <a:bodyPr anchor="ctr">
            <a:noAutofit/>
          </a:bodyPr>
          <a:lstStyle/>
          <a:p>
            <a:pPr marL="0" indent="0">
              <a:buNone/>
            </a:pPr>
            <a:r>
              <a:rPr lang="en-US" sz="1000" b="1" dirty="0"/>
              <a:t>Updates (refer 'update notes’  for more)</a:t>
            </a:r>
          </a:p>
          <a:p>
            <a:r>
              <a:rPr lang="en-US" sz="1000" dirty="0"/>
              <a:t>UI Update: Home Page - completed</a:t>
            </a:r>
          </a:p>
          <a:p>
            <a:r>
              <a:rPr lang="en-US" sz="1000" dirty="0"/>
              <a:t>UI Update: Sign In Page - completed</a:t>
            </a:r>
          </a:p>
          <a:p>
            <a:r>
              <a:rPr lang="en-US" sz="1000" dirty="0"/>
              <a:t>UI Update: Signup Page - completed</a:t>
            </a:r>
          </a:p>
          <a:p>
            <a:r>
              <a:rPr lang="en-US" sz="1000" dirty="0"/>
              <a:t>UI Update: User Profile Page - completed</a:t>
            </a:r>
          </a:p>
          <a:p>
            <a:r>
              <a:rPr lang="en-US" sz="1000" dirty="0"/>
              <a:t>UI Update: User Edit Profile Page - completed</a:t>
            </a:r>
          </a:p>
          <a:p>
            <a:r>
              <a:rPr lang="en-US" sz="1000" dirty="0"/>
              <a:t>UI Update: Slot Book Page - completed</a:t>
            </a:r>
          </a:p>
          <a:p>
            <a:r>
              <a:rPr lang="en-US" sz="1000" dirty="0"/>
              <a:t>UI Update: Admin Page - completed</a:t>
            </a:r>
          </a:p>
          <a:p>
            <a:r>
              <a:rPr lang="en-US" sz="1000" dirty="0"/>
              <a:t>UI Update: Add Suitable Icons – completed</a:t>
            </a:r>
          </a:p>
          <a:p>
            <a:pPr marL="0" indent="0">
              <a:buNone/>
            </a:pPr>
            <a:r>
              <a:rPr lang="en-US" sz="1000" b="1" dirty="0"/>
              <a:t>Update Notes</a:t>
            </a:r>
          </a:p>
          <a:p>
            <a:r>
              <a:rPr lang="en-US" sz="1000" dirty="0"/>
              <a:t>removed independent login page</a:t>
            </a:r>
          </a:p>
          <a:p>
            <a:r>
              <a:rPr lang="en-US" sz="1000" dirty="0"/>
              <a:t>removed independent registration page</a:t>
            </a:r>
          </a:p>
          <a:p>
            <a:r>
              <a:rPr lang="en-US" sz="1000" dirty="0"/>
              <a:t>removed independent user profile edit page </a:t>
            </a:r>
          </a:p>
          <a:p>
            <a:r>
              <a:rPr lang="en-US" sz="1000" dirty="0"/>
              <a:t>removed independent slot booking page </a:t>
            </a:r>
          </a:p>
          <a:p>
            <a:r>
              <a:rPr lang="en-US" sz="1000" dirty="0"/>
              <a:t>removed v1 admin page</a:t>
            </a:r>
          </a:p>
          <a:p>
            <a:r>
              <a:rPr lang="en-US" sz="1000" dirty="0"/>
              <a:t>added partial login view on home page</a:t>
            </a:r>
          </a:p>
          <a:p>
            <a:r>
              <a:rPr lang="en-US" sz="1000" dirty="0"/>
              <a:t>added partial registration view on home page</a:t>
            </a:r>
          </a:p>
          <a:p>
            <a:r>
              <a:rPr lang="en-US" sz="1000" dirty="0"/>
              <a:t>added partial password reset view on home page</a:t>
            </a:r>
          </a:p>
          <a:p>
            <a:r>
              <a:rPr lang="en-US" sz="1000" dirty="0"/>
              <a:t>added user profile edit modal on user profile page    : scrapped before final deployment (action by: </a:t>
            </a:r>
            <a:r>
              <a:rPr lang="en-US" sz="1000" dirty="0" err="1"/>
              <a:t>LookInfoMe</a:t>
            </a:r>
            <a:r>
              <a:rPr lang="en-US" sz="1000" dirty="0"/>
              <a:t>)</a:t>
            </a:r>
          </a:p>
          <a:p>
            <a:r>
              <a:rPr lang="en-US" sz="1000" dirty="0"/>
              <a:t>added user profile edit inline buttons on user profile page</a:t>
            </a:r>
          </a:p>
          <a:p>
            <a:r>
              <a:rPr lang="en-US" sz="1000" dirty="0"/>
              <a:t>added slot booking modal on user profile page</a:t>
            </a:r>
          </a:p>
          <a:p>
            <a:r>
              <a:rPr lang="en-US" sz="1000" dirty="0"/>
              <a:t>added v2 admin page with different tabs promoting separation and UI friendliness</a:t>
            </a:r>
          </a:p>
          <a:p>
            <a:r>
              <a:rPr lang="en-US" sz="1000" dirty="0"/>
              <a:t>added support module with Support View and Controller</a:t>
            </a:r>
          </a:p>
          <a:p>
            <a:r>
              <a:rPr lang="en-US" sz="1000" dirty="0"/>
              <a:t>replaced alert messages to toast messages</a:t>
            </a:r>
          </a:p>
          <a:p>
            <a:r>
              <a:rPr lang="en-US" sz="1000" dirty="0"/>
              <a:t>performed CSS cleanup </a:t>
            </a:r>
          </a:p>
        </p:txBody>
      </p:sp>
    </p:spTree>
    <p:extLst>
      <p:ext uri="{BB962C8B-B14F-4D97-AF65-F5344CB8AC3E}">
        <p14:creationId xmlns:p14="http://schemas.microsoft.com/office/powerpoint/2010/main" val="1562074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9A7635-478F-5ED2-E724-1E7D88CD52A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8A8E2-AAA6-45F9-42C8-F24F55CCD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261745E-2646-430B-96F6-52772487A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1237794-1128-148E-9D21-CEE6FF228766}"/>
              </a:ext>
            </a:extLst>
          </p:cNvPr>
          <p:cNvSpPr>
            <a:spLocks noGrp="1"/>
          </p:cNvSpPr>
          <p:nvPr>
            <p:ph type="title"/>
          </p:nvPr>
        </p:nvSpPr>
        <p:spPr>
          <a:xfrm>
            <a:off x="838200" y="713312"/>
            <a:ext cx="4038600" cy="5431376"/>
          </a:xfrm>
        </p:spPr>
        <p:txBody>
          <a:bodyPr>
            <a:normAutofit/>
          </a:bodyPr>
          <a:lstStyle/>
          <a:p>
            <a:r>
              <a:rPr lang="en-US" dirty="0"/>
              <a:t>IDENTIFIED BUGS &amp; FIXES</a:t>
            </a:r>
          </a:p>
        </p:txBody>
      </p:sp>
      <p:sp>
        <p:nvSpPr>
          <p:cNvPr id="3" name="Content Placeholder 2">
            <a:extLst>
              <a:ext uri="{FF2B5EF4-FFF2-40B4-BE49-F238E27FC236}">
                <a16:creationId xmlns:a16="http://schemas.microsoft.com/office/drawing/2014/main" id="{E7167FAF-A665-F03A-7EE2-A6C769C87BC0}"/>
              </a:ext>
            </a:extLst>
          </p:cNvPr>
          <p:cNvSpPr>
            <a:spLocks noGrp="1"/>
          </p:cNvSpPr>
          <p:nvPr>
            <p:ph idx="1"/>
          </p:nvPr>
        </p:nvSpPr>
        <p:spPr>
          <a:xfrm>
            <a:off x="6095999" y="713313"/>
            <a:ext cx="5257801" cy="5431376"/>
          </a:xfrm>
        </p:spPr>
        <p:txBody>
          <a:bodyPr anchor="ctr">
            <a:noAutofit/>
          </a:bodyPr>
          <a:lstStyle/>
          <a:p>
            <a:pPr marL="0" indent="0">
              <a:buNone/>
            </a:pPr>
            <a:r>
              <a:rPr lang="en-US" sz="1500" dirty="0"/>
              <a:t>Below were the bugs identified in previous version (v1.2.0) or while creation of current version (v1.3.0)</a:t>
            </a:r>
          </a:p>
          <a:p>
            <a:r>
              <a:rPr lang="en-US" sz="1500" dirty="0"/>
              <a:t>Bug: user edit profile modal - closing confirm password modal freezing the site page</a:t>
            </a:r>
          </a:p>
          <a:p>
            <a:r>
              <a:rPr lang="en-US" sz="1500" dirty="0"/>
              <a:t> Bug: admin dashboard font color - post updating Bootstrap to v5.3 overriding CSS to default - completed</a:t>
            </a:r>
          </a:p>
          <a:p>
            <a:r>
              <a:rPr lang="en-US" sz="1500" dirty="0"/>
              <a:t> Bug: application font - post updating Bootstrap to v5.3 excluded google font - completed</a:t>
            </a:r>
          </a:p>
          <a:p>
            <a:r>
              <a:rPr lang="en-US" sz="1500" dirty="0"/>
              <a:t> Bug: hospital slot updates - post adding support manager tab on admin dashboard, slot is not updating - completed</a:t>
            </a:r>
          </a:p>
          <a:p>
            <a:r>
              <a:rPr lang="en-US" sz="1500" dirty="0"/>
              <a:t> Bug: toggling active tabs - post adding support manager tab on admin dashboard, toggling is not consistent - completed </a:t>
            </a:r>
          </a:p>
          <a:p>
            <a:r>
              <a:rPr lang="en-US" sz="1500" dirty="0"/>
              <a:t> Bug: toggling slot book buttons - post slot booking messages and buttons are not consistent while getting displayed - completed</a:t>
            </a:r>
          </a:p>
        </p:txBody>
      </p:sp>
    </p:spTree>
    <p:extLst>
      <p:ext uri="{BB962C8B-B14F-4D97-AF65-F5344CB8AC3E}">
        <p14:creationId xmlns:p14="http://schemas.microsoft.com/office/powerpoint/2010/main" val="3147415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00B00E-9034-84AA-DCD5-4484E5A98136}"/>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kern="1200" dirty="0">
                <a:solidFill>
                  <a:schemeClr val="tx1"/>
                </a:solidFill>
                <a:latin typeface="+mj-lt"/>
                <a:ea typeface="+mj-ea"/>
                <a:cs typeface="+mj-cs"/>
              </a:rPr>
              <a:t>USER ROLES AND </a:t>
            </a:r>
            <a:r>
              <a:rPr lang="en-US" dirty="0"/>
              <a:t>SCOPES</a:t>
            </a:r>
            <a:endParaRPr lang="en-US" kern="1200" dirty="0">
              <a:solidFill>
                <a:schemeClr val="tx1"/>
              </a:solidFill>
              <a:latin typeface="+mj-lt"/>
              <a:ea typeface="+mj-ea"/>
              <a:cs typeface="+mj-cs"/>
            </a:endParaRPr>
          </a:p>
        </p:txBody>
      </p:sp>
      <p:graphicFrame>
        <p:nvGraphicFramePr>
          <p:cNvPr id="4" name="Table 3">
            <a:extLst>
              <a:ext uri="{FF2B5EF4-FFF2-40B4-BE49-F238E27FC236}">
                <a16:creationId xmlns:a16="http://schemas.microsoft.com/office/drawing/2014/main" id="{668E7BFD-042D-9535-0A85-D857D45CDD82}"/>
              </a:ext>
            </a:extLst>
          </p:cNvPr>
          <p:cNvGraphicFramePr>
            <a:graphicFrameLocks noGrp="1"/>
          </p:cNvGraphicFramePr>
          <p:nvPr>
            <p:extLst>
              <p:ext uri="{D42A27DB-BD31-4B8C-83A1-F6EECF244321}">
                <p14:modId xmlns:p14="http://schemas.microsoft.com/office/powerpoint/2010/main" val="3123645211"/>
              </p:ext>
            </p:extLst>
          </p:nvPr>
        </p:nvGraphicFramePr>
        <p:xfrm>
          <a:off x="6606253" y="1051797"/>
          <a:ext cx="4942281" cy="4754410"/>
        </p:xfrm>
        <a:graphic>
          <a:graphicData uri="http://schemas.openxmlformats.org/drawingml/2006/table">
            <a:tbl>
              <a:tblPr firstRow="1" bandRow="1">
                <a:tableStyleId>{8EC20E35-A176-4012-BC5E-935CFFF8708E}</a:tableStyleId>
              </a:tblPr>
              <a:tblGrid>
                <a:gridCol w="2907983">
                  <a:extLst>
                    <a:ext uri="{9D8B030D-6E8A-4147-A177-3AD203B41FA5}">
                      <a16:colId xmlns:a16="http://schemas.microsoft.com/office/drawing/2014/main" val="1671567633"/>
                    </a:ext>
                  </a:extLst>
                </a:gridCol>
                <a:gridCol w="940439">
                  <a:extLst>
                    <a:ext uri="{9D8B030D-6E8A-4147-A177-3AD203B41FA5}">
                      <a16:colId xmlns:a16="http://schemas.microsoft.com/office/drawing/2014/main" val="1329999950"/>
                    </a:ext>
                  </a:extLst>
                </a:gridCol>
                <a:gridCol w="1093859">
                  <a:extLst>
                    <a:ext uri="{9D8B030D-6E8A-4147-A177-3AD203B41FA5}">
                      <a16:colId xmlns:a16="http://schemas.microsoft.com/office/drawing/2014/main" val="4128216690"/>
                    </a:ext>
                  </a:extLst>
                </a:gridCol>
              </a:tblGrid>
              <a:tr h="475441">
                <a:tc>
                  <a:txBody>
                    <a:bodyPr/>
                    <a:lstStyle/>
                    <a:p>
                      <a:r>
                        <a:rPr lang="en-US" sz="1700"/>
                        <a:t>Views/Pages/Tabs</a:t>
                      </a:r>
                    </a:p>
                  </a:txBody>
                  <a:tcPr marL="155035" marR="155035" marT="77517" marB="77517"/>
                </a:tc>
                <a:tc>
                  <a:txBody>
                    <a:bodyPr/>
                    <a:lstStyle/>
                    <a:p>
                      <a:r>
                        <a:rPr lang="en-US" sz="1700"/>
                        <a:t>User</a:t>
                      </a:r>
                    </a:p>
                  </a:txBody>
                  <a:tcPr marL="155035" marR="155035" marT="77517" marB="77517"/>
                </a:tc>
                <a:tc>
                  <a:txBody>
                    <a:bodyPr/>
                    <a:lstStyle/>
                    <a:p>
                      <a:r>
                        <a:rPr lang="en-US" sz="1700"/>
                        <a:t>Admin</a:t>
                      </a:r>
                    </a:p>
                  </a:txBody>
                  <a:tcPr marL="155035" marR="155035" marT="77517" marB="77517"/>
                </a:tc>
                <a:extLst>
                  <a:ext uri="{0D108BD9-81ED-4DB2-BD59-A6C34878D82A}">
                    <a16:rowId xmlns:a16="http://schemas.microsoft.com/office/drawing/2014/main" val="2579564999"/>
                  </a:ext>
                </a:extLst>
              </a:tr>
              <a:tr h="475441">
                <a:tc>
                  <a:txBody>
                    <a:bodyPr/>
                    <a:lstStyle/>
                    <a:p>
                      <a:r>
                        <a:rPr lang="en-US" sz="1700" b="1"/>
                        <a:t>Sign In View</a:t>
                      </a:r>
                    </a:p>
                  </a:txBody>
                  <a:tcPr marL="155035" marR="155035" marT="77517" marB="77517"/>
                </a:tc>
                <a:tc>
                  <a:txBody>
                    <a:bodyPr/>
                    <a:lstStyle/>
                    <a:p>
                      <a:r>
                        <a:rPr lang="en-US" sz="1700"/>
                        <a:t>Yes</a:t>
                      </a:r>
                    </a:p>
                  </a:txBody>
                  <a:tcPr marL="155035" marR="155035" marT="77517" marB="77517"/>
                </a:tc>
                <a:tc>
                  <a:txBody>
                    <a:bodyPr/>
                    <a:lstStyle/>
                    <a:p>
                      <a:r>
                        <a:rPr lang="en-US" sz="1700"/>
                        <a:t>Yes</a:t>
                      </a:r>
                    </a:p>
                  </a:txBody>
                  <a:tcPr marL="155035" marR="155035" marT="77517" marB="77517"/>
                </a:tc>
                <a:extLst>
                  <a:ext uri="{0D108BD9-81ED-4DB2-BD59-A6C34878D82A}">
                    <a16:rowId xmlns:a16="http://schemas.microsoft.com/office/drawing/2014/main" val="1905514933"/>
                  </a:ext>
                </a:extLst>
              </a:tr>
              <a:tr h="475441">
                <a:tc>
                  <a:txBody>
                    <a:bodyPr/>
                    <a:lstStyle/>
                    <a:p>
                      <a:r>
                        <a:rPr lang="en-US" sz="1700" b="1"/>
                        <a:t>Sign Up View</a:t>
                      </a:r>
                    </a:p>
                  </a:txBody>
                  <a:tcPr marL="155035" marR="155035" marT="77517" marB="7751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a:t>Yes</a:t>
                      </a:r>
                    </a:p>
                  </a:txBody>
                  <a:tcPr marL="155035" marR="155035" marT="77517" marB="77517"/>
                </a:tc>
                <a:tc>
                  <a:txBody>
                    <a:bodyPr/>
                    <a:lstStyle/>
                    <a:p>
                      <a:r>
                        <a:rPr lang="en-US" sz="1700"/>
                        <a:t>Yes</a:t>
                      </a:r>
                    </a:p>
                  </a:txBody>
                  <a:tcPr marL="155035" marR="155035" marT="77517" marB="77517"/>
                </a:tc>
                <a:extLst>
                  <a:ext uri="{0D108BD9-81ED-4DB2-BD59-A6C34878D82A}">
                    <a16:rowId xmlns:a16="http://schemas.microsoft.com/office/drawing/2014/main" val="1068971719"/>
                  </a:ext>
                </a:extLst>
              </a:tr>
              <a:tr h="475441">
                <a:tc>
                  <a:txBody>
                    <a:bodyPr/>
                    <a:lstStyle/>
                    <a:p>
                      <a:r>
                        <a:rPr lang="en-US" sz="1700" b="1"/>
                        <a:t>Slot Booking View</a:t>
                      </a:r>
                    </a:p>
                  </a:txBody>
                  <a:tcPr marL="155035" marR="155035" marT="77517" marB="77517"/>
                </a:tc>
                <a:tc>
                  <a:txBody>
                    <a:bodyPr/>
                    <a:lstStyle/>
                    <a:p>
                      <a:r>
                        <a:rPr lang="en-US" sz="1700"/>
                        <a:t>Yes</a:t>
                      </a:r>
                    </a:p>
                  </a:txBody>
                  <a:tcPr marL="155035" marR="155035" marT="77517" marB="77517"/>
                </a:tc>
                <a:tc>
                  <a:txBody>
                    <a:bodyPr/>
                    <a:lstStyle/>
                    <a:p>
                      <a:r>
                        <a:rPr lang="en-US" sz="1700"/>
                        <a:t>Yes</a:t>
                      </a:r>
                    </a:p>
                  </a:txBody>
                  <a:tcPr marL="155035" marR="155035" marT="77517" marB="77517"/>
                </a:tc>
                <a:extLst>
                  <a:ext uri="{0D108BD9-81ED-4DB2-BD59-A6C34878D82A}">
                    <a16:rowId xmlns:a16="http://schemas.microsoft.com/office/drawing/2014/main" val="1260930620"/>
                  </a:ext>
                </a:extLst>
              </a:tr>
              <a:tr h="475441">
                <a:tc>
                  <a:txBody>
                    <a:bodyPr/>
                    <a:lstStyle/>
                    <a:p>
                      <a:r>
                        <a:rPr lang="en-US" sz="1700" b="1"/>
                        <a:t>User Profile Page</a:t>
                      </a:r>
                    </a:p>
                  </a:txBody>
                  <a:tcPr marL="155035" marR="155035" marT="77517" marB="77517"/>
                </a:tc>
                <a:tc>
                  <a:txBody>
                    <a:bodyPr/>
                    <a:lstStyle/>
                    <a:p>
                      <a:r>
                        <a:rPr lang="en-US" sz="1700"/>
                        <a:t>Yes</a:t>
                      </a:r>
                    </a:p>
                  </a:txBody>
                  <a:tcPr marL="155035" marR="155035" marT="77517" marB="77517"/>
                </a:tc>
                <a:tc>
                  <a:txBody>
                    <a:bodyPr/>
                    <a:lstStyle/>
                    <a:p>
                      <a:r>
                        <a:rPr lang="en-US" sz="1700"/>
                        <a:t>Yes</a:t>
                      </a:r>
                    </a:p>
                  </a:txBody>
                  <a:tcPr marL="155035" marR="155035" marT="77517" marB="77517"/>
                </a:tc>
                <a:extLst>
                  <a:ext uri="{0D108BD9-81ED-4DB2-BD59-A6C34878D82A}">
                    <a16:rowId xmlns:a16="http://schemas.microsoft.com/office/drawing/2014/main" val="1518399731"/>
                  </a:ext>
                </a:extLst>
              </a:tr>
              <a:tr h="475441">
                <a:tc>
                  <a:txBody>
                    <a:bodyPr/>
                    <a:lstStyle/>
                    <a:p>
                      <a:r>
                        <a:rPr lang="en-US" sz="1700" b="1"/>
                        <a:t>Support Page</a:t>
                      </a:r>
                    </a:p>
                  </a:txBody>
                  <a:tcPr marL="155035" marR="155035" marT="77517" marB="77517"/>
                </a:tc>
                <a:tc>
                  <a:txBody>
                    <a:bodyPr/>
                    <a:lstStyle/>
                    <a:p>
                      <a:r>
                        <a:rPr lang="en-US" sz="1700"/>
                        <a:t>Yes</a:t>
                      </a:r>
                    </a:p>
                  </a:txBody>
                  <a:tcPr marL="155035" marR="155035" marT="77517" marB="77517"/>
                </a:tc>
                <a:tc>
                  <a:txBody>
                    <a:bodyPr/>
                    <a:lstStyle/>
                    <a:p>
                      <a:r>
                        <a:rPr lang="en-US" sz="1700"/>
                        <a:t>Yes</a:t>
                      </a:r>
                    </a:p>
                  </a:txBody>
                  <a:tcPr marL="155035" marR="155035" marT="77517" marB="77517"/>
                </a:tc>
                <a:extLst>
                  <a:ext uri="{0D108BD9-81ED-4DB2-BD59-A6C34878D82A}">
                    <a16:rowId xmlns:a16="http://schemas.microsoft.com/office/drawing/2014/main" val="3600594296"/>
                  </a:ext>
                </a:extLst>
              </a:tr>
              <a:tr h="475441">
                <a:tc>
                  <a:txBody>
                    <a:bodyPr/>
                    <a:lstStyle/>
                    <a:p>
                      <a:r>
                        <a:rPr lang="en-US" sz="1700" b="1"/>
                        <a:t>Admin Dashboard Page</a:t>
                      </a:r>
                    </a:p>
                  </a:txBody>
                  <a:tcPr marL="155035" marR="155035" marT="77517" marB="77517"/>
                </a:tc>
                <a:tc>
                  <a:txBody>
                    <a:bodyPr/>
                    <a:lstStyle/>
                    <a:p>
                      <a:endParaRPr lang="en-US" sz="1700"/>
                    </a:p>
                  </a:txBody>
                  <a:tcPr marL="155035" marR="155035" marT="77517" marB="77517"/>
                </a:tc>
                <a:tc>
                  <a:txBody>
                    <a:bodyPr/>
                    <a:lstStyle/>
                    <a:p>
                      <a:r>
                        <a:rPr lang="en-US" sz="1700"/>
                        <a:t>Yes</a:t>
                      </a:r>
                    </a:p>
                  </a:txBody>
                  <a:tcPr marL="155035" marR="155035" marT="77517" marB="77517"/>
                </a:tc>
                <a:extLst>
                  <a:ext uri="{0D108BD9-81ED-4DB2-BD59-A6C34878D82A}">
                    <a16:rowId xmlns:a16="http://schemas.microsoft.com/office/drawing/2014/main" val="997643322"/>
                  </a:ext>
                </a:extLst>
              </a:tr>
              <a:tr h="475441">
                <a:tc>
                  <a:txBody>
                    <a:bodyPr/>
                    <a:lstStyle/>
                    <a:p>
                      <a:r>
                        <a:rPr lang="en-US" sz="1700" b="1"/>
                        <a:t>Admin Action Tab</a:t>
                      </a:r>
                    </a:p>
                  </a:txBody>
                  <a:tcPr marL="155035" marR="155035" marT="77517" marB="77517"/>
                </a:tc>
                <a:tc>
                  <a:txBody>
                    <a:bodyPr/>
                    <a:lstStyle/>
                    <a:p>
                      <a:endParaRPr lang="en-US" sz="1700"/>
                    </a:p>
                  </a:txBody>
                  <a:tcPr marL="155035" marR="155035" marT="77517" marB="77517"/>
                </a:tc>
                <a:tc>
                  <a:txBody>
                    <a:bodyPr/>
                    <a:lstStyle/>
                    <a:p>
                      <a:r>
                        <a:rPr lang="en-US" sz="1700"/>
                        <a:t>Yes</a:t>
                      </a:r>
                    </a:p>
                  </a:txBody>
                  <a:tcPr marL="155035" marR="155035" marT="77517" marB="77517"/>
                </a:tc>
                <a:extLst>
                  <a:ext uri="{0D108BD9-81ED-4DB2-BD59-A6C34878D82A}">
                    <a16:rowId xmlns:a16="http://schemas.microsoft.com/office/drawing/2014/main" val="2650667131"/>
                  </a:ext>
                </a:extLst>
              </a:tr>
              <a:tr h="475441">
                <a:tc>
                  <a:txBody>
                    <a:bodyPr/>
                    <a:lstStyle/>
                    <a:p>
                      <a:r>
                        <a:rPr lang="en-US" sz="1700" b="1"/>
                        <a:t>Usage Analytics Tab</a:t>
                      </a:r>
                    </a:p>
                  </a:txBody>
                  <a:tcPr marL="155035" marR="155035" marT="77517" marB="77517"/>
                </a:tc>
                <a:tc>
                  <a:txBody>
                    <a:bodyPr/>
                    <a:lstStyle/>
                    <a:p>
                      <a:endParaRPr lang="en-US" sz="1700"/>
                    </a:p>
                  </a:txBody>
                  <a:tcPr marL="155035" marR="155035" marT="77517" marB="77517"/>
                </a:tc>
                <a:tc>
                  <a:txBody>
                    <a:bodyPr/>
                    <a:lstStyle/>
                    <a:p>
                      <a:r>
                        <a:rPr lang="en-US" sz="1700"/>
                        <a:t>Yes</a:t>
                      </a:r>
                    </a:p>
                  </a:txBody>
                  <a:tcPr marL="155035" marR="155035" marT="77517" marB="77517"/>
                </a:tc>
                <a:extLst>
                  <a:ext uri="{0D108BD9-81ED-4DB2-BD59-A6C34878D82A}">
                    <a16:rowId xmlns:a16="http://schemas.microsoft.com/office/drawing/2014/main" val="1775309777"/>
                  </a:ext>
                </a:extLst>
              </a:tr>
              <a:tr h="475441">
                <a:tc>
                  <a:txBody>
                    <a:bodyPr/>
                    <a:lstStyle/>
                    <a:p>
                      <a:r>
                        <a:rPr lang="en-US" sz="1700" b="1"/>
                        <a:t>Support Manager Tab</a:t>
                      </a:r>
                    </a:p>
                  </a:txBody>
                  <a:tcPr marL="155035" marR="155035" marT="77517" marB="77517"/>
                </a:tc>
                <a:tc>
                  <a:txBody>
                    <a:bodyPr/>
                    <a:lstStyle/>
                    <a:p>
                      <a:endParaRPr lang="en-US" sz="1700"/>
                    </a:p>
                  </a:txBody>
                  <a:tcPr marL="155035" marR="155035" marT="77517" marB="77517"/>
                </a:tc>
                <a:tc>
                  <a:txBody>
                    <a:bodyPr/>
                    <a:lstStyle/>
                    <a:p>
                      <a:r>
                        <a:rPr lang="en-US" sz="1700"/>
                        <a:t>Yes</a:t>
                      </a:r>
                    </a:p>
                  </a:txBody>
                  <a:tcPr marL="155035" marR="155035" marT="77517" marB="77517"/>
                </a:tc>
                <a:extLst>
                  <a:ext uri="{0D108BD9-81ED-4DB2-BD59-A6C34878D82A}">
                    <a16:rowId xmlns:a16="http://schemas.microsoft.com/office/drawing/2014/main" val="2459926081"/>
                  </a:ext>
                </a:extLst>
              </a:tr>
            </a:tbl>
          </a:graphicData>
        </a:graphic>
      </p:graphicFrame>
    </p:spTree>
    <p:extLst>
      <p:ext uri="{BB962C8B-B14F-4D97-AF65-F5344CB8AC3E}">
        <p14:creationId xmlns:p14="http://schemas.microsoft.com/office/powerpoint/2010/main" val="19818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0F1C76A2-08AB-147A-5604-6A9A237954F0}"/>
              </a:ext>
            </a:extLst>
          </p:cNvPr>
          <p:cNvSpPr>
            <a:spLocks noGrp="1"/>
          </p:cNvSpPr>
          <p:nvPr>
            <p:ph type="title"/>
          </p:nvPr>
        </p:nvSpPr>
        <p:spPr>
          <a:xfrm>
            <a:off x="838200" y="365125"/>
            <a:ext cx="10515600" cy="1325563"/>
          </a:xfrm>
        </p:spPr>
        <p:txBody>
          <a:bodyPr/>
          <a:lstStyle/>
          <a:p>
            <a:r>
              <a:rPr lang="en-US" dirty="0"/>
              <a:t>DATABASE DIAGRAM</a:t>
            </a:r>
          </a:p>
        </p:txBody>
      </p:sp>
      <p:grpSp>
        <p:nvGrpSpPr>
          <p:cNvPr id="7" name="Group 6">
            <a:extLst>
              <a:ext uri="{FF2B5EF4-FFF2-40B4-BE49-F238E27FC236}">
                <a16:creationId xmlns:a16="http://schemas.microsoft.com/office/drawing/2014/main" id="{A247A74B-AEA9-33F5-20A4-262B476F5198}"/>
              </a:ext>
            </a:extLst>
          </p:cNvPr>
          <p:cNvGrpSpPr/>
          <p:nvPr/>
        </p:nvGrpSpPr>
        <p:grpSpPr>
          <a:xfrm>
            <a:off x="323850" y="2419350"/>
            <a:ext cx="1943100" cy="2847975"/>
            <a:chOff x="323850" y="2419350"/>
            <a:chExt cx="1943100" cy="2847975"/>
          </a:xfrm>
          <a:solidFill>
            <a:srgbClr val="FFC000"/>
          </a:solidFill>
        </p:grpSpPr>
        <p:sp>
          <p:nvSpPr>
            <p:cNvPr id="9" name="Rectangle 8">
              <a:extLst>
                <a:ext uri="{FF2B5EF4-FFF2-40B4-BE49-F238E27FC236}">
                  <a16:creationId xmlns:a16="http://schemas.microsoft.com/office/drawing/2014/main" id="{F7C8CC2B-CA97-04ED-61F8-0793250FE8A2}"/>
                </a:ext>
              </a:extLst>
            </p:cNvPr>
            <p:cNvSpPr/>
            <p:nvPr/>
          </p:nvSpPr>
          <p:spPr>
            <a:xfrm>
              <a:off x="323850" y="2867025"/>
              <a:ext cx="1943100" cy="24003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000" dirty="0" err="1">
                  <a:solidFill>
                    <a:schemeClr val="tx1"/>
                  </a:solidFill>
                </a:rPr>
                <a:t>userId</a:t>
              </a:r>
              <a:r>
                <a:rPr lang="en-US" sz="1000" dirty="0">
                  <a:solidFill>
                    <a:schemeClr val="tx1"/>
                  </a:solidFill>
                </a:rPr>
                <a:t>*</a:t>
              </a:r>
            </a:p>
            <a:p>
              <a:pPr marL="171450" indent="-171450">
                <a:buFont typeface="Arial" panose="020B0604020202020204" pitchFamily="34" charset="0"/>
                <a:buChar char="•"/>
              </a:pPr>
              <a:r>
                <a:rPr lang="en-US" sz="1000" dirty="0">
                  <a:solidFill>
                    <a:schemeClr val="tx1"/>
                  </a:solidFill>
                </a:rPr>
                <a:t>username</a:t>
              </a:r>
            </a:p>
            <a:p>
              <a:pPr marL="171450" indent="-171450">
                <a:buFont typeface="Arial" panose="020B0604020202020204" pitchFamily="34" charset="0"/>
                <a:buChar char="•"/>
              </a:pPr>
              <a:r>
                <a:rPr lang="en-US" sz="1000" dirty="0" err="1">
                  <a:solidFill>
                    <a:schemeClr val="tx1"/>
                  </a:solidFill>
                </a:rPr>
                <a:t>userBirthDate</a:t>
              </a:r>
              <a:endParaRPr lang="en-US" sz="1000" dirty="0">
                <a:solidFill>
                  <a:schemeClr val="tx1"/>
                </a:solidFill>
              </a:endParaRPr>
            </a:p>
            <a:p>
              <a:pPr marL="171450" indent="-171450">
                <a:buFont typeface="Arial" panose="020B0604020202020204" pitchFamily="34" charset="0"/>
                <a:buChar char="•"/>
              </a:pPr>
              <a:r>
                <a:rPr lang="en-US" sz="1000" dirty="0" err="1">
                  <a:solidFill>
                    <a:schemeClr val="tx1"/>
                  </a:solidFill>
                </a:rPr>
                <a:t>userGender</a:t>
              </a:r>
              <a:endParaRPr lang="en-US" sz="1000" dirty="0">
                <a:solidFill>
                  <a:schemeClr val="tx1"/>
                </a:solidFill>
              </a:endParaRPr>
            </a:p>
            <a:p>
              <a:pPr marL="171450" indent="-171450">
                <a:buFont typeface="Arial" panose="020B0604020202020204" pitchFamily="34" charset="0"/>
                <a:buChar char="•"/>
              </a:pPr>
              <a:r>
                <a:rPr lang="en-US" sz="1000" dirty="0" err="1">
                  <a:solidFill>
                    <a:schemeClr val="tx1"/>
                  </a:solidFill>
                </a:rPr>
                <a:t>userUid</a:t>
              </a:r>
              <a:endParaRPr lang="en-US" sz="1000" dirty="0">
                <a:solidFill>
                  <a:schemeClr val="tx1"/>
                </a:solidFill>
              </a:endParaRPr>
            </a:p>
            <a:p>
              <a:pPr marL="171450" indent="-171450">
                <a:buFont typeface="Arial" panose="020B0604020202020204" pitchFamily="34" charset="0"/>
                <a:buChar char="•"/>
              </a:pPr>
              <a:r>
                <a:rPr lang="en-US" sz="1000" dirty="0" err="1">
                  <a:solidFill>
                    <a:schemeClr val="tx1"/>
                  </a:solidFill>
                </a:rPr>
                <a:t>userPhone</a:t>
              </a:r>
              <a:endParaRPr lang="en-US" sz="1000" dirty="0">
                <a:solidFill>
                  <a:schemeClr val="tx1"/>
                </a:solidFill>
              </a:endParaRPr>
            </a:p>
            <a:p>
              <a:pPr marL="171450" indent="-171450">
                <a:buFont typeface="Arial" panose="020B0604020202020204" pitchFamily="34" charset="0"/>
                <a:buChar char="•"/>
              </a:pPr>
              <a:r>
                <a:rPr lang="en-US" sz="1000" dirty="0" err="1">
                  <a:solidFill>
                    <a:schemeClr val="tx1"/>
                  </a:solidFill>
                </a:rPr>
                <a:t>userRole</a:t>
              </a:r>
              <a:endParaRPr lang="en-US" sz="1000" dirty="0">
                <a:solidFill>
                  <a:schemeClr val="tx1"/>
                </a:solidFill>
              </a:endParaRPr>
            </a:p>
          </p:txBody>
        </p:sp>
        <p:sp>
          <p:nvSpPr>
            <p:cNvPr id="11" name="Rectangle 10">
              <a:extLst>
                <a:ext uri="{FF2B5EF4-FFF2-40B4-BE49-F238E27FC236}">
                  <a16:creationId xmlns:a16="http://schemas.microsoft.com/office/drawing/2014/main" id="{0EDE3D15-FF99-1C45-7317-A62DEC4B1761}"/>
                </a:ext>
              </a:extLst>
            </p:cNvPr>
            <p:cNvSpPr/>
            <p:nvPr/>
          </p:nvSpPr>
          <p:spPr>
            <a:xfrm>
              <a:off x="323850" y="2419350"/>
              <a:ext cx="1943100" cy="44767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Details Model</a:t>
              </a:r>
            </a:p>
          </p:txBody>
        </p:sp>
      </p:grpSp>
      <p:grpSp>
        <p:nvGrpSpPr>
          <p:cNvPr id="12" name="Group 11">
            <a:extLst>
              <a:ext uri="{FF2B5EF4-FFF2-40B4-BE49-F238E27FC236}">
                <a16:creationId xmlns:a16="http://schemas.microsoft.com/office/drawing/2014/main" id="{CE65FE2B-B3B4-D10E-A179-1743A903C767}"/>
              </a:ext>
            </a:extLst>
          </p:cNvPr>
          <p:cNvGrpSpPr/>
          <p:nvPr/>
        </p:nvGrpSpPr>
        <p:grpSpPr>
          <a:xfrm>
            <a:off x="2495550" y="2419350"/>
            <a:ext cx="1943100" cy="2847975"/>
            <a:chOff x="2495550" y="2419350"/>
            <a:chExt cx="1943100" cy="2847975"/>
          </a:xfrm>
          <a:solidFill>
            <a:schemeClr val="accent6"/>
          </a:solidFill>
        </p:grpSpPr>
        <p:sp>
          <p:nvSpPr>
            <p:cNvPr id="13" name="Rectangle 12">
              <a:extLst>
                <a:ext uri="{FF2B5EF4-FFF2-40B4-BE49-F238E27FC236}">
                  <a16:creationId xmlns:a16="http://schemas.microsoft.com/office/drawing/2014/main" id="{64D4A19B-51C8-94E4-0EE3-C7EDAB960B2F}"/>
                </a:ext>
              </a:extLst>
            </p:cNvPr>
            <p:cNvSpPr/>
            <p:nvPr/>
          </p:nvSpPr>
          <p:spPr>
            <a:xfrm>
              <a:off x="2495550" y="2867025"/>
              <a:ext cx="1943100" cy="24003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000" dirty="0" err="1"/>
                <a:t>userVaccinationId</a:t>
              </a:r>
              <a:r>
                <a:rPr lang="en-US" sz="1000" dirty="0"/>
                <a:t>*</a:t>
              </a:r>
            </a:p>
            <a:p>
              <a:pPr marL="171450" indent="-171450">
                <a:buFont typeface="Arial" panose="020B0604020202020204" pitchFamily="34" charset="0"/>
                <a:buChar char="•"/>
              </a:pPr>
              <a:r>
                <a:rPr lang="en-US" sz="1000" dirty="0" err="1"/>
                <a:t>userVaccinationStatus</a:t>
              </a:r>
              <a:endParaRPr lang="en-US" sz="1000" dirty="0"/>
            </a:p>
            <a:p>
              <a:pPr marL="171450" indent="-171450">
                <a:buFont typeface="Arial" panose="020B0604020202020204" pitchFamily="34" charset="0"/>
                <a:buChar char="•"/>
              </a:pPr>
              <a:r>
                <a:rPr lang="en-US" sz="1000" dirty="0" err="1"/>
                <a:t>userId</a:t>
              </a:r>
              <a:endParaRPr lang="en-US" sz="1000" dirty="0"/>
            </a:p>
          </p:txBody>
        </p:sp>
        <p:sp>
          <p:nvSpPr>
            <p:cNvPr id="14" name="Rectangle 13">
              <a:extLst>
                <a:ext uri="{FF2B5EF4-FFF2-40B4-BE49-F238E27FC236}">
                  <a16:creationId xmlns:a16="http://schemas.microsoft.com/office/drawing/2014/main" id="{3D266FAC-4359-E7D4-094E-8A2F68162110}"/>
                </a:ext>
              </a:extLst>
            </p:cNvPr>
            <p:cNvSpPr/>
            <p:nvPr/>
          </p:nvSpPr>
          <p:spPr>
            <a:xfrm>
              <a:off x="2495550" y="2419350"/>
              <a:ext cx="1943100" cy="44767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User Vaccination Details Model</a:t>
              </a:r>
            </a:p>
          </p:txBody>
        </p:sp>
      </p:grpSp>
      <p:grpSp>
        <p:nvGrpSpPr>
          <p:cNvPr id="15" name="Group 14">
            <a:extLst>
              <a:ext uri="{FF2B5EF4-FFF2-40B4-BE49-F238E27FC236}">
                <a16:creationId xmlns:a16="http://schemas.microsoft.com/office/drawing/2014/main" id="{D47FC7A2-6CD8-830B-FA82-5CC955AF8150}"/>
              </a:ext>
            </a:extLst>
          </p:cNvPr>
          <p:cNvGrpSpPr/>
          <p:nvPr/>
        </p:nvGrpSpPr>
        <p:grpSpPr>
          <a:xfrm>
            <a:off x="4667250" y="2419350"/>
            <a:ext cx="1943100" cy="2847975"/>
            <a:chOff x="4667250" y="2419350"/>
            <a:chExt cx="1943100" cy="2847975"/>
          </a:xfrm>
          <a:solidFill>
            <a:schemeClr val="accent1"/>
          </a:solidFill>
        </p:grpSpPr>
        <p:sp>
          <p:nvSpPr>
            <p:cNvPr id="16" name="Rectangle 15">
              <a:extLst>
                <a:ext uri="{FF2B5EF4-FFF2-40B4-BE49-F238E27FC236}">
                  <a16:creationId xmlns:a16="http://schemas.microsoft.com/office/drawing/2014/main" id="{4B168FB1-98BB-B527-06F3-73C36BDDB2BB}"/>
                </a:ext>
              </a:extLst>
            </p:cNvPr>
            <p:cNvSpPr/>
            <p:nvPr/>
          </p:nvSpPr>
          <p:spPr>
            <a:xfrm>
              <a:off x="4667250" y="2867025"/>
              <a:ext cx="1943100" cy="24003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000" dirty="0" err="1"/>
                <a:t>bookingId</a:t>
              </a:r>
              <a:r>
                <a:rPr lang="en-US" sz="1000" dirty="0"/>
                <a:t>*</a:t>
              </a:r>
            </a:p>
            <a:p>
              <a:pPr marL="171450" indent="-171450">
                <a:buFont typeface="Arial" panose="020B0604020202020204" pitchFamily="34" charset="0"/>
                <a:buChar char="•"/>
              </a:pPr>
              <a:r>
                <a:rPr lang="en-US" sz="1000" dirty="0"/>
                <a:t>dose1Date</a:t>
              </a:r>
            </a:p>
            <a:p>
              <a:pPr marL="171450" indent="-171450">
                <a:buFont typeface="Arial" panose="020B0604020202020204" pitchFamily="34" charset="0"/>
                <a:buChar char="•"/>
              </a:pPr>
              <a:r>
                <a:rPr lang="en-US" sz="1000" dirty="0"/>
                <a:t>dose2Date</a:t>
              </a:r>
            </a:p>
            <a:p>
              <a:pPr marL="171450" indent="-171450">
                <a:buFont typeface="Arial" panose="020B0604020202020204" pitchFamily="34" charset="0"/>
                <a:buChar char="•"/>
              </a:pPr>
              <a:r>
                <a:rPr lang="en-US" sz="1000" dirty="0"/>
                <a:t>d1HospitalName</a:t>
              </a:r>
            </a:p>
            <a:p>
              <a:pPr marL="171450" indent="-171450">
                <a:buFont typeface="Arial" panose="020B0604020202020204" pitchFamily="34" charset="0"/>
                <a:buChar char="•"/>
              </a:pPr>
              <a:r>
                <a:rPr lang="en-US" sz="1000" dirty="0"/>
                <a:t>d2HospitalName</a:t>
              </a:r>
            </a:p>
            <a:p>
              <a:pPr marL="171450" indent="-171450">
                <a:buFont typeface="Arial" panose="020B0604020202020204" pitchFamily="34" charset="0"/>
                <a:buChar char="•"/>
              </a:pPr>
              <a:r>
                <a:rPr lang="en-US" sz="1000" dirty="0"/>
                <a:t>d1SlotNumber</a:t>
              </a:r>
            </a:p>
            <a:p>
              <a:pPr marL="171450" indent="-171450">
                <a:buFont typeface="Arial" panose="020B0604020202020204" pitchFamily="34" charset="0"/>
                <a:buChar char="•"/>
              </a:pPr>
              <a:r>
                <a:rPr lang="en-US" sz="1000" dirty="0"/>
                <a:t>d2SlotNumber</a:t>
              </a:r>
            </a:p>
            <a:p>
              <a:pPr marL="171450" indent="-171450">
                <a:buFont typeface="Arial" panose="020B0604020202020204" pitchFamily="34" charset="0"/>
                <a:buChar char="•"/>
              </a:pPr>
              <a:r>
                <a:rPr lang="en-US" sz="1000" dirty="0" err="1"/>
                <a:t>userId</a:t>
              </a:r>
              <a:endParaRPr lang="en-US" sz="1000" dirty="0"/>
            </a:p>
            <a:p>
              <a:pPr marL="171450" indent="-171450">
                <a:buFont typeface="Arial" panose="020B0604020202020204" pitchFamily="34" charset="0"/>
                <a:buChar char="•"/>
              </a:pPr>
              <a:r>
                <a:rPr lang="en-US" sz="1000" dirty="0" err="1"/>
                <a:t>userVaccinationId</a:t>
              </a:r>
              <a:endParaRPr lang="en-US" sz="1000" dirty="0"/>
            </a:p>
          </p:txBody>
        </p:sp>
        <p:sp>
          <p:nvSpPr>
            <p:cNvPr id="17" name="Rectangle 16">
              <a:extLst>
                <a:ext uri="{FF2B5EF4-FFF2-40B4-BE49-F238E27FC236}">
                  <a16:creationId xmlns:a16="http://schemas.microsoft.com/office/drawing/2014/main" id="{C03A9632-4C6F-2245-0905-0AE91ED70CDF}"/>
                </a:ext>
              </a:extLst>
            </p:cNvPr>
            <p:cNvSpPr/>
            <p:nvPr/>
          </p:nvSpPr>
          <p:spPr>
            <a:xfrm>
              <a:off x="4667250" y="2419350"/>
              <a:ext cx="1943100" cy="44767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Booking Details Model</a:t>
              </a:r>
            </a:p>
          </p:txBody>
        </p:sp>
      </p:grpSp>
      <p:grpSp>
        <p:nvGrpSpPr>
          <p:cNvPr id="18" name="Group 17">
            <a:extLst>
              <a:ext uri="{FF2B5EF4-FFF2-40B4-BE49-F238E27FC236}">
                <a16:creationId xmlns:a16="http://schemas.microsoft.com/office/drawing/2014/main" id="{D4A5BCC7-86BB-E530-2FB3-12BFE603D2AD}"/>
              </a:ext>
            </a:extLst>
          </p:cNvPr>
          <p:cNvGrpSpPr/>
          <p:nvPr/>
        </p:nvGrpSpPr>
        <p:grpSpPr>
          <a:xfrm>
            <a:off x="6838950" y="2419350"/>
            <a:ext cx="1943100" cy="2847975"/>
            <a:chOff x="6838950" y="2419350"/>
            <a:chExt cx="1943100" cy="2847975"/>
          </a:xfrm>
          <a:solidFill>
            <a:schemeClr val="accent5"/>
          </a:solidFill>
        </p:grpSpPr>
        <p:sp>
          <p:nvSpPr>
            <p:cNvPr id="19" name="Rectangle 18">
              <a:extLst>
                <a:ext uri="{FF2B5EF4-FFF2-40B4-BE49-F238E27FC236}">
                  <a16:creationId xmlns:a16="http://schemas.microsoft.com/office/drawing/2014/main" id="{A849BAFB-9831-0037-11D4-A596CA6CB4B4}"/>
                </a:ext>
              </a:extLst>
            </p:cNvPr>
            <p:cNvSpPr/>
            <p:nvPr/>
          </p:nvSpPr>
          <p:spPr>
            <a:xfrm>
              <a:off x="6838950" y="2867025"/>
              <a:ext cx="1943100" cy="24003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000" dirty="0" err="1"/>
                <a:t>hospitalId</a:t>
              </a:r>
              <a:r>
                <a:rPr lang="en-US" sz="1000" dirty="0"/>
                <a:t>*</a:t>
              </a:r>
            </a:p>
            <a:p>
              <a:pPr marL="171450" indent="-171450">
                <a:buFont typeface="Arial" panose="020B0604020202020204" pitchFamily="34" charset="0"/>
                <a:buChar char="•"/>
              </a:pPr>
              <a:r>
                <a:rPr lang="en-US" sz="1000" dirty="0" err="1"/>
                <a:t>hospitalName</a:t>
              </a:r>
              <a:endParaRPr lang="en-US" sz="1000" dirty="0"/>
            </a:p>
            <a:p>
              <a:pPr marL="171450" indent="-171450">
                <a:buFont typeface="Arial" panose="020B0604020202020204" pitchFamily="34" charset="0"/>
                <a:buChar char="•"/>
              </a:pPr>
              <a:r>
                <a:rPr lang="en-US" sz="1000" dirty="0" err="1"/>
                <a:t>hospitalAvailableSlots</a:t>
              </a:r>
              <a:endParaRPr lang="en-US" sz="1000" dirty="0"/>
            </a:p>
          </p:txBody>
        </p:sp>
        <p:sp>
          <p:nvSpPr>
            <p:cNvPr id="20" name="Rectangle 19">
              <a:extLst>
                <a:ext uri="{FF2B5EF4-FFF2-40B4-BE49-F238E27FC236}">
                  <a16:creationId xmlns:a16="http://schemas.microsoft.com/office/drawing/2014/main" id="{B48EAA86-CC83-F4EB-80E1-4C4EC9E71CF6}"/>
                </a:ext>
              </a:extLst>
            </p:cNvPr>
            <p:cNvSpPr/>
            <p:nvPr/>
          </p:nvSpPr>
          <p:spPr>
            <a:xfrm>
              <a:off x="6838950" y="2419350"/>
              <a:ext cx="1943100" cy="44767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Hospital Details Model</a:t>
              </a:r>
            </a:p>
          </p:txBody>
        </p:sp>
      </p:grpSp>
      <p:cxnSp>
        <p:nvCxnSpPr>
          <p:cNvPr id="21" name="Connector: Elbow 20">
            <a:extLst>
              <a:ext uri="{FF2B5EF4-FFF2-40B4-BE49-F238E27FC236}">
                <a16:creationId xmlns:a16="http://schemas.microsoft.com/office/drawing/2014/main" id="{661F46AF-8BFF-8CF1-7CB1-D3513E663DA5}"/>
              </a:ext>
            </a:extLst>
          </p:cNvPr>
          <p:cNvCxnSpPr>
            <a:stCxn id="9" idx="2"/>
            <a:endCxn id="13" idx="2"/>
          </p:cNvCxnSpPr>
          <p:nvPr/>
        </p:nvCxnSpPr>
        <p:spPr>
          <a:xfrm rot="16200000" flipH="1">
            <a:off x="2381250" y="4181475"/>
            <a:ext cx="12700" cy="2171700"/>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onnector: Elbow 21">
            <a:extLst>
              <a:ext uri="{FF2B5EF4-FFF2-40B4-BE49-F238E27FC236}">
                <a16:creationId xmlns:a16="http://schemas.microsoft.com/office/drawing/2014/main" id="{BBDAF66C-B5AA-90CA-7302-639282677140}"/>
              </a:ext>
            </a:extLst>
          </p:cNvPr>
          <p:cNvCxnSpPr>
            <a:stCxn id="14" idx="0"/>
            <a:endCxn id="17" idx="0"/>
          </p:cNvCxnSpPr>
          <p:nvPr/>
        </p:nvCxnSpPr>
        <p:spPr>
          <a:xfrm rot="5400000" flipH="1" flipV="1">
            <a:off x="4552950" y="1333500"/>
            <a:ext cx="12700" cy="2171700"/>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72EEB48F-F736-105B-E480-21FC9F0167EC}"/>
              </a:ext>
            </a:extLst>
          </p:cNvPr>
          <p:cNvCxnSpPr>
            <a:stCxn id="16" idx="2"/>
            <a:endCxn id="19" idx="2"/>
          </p:cNvCxnSpPr>
          <p:nvPr/>
        </p:nvCxnSpPr>
        <p:spPr>
          <a:xfrm rot="16200000" flipH="1">
            <a:off x="6724650" y="4181475"/>
            <a:ext cx="12700" cy="2171700"/>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4" name="Group 23">
            <a:extLst>
              <a:ext uri="{FF2B5EF4-FFF2-40B4-BE49-F238E27FC236}">
                <a16:creationId xmlns:a16="http://schemas.microsoft.com/office/drawing/2014/main" id="{FD590D0F-5BB9-1ACF-BEB6-D15972C4BF74}"/>
              </a:ext>
            </a:extLst>
          </p:cNvPr>
          <p:cNvGrpSpPr/>
          <p:nvPr/>
        </p:nvGrpSpPr>
        <p:grpSpPr>
          <a:xfrm>
            <a:off x="9258300" y="365125"/>
            <a:ext cx="1943100" cy="2847975"/>
            <a:chOff x="476250" y="2571750"/>
            <a:chExt cx="1943100" cy="2847975"/>
          </a:xfrm>
          <a:solidFill>
            <a:schemeClr val="bg2">
              <a:lumMod val="25000"/>
            </a:schemeClr>
          </a:solidFill>
        </p:grpSpPr>
        <p:sp>
          <p:nvSpPr>
            <p:cNvPr id="25" name="Rectangle 24">
              <a:extLst>
                <a:ext uri="{FF2B5EF4-FFF2-40B4-BE49-F238E27FC236}">
                  <a16:creationId xmlns:a16="http://schemas.microsoft.com/office/drawing/2014/main" id="{F3B6CC43-F8C6-FD08-2B44-8296ECB8D495}"/>
                </a:ext>
              </a:extLst>
            </p:cNvPr>
            <p:cNvSpPr/>
            <p:nvPr/>
          </p:nvSpPr>
          <p:spPr>
            <a:xfrm>
              <a:off x="476250" y="3019425"/>
              <a:ext cx="1943100" cy="24003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000" dirty="0" err="1"/>
                <a:t>supportCommentId</a:t>
              </a:r>
              <a:endParaRPr lang="en-US" sz="1000" dirty="0"/>
            </a:p>
            <a:p>
              <a:pPr marL="171450" indent="-171450">
                <a:buFont typeface="Arial" panose="020B0604020202020204" pitchFamily="34" charset="0"/>
                <a:buChar char="•"/>
              </a:pPr>
              <a:r>
                <a:rPr lang="en-US" sz="1000" dirty="0" err="1"/>
                <a:t>supportId</a:t>
              </a:r>
              <a:endParaRPr lang="en-US" sz="1000" dirty="0"/>
            </a:p>
            <a:p>
              <a:pPr marL="171450" indent="-171450">
                <a:buFont typeface="Arial" panose="020B0604020202020204" pitchFamily="34" charset="0"/>
                <a:buChar char="•"/>
              </a:pPr>
              <a:r>
                <a:rPr lang="en-US" sz="1000" dirty="0" err="1"/>
                <a:t>supportComment</a:t>
              </a:r>
              <a:endParaRPr lang="en-US" sz="1000" dirty="0"/>
            </a:p>
            <a:p>
              <a:pPr marL="171450" indent="-171450">
                <a:buFont typeface="Arial" panose="020B0604020202020204" pitchFamily="34" charset="0"/>
                <a:buChar char="•"/>
              </a:pPr>
              <a:r>
                <a:rPr lang="en-US" sz="1000" dirty="0" err="1"/>
                <a:t>supportCommentDate</a:t>
              </a:r>
              <a:endParaRPr lang="en-US" sz="1000" dirty="0"/>
            </a:p>
            <a:p>
              <a:pPr marL="171450" indent="-171450">
                <a:buFont typeface="Arial" panose="020B0604020202020204" pitchFamily="34" charset="0"/>
                <a:buChar char="•"/>
              </a:pPr>
              <a:r>
                <a:rPr lang="en-US" sz="1000" dirty="0" err="1"/>
                <a:t>userId</a:t>
              </a:r>
              <a:endParaRPr lang="en-US" sz="1000" dirty="0"/>
            </a:p>
            <a:p>
              <a:pPr marL="171450" indent="-171450">
                <a:buFont typeface="Arial" panose="020B0604020202020204" pitchFamily="34" charset="0"/>
                <a:buChar char="•"/>
              </a:pPr>
              <a:endParaRPr lang="en-US" sz="1000" dirty="0"/>
            </a:p>
          </p:txBody>
        </p:sp>
        <p:sp>
          <p:nvSpPr>
            <p:cNvPr id="26" name="Rectangle 25">
              <a:extLst>
                <a:ext uri="{FF2B5EF4-FFF2-40B4-BE49-F238E27FC236}">
                  <a16:creationId xmlns:a16="http://schemas.microsoft.com/office/drawing/2014/main" id="{9CB6AC94-2F85-5184-F262-7CC20890ADA5}"/>
                </a:ext>
              </a:extLst>
            </p:cNvPr>
            <p:cNvSpPr/>
            <p:nvPr/>
          </p:nvSpPr>
          <p:spPr>
            <a:xfrm>
              <a:off x="476250" y="2571750"/>
              <a:ext cx="1943100" cy="44767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err="1"/>
                <a:t>SupportConversations</a:t>
              </a:r>
              <a:endParaRPr lang="en-US" sz="1000" dirty="0"/>
            </a:p>
          </p:txBody>
        </p:sp>
      </p:grpSp>
      <p:grpSp>
        <p:nvGrpSpPr>
          <p:cNvPr id="27" name="Group 26">
            <a:extLst>
              <a:ext uri="{FF2B5EF4-FFF2-40B4-BE49-F238E27FC236}">
                <a16:creationId xmlns:a16="http://schemas.microsoft.com/office/drawing/2014/main" id="{842C91C7-7829-B779-32D3-6F2E020E4768}"/>
              </a:ext>
            </a:extLst>
          </p:cNvPr>
          <p:cNvGrpSpPr/>
          <p:nvPr/>
        </p:nvGrpSpPr>
        <p:grpSpPr>
          <a:xfrm>
            <a:off x="9258300" y="3495675"/>
            <a:ext cx="1943100" cy="2847975"/>
            <a:chOff x="2495550" y="3952876"/>
            <a:chExt cx="1943100" cy="2847975"/>
          </a:xfrm>
        </p:grpSpPr>
        <p:sp>
          <p:nvSpPr>
            <p:cNvPr id="28" name="Rectangle 27">
              <a:extLst>
                <a:ext uri="{FF2B5EF4-FFF2-40B4-BE49-F238E27FC236}">
                  <a16:creationId xmlns:a16="http://schemas.microsoft.com/office/drawing/2014/main" id="{330E7434-593D-6F33-C923-250E7D0D5F87}"/>
                </a:ext>
              </a:extLst>
            </p:cNvPr>
            <p:cNvSpPr/>
            <p:nvPr/>
          </p:nvSpPr>
          <p:spPr>
            <a:xfrm>
              <a:off x="2495550" y="4400551"/>
              <a:ext cx="1943100" cy="24003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000" dirty="0" err="1"/>
                <a:t>supportId</a:t>
              </a:r>
              <a:r>
                <a:rPr lang="en-US" sz="1000" dirty="0"/>
                <a:t>*</a:t>
              </a:r>
            </a:p>
            <a:p>
              <a:pPr marL="171450" indent="-171450">
                <a:buFont typeface="Arial" panose="020B0604020202020204" pitchFamily="34" charset="0"/>
                <a:buChar char="•"/>
              </a:pPr>
              <a:r>
                <a:rPr lang="en-US" sz="1000" dirty="0" err="1"/>
                <a:t>supportStatus</a:t>
              </a:r>
              <a:endParaRPr lang="en-US" sz="1000" dirty="0"/>
            </a:p>
            <a:p>
              <a:pPr marL="171450" indent="-171450">
                <a:buFont typeface="Arial" panose="020B0604020202020204" pitchFamily="34" charset="0"/>
                <a:buChar char="•"/>
              </a:pPr>
              <a:r>
                <a:rPr lang="en-US" sz="1000" dirty="0" err="1"/>
                <a:t>supportTitle</a:t>
              </a:r>
              <a:endParaRPr lang="en-US" sz="1000" dirty="0"/>
            </a:p>
            <a:p>
              <a:pPr marL="171450" indent="-171450">
                <a:buFont typeface="Arial" panose="020B0604020202020204" pitchFamily="34" charset="0"/>
                <a:buChar char="•"/>
              </a:pPr>
              <a:r>
                <a:rPr lang="en-US" sz="1000" dirty="0" err="1"/>
                <a:t>supportDescription</a:t>
              </a:r>
              <a:endParaRPr lang="en-US" sz="1000" dirty="0"/>
            </a:p>
            <a:p>
              <a:pPr marL="171450" indent="-171450">
                <a:buFont typeface="Arial" panose="020B0604020202020204" pitchFamily="34" charset="0"/>
                <a:buChar char="•"/>
              </a:pPr>
              <a:r>
                <a:rPr lang="en-US" sz="1000" dirty="0" err="1"/>
                <a:t>supportRaisedDate</a:t>
              </a:r>
              <a:endParaRPr lang="en-US" sz="1000" dirty="0"/>
            </a:p>
            <a:p>
              <a:pPr marL="171450" indent="-171450">
                <a:buFont typeface="Arial" panose="020B0604020202020204" pitchFamily="34" charset="0"/>
                <a:buChar char="•"/>
              </a:pPr>
              <a:r>
                <a:rPr lang="en-US" sz="1000" dirty="0" err="1"/>
                <a:t>userId</a:t>
              </a:r>
              <a:endParaRPr lang="en-US" sz="1000" dirty="0"/>
            </a:p>
          </p:txBody>
        </p:sp>
        <p:sp>
          <p:nvSpPr>
            <p:cNvPr id="29" name="Rectangle 28">
              <a:extLst>
                <a:ext uri="{FF2B5EF4-FFF2-40B4-BE49-F238E27FC236}">
                  <a16:creationId xmlns:a16="http://schemas.microsoft.com/office/drawing/2014/main" id="{84C3E14F-B714-A3BD-98EF-80EC38AB1B9F}"/>
                </a:ext>
              </a:extLst>
            </p:cNvPr>
            <p:cNvSpPr/>
            <p:nvPr/>
          </p:nvSpPr>
          <p:spPr>
            <a:xfrm>
              <a:off x="2495550" y="3952876"/>
              <a:ext cx="1943100" cy="44767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Support Details</a:t>
              </a:r>
            </a:p>
          </p:txBody>
        </p:sp>
      </p:grpSp>
      <p:cxnSp>
        <p:nvCxnSpPr>
          <p:cNvPr id="30" name="Connector: Elbow 29">
            <a:extLst>
              <a:ext uri="{FF2B5EF4-FFF2-40B4-BE49-F238E27FC236}">
                <a16:creationId xmlns:a16="http://schemas.microsoft.com/office/drawing/2014/main" id="{69CA700D-9807-838D-F50A-E2227C9CC801}"/>
              </a:ext>
            </a:extLst>
          </p:cNvPr>
          <p:cNvCxnSpPr>
            <a:stCxn id="11" idx="0"/>
            <a:endCxn id="25" idx="1"/>
          </p:cNvCxnSpPr>
          <p:nvPr/>
        </p:nvCxnSpPr>
        <p:spPr>
          <a:xfrm rot="5400000" flipH="1" flipV="1">
            <a:off x="5073650" y="-1765300"/>
            <a:ext cx="406400" cy="796290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4886D7CC-8193-AECD-714A-6B2EDCB28E46}"/>
              </a:ext>
            </a:extLst>
          </p:cNvPr>
          <p:cNvCxnSpPr>
            <a:stCxn id="9" idx="2"/>
            <a:endCxn id="28" idx="1"/>
          </p:cNvCxnSpPr>
          <p:nvPr/>
        </p:nvCxnSpPr>
        <p:spPr>
          <a:xfrm rot="5400000" flipH="1" flipV="1">
            <a:off x="5214937" y="1223963"/>
            <a:ext cx="123825" cy="7962900"/>
          </a:xfrm>
          <a:prstGeom prst="bentConnector4">
            <a:avLst>
              <a:gd name="adj1" fmla="val -453848"/>
              <a:gd name="adj2" fmla="val 96770"/>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363E8C14-C460-E5E5-1AA2-875100579BCC}"/>
              </a:ext>
            </a:extLst>
          </p:cNvPr>
          <p:cNvSpPr txBox="1"/>
          <p:nvPr/>
        </p:nvSpPr>
        <p:spPr>
          <a:xfrm>
            <a:off x="2207902" y="5338604"/>
            <a:ext cx="359394" cy="246221"/>
          </a:xfrm>
          <a:prstGeom prst="rect">
            <a:avLst/>
          </a:prstGeom>
          <a:noFill/>
        </p:spPr>
        <p:txBody>
          <a:bodyPr wrap="none" rtlCol="0">
            <a:spAutoFit/>
          </a:bodyPr>
          <a:lstStyle/>
          <a:p>
            <a:r>
              <a:rPr lang="en-US" sz="1000" b="1" dirty="0">
                <a:highlight>
                  <a:srgbClr val="FFFF00"/>
                </a:highlight>
              </a:rPr>
              <a:t>1:1</a:t>
            </a:r>
          </a:p>
        </p:txBody>
      </p:sp>
      <p:sp>
        <p:nvSpPr>
          <p:cNvPr id="33" name="TextBox 32">
            <a:extLst>
              <a:ext uri="{FF2B5EF4-FFF2-40B4-BE49-F238E27FC236}">
                <a16:creationId xmlns:a16="http://schemas.microsoft.com/office/drawing/2014/main" id="{40844FFE-20CC-CB95-0677-439C27D8B709}"/>
              </a:ext>
            </a:extLst>
          </p:cNvPr>
          <p:cNvSpPr txBox="1"/>
          <p:nvPr/>
        </p:nvSpPr>
        <p:spPr>
          <a:xfrm>
            <a:off x="6551303" y="5358368"/>
            <a:ext cx="359394" cy="246221"/>
          </a:xfrm>
          <a:prstGeom prst="rect">
            <a:avLst/>
          </a:prstGeom>
          <a:noFill/>
        </p:spPr>
        <p:txBody>
          <a:bodyPr wrap="none" rtlCol="0">
            <a:spAutoFit/>
          </a:bodyPr>
          <a:lstStyle/>
          <a:p>
            <a:r>
              <a:rPr lang="en-US" sz="1000" b="1" dirty="0">
                <a:highlight>
                  <a:srgbClr val="FFFF00"/>
                </a:highlight>
              </a:rPr>
              <a:t>1:1</a:t>
            </a:r>
          </a:p>
        </p:txBody>
      </p:sp>
      <p:sp>
        <p:nvSpPr>
          <p:cNvPr id="34" name="TextBox 33">
            <a:extLst>
              <a:ext uri="{FF2B5EF4-FFF2-40B4-BE49-F238E27FC236}">
                <a16:creationId xmlns:a16="http://schemas.microsoft.com/office/drawing/2014/main" id="{92B3AF34-DEE5-9E49-DDBF-3925951AD9B7}"/>
              </a:ext>
            </a:extLst>
          </p:cNvPr>
          <p:cNvSpPr txBox="1"/>
          <p:nvPr/>
        </p:nvSpPr>
        <p:spPr>
          <a:xfrm>
            <a:off x="4256973" y="2053194"/>
            <a:ext cx="604653" cy="246221"/>
          </a:xfrm>
          <a:prstGeom prst="rect">
            <a:avLst/>
          </a:prstGeom>
          <a:noFill/>
        </p:spPr>
        <p:txBody>
          <a:bodyPr wrap="none" rtlCol="0">
            <a:spAutoFit/>
          </a:bodyPr>
          <a:lstStyle/>
          <a:p>
            <a:r>
              <a:rPr lang="en-US" sz="1000" b="1" dirty="0">
                <a:highlight>
                  <a:srgbClr val="FFFF00"/>
                </a:highlight>
              </a:rPr>
              <a:t>1:Many</a:t>
            </a:r>
          </a:p>
        </p:txBody>
      </p:sp>
      <p:sp>
        <p:nvSpPr>
          <p:cNvPr id="35" name="TextBox 34">
            <a:extLst>
              <a:ext uri="{FF2B5EF4-FFF2-40B4-BE49-F238E27FC236}">
                <a16:creationId xmlns:a16="http://schemas.microsoft.com/office/drawing/2014/main" id="{E6BBCD29-E5A8-58AD-47EB-3E1492284279}"/>
              </a:ext>
            </a:extLst>
          </p:cNvPr>
          <p:cNvSpPr txBox="1"/>
          <p:nvPr/>
        </p:nvSpPr>
        <p:spPr>
          <a:xfrm>
            <a:off x="2085272" y="1892142"/>
            <a:ext cx="604653" cy="246221"/>
          </a:xfrm>
          <a:prstGeom prst="rect">
            <a:avLst/>
          </a:prstGeom>
          <a:noFill/>
        </p:spPr>
        <p:txBody>
          <a:bodyPr wrap="none" rtlCol="0">
            <a:spAutoFit/>
          </a:bodyPr>
          <a:lstStyle/>
          <a:p>
            <a:r>
              <a:rPr lang="en-US" sz="1000" b="1" dirty="0">
                <a:highlight>
                  <a:srgbClr val="FFFF00"/>
                </a:highlight>
              </a:rPr>
              <a:t>1:Many</a:t>
            </a:r>
          </a:p>
        </p:txBody>
      </p:sp>
      <p:sp>
        <p:nvSpPr>
          <p:cNvPr id="36" name="TextBox 35">
            <a:extLst>
              <a:ext uri="{FF2B5EF4-FFF2-40B4-BE49-F238E27FC236}">
                <a16:creationId xmlns:a16="http://schemas.microsoft.com/office/drawing/2014/main" id="{73BE1B89-EEE4-5244-234C-2869B0C79FD5}"/>
              </a:ext>
            </a:extLst>
          </p:cNvPr>
          <p:cNvSpPr txBox="1"/>
          <p:nvPr/>
        </p:nvSpPr>
        <p:spPr>
          <a:xfrm>
            <a:off x="2085271" y="5715000"/>
            <a:ext cx="604653" cy="246221"/>
          </a:xfrm>
          <a:prstGeom prst="rect">
            <a:avLst/>
          </a:prstGeom>
          <a:noFill/>
        </p:spPr>
        <p:txBody>
          <a:bodyPr wrap="none" rtlCol="0">
            <a:spAutoFit/>
          </a:bodyPr>
          <a:lstStyle/>
          <a:p>
            <a:r>
              <a:rPr lang="en-US" sz="1000" b="1" dirty="0">
                <a:highlight>
                  <a:srgbClr val="FFFF00"/>
                </a:highlight>
              </a:rPr>
              <a:t>1:Many</a:t>
            </a:r>
          </a:p>
        </p:txBody>
      </p:sp>
      <p:cxnSp>
        <p:nvCxnSpPr>
          <p:cNvPr id="37" name="Connector: Elbow 36">
            <a:extLst>
              <a:ext uri="{FF2B5EF4-FFF2-40B4-BE49-F238E27FC236}">
                <a16:creationId xmlns:a16="http://schemas.microsoft.com/office/drawing/2014/main" id="{5BA23163-1CE5-CA9A-E32B-92E437860FAA}"/>
              </a:ext>
            </a:extLst>
          </p:cNvPr>
          <p:cNvCxnSpPr>
            <a:stCxn id="28" idx="3"/>
            <a:endCxn id="25" idx="3"/>
          </p:cNvCxnSpPr>
          <p:nvPr/>
        </p:nvCxnSpPr>
        <p:spPr>
          <a:xfrm flipV="1">
            <a:off x="11201400" y="2012950"/>
            <a:ext cx="12700" cy="3130550"/>
          </a:xfrm>
          <a:prstGeom prst="bentConnector3">
            <a:avLst>
              <a:gd name="adj1" fmla="val 1800000"/>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245D3D5F-F73A-E848-B84C-E2982B8C3A46}"/>
              </a:ext>
            </a:extLst>
          </p:cNvPr>
          <p:cNvSpPr txBox="1"/>
          <p:nvPr/>
        </p:nvSpPr>
        <p:spPr>
          <a:xfrm>
            <a:off x="11201400" y="3220801"/>
            <a:ext cx="604653" cy="246221"/>
          </a:xfrm>
          <a:prstGeom prst="rect">
            <a:avLst/>
          </a:prstGeom>
          <a:noFill/>
        </p:spPr>
        <p:txBody>
          <a:bodyPr wrap="none" rtlCol="0">
            <a:spAutoFit/>
          </a:bodyPr>
          <a:lstStyle/>
          <a:p>
            <a:r>
              <a:rPr lang="en-US" sz="1000" b="1" dirty="0">
                <a:highlight>
                  <a:srgbClr val="FFFF00"/>
                </a:highlight>
              </a:rPr>
              <a:t>1:Many</a:t>
            </a:r>
          </a:p>
        </p:txBody>
      </p:sp>
    </p:spTree>
    <p:extLst>
      <p:ext uri="{BB962C8B-B14F-4D97-AF65-F5344CB8AC3E}">
        <p14:creationId xmlns:p14="http://schemas.microsoft.com/office/powerpoint/2010/main" val="2075286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241</TotalTime>
  <Words>1961</Words>
  <Application>Microsoft Office PowerPoint</Application>
  <PresentationFormat>Widescreen</PresentationFormat>
  <Paragraphs>260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Arial</vt:lpstr>
      <vt:lpstr>Calibri</vt:lpstr>
      <vt:lpstr>Segoe UI</vt:lpstr>
      <vt:lpstr>Office Theme</vt:lpstr>
      <vt:lpstr>Vax Track v1 – Remastered (v1.3.0)</vt:lpstr>
      <vt:lpstr>AGENDA</vt:lpstr>
      <vt:lpstr>INTRODUCTION</vt:lpstr>
      <vt:lpstr>CASE STUDY</vt:lpstr>
      <vt:lpstr>APPLICATION OVERVIEW</vt:lpstr>
      <vt:lpstr>UPDATES</vt:lpstr>
      <vt:lpstr>IDENTIFIED BUGS &amp; FIXES</vt:lpstr>
      <vt:lpstr>USER ROLES AND SCOPES</vt:lpstr>
      <vt:lpstr>DATABASE DIAGRAM</vt:lpstr>
      <vt:lpstr>ARCHITECTURE LAYER DIAGRAM</vt:lpstr>
      <vt:lpstr>HOME PAGE</vt:lpstr>
      <vt:lpstr>USER PROFILE PAGE</vt:lpstr>
      <vt:lpstr>SLOT BOOKING</vt:lpstr>
      <vt:lpstr>SUPPORT PAGE</vt:lpstr>
      <vt:lpstr>ADMIN DASHBOARD</vt:lpstr>
      <vt:lpstr>LEFTOVERS AND FUTURE ENHANCEMENT SCOPES</vt:lpstr>
      <vt:lpstr>CONCLUSION</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 Kumar</dc:creator>
  <cp:lastModifiedBy>Vivek Kumar</cp:lastModifiedBy>
  <cp:revision>24</cp:revision>
  <dcterms:created xsi:type="dcterms:W3CDTF">2025-01-28T07:35:44Z</dcterms:created>
  <dcterms:modified xsi:type="dcterms:W3CDTF">2025-01-28T11:37:14Z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2025-01-28T07:35:46Z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8f5c4ce4-51e7-44f3-b418-7c1989518b0f</vt:lpwstr>
  </property>
  <property fmtid="{D5CDD505-2E9C-101B-9397-08002B2CF9AE}" pid="8" name="MSIP_Label_a0819fa7-4367-4500-ba88-dd630d977609_ContentBits">
    <vt:lpwstr>0</vt:lpwstr>
  </property>
</Properties>
</file>