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4" r:id="rId3"/>
    <p:sldId id="275" r:id="rId4"/>
    <p:sldId id="276" r:id="rId5"/>
    <p:sldId id="277" r:id="rId6"/>
    <p:sldId id="278" r:id="rId7"/>
    <p:sldId id="283" r:id="rId8"/>
    <p:sldId id="279" r:id="rId9"/>
    <p:sldId id="305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306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4BAB"/>
    <a:srgbClr val="28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87713" autoAdjust="0"/>
  </p:normalViewPr>
  <p:slideViewPr>
    <p:cSldViewPr snapToGrid="0" snapToObjects="1">
      <p:cViewPr varScale="1">
        <p:scale>
          <a:sx n="75" d="100"/>
          <a:sy n="75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LR Full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Accidental Ingestion</c:v>
                </c:pt>
                <c:pt idx="1">
                  <c:v>Adverse Reaction</c:v>
                </c:pt>
                <c:pt idx="2">
                  <c:v>Alcohol (Age&lt;22)</c:v>
                </c:pt>
                <c:pt idx="3">
                  <c:v>Malicious Poisoning</c:v>
                </c:pt>
                <c:pt idx="4">
                  <c:v>Other</c:v>
                </c:pt>
                <c:pt idx="5">
                  <c:v>Overmedication</c:v>
                </c:pt>
                <c:pt idx="6">
                  <c:v>Seeking Detox</c:v>
                </c:pt>
                <c:pt idx="7">
                  <c:v>Suicide Attempt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0.88</c:v>
                </c:pt>
                <c:pt idx="1">
                  <c:v>0.92</c:v>
                </c:pt>
                <c:pt idx="2">
                  <c:v>0.99</c:v>
                </c:pt>
                <c:pt idx="3">
                  <c:v>0.5</c:v>
                </c:pt>
                <c:pt idx="4">
                  <c:v>0.87</c:v>
                </c:pt>
                <c:pt idx="5">
                  <c:v>0.74</c:v>
                </c:pt>
                <c:pt idx="6">
                  <c:v>0.77</c:v>
                </c:pt>
                <c:pt idx="7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A-4A4E-8EFC-97AC007817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 Reduced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Accidental Ingestion</c:v>
                </c:pt>
                <c:pt idx="1">
                  <c:v>Adverse Reaction</c:v>
                </c:pt>
                <c:pt idx="2">
                  <c:v>Alcohol (Age&lt;22)</c:v>
                </c:pt>
                <c:pt idx="3">
                  <c:v>Malicious Poisoning</c:v>
                </c:pt>
                <c:pt idx="4">
                  <c:v>Other</c:v>
                </c:pt>
                <c:pt idx="5">
                  <c:v>Overmedication</c:v>
                </c:pt>
                <c:pt idx="6">
                  <c:v>Seeking Detox</c:v>
                </c:pt>
                <c:pt idx="7">
                  <c:v>Suicide Attempt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0.22</c:v>
                </c:pt>
                <c:pt idx="1">
                  <c:v>0.97</c:v>
                </c:pt>
                <c:pt idx="2">
                  <c:v>0.99</c:v>
                </c:pt>
                <c:pt idx="3">
                  <c:v>0.09</c:v>
                </c:pt>
                <c:pt idx="4">
                  <c:v>0.95</c:v>
                </c:pt>
                <c:pt idx="5">
                  <c:v>0.55000000000000004</c:v>
                </c:pt>
                <c:pt idx="6">
                  <c:v>0.47</c:v>
                </c:pt>
                <c:pt idx="7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A-4A4E-8EFC-97AC007817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 Reduced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Accidental Ingestion</c:v>
                </c:pt>
                <c:pt idx="1">
                  <c:v>Adverse Reaction</c:v>
                </c:pt>
                <c:pt idx="2">
                  <c:v>Alcohol (Age&lt;22)</c:v>
                </c:pt>
                <c:pt idx="3">
                  <c:v>Malicious Poisoning</c:v>
                </c:pt>
                <c:pt idx="4">
                  <c:v>Other</c:v>
                </c:pt>
                <c:pt idx="5">
                  <c:v>Overmedication</c:v>
                </c:pt>
                <c:pt idx="6">
                  <c:v>Seeking Detox</c:v>
                </c:pt>
                <c:pt idx="7">
                  <c:v>Suicide Attempt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0.82</c:v>
                </c:pt>
                <c:pt idx="1">
                  <c:v>0.9</c:v>
                </c:pt>
                <c:pt idx="2">
                  <c:v>0.99</c:v>
                </c:pt>
                <c:pt idx="3">
                  <c:v>0.84</c:v>
                </c:pt>
                <c:pt idx="4">
                  <c:v>0.84</c:v>
                </c:pt>
                <c:pt idx="5">
                  <c:v>0.71</c:v>
                </c:pt>
                <c:pt idx="6">
                  <c:v>0.8</c:v>
                </c:pt>
                <c:pt idx="7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A-4A4E-8EFC-97AC007817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RF Hyoerparameter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Accidental Ingestion</c:v>
                </c:pt>
                <c:pt idx="1">
                  <c:v>Adverse Reaction</c:v>
                </c:pt>
                <c:pt idx="2">
                  <c:v>Alcohol (Age&lt;22)</c:v>
                </c:pt>
                <c:pt idx="3">
                  <c:v>Malicious Poisoning</c:v>
                </c:pt>
                <c:pt idx="4">
                  <c:v>Other</c:v>
                </c:pt>
                <c:pt idx="5">
                  <c:v>Overmedication</c:v>
                </c:pt>
                <c:pt idx="6">
                  <c:v>Seeking Detox</c:v>
                </c:pt>
                <c:pt idx="7">
                  <c:v>Suicide Attempt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0.22</c:v>
                </c:pt>
                <c:pt idx="1">
                  <c:v>0.92</c:v>
                </c:pt>
                <c:pt idx="2">
                  <c:v>0.99</c:v>
                </c:pt>
                <c:pt idx="3">
                  <c:v>0.18</c:v>
                </c:pt>
                <c:pt idx="4">
                  <c:v>0.91</c:v>
                </c:pt>
                <c:pt idx="5">
                  <c:v>0.53</c:v>
                </c:pt>
                <c:pt idx="6">
                  <c:v>0.56999999999999995</c:v>
                </c:pt>
                <c:pt idx="7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4A-4A4E-8EFC-97AC00781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9658095"/>
        <c:axId val="301995983"/>
      </c:barChart>
      <c:catAx>
        <c:axId val="589658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995983"/>
        <c:crosses val="autoZero"/>
        <c:auto val="1"/>
        <c:lblAlgn val="ctr"/>
        <c:lblOffset val="100"/>
        <c:noMultiLvlLbl val="0"/>
      </c:catAx>
      <c:valAx>
        <c:axId val="30199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658095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7086-8EC1-48C1-8DBB-11351394B67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8CD6-E231-4977-B95F-66CE5F1C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plotting the distribution of the Drug(s) involved in the cases, it was decided to show only top 10 since there are &gt; 2600 drugs possible. Otherwise, the graph would be too large and hard to read.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were up to 22 substances involved in one case, and a plot was done for each instance. However, I’m not going to bore you by showing all of them—just the 1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that interested me was whether or not the instances of hydrocodone were large, since we hear so much about it in the news. In the 1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graph, you can see that it’s the 2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last one. So, while it is in the top 10, it’s way behind alcohol, cocaine and heroin.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8CD6-E231-4977-B95F-66CE5F1CC0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8CD6-E231-4977-B95F-66CE5F1CC0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A5EB86-D40A-B54B-9474-4203EE0C0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0B216-B9B8-1246-9907-1A5BAA6F8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" y="1477117"/>
            <a:ext cx="7866338" cy="19518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B5B5-B452-B84C-B7A9-E0661626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" y="3521076"/>
            <a:ext cx="7866338" cy="69732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52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ED0D-9468-D344-A314-35C57853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0C2C1-F0C3-D94F-A143-CB1F4BDB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072052"/>
          </a:xfrm>
        </p:spPr>
        <p:txBody>
          <a:bodyPr vert="eaVert"/>
          <a:lstStyle>
            <a:lvl1pPr>
              <a:buClr>
                <a:srgbClr val="804BAB"/>
              </a:buClr>
              <a:defRPr/>
            </a:lvl1pPr>
            <a:lvl2pPr>
              <a:buClr>
                <a:srgbClr val="804BAB"/>
              </a:buClr>
              <a:defRPr/>
            </a:lvl2pPr>
            <a:lvl3pPr>
              <a:buClr>
                <a:srgbClr val="804BAB"/>
              </a:buClr>
              <a:defRPr/>
            </a:lvl3pPr>
            <a:lvl4pPr>
              <a:buClr>
                <a:srgbClr val="804BAB"/>
              </a:buClr>
              <a:defRPr/>
            </a:lvl4pPr>
            <a:lvl5pPr>
              <a:buClr>
                <a:srgbClr val="804BAB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B9F5-4232-114A-A86E-316C31AB6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65FBAFE-5835-074D-A1AC-3DD9B3BAA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1C02D7-41AC-5D48-89A2-836422135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C56D253-C4D0-E946-B5FE-08428B33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D7E04-9827-5447-BD74-AF9202029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50884"/>
          </a:xfrm>
        </p:spPr>
        <p:txBody>
          <a:bodyPr vert="eaVert"/>
          <a:lstStyle>
            <a:lvl1pPr>
              <a:defRPr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45C1-4173-8640-9C03-E525C55F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50884"/>
          </a:xfrm>
        </p:spPr>
        <p:txBody>
          <a:bodyPr vert="eaVert"/>
          <a:lstStyle>
            <a:lvl1pPr>
              <a:buClr>
                <a:srgbClr val="804BAB"/>
              </a:buClr>
              <a:defRPr/>
            </a:lvl1pPr>
            <a:lvl2pPr>
              <a:buClr>
                <a:srgbClr val="804BAB"/>
              </a:buClr>
              <a:defRPr/>
            </a:lvl2pPr>
            <a:lvl3pPr>
              <a:buClr>
                <a:srgbClr val="804BAB"/>
              </a:buClr>
              <a:defRPr/>
            </a:lvl3pPr>
            <a:lvl4pPr>
              <a:buClr>
                <a:srgbClr val="804BAB"/>
              </a:buClr>
              <a:defRPr/>
            </a:lvl4pPr>
            <a:lvl5pPr>
              <a:buClr>
                <a:srgbClr val="804BAB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74C86-D2BC-4445-B90E-EABE89BBDA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F9A1A-9DC4-1A4E-ABB4-D59DB4C65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0EC0639-5161-7F4C-A138-C206DA397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CCE95C-ADB2-EC4B-83D1-977A3F09F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F906-2E0D-3745-84A4-92AC1C67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80" y="365125"/>
            <a:ext cx="10937239" cy="1325563"/>
          </a:xfrm>
        </p:spPr>
        <p:txBody>
          <a:bodyPr/>
          <a:lstStyle>
            <a:lvl1pPr>
              <a:defRPr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C083-FBCB-AB4A-8317-851347DB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80" y="1825624"/>
            <a:ext cx="10937239" cy="3813175"/>
          </a:xfrm>
        </p:spPr>
        <p:txBody>
          <a:bodyPr/>
          <a:lstStyle>
            <a:lvl1pPr>
              <a:buClr>
                <a:srgbClr val="804BAB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rgbClr val="804BAB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buClr>
                <a:srgbClr val="804BAB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804BAB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804BAB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484014-0E7E-AC43-BD62-9A311803D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C6D617-43F2-F74F-BA60-FADD85DE2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F94B43-6886-614B-8BC3-B50C5FCA0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5EF8395-D24B-7E41-9468-CC67B3C9E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110B-8C3A-9840-85A5-7F99F62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4947"/>
            <a:ext cx="10515600" cy="2852737"/>
          </a:xfrm>
        </p:spPr>
        <p:txBody>
          <a:bodyPr anchor="b"/>
          <a:lstStyle>
            <a:lvl1pPr>
              <a:defRPr sz="6000"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EC90-C9A9-4948-98B5-78E1C7CF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467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E7F79-ECE6-2641-A3BA-25E989CC29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8A33B5C-CE72-3542-BCE3-455F85E8E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800FEB-0694-CD41-BE8F-C7FCFAC9A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8D94CA-BB2F-C54C-AC45-D1E0064C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E4E-7796-CC4B-80A1-990D7FA9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81C3-EE72-0E46-8484-9EC4E9F1A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11649"/>
          </a:xfrm>
        </p:spPr>
        <p:txBody>
          <a:bodyPr/>
          <a:lstStyle>
            <a:lvl1pPr>
              <a:buClr>
                <a:srgbClr val="804BAB"/>
              </a:buClr>
              <a:defRPr/>
            </a:lvl1pPr>
            <a:lvl2pPr>
              <a:buClr>
                <a:srgbClr val="804BAB"/>
              </a:buClr>
              <a:defRPr/>
            </a:lvl2pPr>
            <a:lvl3pPr>
              <a:buClr>
                <a:srgbClr val="804BAB"/>
              </a:buClr>
              <a:defRPr/>
            </a:lvl3pPr>
            <a:lvl4pPr>
              <a:buClr>
                <a:srgbClr val="804BAB"/>
              </a:buClr>
              <a:defRPr/>
            </a:lvl4pPr>
            <a:lvl5pPr>
              <a:buClr>
                <a:srgbClr val="804B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C3845-9664-0B40-89D3-F56FB8A6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11649"/>
          </a:xfrm>
        </p:spPr>
        <p:txBody>
          <a:bodyPr/>
          <a:lstStyle>
            <a:lvl1pPr>
              <a:buClr>
                <a:srgbClr val="804BAB"/>
              </a:buClr>
              <a:defRPr/>
            </a:lvl1pPr>
            <a:lvl2pPr>
              <a:buClr>
                <a:srgbClr val="804BAB"/>
              </a:buClr>
              <a:defRPr/>
            </a:lvl2pPr>
            <a:lvl3pPr>
              <a:buClr>
                <a:srgbClr val="804BAB"/>
              </a:buClr>
              <a:defRPr/>
            </a:lvl3pPr>
            <a:lvl4pPr>
              <a:buClr>
                <a:srgbClr val="804BAB"/>
              </a:buClr>
              <a:defRPr/>
            </a:lvl4pPr>
            <a:lvl5pPr>
              <a:buClr>
                <a:srgbClr val="804B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7F8E7-2CE5-DF46-AA1A-16C8EDFF6E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C12E1B-85A9-2948-9389-FC25A1BA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90AB9C-5CB4-5842-996E-DF12EB24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FC72FB3-81B2-6242-B98F-26EBE9961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9D99-5E74-DF42-B356-804582AE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9DB1-95F0-7F46-B490-7F5C5748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8A6E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F9506-7C2C-8847-82DC-6CA6CC4B6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89669"/>
          </a:xfrm>
        </p:spPr>
        <p:txBody>
          <a:bodyPr/>
          <a:lstStyle>
            <a:lvl1pPr>
              <a:buClr>
                <a:srgbClr val="804BAB"/>
              </a:buClr>
              <a:defRPr/>
            </a:lvl1pPr>
            <a:lvl2pPr>
              <a:buClr>
                <a:srgbClr val="804BAB"/>
              </a:buClr>
              <a:defRPr/>
            </a:lvl2pPr>
            <a:lvl3pPr>
              <a:buClr>
                <a:srgbClr val="804BAB"/>
              </a:buClr>
              <a:defRPr/>
            </a:lvl3pPr>
            <a:lvl4pPr>
              <a:buClr>
                <a:srgbClr val="804BAB"/>
              </a:buClr>
              <a:defRPr/>
            </a:lvl4pPr>
            <a:lvl5pPr>
              <a:buClr>
                <a:srgbClr val="804BAB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09FF6-AFB0-9542-ADF1-C7B7DFAE2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8A6E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E4ED6-F419-5242-AA90-4D9D9EB47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89669"/>
          </a:xfrm>
        </p:spPr>
        <p:txBody>
          <a:bodyPr/>
          <a:lstStyle>
            <a:lvl1pPr>
              <a:buClr>
                <a:srgbClr val="804BAB"/>
              </a:buClr>
              <a:defRPr/>
            </a:lvl1pPr>
            <a:lvl2pPr>
              <a:buClr>
                <a:srgbClr val="804BAB"/>
              </a:buClr>
              <a:defRPr/>
            </a:lvl2pPr>
            <a:lvl3pPr>
              <a:buClr>
                <a:srgbClr val="804BAB"/>
              </a:buClr>
              <a:defRPr/>
            </a:lvl3pPr>
            <a:lvl4pPr>
              <a:buClr>
                <a:srgbClr val="804BAB"/>
              </a:buClr>
              <a:defRPr/>
            </a:lvl4pPr>
            <a:lvl5pPr>
              <a:buClr>
                <a:srgbClr val="804BAB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12E6A-82EC-C748-A905-F690228113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E4368D-347D-4848-B182-CD16BCDC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78DE158-4AF8-3F4A-BE78-6AB08375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BD7C3D1-836F-1D49-AF54-E80530A4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9A8C-7908-CC4B-B862-462FF478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C537C1-28FC-DE4B-BC27-A756AF109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7AF7D4-B32D-EB41-A864-B5B37E862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0F37635-4E75-0F4B-8FB5-2E583319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5A37F6B-2D03-2349-BFAD-C1D436086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66F3E-B7F7-4940-A36E-114F136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8B44-1BB3-C44B-84E7-590C78DB55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96937-15A2-EB4D-97D4-6A6DCAB9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EAEE4-B883-9D49-8E0D-7E3E236D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0E08-4A13-E843-887E-D535908D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F29E-C376-C244-8ED5-8D6B55A8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0022-3957-F042-9349-2DF8F3AC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804BAB"/>
              </a:buClr>
              <a:defRPr sz="3200"/>
            </a:lvl1pPr>
            <a:lvl2pPr>
              <a:buClr>
                <a:srgbClr val="804BAB"/>
              </a:buClr>
              <a:defRPr sz="2800"/>
            </a:lvl2pPr>
            <a:lvl3pPr>
              <a:buClr>
                <a:srgbClr val="804BAB"/>
              </a:buClr>
              <a:defRPr sz="2400"/>
            </a:lvl3pPr>
            <a:lvl4pPr>
              <a:buClr>
                <a:srgbClr val="804BAB"/>
              </a:buClr>
              <a:defRPr sz="2000"/>
            </a:lvl4pPr>
            <a:lvl5pPr>
              <a:buClr>
                <a:srgbClr val="804BAB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21B82-D6E3-8F4F-9B52-9D67B277B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28A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32E0F-EC6F-B448-A195-931CD3E75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23F8265-480F-C049-9CCF-11E84975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50A7CB-96E2-C74A-B7A3-338689F6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9191D9-229C-ED41-8851-FBF9651F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8532-30EA-1542-A5A2-58DC0AB2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solidFill>
                  <a:srgbClr val="804BA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8448F-E6CC-1C47-835D-7E212C403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69776-06C0-F54E-B234-3E423072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D8E58-900F-8D4A-9CD6-9CFE3D2AEF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6001" b="-1"/>
          <a:stretch/>
        </p:blipFill>
        <p:spPr>
          <a:xfrm>
            <a:off x="0" y="6075680"/>
            <a:ext cx="12192000" cy="78232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1F54B83-62ED-E04C-AE9E-A72F676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0880" y="6356350"/>
            <a:ext cx="1620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CC8B44-1BB3-C44B-84E7-590C78DB5590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CDED62-F1B7-C04C-9DBA-C324C0FB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80" y="6356350"/>
            <a:ext cx="355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CD9F5D-39EB-0A48-84AC-2FFF625E2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380" y="6356350"/>
            <a:ext cx="1252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D70E08-4A13-E843-887E-D535908DF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9ED78-972A-6E4F-9962-E1CAAF2E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BBF5-75A1-6A4C-8D45-76A99962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BA59-2EB1-1D40-97FB-B84D3DD0C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8B44-1BB3-C44B-84E7-590C78DB559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8C87-F5FC-EF49-8AD8-5DF77DA8B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C4C1-B3E8-1B40-BB55-5BC498AF3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0E08-4A13-E843-887E-D535908D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files.samhsa.gov/study-dataset/drug-abuse-warning-network-2011-dawn-2011-ds0001-nid1374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7800F-F0EB-BF42-ABFF-DD9CF347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" y="1055802"/>
            <a:ext cx="7866338" cy="3553905"/>
          </a:xfrm>
        </p:spPr>
        <p:txBody>
          <a:bodyPr>
            <a:normAutofit/>
          </a:bodyPr>
          <a:lstStyle/>
          <a:p>
            <a:r>
              <a:rPr lang="en-US" dirty="0"/>
              <a:t>Emergency Department </a:t>
            </a:r>
            <a:br>
              <a:rPr lang="en-US" dirty="0"/>
            </a:br>
            <a:r>
              <a:rPr lang="en-US" dirty="0"/>
              <a:t>Drug Abuse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90E83D-313D-4E47-8BE3-3A92B04A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782" y="5580668"/>
            <a:ext cx="7866338" cy="7964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Laura Eshee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Capstone Project 1</a:t>
            </a:r>
          </a:p>
        </p:txBody>
      </p:sp>
    </p:spTree>
    <p:extLst>
      <p:ext uri="{BB962C8B-B14F-4D97-AF65-F5344CB8AC3E}">
        <p14:creationId xmlns:p14="http://schemas.microsoft.com/office/powerpoint/2010/main" val="324623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F7DD-1AC3-4A29-B02E-5A1A997D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Values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D5D4AF-981A-4A84-BD9A-D3F8DF71E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994000"/>
              </p:ext>
            </p:extLst>
          </p:nvPr>
        </p:nvGraphicFramePr>
        <p:xfrm>
          <a:off x="659876" y="1825625"/>
          <a:ext cx="109050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124">
                  <a:extLst>
                    <a:ext uri="{9D8B030D-6E8A-4147-A177-3AD203B41FA5}">
                      <a16:colId xmlns:a16="http://schemas.microsoft.com/office/drawing/2014/main" val="1095006210"/>
                    </a:ext>
                  </a:extLst>
                </a:gridCol>
                <a:gridCol w="5468937">
                  <a:extLst>
                    <a:ext uri="{9D8B030D-6E8A-4147-A177-3AD203B41FA5}">
                      <a16:colId xmlns:a16="http://schemas.microsoft.com/office/drawing/2014/main" val="313960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3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CASEWGT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7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DRUGID_1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DRUGID_2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5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ALLABUSE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8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9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0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65CA-4D39-4FCD-868E-FD8FF43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A323-1A66-4CD8-9300-78022D78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variables are categorical—they can be divided into groups. Examples include race, gender, age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81041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8C0C1-3D9E-41AF-BF41-CD07449E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326126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B34200F0-6E54-43DE-833E-0E868866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7" y="373643"/>
            <a:ext cx="7930345" cy="55710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097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aura-Black\AppData\Local\Microsoft\Windows\INetCache\Content.MSO\53C04454.tmp">
            <a:extLst>
              <a:ext uri="{FF2B5EF4-FFF2-40B4-BE49-F238E27FC236}">
                <a16:creationId xmlns:a16="http://schemas.microsoft.com/office/drawing/2014/main" id="{A2347335-EB03-4784-A33A-28A536D6AF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394" y="471947"/>
            <a:ext cx="7236541" cy="53389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179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549DF-401B-4C25-8900-3ECCA0F9EA4A}"/>
              </a:ext>
            </a:extLst>
          </p:cNvPr>
          <p:cNvPicPr/>
          <p:nvPr/>
        </p:nvPicPr>
        <p:blipFill>
          <a:blip r:embed="rId2"/>
          <a:srcRect/>
          <a:stretch/>
        </p:blipFill>
        <p:spPr bwMode="auto">
          <a:xfrm>
            <a:off x="2418734" y="423439"/>
            <a:ext cx="7275871" cy="5289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519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aura-Black\AppData\Local\Microsoft\Windows\INetCache\Content.MSO\F3DD4CE0.tmp">
            <a:extLst>
              <a:ext uri="{FF2B5EF4-FFF2-40B4-BE49-F238E27FC236}">
                <a16:creationId xmlns:a16="http://schemas.microsoft.com/office/drawing/2014/main" id="{6060A4CA-17BF-4E93-A7C0-CDB5E2C37D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21" y="366455"/>
            <a:ext cx="8075357" cy="535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14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aura-Black\AppData\Local\Microsoft\Windows\INetCache\Content.MSO\7A918B1A.tmp">
            <a:extLst>
              <a:ext uri="{FF2B5EF4-FFF2-40B4-BE49-F238E27FC236}">
                <a16:creationId xmlns:a16="http://schemas.microsoft.com/office/drawing/2014/main" id="{53EDE6FF-C84C-4D00-83A4-8289C7B310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8066" y="439280"/>
            <a:ext cx="7207044" cy="5571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981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aura-Black\AppData\Local\Microsoft\Windows\INetCache\Content.MSO\FBDB9238.tmp">
            <a:extLst>
              <a:ext uri="{FF2B5EF4-FFF2-40B4-BE49-F238E27FC236}">
                <a16:creationId xmlns:a16="http://schemas.microsoft.com/office/drawing/2014/main" id="{CF139D25-C3D7-4F97-8496-B0B24E6E0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8194" y="427157"/>
            <a:ext cx="7590408" cy="5571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287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3D7D5-ECEA-4D5C-AC82-C9BB4939FC1A}"/>
              </a:ext>
            </a:extLst>
          </p:cNvPr>
          <p:cNvPicPr/>
          <p:nvPr/>
        </p:nvPicPr>
        <p:blipFill>
          <a:blip r:embed="rId2"/>
          <a:srcRect/>
          <a:stretch/>
        </p:blipFill>
        <p:spPr bwMode="auto">
          <a:xfrm>
            <a:off x="2603620" y="348499"/>
            <a:ext cx="6984759" cy="5571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77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54D2-BC24-419E-95DF-45DBF018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" y="49036"/>
            <a:ext cx="10937239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60D3-1DE7-4571-98CF-E16FBF61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80" y="1501422"/>
            <a:ext cx="10937239" cy="4137377"/>
          </a:xfrm>
        </p:spPr>
        <p:txBody>
          <a:bodyPr/>
          <a:lstStyle/>
          <a:p>
            <a:r>
              <a:rPr lang="en-US" dirty="0"/>
              <a:t>Addiction is a chronic disease characterized by drug seeking and use that is compulsive, or difficult to control, despite harmful consequences. </a:t>
            </a:r>
          </a:p>
          <a:p>
            <a:r>
              <a:rPr lang="en-US" dirty="0"/>
              <a:t>Drug abuse occurs when a person takes a substance, whether illegal, prescribed  or over the counter, for purposes other than those in which they are meant to be used, or when a person takes large quantities of the substance. </a:t>
            </a:r>
          </a:p>
          <a:p>
            <a:r>
              <a:rPr lang="en-US" dirty="0"/>
              <a:t>Typically, the person is using the drug to alter his or her mood or feel better and not for a health reason.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3D6CC-7747-47B2-B886-0BD3628104AA}"/>
              </a:ext>
            </a:extLst>
          </p:cNvPr>
          <p:cNvPicPr/>
          <p:nvPr/>
        </p:nvPicPr>
        <p:blipFill>
          <a:blip r:embed="rId2"/>
          <a:srcRect/>
          <a:stretch/>
        </p:blipFill>
        <p:spPr bwMode="auto">
          <a:xfrm>
            <a:off x="2635710" y="393757"/>
            <a:ext cx="6920580" cy="5519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881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E7DDC1-9B56-4595-89BA-7053B5FD3182}"/>
              </a:ext>
            </a:extLst>
          </p:cNvPr>
          <p:cNvPicPr/>
          <p:nvPr/>
        </p:nvPicPr>
        <p:blipFill>
          <a:blip r:embed="rId2"/>
          <a:srcRect/>
          <a:stretch/>
        </p:blipFill>
        <p:spPr bwMode="auto">
          <a:xfrm>
            <a:off x="2548611" y="289504"/>
            <a:ext cx="7094777" cy="5571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23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06C5C-97E4-4227-A561-97A3B1816A88}"/>
              </a:ext>
            </a:extLst>
          </p:cNvPr>
          <p:cNvPicPr/>
          <p:nvPr/>
        </p:nvPicPr>
        <p:blipFill>
          <a:blip r:embed="rId3"/>
          <a:srcRect/>
          <a:stretch/>
        </p:blipFill>
        <p:spPr bwMode="auto">
          <a:xfrm>
            <a:off x="2660966" y="338666"/>
            <a:ext cx="6870067" cy="5571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224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957-909D-4414-9AF9-4231440E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C83-6973-4266-8B38-6FDBB499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1450" lvl="0" indent="-171450"/>
            <a:r>
              <a:rPr lang="en-US" dirty="0"/>
              <a:t>The time of year is evenly distributed.</a:t>
            </a:r>
          </a:p>
          <a:p>
            <a:pPr marL="171450" lvl="0" indent="-171450"/>
            <a:r>
              <a:rPr lang="en-US" dirty="0"/>
              <a:t>The time of day that most cases occur is between 12:00 pm - 11:59 pm. </a:t>
            </a:r>
          </a:p>
          <a:p>
            <a:pPr marL="171450" lvl="0" indent="-171450"/>
            <a:r>
              <a:rPr lang="en-US" dirty="0"/>
              <a:t>Alcohol, cocaine, heroin and marijuana are involved in many of the cases. </a:t>
            </a:r>
          </a:p>
          <a:p>
            <a:pPr marL="171450" lvl="0" indent="-171450"/>
            <a:r>
              <a:rPr lang="en-US" dirty="0"/>
              <a:t>Most of the drugs were taken orally.</a:t>
            </a:r>
          </a:p>
          <a:p>
            <a:pPr marL="171450" lvl="0" indent="-171450"/>
            <a:r>
              <a:rPr lang="en-US" dirty="0"/>
              <a:t>Most were not confirmed by a toxicology test. </a:t>
            </a:r>
          </a:p>
          <a:p>
            <a:pPr marL="171450" lvl="0" indent="-171450"/>
            <a:r>
              <a:rPr lang="en-US" dirty="0"/>
              <a:t>Most of the cases were due to adverse reactions to the drugs.</a:t>
            </a:r>
          </a:p>
          <a:p>
            <a:pPr marL="171450" lvl="0" indent="-171450"/>
            <a:r>
              <a:rPr lang="en-US" dirty="0"/>
              <a:t>Most cases were discharged home. </a:t>
            </a:r>
          </a:p>
          <a:p>
            <a:pPr marL="171450" lvl="0" indent="-171450"/>
            <a:r>
              <a:rPr lang="en-US" dirty="0"/>
              <a:t>Most of the drugs involved were pharmaceutical.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93425C-3EFC-4ADC-B16A-841757DD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427186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1AD4B-9185-44A5-AF48-EF93F10F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significant difference in the frequency of cases in each of the cities?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E2A52-EA55-4E41-9BCD-75AB63F2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p1 = p2... = p15</a:t>
            </a:r>
          </a:p>
          <a:p>
            <a:pPr lvl="0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p1 != p2... != p15</a:t>
            </a:r>
          </a:p>
          <a:p>
            <a:endParaRPr lang="en-US" dirty="0"/>
          </a:p>
          <a:p>
            <a:r>
              <a:rPr lang="en-US" dirty="0"/>
              <a:t>The p-value was 0.0; therefore, H</a:t>
            </a:r>
            <a:r>
              <a:rPr lang="en-US" baseline="-25000" dirty="0"/>
              <a:t>o</a:t>
            </a:r>
            <a:r>
              <a:rPr lang="en-US" dirty="0"/>
              <a:t> was rejected. It is reasonable to conclude that the distribution of the proportion of the location of the cases is not equal. </a:t>
            </a:r>
          </a:p>
        </p:txBody>
      </p:sp>
    </p:spTree>
    <p:extLst>
      <p:ext uri="{BB962C8B-B14F-4D97-AF65-F5344CB8AC3E}">
        <p14:creationId xmlns:p14="http://schemas.microsoft.com/office/powerpoint/2010/main" val="405475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4242-14EE-43F6-9166-5B1B17CF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race of the patient vary significantly?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BDD4-D475-4C7F-B217-6D0A662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0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p1 = p2... = p15</a:t>
            </a:r>
          </a:p>
          <a:p>
            <a:pPr lvl="0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p1 != p2... != p15</a:t>
            </a:r>
          </a:p>
          <a:p>
            <a:endParaRPr lang="en-US" dirty="0"/>
          </a:p>
          <a:p>
            <a:r>
              <a:rPr lang="en-US" dirty="0"/>
              <a:t>The p-value was 0.0; therefore, H</a:t>
            </a:r>
            <a:r>
              <a:rPr lang="en-US" baseline="-25000" dirty="0"/>
              <a:t>o</a:t>
            </a:r>
            <a:r>
              <a:rPr lang="en-US" dirty="0"/>
              <a:t> was rejected. It is reasonable to conclude that the distribution of the proportion of race is not equal.</a:t>
            </a:r>
          </a:p>
        </p:txBody>
      </p:sp>
    </p:spTree>
    <p:extLst>
      <p:ext uri="{BB962C8B-B14F-4D97-AF65-F5344CB8AC3E}">
        <p14:creationId xmlns:p14="http://schemas.microsoft.com/office/powerpoint/2010/main" val="355431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8DB6-0AC5-4996-9971-0E7BE08C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disposition of the case and the case type independent of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A34C-41F6-4A0D-8ECB-550FD2AB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lvl="0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the population frequencies are equal to the expected frequencies</a:t>
            </a:r>
          </a:p>
          <a:p>
            <a:pPr lvl="0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population frequencies are not equal to the expected frequencies.</a:t>
            </a:r>
          </a:p>
          <a:p>
            <a:endParaRPr lang="en-US" dirty="0"/>
          </a:p>
          <a:p>
            <a:r>
              <a:rPr lang="en-US" dirty="0"/>
              <a:t>The p-value was 0.0; therefore, H</a:t>
            </a:r>
            <a:r>
              <a:rPr lang="en-US" baseline="-25000" dirty="0"/>
              <a:t>o</a:t>
            </a:r>
            <a:r>
              <a:rPr lang="en-US" dirty="0"/>
              <a:t> was rejected. It is reasonable to conclude that the distribution of population frequencies are not equal to the expected frequencies.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20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7D707-C394-42C1-AD7F-6573E85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830334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79FDB-4074-4950-9FF4-74EE2A3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Full Data Set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22F9B5-35CA-4859-898A-E6E8DA1A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369999"/>
              </p:ext>
            </p:extLst>
          </p:nvPr>
        </p:nvGraphicFramePr>
        <p:xfrm>
          <a:off x="627063" y="1825625"/>
          <a:ext cx="109378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01">
                  <a:extLst>
                    <a:ext uri="{9D8B030D-6E8A-4147-A177-3AD203B41FA5}">
                      <a16:colId xmlns:a16="http://schemas.microsoft.com/office/drawing/2014/main" val="3429404904"/>
                    </a:ext>
                  </a:extLst>
                </a:gridCol>
                <a:gridCol w="2045949">
                  <a:extLst>
                    <a:ext uri="{9D8B030D-6E8A-4147-A177-3AD203B41FA5}">
                      <a16:colId xmlns:a16="http://schemas.microsoft.com/office/drawing/2014/main" val="1975602146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513282628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411344647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367780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Accidental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4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Adverse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Alcohol (Age&lt;21)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Malicious Poisoning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5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8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7,259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Seeking Detox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5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A977-90D8-4718-8CEE-1C080962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80" y="175859"/>
            <a:ext cx="10937239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E5D5-8F54-495B-AEF2-E0AB0C10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80" y="1501422"/>
            <a:ext cx="10937239" cy="413737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Almost 21 million Americans have at least one addiction, yet only 10% of them receive treatment.</a:t>
            </a:r>
            <a:r>
              <a:rPr lang="en-US" baseline="30000" dirty="0"/>
              <a:t>2</a:t>
            </a:r>
            <a:endParaRPr lang="en-US" dirty="0"/>
          </a:p>
          <a:p>
            <a:pPr lvl="0"/>
            <a:r>
              <a:rPr lang="en-US" dirty="0"/>
              <a:t>Drug overdose deaths have more than tripled since 1990.</a:t>
            </a:r>
            <a:r>
              <a:rPr lang="en-US" baseline="30000" dirty="0"/>
              <a:t>2</a:t>
            </a:r>
            <a:endParaRPr lang="en-US" dirty="0"/>
          </a:p>
          <a:p>
            <a:pPr lvl="0"/>
            <a:r>
              <a:rPr lang="en-US" dirty="0"/>
              <a:t>From 1999 to 2017, more than 700,000 Americans died from overdosing on a drug.</a:t>
            </a:r>
            <a:r>
              <a:rPr lang="en-US" baseline="30000" dirty="0"/>
              <a:t>2</a:t>
            </a:r>
            <a:endParaRPr lang="en-US" dirty="0"/>
          </a:p>
          <a:p>
            <a:pPr lvl="0"/>
            <a:r>
              <a:rPr lang="en-US" dirty="0"/>
              <a:t>More than 90% of people who have an addiction started to drink alcohol or use drugs before they were 18 years old.</a:t>
            </a:r>
            <a:r>
              <a:rPr lang="en-US" baseline="30000" dirty="0"/>
              <a:t>2</a:t>
            </a:r>
            <a:endParaRPr lang="en-US" dirty="0"/>
          </a:p>
          <a:p>
            <a:pPr lvl="0"/>
            <a:r>
              <a:rPr lang="en-US" dirty="0"/>
              <a:t>Americans between the ages of 18 and 25 are most likely to use addictive drugs.</a:t>
            </a:r>
            <a:r>
              <a:rPr lang="en-US" baseline="30000" dirty="0"/>
              <a:t>2</a:t>
            </a:r>
            <a:endParaRPr lang="en-US" dirty="0"/>
          </a:p>
          <a:p>
            <a:pPr lvl="0"/>
            <a:r>
              <a:rPr lang="en-US" dirty="0"/>
              <a:t>Alcohol and drug addiction cost the U.S. economy over $600 billion every year.</a:t>
            </a:r>
            <a:r>
              <a:rPr lang="en-US" baseline="30000" dirty="0"/>
              <a:t>2</a:t>
            </a:r>
            <a:endParaRPr lang="en-US" dirty="0"/>
          </a:p>
          <a:p>
            <a:pPr lvl="0"/>
            <a:r>
              <a:rPr lang="en-US" dirty="0"/>
              <a:t>During 2008–2011, an average of 1.1 million emergency department (ED) visits were made each year for drug poisoning, with a visit rate of 35.4 per 10,000 persons.</a:t>
            </a:r>
            <a:r>
              <a:rPr lang="en-US" baseline="30000" dirty="0"/>
              <a:t>3</a:t>
            </a:r>
            <a:endParaRPr lang="en-US" dirty="0"/>
          </a:p>
          <a:p>
            <a:pPr lvl="0"/>
            <a:r>
              <a:rPr lang="en-US" dirty="0"/>
              <a:t>About one-quarter (24.5%) of drug-poisoning ED visits resulted in hospital admission.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2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79FDB-4074-4950-9FF4-74EE2A3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Reduced Data Set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22F9B5-35CA-4859-898A-E6E8DA1A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42206"/>
              </p:ext>
            </p:extLst>
          </p:nvPr>
        </p:nvGraphicFramePr>
        <p:xfrm>
          <a:off x="627063" y="1825625"/>
          <a:ext cx="109378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01">
                  <a:extLst>
                    <a:ext uri="{9D8B030D-6E8A-4147-A177-3AD203B41FA5}">
                      <a16:colId xmlns:a16="http://schemas.microsoft.com/office/drawing/2014/main" val="3429404904"/>
                    </a:ext>
                  </a:extLst>
                </a:gridCol>
                <a:gridCol w="2045949">
                  <a:extLst>
                    <a:ext uri="{9D8B030D-6E8A-4147-A177-3AD203B41FA5}">
                      <a16:colId xmlns:a16="http://schemas.microsoft.com/office/drawing/2014/main" val="1975602146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513282628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411344647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367780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Accidental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4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Adverse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Alcohol (Age&lt;21)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Malicious Poisoning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5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21,907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8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Seeking Detox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5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1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79FDB-4074-4950-9FF4-74EE2A3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Reduced Data Set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22F9B5-35CA-4859-898A-E6E8DA1A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018111"/>
              </p:ext>
            </p:extLst>
          </p:nvPr>
        </p:nvGraphicFramePr>
        <p:xfrm>
          <a:off x="627063" y="1825625"/>
          <a:ext cx="109378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01">
                  <a:extLst>
                    <a:ext uri="{9D8B030D-6E8A-4147-A177-3AD203B41FA5}">
                      <a16:colId xmlns:a16="http://schemas.microsoft.com/office/drawing/2014/main" val="3429404904"/>
                    </a:ext>
                  </a:extLst>
                </a:gridCol>
                <a:gridCol w="2045949">
                  <a:extLst>
                    <a:ext uri="{9D8B030D-6E8A-4147-A177-3AD203B41FA5}">
                      <a16:colId xmlns:a16="http://schemas.microsoft.com/office/drawing/2014/main" val="1975602146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513282628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411344647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367780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Accidental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4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Adverse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Alcohol (Age&lt;21)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Malicious Poisoning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5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21,907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8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Seeking Detox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5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52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79FDB-4074-4950-9FF4-74EE2A3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Reduced Data Set—Hyperparameter Tuning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22F9B5-35CA-4859-898A-E6E8DA1A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37301"/>
              </p:ext>
            </p:extLst>
          </p:nvPr>
        </p:nvGraphicFramePr>
        <p:xfrm>
          <a:off x="627063" y="1825625"/>
          <a:ext cx="109378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01">
                  <a:extLst>
                    <a:ext uri="{9D8B030D-6E8A-4147-A177-3AD203B41FA5}">
                      <a16:colId xmlns:a16="http://schemas.microsoft.com/office/drawing/2014/main" val="3429404904"/>
                    </a:ext>
                  </a:extLst>
                </a:gridCol>
                <a:gridCol w="2045949">
                  <a:extLst>
                    <a:ext uri="{9D8B030D-6E8A-4147-A177-3AD203B41FA5}">
                      <a16:colId xmlns:a16="http://schemas.microsoft.com/office/drawing/2014/main" val="1975602146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513282628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411344647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367780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Accidental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4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Adverse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Alcohol (Age&lt;21)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Malicious Poisoning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5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21,907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8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Seeking Detox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5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Suicide 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799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168A-FDCA-4F4D-820E-055C3B35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Scores for Each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823CB2-2431-4F34-8FB9-6F78029A2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45814"/>
              </p:ext>
            </p:extLst>
          </p:nvPr>
        </p:nvGraphicFramePr>
        <p:xfrm>
          <a:off x="627063" y="1825625"/>
          <a:ext cx="10937875" cy="381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00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744F9-1A02-4EF9-ACAB-A6B75239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14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EFF2-936B-403F-90AC-3645F457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FB11-1225-422F-ADD6-63FBA071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Emergency Departments need to be prepared to deal with drug abuse cases</a:t>
            </a:r>
          </a:p>
          <a:p>
            <a:endParaRPr lang="en-US" dirty="0"/>
          </a:p>
          <a:p>
            <a:r>
              <a:rPr lang="en-US" dirty="0"/>
              <a:t>Expected types and percentages of drug abuse related visits</a:t>
            </a:r>
          </a:p>
          <a:p>
            <a:endParaRPr lang="en-US" dirty="0"/>
          </a:p>
          <a:p>
            <a:r>
              <a:rPr lang="en-US" dirty="0"/>
              <a:t>Staffing, medications, supplies</a:t>
            </a:r>
          </a:p>
        </p:txBody>
      </p:sp>
    </p:spTree>
    <p:extLst>
      <p:ext uri="{BB962C8B-B14F-4D97-AF65-F5344CB8AC3E}">
        <p14:creationId xmlns:p14="http://schemas.microsoft.com/office/powerpoint/2010/main" val="68222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2850-2480-48E6-A5C2-F2EFB07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9DAB-865C-4E3D-910C-DBEA3D08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80" y="1535290"/>
            <a:ext cx="10937239" cy="445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Drug Abuse Warning Network (DAWN)</a:t>
            </a:r>
          </a:p>
          <a:p>
            <a:endParaRPr lang="en-US" dirty="0"/>
          </a:p>
          <a:p>
            <a:pPr lvl="1"/>
            <a:r>
              <a:rPr lang="en-US" dirty="0"/>
              <a:t>A public health surveillance system that monitors drug abuse related visits to emergency departments in hospitals in large metro areas across the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Monitors trends in drug misuse and abuse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Identifies the emergence of new substances and drug combinations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Estimates the impact of drug misuse and abuse on the Nation’s health care system</a:t>
            </a:r>
          </a:p>
        </p:txBody>
      </p:sp>
    </p:spTree>
    <p:extLst>
      <p:ext uri="{BB962C8B-B14F-4D97-AF65-F5344CB8AC3E}">
        <p14:creationId xmlns:p14="http://schemas.microsoft.com/office/powerpoint/2010/main" val="132804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E1DC-BA12-4796-A8AE-1249EF15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11FA-6D94-4B94-801A-3A8C9BD1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DAWN 2011 Data Set includes: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Drugs involved (up to 22 in a case)</a:t>
            </a:r>
          </a:p>
          <a:p>
            <a:pPr lvl="1"/>
            <a:r>
              <a:rPr lang="en-US" dirty="0"/>
              <a:t>Toxicology confirmation</a:t>
            </a:r>
          </a:p>
          <a:p>
            <a:pPr lvl="1"/>
            <a:r>
              <a:rPr lang="en-US" dirty="0"/>
              <a:t>Route of administration</a:t>
            </a:r>
          </a:p>
          <a:p>
            <a:pPr lvl="1"/>
            <a:r>
              <a:rPr lang="en-US" dirty="0"/>
              <a:t>Type of case</a:t>
            </a:r>
          </a:p>
          <a:p>
            <a:pPr lvl="1"/>
            <a:r>
              <a:rPr lang="en-US" dirty="0"/>
              <a:t>Disposition of patient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https://www.datafiles.samhsa.gov/study-dataset/drug-abuse-warning-network-2011-dawn-2011-ds0001-nid13747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8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31299-D572-463C-96FD-5C1EF15C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Preparation </a:t>
            </a:r>
            <a:br>
              <a:rPr lang="en-US" dirty="0"/>
            </a:br>
            <a:r>
              <a:rPr lang="en-US" dirty="0"/>
              <a:t>(Data Wrangling)</a:t>
            </a:r>
          </a:p>
        </p:txBody>
      </p:sp>
    </p:spTree>
    <p:extLst>
      <p:ext uri="{BB962C8B-B14F-4D97-AF65-F5344CB8AC3E}">
        <p14:creationId xmlns:p14="http://schemas.microsoft.com/office/powerpoint/2010/main" val="140081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CF30-72ED-4BB9-84F1-8E711A4B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9" y="195792"/>
            <a:ext cx="10937239" cy="1325563"/>
          </a:xfrm>
        </p:spPr>
        <p:txBody>
          <a:bodyPr/>
          <a:lstStyle/>
          <a:p>
            <a:r>
              <a:rPr lang="en-US" dirty="0"/>
              <a:t>Size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E97A-6700-4081-AD13-7C2826CD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8" y="1521355"/>
            <a:ext cx="10937239" cy="4112332"/>
          </a:xfrm>
        </p:spPr>
        <p:txBody>
          <a:bodyPr/>
          <a:lstStyle/>
          <a:p>
            <a:r>
              <a:rPr lang="en-US" dirty="0"/>
              <a:t>The data set was examined to see its size and column names</a:t>
            </a:r>
          </a:p>
          <a:p>
            <a:endParaRPr lang="en-US" dirty="0"/>
          </a:p>
          <a:p>
            <a:pPr lvl="1"/>
            <a:r>
              <a:rPr lang="en-US" dirty="0"/>
              <a:t>229,221 rows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284 columns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was decided to remove the ‘</a:t>
            </a:r>
            <a:r>
              <a:rPr lang="en-US" dirty="0" err="1"/>
              <a:t>sdled</a:t>
            </a:r>
            <a:r>
              <a:rPr lang="en-US" dirty="0"/>
              <a:t>’ and ‘CATID’ columns since their inclusion is beyond the scope of this project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Reduced data set has 84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4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A268-C6DF-4C3C-B969-3AD33EB1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5" name="Content Placeholder 4" descr="A picture containing filled, display&#10;&#10;Description automatically generated">
            <a:extLst>
              <a:ext uri="{FF2B5EF4-FFF2-40B4-BE49-F238E27FC236}">
                <a16:creationId xmlns:a16="http://schemas.microsoft.com/office/drawing/2014/main" id="{90ED79BC-E528-40CA-94D9-63C24F072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2379662"/>
            <a:ext cx="9334500" cy="2705100"/>
          </a:xfrm>
        </p:spPr>
      </p:pic>
    </p:spTree>
    <p:extLst>
      <p:ext uri="{BB962C8B-B14F-4D97-AF65-F5344CB8AC3E}">
        <p14:creationId xmlns:p14="http://schemas.microsoft.com/office/powerpoint/2010/main" val="345604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ellstar New Brand">
      <a:dk1>
        <a:srgbClr val="000000"/>
      </a:dk1>
      <a:lt1>
        <a:srgbClr val="FFFFFF"/>
      </a:lt1>
      <a:dk2>
        <a:srgbClr val="758592"/>
      </a:dk2>
      <a:lt2>
        <a:srgbClr val="DCE3EB"/>
      </a:lt2>
      <a:accent1>
        <a:srgbClr val="8347AD"/>
      </a:accent1>
      <a:accent2>
        <a:srgbClr val="0CA6DF"/>
      </a:accent2>
      <a:accent3>
        <a:srgbClr val="6DC3E8"/>
      </a:accent3>
      <a:accent4>
        <a:srgbClr val="B8D8EB"/>
      </a:accent4>
      <a:accent5>
        <a:srgbClr val="758592"/>
      </a:accent5>
      <a:accent6>
        <a:srgbClr val="A5BA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1118</Words>
  <Application>Microsoft Office PowerPoint</Application>
  <PresentationFormat>Widescreen</PresentationFormat>
  <Paragraphs>294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Emergency Department  Drug Abuse Visits</vt:lpstr>
      <vt:lpstr>Background</vt:lpstr>
      <vt:lpstr>Statistics</vt:lpstr>
      <vt:lpstr>Problem Statement</vt:lpstr>
      <vt:lpstr>Data Set</vt:lpstr>
      <vt:lpstr>Data Set </vt:lpstr>
      <vt:lpstr>Data Set Preparation  (Data Wrangling)</vt:lpstr>
      <vt:lpstr>Size and Columns</vt:lpstr>
      <vt:lpstr>Descriptive Statistics</vt:lpstr>
      <vt:lpstr>Unique Values</vt:lpstr>
      <vt:lpstr>Other Attributes </vt:lpstr>
      <vt:lpstr>Data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Story Summary</vt:lpstr>
      <vt:lpstr>Inferential Statistics</vt:lpstr>
      <vt:lpstr>Is there a significant difference in the frequency of cases in each of the cities?</vt:lpstr>
      <vt:lpstr>Does the race of the patient vary significantly?</vt:lpstr>
      <vt:lpstr>Are the disposition of the case and the case type independent of each other?</vt:lpstr>
      <vt:lpstr>Modeling</vt:lpstr>
      <vt:lpstr>Logistic Regression Full Data Set</vt:lpstr>
      <vt:lpstr>Logistic Regression Reduced Data Set</vt:lpstr>
      <vt:lpstr>Random Forest Reduced Data Set</vt:lpstr>
      <vt:lpstr>Random Forest Reduced Data Set—Hyperparameter Tuning</vt:lpstr>
      <vt:lpstr>Precision Scores for Each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Department  Drug Abuse Visits</dc:title>
  <dc:creator>Laura Eshee</dc:creator>
  <cp:lastModifiedBy>Laura Eshee</cp:lastModifiedBy>
  <cp:revision>5</cp:revision>
  <dcterms:created xsi:type="dcterms:W3CDTF">2020-06-04T21:59:15Z</dcterms:created>
  <dcterms:modified xsi:type="dcterms:W3CDTF">2020-06-07T19:19:46Z</dcterms:modified>
</cp:coreProperties>
</file>