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8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1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2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5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6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7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9.xml" ContentType="application/vnd.openxmlformats-officedocument.presentationml.notesSlide+xml"/>
  <Override PartName="/ppt/tags/tag58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24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26" r:id="rId16"/>
    <p:sldId id="316" r:id="rId17"/>
    <p:sldId id="323" r:id="rId18"/>
    <p:sldId id="319" r:id="rId19"/>
    <p:sldId id="318" r:id="rId20"/>
    <p:sldId id="278" r:id="rId21"/>
    <p:sldId id="280" r:id="rId22"/>
    <p:sldId id="281" r:id="rId23"/>
    <p:sldId id="279" r:id="rId24"/>
    <p:sldId id="282" r:id="rId25"/>
    <p:sldId id="283" r:id="rId26"/>
    <p:sldId id="320" r:id="rId27"/>
    <p:sldId id="322" r:id="rId28"/>
    <p:sldId id="294" r:id="rId29"/>
    <p:sldId id="321" r:id="rId30"/>
    <p:sldId id="325" r:id="rId31"/>
  </p:sldIdLst>
  <p:sldSz cx="9144000" cy="6858000" type="screen4x3"/>
  <p:notesSz cx="6815138" cy="9942513"/>
  <p:embeddedFontLst>
    <p:embeddedFont>
      <p:font typeface="Georgia" panose="02040502050405020303" pitchFamily="18" charset="0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가는각진제목체" panose="02030600000101010101" pitchFamily="18" charset="-127"/>
      <p:regular r:id="rId44"/>
    </p:embeddedFont>
  </p:embeddedFontLst>
  <p:defaultTextStyle>
    <a:defPPr>
      <a:defRPr lang="ko-KR"/>
    </a:defPPr>
    <a:lvl1pPr marL="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7" autoAdjust="0"/>
    <p:restoredTop sz="95110" autoAdjust="0"/>
  </p:normalViewPr>
  <p:slideViewPr>
    <p:cSldViewPr>
      <p:cViewPr>
        <p:scale>
          <a:sx n="75" d="100"/>
          <a:sy n="75" d="100"/>
        </p:scale>
        <p:origin x="-1050" y="-72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266" y="-102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BB6CDE-C869-45F9-B34A-6468B62813D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E9A812F-0E22-4795-8DBA-AAE4EFFA5371}">
      <dgm:prSet phldrT="[텍스트]" custT="1"/>
      <dgm:spPr/>
      <dgm:t>
        <a:bodyPr/>
        <a:lstStyle/>
        <a:p>
          <a:pPr latinLnBrk="1"/>
          <a:r>
            <a:rPr lang="en-US" altLang="ko-KR" sz="15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AS_IS</a:t>
          </a:r>
          <a:endParaRPr lang="ko-KR" altLang="en-US" sz="15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gm:t>
    </dgm:pt>
    <dgm:pt modelId="{DE37AA4A-CD36-4254-A55B-A34EC9B47CC2}" type="parTrans" cxnId="{B290DF7F-5500-4DAD-AD52-8E78AD007D96}">
      <dgm:prSet/>
      <dgm:spPr/>
      <dgm:t>
        <a:bodyPr/>
        <a:lstStyle/>
        <a:p>
          <a:pPr latinLnBrk="1"/>
          <a:endParaRPr lang="ko-KR" altLang="en-US" sz="150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gm:t>
    </dgm:pt>
    <dgm:pt modelId="{2C50A54A-C797-47BD-A3DA-C2C6D8FA8B3B}" type="sibTrans" cxnId="{B290DF7F-5500-4DAD-AD52-8E78AD007D96}">
      <dgm:prSet/>
      <dgm:spPr/>
      <dgm:t>
        <a:bodyPr/>
        <a:lstStyle/>
        <a:p>
          <a:pPr latinLnBrk="1"/>
          <a:endParaRPr lang="ko-KR" altLang="en-US" sz="150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gm:t>
    </dgm:pt>
    <dgm:pt modelId="{AB52E89D-6801-4C31-AED7-B09C4F4765E3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고객원장</a:t>
          </a:r>
          <a:endParaRPr lang="ko-KR" altLang="en-US" sz="15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gm:t>
    </dgm:pt>
    <dgm:pt modelId="{44F16AA7-2D0D-4676-B901-92DE9B5E5D54}" type="parTrans" cxnId="{01DB48EC-0A27-4E62-9339-6D086522C334}">
      <dgm:prSet/>
      <dgm:spPr/>
      <dgm:t>
        <a:bodyPr/>
        <a:lstStyle/>
        <a:p>
          <a:pPr latinLnBrk="1"/>
          <a:endParaRPr lang="ko-KR" altLang="en-US" sz="150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gm:t>
    </dgm:pt>
    <dgm:pt modelId="{830BA17D-5943-4098-A8F9-A697E54DF340}" type="sibTrans" cxnId="{01DB48EC-0A27-4E62-9339-6D086522C334}">
      <dgm:prSet/>
      <dgm:spPr/>
      <dgm:t>
        <a:bodyPr/>
        <a:lstStyle/>
        <a:p>
          <a:pPr latinLnBrk="1"/>
          <a:endParaRPr lang="ko-KR" altLang="en-US" sz="150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gm:t>
    </dgm:pt>
    <dgm:pt modelId="{C212BD45-CDCC-4BC7-8BD9-F612DA92DBCC}">
      <dgm:prSet phldrT="[텍스트]" custT="1"/>
      <dgm:spPr/>
      <dgm:t>
        <a:bodyPr/>
        <a:lstStyle/>
        <a:p>
          <a:pPr latinLnBrk="1"/>
          <a:r>
            <a:rPr lang="en-US" altLang="ko-KR" sz="15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TO_BE</a:t>
          </a:r>
          <a:endParaRPr lang="ko-KR" altLang="en-US" sz="15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gm:t>
    </dgm:pt>
    <dgm:pt modelId="{AB570DA2-2AE2-4DE9-BD7B-02B994E1AC18}" type="parTrans" cxnId="{4A093C0E-D3C7-44FB-B4C6-2066AEC51136}">
      <dgm:prSet/>
      <dgm:spPr/>
      <dgm:t>
        <a:bodyPr/>
        <a:lstStyle/>
        <a:p>
          <a:pPr latinLnBrk="1"/>
          <a:endParaRPr lang="ko-KR" altLang="en-US" sz="150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gm:t>
    </dgm:pt>
    <dgm:pt modelId="{8BB0E0EB-A3E2-48DF-A501-DE6CFAB4A860}" type="sibTrans" cxnId="{4A093C0E-D3C7-44FB-B4C6-2066AEC51136}">
      <dgm:prSet/>
      <dgm:spPr/>
      <dgm:t>
        <a:bodyPr/>
        <a:lstStyle/>
        <a:p>
          <a:pPr latinLnBrk="1"/>
          <a:endParaRPr lang="ko-KR" altLang="en-US" sz="150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gm:t>
    </dgm:pt>
    <dgm:pt modelId="{E1DCD4A7-AAB8-4985-85F7-33152E028AA2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고객원장</a:t>
          </a:r>
          <a:endParaRPr lang="ko-KR" altLang="en-US" sz="15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gm:t>
    </dgm:pt>
    <dgm:pt modelId="{FA0F3E44-74A0-4EBC-9083-B7F9D9CEA486}" type="parTrans" cxnId="{EA325622-847E-4AEF-86F8-76D4DDB3C11D}">
      <dgm:prSet/>
      <dgm:spPr/>
      <dgm:t>
        <a:bodyPr/>
        <a:lstStyle/>
        <a:p>
          <a:pPr latinLnBrk="1"/>
          <a:endParaRPr lang="ko-KR" altLang="en-US" sz="150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gm:t>
    </dgm:pt>
    <dgm:pt modelId="{897AD0D8-7D73-45FA-BB99-0B5558FC8BF2}" type="sibTrans" cxnId="{EA325622-847E-4AEF-86F8-76D4DDB3C11D}">
      <dgm:prSet/>
      <dgm:spPr/>
      <dgm:t>
        <a:bodyPr/>
        <a:lstStyle/>
        <a:p>
          <a:pPr latinLnBrk="1"/>
          <a:endParaRPr lang="ko-KR" altLang="en-US" sz="150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gm:t>
    </dgm:pt>
    <dgm:pt modelId="{80272B3F-C438-48C9-B161-F6F2F705E7C7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주소 </a:t>
          </a:r>
          <a:endParaRPr lang="ko-KR" altLang="en-US" sz="15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gm:t>
    </dgm:pt>
    <dgm:pt modelId="{D36764A4-AEFD-4CE4-AFAD-B99FFAB041E5}" type="parTrans" cxnId="{4575C2D2-387E-4283-9715-9BE1CE840886}">
      <dgm:prSet/>
      <dgm:spPr/>
      <dgm:t>
        <a:bodyPr/>
        <a:lstStyle/>
        <a:p>
          <a:pPr latinLnBrk="1"/>
          <a:endParaRPr lang="ko-KR" altLang="en-US"/>
        </a:p>
      </dgm:t>
    </dgm:pt>
    <dgm:pt modelId="{2CDB3213-1870-4614-B7D2-819FC3BE3E33}" type="sibTrans" cxnId="{4575C2D2-387E-4283-9715-9BE1CE840886}">
      <dgm:prSet/>
      <dgm:spPr/>
      <dgm:t>
        <a:bodyPr/>
        <a:lstStyle/>
        <a:p>
          <a:pPr latinLnBrk="1"/>
          <a:endParaRPr lang="ko-KR" altLang="en-US"/>
        </a:p>
      </dgm:t>
    </dgm:pt>
    <dgm:pt modelId="{0367E947-DB38-4C3B-881D-64E968E09CAC}">
      <dgm:prSet phldrT="[텍스트]" custT="1"/>
      <dgm:spPr/>
      <dgm:t>
        <a:bodyPr/>
        <a:lstStyle/>
        <a:p>
          <a:pPr latinLnBrk="1"/>
          <a:r>
            <a:rPr lang="en-US" altLang="ko-KR" sz="15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DFF – </a:t>
          </a:r>
          <a:r>
            <a:rPr lang="ko-KR" altLang="en-US" sz="15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계산서 발행 거래처</a:t>
          </a:r>
          <a:endParaRPr lang="ko-KR" altLang="en-US" sz="15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gm:t>
    </dgm:pt>
    <dgm:pt modelId="{B1720F2A-1096-4024-A768-9EA6247FB316}" type="parTrans" cxnId="{CC9E96C5-15C1-4C27-9EE7-4CF263B46954}">
      <dgm:prSet/>
      <dgm:spPr/>
      <dgm:t>
        <a:bodyPr/>
        <a:lstStyle/>
        <a:p>
          <a:pPr latinLnBrk="1"/>
          <a:endParaRPr lang="ko-KR" altLang="en-US"/>
        </a:p>
      </dgm:t>
    </dgm:pt>
    <dgm:pt modelId="{357A499B-4F1A-4D80-837B-4C5418E2CD51}" type="sibTrans" cxnId="{CC9E96C5-15C1-4C27-9EE7-4CF263B46954}">
      <dgm:prSet/>
      <dgm:spPr/>
      <dgm:t>
        <a:bodyPr/>
        <a:lstStyle/>
        <a:p>
          <a:pPr latinLnBrk="1"/>
          <a:endParaRPr lang="ko-KR" altLang="en-US"/>
        </a:p>
      </dgm:t>
    </dgm:pt>
    <dgm:pt modelId="{C0C931F1-B768-443E-A070-0BBCAC4748D3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고객원장</a:t>
          </a:r>
          <a:endParaRPr lang="ko-KR" altLang="en-US" sz="15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gm:t>
    </dgm:pt>
    <dgm:pt modelId="{FA6358C7-4314-4F21-B4A6-9DE3B14DD17C}" type="parTrans" cxnId="{F0C39783-8F1E-4559-BFE3-1B51C0B3EA78}">
      <dgm:prSet/>
      <dgm:spPr/>
      <dgm:t>
        <a:bodyPr/>
        <a:lstStyle/>
        <a:p>
          <a:pPr latinLnBrk="1"/>
          <a:endParaRPr lang="ko-KR" altLang="en-US"/>
        </a:p>
      </dgm:t>
    </dgm:pt>
    <dgm:pt modelId="{3DCB53FF-4636-431D-A77E-E1D8F5F5A35C}" type="sibTrans" cxnId="{F0C39783-8F1E-4559-BFE3-1B51C0B3EA78}">
      <dgm:prSet/>
      <dgm:spPr/>
      <dgm:t>
        <a:bodyPr/>
        <a:lstStyle/>
        <a:p>
          <a:pPr latinLnBrk="1"/>
          <a:endParaRPr lang="ko-KR" altLang="en-US"/>
        </a:p>
      </dgm:t>
    </dgm:pt>
    <dgm:pt modelId="{0E119549-CCAC-4A19-8926-AE7F890AB019}">
      <dgm:prSet phldrT="[텍스트]" custT="1"/>
      <dgm:spPr/>
      <dgm:t>
        <a:bodyPr/>
        <a:lstStyle/>
        <a:p>
          <a:pPr latinLnBrk="1"/>
          <a:endParaRPr lang="ko-KR" altLang="en-US" sz="15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gm:t>
    </dgm:pt>
    <dgm:pt modelId="{BC210581-9E50-4685-915A-109F5C68D2B5}" type="parTrans" cxnId="{F404620A-B0DF-4331-980A-D6DD1CB42CCF}">
      <dgm:prSet/>
      <dgm:spPr/>
      <dgm:t>
        <a:bodyPr/>
        <a:lstStyle/>
        <a:p>
          <a:pPr latinLnBrk="1"/>
          <a:endParaRPr lang="ko-KR" altLang="en-US"/>
        </a:p>
      </dgm:t>
    </dgm:pt>
    <dgm:pt modelId="{D0DE829D-41FD-4565-8F2E-44DF76C816B6}" type="sibTrans" cxnId="{F404620A-B0DF-4331-980A-D6DD1CB42CCF}">
      <dgm:prSet/>
      <dgm:spPr/>
      <dgm:t>
        <a:bodyPr/>
        <a:lstStyle/>
        <a:p>
          <a:pPr latinLnBrk="1"/>
          <a:endParaRPr lang="ko-KR" altLang="en-US"/>
        </a:p>
      </dgm:t>
    </dgm:pt>
    <dgm:pt modelId="{304A0846-68B0-452D-9C2A-5529138A9FAB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주소</a:t>
          </a:r>
          <a:endParaRPr lang="ko-KR" altLang="en-US" sz="15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gm:t>
    </dgm:pt>
    <dgm:pt modelId="{6D5D9CEC-A7D2-41E3-BBFC-ACBC6697E9F2}" type="parTrans" cxnId="{C871584C-5E01-4E82-9456-B9A4D26876D3}">
      <dgm:prSet/>
      <dgm:spPr/>
      <dgm:t>
        <a:bodyPr/>
        <a:lstStyle/>
        <a:p>
          <a:pPr latinLnBrk="1"/>
          <a:endParaRPr lang="ko-KR" altLang="en-US"/>
        </a:p>
      </dgm:t>
    </dgm:pt>
    <dgm:pt modelId="{3BDB468C-F384-4A9B-B085-8406A7D970AE}" type="sibTrans" cxnId="{C871584C-5E01-4E82-9456-B9A4D26876D3}">
      <dgm:prSet/>
      <dgm:spPr/>
      <dgm:t>
        <a:bodyPr/>
        <a:lstStyle/>
        <a:p>
          <a:pPr latinLnBrk="1"/>
          <a:endParaRPr lang="ko-KR" altLang="en-US"/>
        </a:p>
      </dgm:t>
    </dgm:pt>
    <dgm:pt modelId="{D958D8C9-868F-4AAD-877C-31E5DA69A391}">
      <dgm:prSet phldrT="[텍스트]" custT="1"/>
      <dgm:spPr/>
      <dgm:t>
        <a:bodyPr/>
        <a:lstStyle/>
        <a:p>
          <a:pPr latinLnBrk="1"/>
          <a:r>
            <a:rPr lang="ko-KR" altLang="en-US" sz="1500" dirty="0" err="1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청구처</a:t>
          </a:r>
          <a:endParaRPr lang="ko-KR" altLang="en-US" sz="15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gm:t>
    </dgm:pt>
    <dgm:pt modelId="{F0E00475-0684-47B0-9118-E3BF63C705DE}" type="parTrans" cxnId="{58D7DBCF-AB37-42E9-AB39-EBF08F0CAAAD}">
      <dgm:prSet/>
      <dgm:spPr/>
      <dgm:t>
        <a:bodyPr/>
        <a:lstStyle/>
        <a:p>
          <a:pPr latinLnBrk="1"/>
          <a:endParaRPr lang="ko-KR" altLang="en-US"/>
        </a:p>
      </dgm:t>
    </dgm:pt>
    <dgm:pt modelId="{804A018C-952D-4EAA-94BB-D8E746EA46FB}" type="sibTrans" cxnId="{58D7DBCF-AB37-42E9-AB39-EBF08F0CAAAD}">
      <dgm:prSet/>
      <dgm:spPr/>
      <dgm:t>
        <a:bodyPr/>
        <a:lstStyle/>
        <a:p>
          <a:pPr latinLnBrk="1"/>
          <a:endParaRPr lang="ko-KR" altLang="en-US"/>
        </a:p>
      </dgm:t>
    </dgm:pt>
    <dgm:pt modelId="{220109F8-E63F-4FE0-AC06-2F6EF40CF351}">
      <dgm:prSet phldrT="[텍스트]" custT="1"/>
      <dgm:spPr/>
      <dgm:t>
        <a:bodyPr/>
        <a:lstStyle/>
        <a:p>
          <a:pPr latinLnBrk="1"/>
          <a:r>
            <a:rPr lang="en-US" altLang="ko-KR" sz="15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DFF : </a:t>
          </a:r>
          <a:r>
            <a:rPr lang="ko-KR" altLang="en-US" sz="15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대표자</a:t>
          </a:r>
          <a:r>
            <a:rPr lang="en-US" altLang="ko-KR" sz="15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/</a:t>
          </a:r>
          <a:r>
            <a:rPr lang="ko-KR" altLang="en-US" sz="15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업종</a:t>
          </a:r>
          <a:r>
            <a:rPr lang="en-US" altLang="ko-KR" sz="15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/</a:t>
          </a:r>
          <a:r>
            <a:rPr lang="ko-KR" altLang="en-US" sz="15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업태</a:t>
          </a:r>
          <a:endParaRPr lang="ko-KR" altLang="en-US" sz="15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gm:t>
    </dgm:pt>
    <dgm:pt modelId="{CB6075A9-6BCE-4C93-9219-2C65C6E1D3D3}" type="parTrans" cxnId="{D2975D55-91B5-4914-9230-48E3C7919C2F}">
      <dgm:prSet/>
      <dgm:spPr/>
      <dgm:t>
        <a:bodyPr/>
        <a:lstStyle/>
        <a:p>
          <a:pPr latinLnBrk="1"/>
          <a:endParaRPr lang="ko-KR" altLang="en-US"/>
        </a:p>
      </dgm:t>
    </dgm:pt>
    <dgm:pt modelId="{6C4E0985-2A23-4894-94F4-A9DC6FAECC84}" type="sibTrans" cxnId="{D2975D55-91B5-4914-9230-48E3C7919C2F}">
      <dgm:prSet/>
      <dgm:spPr/>
      <dgm:t>
        <a:bodyPr/>
        <a:lstStyle/>
        <a:p>
          <a:pPr latinLnBrk="1"/>
          <a:endParaRPr lang="ko-KR" altLang="en-US"/>
        </a:p>
      </dgm:t>
    </dgm:pt>
    <dgm:pt modelId="{5474FD25-7F79-4970-AE1F-C8A161500052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 사업자번호</a:t>
          </a:r>
          <a:endParaRPr lang="ko-KR" altLang="en-US" sz="15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gm:t>
    </dgm:pt>
    <dgm:pt modelId="{BF3DF077-4CF9-40DC-BF2F-A16730CC6AB6}" type="parTrans" cxnId="{5B4BE971-A707-442E-99D9-8E53E9B7A431}">
      <dgm:prSet/>
      <dgm:spPr/>
      <dgm:t>
        <a:bodyPr/>
        <a:lstStyle/>
        <a:p>
          <a:pPr latinLnBrk="1"/>
          <a:endParaRPr lang="ko-KR" altLang="en-US"/>
        </a:p>
      </dgm:t>
    </dgm:pt>
    <dgm:pt modelId="{96D7CC1B-7308-44BB-8F3C-C9A586D3F790}" type="sibTrans" cxnId="{5B4BE971-A707-442E-99D9-8E53E9B7A431}">
      <dgm:prSet/>
      <dgm:spPr/>
      <dgm:t>
        <a:bodyPr/>
        <a:lstStyle/>
        <a:p>
          <a:pPr latinLnBrk="1"/>
          <a:endParaRPr lang="ko-KR" altLang="en-US"/>
        </a:p>
      </dgm:t>
    </dgm:pt>
    <dgm:pt modelId="{9B4425B8-17F5-4DEC-80EF-E6022BE5C6FA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세무원장 </a:t>
          </a:r>
          <a:r>
            <a:rPr lang="en-US" altLang="ko-KR" sz="15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: </a:t>
          </a:r>
          <a:r>
            <a:rPr lang="ko-KR" altLang="en-US" sz="15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세부정보</a:t>
          </a:r>
          <a:endParaRPr lang="ko-KR" altLang="en-US" sz="15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gm:t>
    </dgm:pt>
    <dgm:pt modelId="{3AB20FB8-83D0-47D2-8A96-5F36655FEDFF}" type="parTrans" cxnId="{17F9D54A-565A-43F1-A6EC-F5FDA9DCBB50}">
      <dgm:prSet/>
      <dgm:spPr/>
      <dgm:t>
        <a:bodyPr/>
        <a:lstStyle/>
        <a:p>
          <a:pPr latinLnBrk="1"/>
          <a:endParaRPr lang="ko-KR" altLang="en-US"/>
        </a:p>
      </dgm:t>
    </dgm:pt>
    <dgm:pt modelId="{493059AC-C59B-4268-BB1C-6DED014FE54A}" type="sibTrans" cxnId="{17F9D54A-565A-43F1-A6EC-F5FDA9DCBB50}">
      <dgm:prSet/>
      <dgm:spPr/>
      <dgm:t>
        <a:bodyPr/>
        <a:lstStyle/>
        <a:p>
          <a:pPr latinLnBrk="1"/>
          <a:endParaRPr lang="ko-KR" altLang="en-US"/>
        </a:p>
      </dgm:t>
    </dgm:pt>
    <dgm:pt modelId="{7243E4F9-1BC2-4982-A76E-694DA2437EC5}">
      <dgm:prSet phldrT="[텍스트]" custT="1"/>
      <dgm:spPr/>
      <dgm:t>
        <a:bodyPr/>
        <a:lstStyle/>
        <a:p>
          <a:pPr latinLnBrk="1"/>
          <a:endParaRPr lang="ko-KR" altLang="en-US" sz="15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gm:t>
    </dgm:pt>
    <dgm:pt modelId="{86B604CE-78F2-4BAD-88B9-12F6626C3E30}" type="parTrans" cxnId="{61C1A719-DF1D-47E0-B9BA-BFFE0D552028}">
      <dgm:prSet/>
      <dgm:spPr/>
      <dgm:t>
        <a:bodyPr/>
        <a:lstStyle/>
        <a:p>
          <a:pPr latinLnBrk="1"/>
          <a:endParaRPr lang="ko-KR" altLang="en-US"/>
        </a:p>
      </dgm:t>
    </dgm:pt>
    <dgm:pt modelId="{0D6E6A15-E12B-42F2-9800-0C7F2D95434F}" type="sibTrans" cxnId="{61C1A719-DF1D-47E0-B9BA-BFFE0D552028}">
      <dgm:prSet/>
      <dgm:spPr/>
      <dgm:t>
        <a:bodyPr/>
        <a:lstStyle/>
        <a:p>
          <a:pPr latinLnBrk="1"/>
          <a:endParaRPr lang="ko-KR" altLang="en-US"/>
        </a:p>
      </dgm:t>
    </dgm:pt>
    <dgm:pt modelId="{8FE4E1B2-D06E-4BBF-BD2F-591BACC6A6DF}">
      <dgm:prSet phldrT="[텍스트]" custT="1"/>
      <dgm:spPr/>
      <dgm:t>
        <a:bodyPr/>
        <a:lstStyle/>
        <a:p>
          <a:pPr latinLnBrk="1"/>
          <a:r>
            <a:rPr lang="en-US" altLang="ko-KR" sz="15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DFF</a:t>
          </a:r>
          <a:endParaRPr lang="ko-KR" altLang="en-US" sz="15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gm:t>
    </dgm:pt>
    <dgm:pt modelId="{EB09AA71-E540-42EB-83D1-ABCC785CC381}" type="parTrans" cxnId="{489F9AFB-79DB-42CB-BAD5-F3C4AB39A0ED}">
      <dgm:prSet/>
      <dgm:spPr/>
      <dgm:t>
        <a:bodyPr/>
        <a:lstStyle/>
        <a:p>
          <a:pPr latinLnBrk="1"/>
          <a:endParaRPr lang="ko-KR" altLang="en-US"/>
        </a:p>
      </dgm:t>
    </dgm:pt>
    <dgm:pt modelId="{B32CF494-AF5E-4627-9462-E5120B2602D8}" type="sibTrans" cxnId="{489F9AFB-79DB-42CB-BAD5-F3C4AB39A0ED}">
      <dgm:prSet/>
      <dgm:spPr/>
      <dgm:t>
        <a:bodyPr/>
        <a:lstStyle/>
        <a:p>
          <a:pPr latinLnBrk="1"/>
          <a:endParaRPr lang="ko-KR" altLang="en-US"/>
        </a:p>
      </dgm:t>
    </dgm:pt>
    <dgm:pt modelId="{13CC2843-9F96-4D36-8719-06FC7A95A5F9}" type="pres">
      <dgm:prSet presAssocID="{5BBB6CDE-C869-45F9-B34A-6468B62813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87B089-7606-4193-AE00-BF2573573C8C}" type="pres">
      <dgm:prSet presAssocID="{5E9A812F-0E22-4795-8DBA-AAE4EFFA5371}" presName="composite" presStyleCnt="0"/>
      <dgm:spPr/>
    </dgm:pt>
    <dgm:pt modelId="{BBFC4C04-189D-4568-8C8E-E4321FEFDCCC}" type="pres">
      <dgm:prSet presAssocID="{5E9A812F-0E22-4795-8DBA-AAE4EFFA537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08F6A0-55B0-4CD4-9982-3EA74AF34F24}" type="pres">
      <dgm:prSet presAssocID="{5E9A812F-0E22-4795-8DBA-AAE4EFFA537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BA9FA9-2F3E-428E-835B-2E178188E3FE}" type="pres">
      <dgm:prSet presAssocID="{2C50A54A-C797-47BD-A3DA-C2C6D8FA8B3B}" presName="space" presStyleCnt="0"/>
      <dgm:spPr/>
    </dgm:pt>
    <dgm:pt modelId="{DCA6C5D9-A588-450D-B091-1D5F92894E12}" type="pres">
      <dgm:prSet presAssocID="{C212BD45-CDCC-4BC7-8BD9-F612DA92DBCC}" presName="composite" presStyleCnt="0"/>
      <dgm:spPr/>
    </dgm:pt>
    <dgm:pt modelId="{B073BA05-48B7-47E9-9E59-BF181DA2EE08}" type="pres">
      <dgm:prSet presAssocID="{C212BD45-CDCC-4BC7-8BD9-F612DA92DBC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16EBFF-D278-4AC9-A712-A3DE8D523F3D}" type="pres">
      <dgm:prSet presAssocID="{C212BD45-CDCC-4BC7-8BD9-F612DA92DBC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B6648D2-EC22-4B4D-8B07-CA297C96CDB6}" type="presOf" srcId="{80272B3F-C438-48C9-B161-F6F2F705E7C7}" destId="{2908F6A0-55B0-4CD4-9982-3EA74AF34F24}" srcOrd="0" destOrd="1" presId="urn:microsoft.com/office/officeart/2005/8/layout/hList1"/>
    <dgm:cxn modelId="{489F9AFB-79DB-42CB-BAD5-F3C4AB39A0ED}" srcId="{E1DCD4A7-AAB8-4985-85F7-33152E028AA2}" destId="{8FE4E1B2-D06E-4BBF-BD2F-591BACC6A6DF}" srcOrd="0" destOrd="0" parTransId="{EB09AA71-E540-42EB-83D1-ABCC785CC381}" sibTransId="{B32CF494-AF5E-4627-9462-E5120B2602D8}"/>
    <dgm:cxn modelId="{E9E2930D-1A5F-45A6-92F5-2B965BFAD0D3}" type="presOf" srcId="{D958D8C9-868F-4AAD-877C-31E5DA69A391}" destId="{2908F6A0-55B0-4CD4-9982-3EA74AF34F24}" srcOrd="0" destOrd="6" presId="urn:microsoft.com/office/officeart/2005/8/layout/hList1"/>
    <dgm:cxn modelId="{E5062049-993C-4E0E-91BB-C19002545D62}" type="presOf" srcId="{8FE4E1B2-D06E-4BBF-BD2F-591BACC6A6DF}" destId="{6A16EBFF-D278-4AC9-A712-A3DE8D523F3D}" srcOrd="0" destOrd="1" presId="urn:microsoft.com/office/officeart/2005/8/layout/hList1"/>
    <dgm:cxn modelId="{FD74D8EE-91A0-4BB4-B640-3A5F441FFD30}" type="presOf" srcId="{5474FD25-7F79-4970-AE1F-C8A161500052}" destId="{2908F6A0-55B0-4CD4-9982-3EA74AF34F24}" srcOrd="0" destOrd="7" presId="urn:microsoft.com/office/officeart/2005/8/layout/hList1"/>
    <dgm:cxn modelId="{B9193145-6E44-435F-8EE8-706DA4410E43}" type="presOf" srcId="{9B4425B8-17F5-4DEC-80EF-E6022BE5C6FA}" destId="{2908F6A0-55B0-4CD4-9982-3EA74AF34F24}" srcOrd="0" destOrd="10" presId="urn:microsoft.com/office/officeart/2005/8/layout/hList1"/>
    <dgm:cxn modelId="{58D7DBCF-AB37-42E9-AB39-EBF08F0CAAAD}" srcId="{304A0846-68B0-452D-9C2A-5529138A9FAB}" destId="{D958D8C9-868F-4AAD-877C-31E5DA69A391}" srcOrd="0" destOrd="0" parTransId="{F0E00475-0684-47B0-9118-E3BF63C705DE}" sibTransId="{804A018C-952D-4EAA-94BB-D8E746EA46FB}"/>
    <dgm:cxn modelId="{CF9D89F0-82B8-48C3-A583-35204582ADF6}" type="presOf" srcId="{C0C931F1-B768-443E-A070-0BBCAC4748D3}" destId="{2908F6A0-55B0-4CD4-9982-3EA74AF34F24}" srcOrd="0" destOrd="4" presId="urn:microsoft.com/office/officeart/2005/8/layout/hList1"/>
    <dgm:cxn modelId="{01DB48EC-0A27-4E62-9339-6D086522C334}" srcId="{5E9A812F-0E22-4795-8DBA-AAE4EFFA5371}" destId="{AB52E89D-6801-4C31-AED7-B09C4F4765E3}" srcOrd="0" destOrd="0" parTransId="{44F16AA7-2D0D-4676-B901-92DE9B5E5D54}" sibTransId="{830BA17D-5943-4098-A8F9-A697E54DF340}"/>
    <dgm:cxn modelId="{C7958EB0-9B49-4F53-A2D8-7771DD46BDCA}" type="presOf" srcId="{E1DCD4A7-AAB8-4985-85F7-33152E028AA2}" destId="{6A16EBFF-D278-4AC9-A712-A3DE8D523F3D}" srcOrd="0" destOrd="0" presId="urn:microsoft.com/office/officeart/2005/8/layout/hList1"/>
    <dgm:cxn modelId="{CC9E96C5-15C1-4C27-9EE7-4CF263B46954}" srcId="{80272B3F-C438-48C9-B161-F6F2F705E7C7}" destId="{0367E947-DB38-4C3B-881D-64E968E09CAC}" srcOrd="0" destOrd="0" parTransId="{B1720F2A-1096-4024-A768-9EA6247FB316}" sibTransId="{357A499B-4F1A-4D80-837B-4C5418E2CD51}"/>
    <dgm:cxn modelId="{7838E1D9-F08F-40A1-80D7-91C50A136823}" type="presOf" srcId="{5BBB6CDE-C869-45F9-B34A-6468B62813D5}" destId="{13CC2843-9F96-4D36-8719-06FC7A95A5F9}" srcOrd="0" destOrd="0" presId="urn:microsoft.com/office/officeart/2005/8/layout/hList1"/>
    <dgm:cxn modelId="{F0C39783-8F1E-4559-BFE3-1B51C0B3EA78}" srcId="{80272B3F-C438-48C9-B161-F6F2F705E7C7}" destId="{C0C931F1-B768-443E-A070-0BBCAC4748D3}" srcOrd="2" destOrd="0" parTransId="{FA6358C7-4314-4F21-B4A6-9DE3B14DD17C}" sibTransId="{3DCB53FF-4636-431D-A77E-E1D8F5F5A35C}"/>
    <dgm:cxn modelId="{C5A6EECF-7D9D-44FC-BB59-9608D38B7976}" type="presOf" srcId="{304A0846-68B0-452D-9C2A-5529138A9FAB}" destId="{2908F6A0-55B0-4CD4-9982-3EA74AF34F24}" srcOrd="0" destOrd="5" presId="urn:microsoft.com/office/officeart/2005/8/layout/hList1"/>
    <dgm:cxn modelId="{E3695E68-8957-4BCE-9CD3-ABECCD33EF43}" type="presOf" srcId="{0E119549-CCAC-4A19-8926-AE7F890AB019}" destId="{2908F6A0-55B0-4CD4-9982-3EA74AF34F24}" srcOrd="0" destOrd="3" presId="urn:microsoft.com/office/officeart/2005/8/layout/hList1"/>
    <dgm:cxn modelId="{1F48801B-06B8-40FB-8E77-7FC262F92CA4}" type="presOf" srcId="{7243E4F9-1BC2-4982-A76E-694DA2437EC5}" destId="{2908F6A0-55B0-4CD4-9982-3EA74AF34F24}" srcOrd="0" destOrd="9" presId="urn:microsoft.com/office/officeart/2005/8/layout/hList1"/>
    <dgm:cxn modelId="{4A093C0E-D3C7-44FB-B4C6-2066AEC51136}" srcId="{5BBB6CDE-C869-45F9-B34A-6468B62813D5}" destId="{C212BD45-CDCC-4BC7-8BD9-F612DA92DBCC}" srcOrd="1" destOrd="0" parTransId="{AB570DA2-2AE2-4DE9-BD7B-02B994E1AC18}" sibTransId="{8BB0E0EB-A3E2-48DF-A501-DE6CFAB4A860}"/>
    <dgm:cxn modelId="{D2975D55-91B5-4914-9230-48E3C7919C2F}" srcId="{304A0846-68B0-452D-9C2A-5529138A9FAB}" destId="{220109F8-E63F-4FE0-AC06-2F6EF40CF351}" srcOrd="1" destOrd="0" parTransId="{CB6075A9-6BCE-4C93-9219-2C65C6E1D3D3}" sibTransId="{6C4E0985-2A23-4894-94F4-A9DC6FAECC84}"/>
    <dgm:cxn modelId="{F404620A-B0DF-4331-980A-D6DD1CB42CCF}" srcId="{80272B3F-C438-48C9-B161-F6F2F705E7C7}" destId="{0E119549-CCAC-4A19-8926-AE7F890AB019}" srcOrd="1" destOrd="0" parTransId="{BC210581-9E50-4685-915A-109F5C68D2B5}" sibTransId="{D0DE829D-41FD-4565-8F2E-44DF76C816B6}"/>
    <dgm:cxn modelId="{17F9D54A-565A-43F1-A6EC-F5FDA9DCBB50}" srcId="{304A0846-68B0-452D-9C2A-5529138A9FAB}" destId="{9B4425B8-17F5-4DEC-80EF-E6022BE5C6FA}" srcOrd="3" destOrd="0" parTransId="{3AB20FB8-83D0-47D2-8A96-5F36655FEDFF}" sibTransId="{493059AC-C59B-4268-BB1C-6DED014FE54A}"/>
    <dgm:cxn modelId="{4BC7ED5E-5DE8-4AB7-99C6-3E12A2DF82A6}" type="presOf" srcId="{5E9A812F-0E22-4795-8DBA-AAE4EFFA5371}" destId="{BBFC4C04-189D-4568-8C8E-E4321FEFDCCC}" srcOrd="0" destOrd="0" presId="urn:microsoft.com/office/officeart/2005/8/layout/hList1"/>
    <dgm:cxn modelId="{61C1A719-DF1D-47E0-B9BA-BFFE0D552028}" srcId="{304A0846-68B0-452D-9C2A-5529138A9FAB}" destId="{7243E4F9-1BC2-4982-A76E-694DA2437EC5}" srcOrd="2" destOrd="0" parTransId="{86B604CE-78F2-4BAD-88B9-12F6626C3E30}" sibTransId="{0D6E6A15-E12B-42F2-9800-0C7F2D95434F}"/>
    <dgm:cxn modelId="{3CC47631-034D-4DA3-9495-0911298696D7}" type="presOf" srcId="{AB52E89D-6801-4C31-AED7-B09C4F4765E3}" destId="{2908F6A0-55B0-4CD4-9982-3EA74AF34F24}" srcOrd="0" destOrd="0" presId="urn:microsoft.com/office/officeart/2005/8/layout/hList1"/>
    <dgm:cxn modelId="{A7EBBD23-9973-41D7-BE24-C67F1DA35A84}" type="presOf" srcId="{C212BD45-CDCC-4BC7-8BD9-F612DA92DBCC}" destId="{B073BA05-48B7-47E9-9E59-BF181DA2EE08}" srcOrd="0" destOrd="0" presId="urn:microsoft.com/office/officeart/2005/8/layout/hList1"/>
    <dgm:cxn modelId="{C4794082-02C6-49DA-9724-D01D19D67C4A}" type="presOf" srcId="{0367E947-DB38-4C3B-881D-64E968E09CAC}" destId="{2908F6A0-55B0-4CD4-9982-3EA74AF34F24}" srcOrd="0" destOrd="2" presId="urn:microsoft.com/office/officeart/2005/8/layout/hList1"/>
    <dgm:cxn modelId="{5B4BE971-A707-442E-99D9-8E53E9B7A431}" srcId="{D958D8C9-868F-4AAD-877C-31E5DA69A391}" destId="{5474FD25-7F79-4970-AE1F-C8A161500052}" srcOrd="0" destOrd="0" parTransId="{BF3DF077-4CF9-40DC-BF2F-A16730CC6AB6}" sibTransId="{96D7CC1B-7308-44BB-8F3C-C9A586D3F790}"/>
    <dgm:cxn modelId="{B290DF7F-5500-4DAD-AD52-8E78AD007D96}" srcId="{5BBB6CDE-C869-45F9-B34A-6468B62813D5}" destId="{5E9A812F-0E22-4795-8DBA-AAE4EFFA5371}" srcOrd="0" destOrd="0" parTransId="{DE37AA4A-CD36-4254-A55B-A34EC9B47CC2}" sibTransId="{2C50A54A-C797-47BD-A3DA-C2C6D8FA8B3B}"/>
    <dgm:cxn modelId="{EA325622-847E-4AEF-86F8-76D4DDB3C11D}" srcId="{C212BD45-CDCC-4BC7-8BD9-F612DA92DBCC}" destId="{E1DCD4A7-AAB8-4985-85F7-33152E028AA2}" srcOrd="0" destOrd="0" parTransId="{FA0F3E44-74A0-4EBC-9083-B7F9D9CEA486}" sibTransId="{897AD0D8-7D73-45FA-BB99-0B5558FC8BF2}"/>
    <dgm:cxn modelId="{A00D372C-5B9E-407D-8FC9-A8645CAE0F8D}" type="presOf" srcId="{220109F8-E63F-4FE0-AC06-2F6EF40CF351}" destId="{2908F6A0-55B0-4CD4-9982-3EA74AF34F24}" srcOrd="0" destOrd="8" presId="urn:microsoft.com/office/officeart/2005/8/layout/hList1"/>
    <dgm:cxn modelId="{4575C2D2-387E-4283-9715-9BE1CE840886}" srcId="{AB52E89D-6801-4C31-AED7-B09C4F4765E3}" destId="{80272B3F-C438-48C9-B161-F6F2F705E7C7}" srcOrd="0" destOrd="0" parTransId="{D36764A4-AEFD-4CE4-AFAD-B99FFAB041E5}" sibTransId="{2CDB3213-1870-4614-B7D2-819FC3BE3E33}"/>
    <dgm:cxn modelId="{C871584C-5E01-4E82-9456-B9A4D26876D3}" srcId="{C0C931F1-B768-443E-A070-0BBCAC4748D3}" destId="{304A0846-68B0-452D-9C2A-5529138A9FAB}" srcOrd="0" destOrd="0" parTransId="{6D5D9CEC-A7D2-41E3-BBFC-ACBC6697E9F2}" sibTransId="{3BDB468C-F384-4A9B-B085-8406A7D970AE}"/>
    <dgm:cxn modelId="{99A8CCA1-A215-4595-B535-57B96FACECE3}" type="presParOf" srcId="{13CC2843-9F96-4D36-8719-06FC7A95A5F9}" destId="{7A87B089-7606-4193-AE00-BF2573573C8C}" srcOrd="0" destOrd="0" presId="urn:microsoft.com/office/officeart/2005/8/layout/hList1"/>
    <dgm:cxn modelId="{A7243E76-CCB7-42BB-86F3-7991963DAAA8}" type="presParOf" srcId="{7A87B089-7606-4193-AE00-BF2573573C8C}" destId="{BBFC4C04-189D-4568-8C8E-E4321FEFDCCC}" srcOrd="0" destOrd="0" presId="urn:microsoft.com/office/officeart/2005/8/layout/hList1"/>
    <dgm:cxn modelId="{66CE45B5-5899-45DB-AA49-1D5A635BBF49}" type="presParOf" srcId="{7A87B089-7606-4193-AE00-BF2573573C8C}" destId="{2908F6A0-55B0-4CD4-9982-3EA74AF34F24}" srcOrd="1" destOrd="0" presId="urn:microsoft.com/office/officeart/2005/8/layout/hList1"/>
    <dgm:cxn modelId="{4E81E655-0493-4A2E-B4D3-BCF1B8C20E9E}" type="presParOf" srcId="{13CC2843-9F96-4D36-8719-06FC7A95A5F9}" destId="{1BBA9FA9-2F3E-428E-835B-2E178188E3FE}" srcOrd="1" destOrd="0" presId="urn:microsoft.com/office/officeart/2005/8/layout/hList1"/>
    <dgm:cxn modelId="{0D018D29-E91D-4C6C-BF02-A7829BF0A9D8}" type="presParOf" srcId="{13CC2843-9F96-4D36-8719-06FC7A95A5F9}" destId="{DCA6C5D9-A588-450D-B091-1D5F92894E12}" srcOrd="2" destOrd="0" presId="urn:microsoft.com/office/officeart/2005/8/layout/hList1"/>
    <dgm:cxn modelId="{A42E682C-B352-4900-B8EB-5A6560803EE1}" type="presParOf" srcId="{DCA6C5D9-A588-450D-B091-1D5F92894E12}" destId="{B073BA05-48B7-47E9-9E59-BF181DA2EE08}" srcOrd="0" destOrd="0" presId="urn:microsoft.com/office/officeart/2005/8/layout/hList1"/>
    <dgm:cxn modelId="{3CDB85C0-224B-4594-8D8C-7C0A1CDDF4E4}" type="presParOf" srcId="{DCA6C5D9-A588-450D-B091-1D5F92894E12}" destId="{6A16EBFF-D278-4AC9-A712-A3DE8D523F3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C4C04-189D-4568-8C8E-E4321FEFDCCC}">
      <dsp:nvSpPr>
        <dsp:cNvPr id="0" name=""/>
        <dsp:cNvSpPr/>
      </dsp:nvSpPr>
      <dsp:spPr>
        <a:xfrm>
          <a:off x="29" y="14818"/>
          <a:ext cx="2848570" cy="1008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AS_IS</a:t>
          </a:r>
          <a:endParaRPr lang="ko-KR" altLang="en-US" sz="1500" kern="12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sp:txBody>
      <dsp:txXfrm>
        <a:off x="29" y="14818"/>
        <a:ext cx="2848570" cy="1008000"/>
      </dsp:txXfrm>
    </dsp:sp>
    <dsp:sp modelId="{2908F6A0-55B0-4CD4-9982-3EA74AF34F24}">
      <dsp:nvSpPr>
        <dsp:cNvPr id="0" name=""/>
        <dsp:cNvSpPr/>
      </dsp:nvSpPr>
      <dsp:spPr>
        <a:xfrm>
          <a:off x="29" y="1022818"/>
          <a:ext cx="2848570" cy="30263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고객원장</a:t>
          </a:r>
          <a:endParaRPr lang="ko-KR" altLang="en-US" sz="1500" kern="12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  <a:p>
          <a:pPr marL="228600" lvl="2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주소 </a:t>
          </a:r>
          <a:endParaRPr lang="ko-KR" altLang="en-US" sz="1500" kern="12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  <a:p>
          <a:pPr marL="342900" lvl="3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DFF – </a:t>
          </a:r>
          <a:r>
            <a:rPr lang="ko-KR" altLang="en-US" sz="1500" kern="12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계산서 발행 거래처</a:t>
          </a:r>
          <a:endParaRPr lang="ko-KR" altLang="en-US" sz="1500" kern="12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  <a:p>
          <a:pPr marL="342900" lvl="3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500" kern="12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  <a:p>
          <a:pPr marL="342900" lvl="3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고객원장</a:t>
          </a:r>
          <a:endParaRPr lang="ko-KR" altLang="en-US" sz="1500" kern="12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  <a:p>
          <a:pPr marL="457200" lvl="4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주소</a:t>
          </a:r>
          <a:endParaRPr lang="ko-KR" altLang="en-US" sz="1500" kern="12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  <a:p>
          <a:pPr marL="571500" lvl="5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err="1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청구처</a:t>
          </a:r>
          <a:endParaRPr lang="ko-KR" altLang="en-US" sz="1500" kern="12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  <a:p>
          <a:pPr marL="685800" lvl="6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 사업자번호</a:t>
          </a:r>
          <a:endParaRPr lang="ko-KR" altLang="en-US" sz="1500" kern="12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  <a:p>
          <a:pPr marL="571500" lvl="5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DFF : </a:t>
          </a:r>
          <a:r>
            <a:rPr lang="ko-KR" altLang="en-US" sz="1500" kern="12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대표자</a:t>
          </a:r>
          <a:r>
            <a:rPr lang="en-US" altLang="ko-KR" sz="1500" kern="12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/</a:t>
          </a:r>
          <a:r>
            <a:rPr lang="ko-KR" altLang="en-US" sz="1500" kern="12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업종</a:t>
          </a:r>
          <a:r>
            <a:rPr lang="en-US" altLang="ko-KR" sz="1500" kern="12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/</a:t>
          </a:r>
          <a:r>
            <a:rPr lang="ko-KR" altLang="en-US" sz="1500" kern="12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업태</a:t>
          </a:r>
          <a:endParaRPr lang="ko-KR" altLang="en-US" sz="1500" kern="12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  <a:p>
          <a:pPr marL="571500" lvl="5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500" kern="12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  <a:p>
          <a:pPr marL="571500" lvl="5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세무원장 </a:t>
          </a:r>
          <a:r>
            <a:rPr lang="en-US" altLang="ko-KR" sz="1500" kern="12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: </a:t>
          </a:r>
          <a:r>
            <a:rPr lang="ko-KR" altLang="en-US" sz="1500" kern="12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세부정보</a:t>
          </a:r>
          <a:endParaRPr lang="ko-KR" altLang="en-US" sz="1500" kern="12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sp:txBody>
      <dsp:txXfrm>
        <a:off x="29" y="1022818"/>
        <a:ext cx="2848570" cy="3026362"/>
      </dsp:txXfrm>
    </dsp:sp>
    <dsp:sp modelId="{B073BA05-48B7-47E9-9E59-BF181DA2EE08}">
      <dsp:nvSpPr>
        <dsp:cNvPr id="0" name=""/>
        <dsp:cNvSpPr/>
      </dsp:nvSpPr>
      <dsp:spPr>
        <a:xfrm>
          <a:off x="3247399" y="14818"/>
          <a:ext cx="2848570" cy="1008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TO_BE</a:t>
          </a:r>
          <a:endParaRPr lang="ko-KR" altLang="en-US" sz="1500" kern="12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sp:txBody>
      <dsp:txXfrm>
        <a:off x="3247399" y="14818"/>
        <a:ext cx="2848570" cy="1008000"/>
      </dsp:txXfrm>
    </dsp:sp>
    <dsp:sp modelId="{6A16EBFF-D278-4AC9-A712-A3DE8D523F3D}">
      <dsp:nvSpPr>
        <dsp:cNvPr id="0" name=""/>
        <dsp:cNvSpPr/>
      </dsp:nvSpPr>
      <dsp:spPr>
        <a:xfrm>
          <a:off x="3247399" y="1022818"/>
          <a:ext cx="2848570" cy="302636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고객원장</a:t>
          </a:r>
          <a:endParaRPr lang="ko-KR" altLang="en-US" sz="1500" kern="12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  <a:p>
          <a:pPr marL="228600" lvl="2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rPr>
            <a:t>DFF</a:t>
          </a:r>
          <a:endParaRPr lang="ko-KR" altLang="en-US" sz="1500" kern="1200" dirty="0">
            <a:latin typeface="가는각진제목체" panose="02030600000101010101" pitchFamily="18" charset="-127"/>
            <a:ea typeface="가는각진제목체" panose="02030600000101010101" pitchFamily="18" charset="-127"/>
          </a:endParaRPr>
        </a:p>
      </dsp:txBody>
      <dsp:txXfrm>
        <a:off x="3247399" y="1022818"/>
        <a:ext cx="2848570" cy="302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60335" y="0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E8F65-0BDD-4E5E-A5C5-8EDBDE8F4D52}" type="datetimeFigureOut">
              <a:rPr lang="ko-KR" altLang="en-US" smtClean="0"/>
              <a:t>2015-08-17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60335" y="9443662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0FA03-8D57-480C-8A84-E34FC3B99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2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724506C0-3FFE-45A5-803D-9F4FC5464A70}" type="datetimeFigureOut">
              <a:t>2015-08-17</a:t>
            </a:fld>
            <a:endParaRPr lang="ko-K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514" y="4722694"/>
            <a:ext cx="545211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335" y="9443662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F8646707-6BBD-41A9-B4DF-0C76A73A2D2A}" type="slidenum"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32804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1</a:t>
            </a:fld>
            <a:endParaRPr 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10</a:t>
            </a:fld>
            <a:endParaRPr lang="ko-K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11</a:t>
            </a:fld>
            <a:endParaRPr lang="ko-K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12</a:t>
            </a:fld>
            <a:endParaRPr lang="ko-K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13</a:t>
            </a:fld>
            <a:endParaRPr lang="ko-K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14</a:t>
            </a:fld>
            <a:endParaRPr lang="ko-K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15</a:t>
            </a:fld>
            <a:endParaRPr lang="ko-K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16</a:t>
            </a:fld>
            <a:endParaRPr lang="ko-K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17</a:t>
            </a:fld>
            <a:endParaRPr lang="ko-K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18</a:t>
            </a:fld>
            <a:endParaRPr lang="ko-K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19</a:t>
            </a:fld>
            <a:endParaRPr 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2</a:t>
            </a:fld>
            <a:endParaRPr lang="ko-K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20</a:t>
            </a:fld>
            <a:endParaRPr lang="ko-K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21</a:t>
            </a:fld>
            <a:endParaRPr lang="ko-K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22</a:t>
            </a:fld>
            <a:endParaRPr lang="ko-K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23</a:t>
            </a:fld>
            <a:endParaRPr lang="ko-K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24</a:t>
            </a:fld>
            <a:endParaRPr lang="ko-K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25</a:t>
            </a:fld>
            <a:endParaRPr lang="ko-K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26</a:t>
            </a:fld>
            <a:endParaRPr lang="ko-K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27</a:t>
            </a:fld>
            <a:endParaRPr lang="ko-K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28</a:t>
            </a:fld>
            <a:endParaRPr lang="ko-KR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29</a:t>
            </a:fld>
            <a:endParaRPr 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3</a:t>
            </a:fld>
            <a:endParaRPr lang="ko-KR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30</a:t>
            </a:fld>
            <a:endParaRPr 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4</a:t>
            </a:fld>
            <a:endParaRPr 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5</a:t>
            </a:fld>
            <a:endParaRPr 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6</a:t>
            </a:fld>
            <a:endParaRPr lang="ko-K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7</a:t>
            </a:fld>
            <a:endParaRPr 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8</a:t>
            </a:fld>
            <a:endParaRPr 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9</a:t>
            </a:fld>
            <a:endParaRPr 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81328"/>
            <a:ext cx="13525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ko-KR" sz="360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ko-KR" sz="2000" baseline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4572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/>
              <a:t>편집하려면 클릭하십시오.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fld id="{F922158D-428B-4987-8B28-745A2AFA1252}" type="datetimeFigureOut">
              <a:rPr lang="en-US" altLang="ko-KR" smtClean="0"/>
              <a:pPr/>
              <a:t>8/17/2015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fld id="{515FC477-0A05-4F3E-8EE9-E015C9089D5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2015-08-17</a:t>
            </a:fld>
            <a:endParaRPr kumimoji="0" 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ko-K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2015-08-17</a:t>
            </a:fld>
            <a:endParaRPr kumimoji="0" 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ko-K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ko-KR" sz="3600" b="0" cap="none">
                <a:latin typeface="Georgia" pitchFamily="18" charset="0"/>
              </a:defRPr>
            </a:lvl1pPr>
          </a:lstStyle>
          <a:p>
            <a:r>
              <a:rPr kumimoji="0" lang="ko-KR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ko-KR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2015-08-17</a:t>
            </a:fld>
            <a:endParaRPr kumimoji="0" 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ko-K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ko-KR" sz="320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ko-KR" sz="24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ko-KR" sz="2000">
                <a:latin typeface="Georgia" pitchFamily="18" charset="0"/>
              </a:defRPr>
            </a:lvl2pPr>
            <a:lvl3pPr eaLnBrk="1" latinLnBrk="0" hangingPunct="1">
              <a:defRPr kumimoji="0" lang="ko-KR" sz="2400">
                <a:latin typeface="Georgia" pitchFamily="18" charset="0"/>
              </a:defRPr>
            </a:lvl3pPr>
            <a:lvl4pPr eaLnBrk="1" latinLnBrk="0" hangingPunct="1">
              <a:defRPr kumimoji="0" lang="ko-KR" sz="2400">
                <a:latin typeface="Georgia" pitchFamily="18" charset="0"/>
              </a:defRPr>
            </a:lvl4pPr>
            <a:lvl5pPr eaLnBrk="1" latinLnBrk="0" hangingPunct="1">
              <a:defRPr kumimoji="0" lang="ko-KR" sz="24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2015-08-17</a:t>
            </a:fld>
            <a:endParaRPr kumimoji="0" 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ko-K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ko-KR" sz="2400"/>
            </a:lvl1pPr>
            <a:lvl2pPr eaLnBrk="1" latinLnBrk="0" hangingPunct="1">
              <a:defRPr kumimoji="0" lang="ko-KR" sz="2000"/>
            </a:lvl2pPr>
            <a:lvl3pPr eaLnBrk="1" latinLnBrk="0" hangingPunct="1">
              <a:defRPr kumimoji="0" lang="ko-KR" sz="1800"/>
            </a:lvl3pPr>
            <a:lvl4pPr eaLnBrk="1" latinLnBrk="0" hangingPunct="1">
              <a:defRPr kumimoji="0" lang="ko-KR" sz="1600"/>
            </a:lvl4pPr>
            <a:lvl5pPr eaLnBrk="1" latinLnBrk="0" hangingPunct="1">
              <a:defRPr kumimoji="0" lang="ko-KR" sz="1600"/>
            </a:lvl5pPr>
            <a:lvl6pPr eaLnBrk="1" latinLnBrk="0" hangingPunct="1">
              <a:defRPr kumimoji="0" lang="ko-KR" sz="1800"/>
            </a:lvl6pPr>
            <a:lvl7pPr eaLnBrk="1" latinLnBrk="0" hangingPunct="1">
              <a:defRPr kumimoji="0" lang="ko-KR" sz="1800"/>
            </a:lvl7pPr>
            <a:lvl8pPr eaLnBrk="1" latinLnBrk="0" hangingPunct="1">
              <a:defRPr kumimoji="0" lang="ko-KR" sz="1800"/>
            </a:lvl8pPr>
            <a:lvl9pPr eaLnBrk="1" latinLnBrk="0" hangingPunct="1">
              <a:defRPr kumimoji="0" lang="ko-KR"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ko-KR" sz="2400"/>
            </a:lvl1pPr>
            <a:lvl2pPr eaLnBrk="1" latinLnBrk="0" hangingPunct="1">
              <a:defRPr kumimoji="0" lang="ko-KR" sz="2000"/>
            </a:lvl2pPr>
            <a:lvl3pPr eaLnBrk="1" latinLnBrk="0" hangingPunct="1">
              <a:defRPr kumimoji="0" lang="ko-KR" sz="1800"/>
            </a:lvl3pPr>
            <a:lvl4pPr eaLnBrk="1" latinLnBrk="0" hangingPunct="1">
              <a:defRPr kumimoji="0" lang="ko-KR" sz="1600"/>
            </a:lvl4pPr>
            <a:lvl5pPr eaLnBrk="1" latinLnBrk="0" hangingPunct="1">
              <a:defRPr kumimoji="0" lang="ko-KR" sz="1600"/>
            </a:lvl5pPr>
            <a:lvl6pPr eaLnBrk="1" latinLnBrk="0" hangingPunct="1">
              <a:defRPr kumimoji="0" lang="ko-KR" sz="1800"/>
            </a:lvl6pPr>
            <a:lvl7pPr eaLnBrk="1" latinLnBrk="0" hangingPunct="1">
              <a:defRPr kumimoji="0" lang="ko-KR" sz="1800"/>
            </a:lvl7pPr>
            <a:lvl8pPr eaLnBrk="1" latinLnBrk="0" hangingPunct="1">
              <a:defRPr kumimoji="0" lang="ko-KR" sz="1800"/>
            </a:lvl8pPr>
            <a:lvl9pPr eaLnBrk="1" latinLnBrk="0" hangingPunct="1">
              <a:defRPr kumimoji="0" lang="ko-KR"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2015-08-17</a:t>
            </a:fld>
            <a:endParaRPr kumimoji="0" 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ko-K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ko-KR"/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ko-KR" sz="2000" b="1"/>
            </a:lvl1pPr>
            <a:lvl2pPr marL="457200" indent="0" eaLnBrk="1" latinLnBrk="0" hangingPunct="1">
              <a:buNone/>
              <a:defRPr kumimoji="0" lang="ko-KR" sz="2000" b="1"/>
            </a:lvl2pPr>
            <a:lvl3pPr marL="914400" indent="0" eaLnBrk="1" latinLnBrk="0" hangingPunct="1">
              <a:buNone/>
              <a:defRPr kumimoji="0" lang="ko-KR" sz="1800" b="1"/>
            </a:lvl3pPr>
            <a:lvl4pPr marL="1371600" indent="0" eaLnBrk="1" latinLnBrk="0" hangingPunct="1">
              <a:buNone/>
              <a:defRPr kumimoji="0" lang="ko-KR" sz="1600" b="1"/>
            </a:lvl4pPr>
            <a:lvl5pPr marL="1828800" indent="0" eaLnBrk="1" latinLnBrk="0" hangingPunct="1">
              <a:buNone/>
              <a:defRPr kumimoji="0" lang="ko-KR" sz="1600" b="1"/>
            </a:lvl5pPr>
            <a:lvl6pPr marL="2286000" indent="0" eaLnBrk="1" latinLnBrk="0" hangingPunct="1">
              <a:buNone/>
              <a:defRPr kumimoji="0" lang="ko-KR" sz="1600" b="1"/>
            </a:lvl6pPr>
            <a:lvl7pPr marL="2743200" indent="0" eaLnBrk="1" latinLnBrk="0" hangingPunct="1">
              <a:buNone/>
              <a:defRPr kumimoji="0" lang="ko-KR" sz="1600" b="1"/>
            </a:lvl7pPr>
            <a:lvl8pPr marL="3200400" indent="0" eaLnBrk="1" latinLnBrk="0" hangingPunct="1">
              <a:buNone/>
              <a:defRPr kumimoji="0" lang="ko-KR" sz="1600" b="1"/>
            </a:lvl8pPr>
            <a:lvl9pPr marL="3657600" indent="0" eaLnBrk="1" latinLnBrk="0" hangingPunct="1">
              <a:buNone/>
              <a:defRPr kumimoji="0" lang="ko-KR" sz="1600" b="1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ko-KR" sz="2000"/>
            </a:lvl1pPr>
            <a:lvl2pPr eaLnBrk="1" latinLnBrk="0" hangingPunct="1">
              <a:defRPr kumimoji="0" lang="ko-KR" sz="1800"/>
            </a:lvl2pPr>
            <a:lvl3pPr eaLnBrk="1" latinLnBrk="0" hangingPunct="1">
              <a:defRPr kumimoji="0" lang="ko-KR" sz="1600"/>
            </a:lvl3pPr>
            <a:lvl4pPr eaLnBrk="1" latinLnBrk="0" hangingPunct="1">
              <a:defRPr kumimoji="0" lang="ko-KR" sz="1400"/>
            </a:lvl4pPr>
            <a:lvl5pPr eaLnBrk="1" latinLnBrk="0" hangingPunct="1">
              <a:defRPr kumimoji="0" lang="ko-KR" sz="1400"/>
            </a:lvl5pPr>
            <a:lvl6pPr eaLnBrk="1" latinLnBrk="0" hangingPunct="1">
              <a:defRPr kumimoji="0" lang="ko-KR" sz="1600"/>
            </a:lvl6pPr>
            <a:lvl7pPr eaLnBrk="1" latinLnBrk="0" hangingPunct="1">
              <a:defRPr kumimoji="0" lang="ko-KR" sz="1600"/>
            </a:lvl7pPr>
            <a:lvl8pPr eaLnBrk="1" latinLnBrk="0" hangingPunct="1">
              <a:defRPr kumimoji="0" lang="ko-KR" sz="1600"/>
            </a:lvl8pPr>
            <a:lvl9pPr eaLnBrk="1" latinLnBrk="0" hangingPunct="1">
              <a:defRPr kumimoji="0" lang="ko-KR"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ko-KR" sz="2000" b="1"/>
            </a:lvl1pPr>
            <a:lvl2pPr marL="457200" indent="0" eaLnBrk="1" latinLnBrk="0" hangingPunct="1">
              <a:buNone/>
              <a:defRPr kumimoji="0" lang="ko-KR" sz="2000" b="1"/>
            </a:lvl2pPr>
            <a:lvl3pPr marL="914400" indent="0" eaLnBrk="1" latinLnBrk="0" hangingPunct="1">
              <a:buNone/>
              <a:defRPr kumimoji="0" lang="ko-KR" sz="1800" b="1"/>
            </a:lvl3pPr>
            <a:lvl4pPr marL="1371600" indent="0" eaLnBrk="1" latinLnBrk="0" hangingPunct="1">
              <a:buNone/>
              <a:defRPr kumimoji="0" lang="ko-KR" sz="1600" b="1"/>
            </a:lvl4pPr>
            <a:lvl5pPr marL="1828800" indent="0" eaLnBrk="1" latinLnBrk="0" hangingPunct="1">
              <a:buNone/>
              <a:defRPr kumimoji="0" lang="ko-KR" sz="1600" b="1"/>
            </a:lvl5pPr>
            <a:lvl6pPr marL="2286000" indent="0" eaLnBrk="1" latinLnBrk="0" hangingPunct="1">
              <a:buNone/>
              <a:defRPr kumimoji="0" lang="ko-KR" sz="1600" b="1"/>
            </a:lvl6pPr>
            <a:lvl7pPr marL="2743200" indent="0" eaLnBrk="1" latinLnBrk="0" hangingPunct="1">
              <a:buNone/>
              <a:defRPr kumimoji="0" lang="ko-KR" sz="1600" b="1"/>
            </a:lvl7pPr>
            <a:lvl8pPr marL="3200400" indent="0" eaLnBrk="1" latinLnBrk="0" hangingPunct="1">
              <a:buNone/>
              <a:defRPr kumimoji="0" lang="ko-KR" sz="1600" b="1"/>
            </a:lvl8pPr>
            <a:lvl9pPr marL="3657600" indent="0" eaLnBrk="1" latinLnBrk="0" hangingPunct="1">
              <a:buNone/>
              <a:defRPr kumimoji="0" lang="ko-KR" sz="1600" b="1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ko-KR" sz="2000"/>
            </a:lvl1pPr>
            <a:lvl2pPr eaLnBrk="1" latinLnBrk="0" hangingPunct="1">
              <a:defRPr kumimoji="0" lang="ko-KR" sz="1800"/>
            </a:lvl2pPr>
            <a:lvl3pPr eaLnBrk="1" latinLnBrk="0" hangingPunct="1">
              <a:defRPr kumimoji="0" lang="ko-KR" sz="1600"/>
            </a:lvl3pPr>
            <a:lvl4pPr eaLnBrk="1" latinLnBrk="0" hangingPunct="1">
              <a:defRPr kumimoji="0" lang="ko-KR" sz="1400"/>
            </a:lvl4pPr>
            <a:lvl5pPr eaLnBrk="1" latinLnBrk="0" hangingPunct="1">
              <a:defRPr kumimoji="0" lang="ko-KR" sz="1400"/>
            </a:lvl5pPr>
            <a:lvl6pPr eaLnBrk="1" latinLnBrk="0" hangingPunct="1">
              <a:defRPr kumimoji="0" lang="ko-KR" sz="1600"/>
            </a:lvl6pPr>
            <a:lvl7pPr eaLnBrk="1" latinLnBrk="0" hangingPunct="1">
              <a:defRPr kumimoji="0" lang="ko-KR" sz="1600"/>
            </a:lvl7pPr>
            <a:lvl8pPr eaLnBrk="1" latinLnBrk="0" hangingPunct="1">
              <a:defRPr kumimoji="0" lang="ko-KR" sz="1600"/>
            </a:lvl8pPr>
            <a:lvl9pPr eaLnBrk="1" latinLnBrk="0" hangingPunct="1">
              <a:defRPr kumimoji="0" lang="ko-KR"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2015-08-17</a:t>
            </a:fld>
            <a:endParaRPr kumimoji="0" lang="ko-K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ko-K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ko-KR" sz="2800"/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2015-08-17</a:t>
            </a:fld>
            <a:endParaRPr kumimoji="0" lang="ko-K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ko-K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2015-08-17</a:t>
            </a:fld>
            <a:endParaRPr kumimoji="0" lang="ko-K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ko-K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ko-KR" sz="2000" b="1"/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ko-KR" sz="2800"/>
            </a:lvl1pPr>
            <a:lvl2pPr eaLnBrk="1" latinLnBrk="0" hangingPunct="1">
              <a:defRPr kumimoji="0" lang="ko-KR" sz="2400"/>
            </a:lvl2pPr>
            <a:lvl3pPr eaLnBrk="1" latinLnBrk="0" hangingPunct="1">
              <a:defRPr kumimoji="0" lang="ko-KR" sz="2000"/>
            </a:lvl3pPr>
            <a:lvl4pPr eaLnBrk="1" latinLnBrk="0" hangingPunct="1">
              <a:defRPr kumimoji="0" lang="ko-KR" sz="1800"/>
            </a:lvl4pPr>
            <a:lvl5pPr eaLnBrk="1" latinLnBrk="0" hangingPunct="1">
              <a:defRPr kumimoji="0" lang="ko-KR" sz="1800"/>
            </a:lvl5pPr>
            <a:lvl6pPr eaLnBrk="1" latinLnBrk="0" hangingPunct="1">
              <a:defRPr kumimoji="0" lang="ko-KR" sz="2000"/>
            </a:lvl6pPr>
            <a:lvl7pPr eaLnBrk="1" latinLnBrk="0" hangingPunct="1">
              <a:defRPr kumimoji="0" lang="ko-KR" sz="2000"/>
            </a:lvl7pPr>
            <a:lvl8pPr eaLnBrk="1" latinLnBrk="0" hangingPunct="1">
              <a:defRPr kumimoji="0" lang="ko-KR" sz="2000"/>
            </a:lvl8pPr>
            <a:lvl9pPr eaLnBrk="1" latinLnBrk="0" hangingPunct="1">
              <a:defRPr kumimoji="0" lang="ko-KR"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ko-KR" sz="1400"/>
            </a:lvl1pPr>
            <a:lvl2pPr marL="457200" indent="0" eaLnBrk="1" latinLnBrk="0" hangingPunct="1">
              <a:buNone/>
              <a:defRPr kumimoji="0" lang="ko-KR" sz="1200"/>
            </a:lvl2pPr>
            <a:lvl3pPr marL="914400" indent="0" eaLnBrk="1" latinLnBrk="0" hangingPunct="1">
              <a:buNone/>
              <a:defRPr kumimoji="0" lang="ko-KR" sz="1000"/>
            </a:lvl3pPr>
            <a:lvl4pPr marL="1371600" indent="0" eaLnBrk="1" latinLnBrk="0" hangingPunct="1">
              <a:buNone/>
              <a:defRPr kumimoji="0" lang="ko-KR" sz="900"/>
            </a:lvl4pPr>
            <a:lvl5pPr marL="1828800" indent="0" eaLnBrk="1" latinLnBrk="0" hangingPunct="1">
              <a:buNone/>
              <a:defRPr kumimoji="0" lang="ko-KR" sz="900"/>
            </a:lvl5pPr>
            <a:lvl6pPr marL="2286000" indent="0" eaLnBrk="1" latinLnBrk="0" hangingPunct="1">
              <a:buNone/>
              <a:defRPr kumimoji="0" lang="ko-KR" sz="900"/>
            </a:lvl6pPr>
            <a:lvl7pPr marL="2743200" indent="0" eaLnBrk="1" latinLnBrk="0" hangingPunct="1">
              <a:buNone/>
              <a:defRPr kumimoji="0" lang="ko-KR" sz="900"/>
            </a:lvl7pPr>
            <a:lvl8pPr marL="3200400" indent="0" eaLnBrk="1" latinLnBrk="0" hangingPunct="1">
              <a:buNone/>
              <a:defRPr kumimoji="0" lang="ko-KR" sz="900"/>
            </a:lvl8pPr>
            <a:lvl9pPr marL="3657600" indent="0" eaLnBrk="1" latinLnBrk="0" hangingPunct="1">
              <a:buNone/>
              <a:defRPr kumimoji="0" lang="ko-KR"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2015-08-17</a:t>
            </a:fld>
            <a:endParaRPr kumimoji="0" 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ko-K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ko-KR" sz="2000" b="1"/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ko-KR" sz="3200"/>
            </a:lvl1pPr>
            <a:lvl2pPr marL="457200" indent="0" eaLnBrk="1" latinLnBrk="0" hangingPunct="1">
              <a:buNone/>
              <a:defRPr kumimoji="0" lang="ko-KR" sz="2800"/>
            </a:lvl2pPr>
            <a:lvl3pPr marL="914400" indent="0" eaLnBrk="1" latinLnBrk="0" hangingPunct="1">
              <a:buNone/>
              <a:defRPr kumimoji="0" lang="ko-KR" sz="2400"/>
            </a:lvl3pPr>
            <a:lvl4pPr marL="1371600" indent="0" eaLnBrk="1" latinLnBrk="0" hangingPunct="1">
              <a:buNone/>
              <a:defRPr kumimoji="0" lang="ko-KR" sz="2000"/>
            </a:lvl4pPr>
            <a:lvl5pPr marL="1828800" indent="0" eaLnBrk="1" latinLnBrk="0" hangingPunct="1">
              <a:buNone/>
              <a:defRPr kumimoji="0" lang="ko-KR" sz="2000"/>
            </a:lvl5pPr>
            <a:lvl6pPr marL="2286000" indent="0" eaLnBrk="1" latinLnBrk="0" hangingPunct="1">
              <a:buNone/>
              <a:defRPr kumimoji="0" lang="ko-KR" sz="2000"/>
            </a:lvl6pPr>
            <a:lvl7pPr marL="2743200" indent="0" eaLnBrk="1" latinLnBrk="0" hangingPunct="1">
              <a:buNone/>
              <a:defRPr kumimoji="0" lang="ko-KR" sz="2000"/>
            </a:lvl7pPr>
            <a:lvl8pPr marL="3200400" indent="0" eaLnBrk="1" latinLnBrk="0" hangingPunct="1">
              <a:buNone/>
              <a:defRPr kumimoji="0" lang="ko-KR" sz="2000"/>
            </a:lvl8pPr>
            <a:lvl9pPr marL="3657600" indent="0" eaLnBrk="1" latinLnBrk="0" hangingPunct="1">
              <a:buNone/>
              <a:defRPr kumimoji="0" lang="ko-KR" sz="2000"/>
            </a:lvl9pPr>
          </a:lstStyle>
          <a:p>
            <a:pPr eaLnBrk="1" latinLnBrk="0" hangingPunct="1"/>
            <a:r>
              <a:rPr lang="ko-KR" altLang="en-US" dirty="0" smtClean="0"/>
              <a:t>그림을 추가하려면 아이콘을 클릭하십시오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ko-KR" sz="1400"/>
            </a:lvl1pPr>
            <a:lvl2pPr marL="457200" indent="0" eaLnBrk="1" latinLnBrk="0" hangingPunct="1">
              <a:buNone/>
              <a:defRPr kumimoji="0" lang="ko-KR" sz="1200"/>
            </a:lvl2pPr>
            <a:lvl3pPr marL="914400" indent="0" eaLnBrk="1" latinLnBrk="0" hangingPunct="1">
              <a:buNone/>
              <a:defRPr kumimoji="0" lang="ko-KR" sz="1000"/>
            </a:lvl3pPr>
            <a:lvl4pPr marL="1371600" indent="0" eaLnBrk="1" latinLnBrk="0" hangingPunct="1">
              <a:buNone/>
              <a:defRPr kumimoji="0" lang="ko-KR" sz="900"/>
            </a:lvl4pPr>
            <a:lvl5pPr marL="1828800" indent="0" eaLnBrk="1" latinLnBrk="0" hangingPunct="1">
              <a:buNone/>
              <a:defRPr kumimoji="0" lang="ko-KR" sz="900"/>
            </a:lvl5pPr>
            <a:lvl6pPr marL="2286000" indent="0" eaLnBrk="1" latinLnBrk="0" hangingPunct="1">
              <a:buNone/>
              <a:defRPr kumimoji="0" lang="ko-KR" sz="900"/>
            </a:lvl6pPr>
            <a:lvl7pPr marL="2743200" indent="0" eaLnBrk="1" latinLnBrk="0" hangingPunct="1">
              <a:buNone/>
              <a:defRPr kumimoji="0" lang="ko-KR" sz="900"/>
            </a:lvl7pPr>
            <a:lvl8pPr marL="3200400" indent="0" eaLnBrk="1" latinLnBrk="0" hangingPunct="1">
              <a:buNone/>
              <a:defRPr kumimoji="0" lang="ko-KR" sz="900"/>
            </a:lvl8pPr>
            <a:lvl9pPr marL="3657600" indent="0" eaLnBrk="1" latinLnBrk="0" hangingPunct="1">
              <a:buNone/>
              <a:defRPr kumimoji="0" lang="ko-KR"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2015-08-17</a:t>
            </a:fld>
            <a:endParaRPr kumimoji="0" 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ko-K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" y="6381328"/>
            <a:ext cx="13525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ko-KR" altLang="en-US" smtClean="0"/>
              <a:t>마스터 제목 스타일 편집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ko-KR" sz="1200">
                <a:solidFill>
                  <a:schemeClr val="tx1">
                    <a:tint val="7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fld id="{F922158D-428B-4987-8B28-745A2AFA1252}" type="datetimeFigureOut">
              <a:rPr lang="en-US" altLang="ko-KR" smtClean="0"/>
              <a:pPr/>
              <a:t>8/17/2015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ko-KR" sz="1200">
                <a:solidFill>
                  <a:schemeClr val="tx1">
                    <a:tint val="7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ko-KR" sz="1200">
                <a:solidFill>
                  <a:schemeClr val="tx1">
                    <a:tint val="7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fld id="{515FC477-0A05-4F3E-8EE9-E015C9089D5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kumimoji="0" lang="ko-KR" sz="2800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400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0" lang="ko-KR" sz="2000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1800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0" lang="ko-KR" sz="1600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0" lang="ko-KR" sz="1600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ko-KR"/>
      </a:defPPr>
      <a:lvl1pPr marL="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3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notesSlide" Target="../notesSlides/notesSlide15.xml"/><Relationship Id="rId9" Type="http://schemas.microsoft.com/office/2007/relationships/diagramDrawing" Target="../diagrams/drawin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hyperlink" Target="mailto:sdctax@seoulmilk.co.kr" TargetMode="Externa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117579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전자세금계산서 고도화 관련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시스템 변경사항 설명회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439948" y="1772816"/>
            <a:ext cx="5275052" cy="741784"/>
          </a:xfrm>
        </p:spPr>
        <p:txBody>
          <a:bodyPr/>
          <a:lstStyle/>
          <a:p>
            <a:r>
              <a:rPr lang="en-US" altLang="ko-KR" dirty="0" smtClean="0"/>
              <a:t>2015.06.24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872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7724" y="750936"/>
            <a:ext cx="8776275" cy="737393"/>
          </a:xfrm>
        </p:spPr>
        <p:txBody>
          <a:bodyPr>
            <a:normAutofit/>
          </a:bodyPr>
          <a:lstStyle/>
          <a:p>
            <a:r>
              <a:rPr lang="en-US" altLang="ko-KR" dirty="0"/>
              <a:t>1-1. </a:t>
            </a:r>
            <a:r>
              <a:rPr lang="ko-KR" altLang="en-US" dirty="0" smtClean="0"/>
              <a:t>고객원장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세무발행 정보 </a:t>
            </a:r>
            <a:r>
              <a:rPr lang="en-US" altLang="ko-KR" dirty="0" smtClean="0"/>
              <a:t>As-Is ( 8/10 </a:t>
            </a:r>
            <a:r>
              <a:rPr lang="en-US" altLang="ko-KR" dirty="0"/>
              <a:t>)</a:t>
            </a:r>
            <a:endParaRPr 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467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63097" y="3274318"/>
            <a:ext cx="78489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5173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7724" y="750936"/>
            <a:ext cx="8776275" cy="737393"/>
          </a:xfrm>
        </p:spPr>
        <p:txBody>
          <a:bodyPr>
            <a:normAutofit/>
          </a:bodyPr>
          <a:lstStyle/>
          <a:p>
            <a:r>
              <a:rPr lang="en-US" altLang="ko-KR" dirty="0"/>
              <a:t>1-1. </a:t>
            </a:r>
            <a:r>
              <a:rPr lang="ko-KR" altLang="en-US" dirty="0" smtClean="0"/>
              <a:t>고객원장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세무발행 정보 </a:t>
            </a:r>
            <a:r>
              <a:rPr lang="en-US" altLang="ko-KR" dirty="0" smtClean="0"/>
              <a:t>As-Is </a:t>
            </a:r>
            <a:r>
              <a:rPr lang="en-US" altLang="ko-KR" dirty="0"/>
              <a:t>( </a:t>
            </a:r>
            <a:r>
              <a:rPr lang="en-US" altLang="ko-KR" dirty="0" smtClean="0"/>
              <a:t>9/10 </a:t>
            </a:r>
            <a:r>
              <a:rPr lang="en-US" altLang="ko-KR" dirty="0"/>
              <a:t>)</a:t>
            </a:r>
            <a:endParaRPr 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467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52204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7724" y="750936"/>
            <a:ext cx="8776275" cy="737393"/>
          </a:xfrm>
        </p:spPr>
        <p:txBody>
          <a:bodyPr>
            <a:normAutofit/>
          </a:bodyPr>
          <a:lstStyle/>
          <a:p>
            <a:r>
              <a:rPr lang="en-US" altLang="ko-KR" dirty="0"/>
              <a:t>1-1. </a:t>
            </a:r>
            <a:r>
              <a:rPr lang="ko-KR" altLang="en-US" dirty="0" smtClean="0"/>
              <a:t>고객원장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세무발행 정보 </a:t>
            </a:r>
            <a:r>
              <a:rPr lang="en-US" altLang="ko-KR" dirty="0" smtClean="0"/>
              <a:t>As-Is </a:t>
            </a:r>
            <a:r>
              <a:rPr lang="en-US" altLang="ko-KR" dirty="0"/>
              <a:t>( </a:t>
            </a:r>
            <a:r>
              <a:rPr lang="en-US" altLang="ko-KR" dirty="0" smtClean="0"/>
              <a:t>10/10 </a:t>
            </a:r>
            <a:r>
              <a:rPr lang="en-US" altLang="ko-KR" dirty="0"/>
              <a:t>)</a:t>
            </a:r>
            <a:endParaRPr 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28800"/>
            <a:ext cx="74676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513287" y="4888210"/>
            <a:ext cx="238735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5781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7724" y="750936"/>
            <a:ext cx="8776275" cy="737393"/>
          </a:xfrm>
        </p:spPr>
        <p:txBody>
          <a:bodyPr>
            <a:normAutofit/>
          </a:bodyPr>
          <a:lstStyle/>
          <a:p>
            <a:r>
              <a:rPr lang="en-US" altLang="ko-KR" dirty="0"/>
              <a:t>1-1. </a:t>
            </a:r>
            <a:r>
              <a:rPr lang="ko-KR" altLang="en-US" dirty="0" smtClean="0"/>
              <a:t>고객원장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세무발행 정보 </a:t>
            </a:r>
            <a:r>
              <a:rPr lang="en-US" altLang="ko-KR" dirty="0" smtClean="0"/>
              <a:t>To-be </a:t>
            </a:r>
            <a:r>
              <a:rPr lang="en-US" altLang="ko-KR" dirty="0"/>
              <a:t>( </a:t>
            </a:r>
            <a:r>
              <a:rPr lang="en-US" altLang="ko-KR" dirty="0" smtClean="0"/>
              <a:t>1/2 </a:t>
            </a:r>
            <a:r>
              <a:rPr lang="en-US" altLang="ko-KR" dirty="0"/>
              <a:t>)</a:t>
            </a:r>
            <a:endParaRPr 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4676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08600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7724" y="750936"/>
            <a:ext cx="8776275" cy="737393"/>
          </a:xfrm>
        </p:spPr>
        <p:txBody>
          <a:bodyPr>
            <a:normAutofit/>
          </a:bodyPr>
          <a:lstStyle/>
          <a:p>
            <a:r>
              <a:rPr lang="en-US" altLang="ko-KR" dirty="0"/>
              <a:t>1-1. </a:t>
            </a:r>
            <a:r>
              <a:rPr lang="ko-KR" altLang="en-US" dirty="0" smtClean="0"/>
              <a:t>고객원장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세무발행 정보 </a:t>
            </a:r>
            <a:r>
              <a:rPr lang="en-US" altLang="ko-KR" dirty="0" smtClean="0"/>
              <a:t>To-be </a:t>
            </a:r>
            <a:r>
              <a:rPr lang="en-US" altLang="ko-KR" dirty="0"/>
              <a:t>( </a:t>
            </a:r>
            <a:r>
              <a:rPr lang="en-US" altLang="ko-KR" dirty="0" smtClean="0"/>
              <a:t>2/2 </a:t>
            </a:r>
            <a:r>
              <a:rPr lang="en-US" altLang="ko-KR" dirty="0"/>
              <a:t>)</a:t>
            </a:r>
            <a:endParaRPr 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93600"/>
            <a:ext cx="6891536" cy="527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45971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67725" y="750936"/>
            <a:ext cx="8229600" cy="7373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ko-KR" sz="3200" kern="1200">
                <a:solidFill>
                  <a:schemeClr val="tx1"/>
                </a:solidFill>
                <a:latin typeface="Georgia" pitchFamily="18" charset="0"/>
                <a:ea typeface="가는각진제목체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1-2. </a:t>
            </a:r>
            <a:r>
              <a:rPr lang="ko-KR" altLang="en-US" dirty="0" smtClean="0"/>
              <a:t>업무 프로세스</a:t>
            </a:r>
            <a:r>
              <a:rPr lang="en-US" altLang="ko-KR" dirty="0" smtClean="0"/>
              <a:t>1 –  DATA </a:t>
            </a:r>
            <a:r>
              <a:rPr lang="ko-KR" altLang="en-US" dirty="0" smtClean="0"/>
              <a:t>조회 비</a:t>
            </a:r>
            <a:r>
              <a:rPr lang="ko-KR" altLang="en-US" dirty="0"/>
              <a:t>교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491419411"/>
              </p:ext>
            </p:extLst>
          </p:nvPr>
        </p:nvGraphicFramePr>
        <p:xfrm>
          <a:off x="1691680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657866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1" y="2952092"/>
            <a:ext cx="3440336" cy="263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7725" y="750936"/>
            <a:ext cx="8229600" cy="737393"/>
          </a:xfrm>
        </p:spPr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업무 프로세스</a:t>
            </a:r>
            <a:r>
              <a:rPr lang="en-US" altLang="ko-KR" dirty="0" smtClean="0"/>
              <a:t>2 – DATA </a:t>
            </a:r>
            <a:r>
              <a:rPr lang="ko-KR" altLang="en-US" dirty="0" smtClean="0"/>
              <a:t>관리</a:t>
            </a:r>
            <a:endParaRPr lang="ko-KR" dirty="0"/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3089442" y="-2395831"/>
            <a:ext cx="3096344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/>
        </p:spPr>
        <p:txBody>
          <a:bodyPr wrap="none" lIns="72000" tIns="72000" rIns="72000" bIns="72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1" ker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5" name="Rectangle 12"/>
          <p:cNvSpPr>
            <a:spLocks noChangeAspect="1" noChangeArrowheads="1"/>
          </p:cNvSpPr>
          <p:nvPr/>
        </p:nvSpPr>
        <p:spPr bwMode="auto">
          <a:xfrm>
            <a:off x="5641721" y="2942055"/>
            <a:ext cx="1450559" cy="8351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ko-KR" altLang="en-US" sz="2000" b="1" dirty="0" smtClean="0">
                <a:latin typeface="가는각진제목체" pitchFamily="18" charset="-127"/>
                <a:ea typeface="가는각진제목체" pitchFamily="18" charset="-127"/>
              </a:rPr>
              <a:t>세무원장정보</a:t>
            </a:r>
            <a:endParaRPr lang="en-US" altLang="ko-KR" sz="2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141889" y="2957914"/>
            <a:ext cx="16561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ko-KR" altLang="en-US" sz="1500" b="1" dirty="0" smtClean="0">
                <a:latin typeface="가는각진제목체" pitchFamily="18" charset="-127"/>
                <a:ea typeface="가는각진제목체" pitchFamily="18" charset="-127"/>
              </a:rPr>
              <a:t>세무원장 생성</a:t>
            </a:r>
            <a:r>
              <a:rPr lang="en-US" altLang="ko-KR" sz="1500" b="1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500" b="1" dirty="0" smtClean="0">
                <a:latin typeface="가는각진제목체" pitchFamily="18" charset="-127"/>
                <a:ea typeface="가는각진제목체" pitchFamily="18" charset="-127"/>
              </a:rPr>
              <a:t>신규 사업자</a:t>
            </a:r>
            <a:r>
              <a:rPr lang="en-US" altLang="ko-KR" sz="1500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</p:txBody>
      </p:sp>
      <p:sp>
        <p:nvSpPr>
          <p:cNvPr id="51" name="Rectangle 12"/>
          <p:cNvSpPr>
            <a:spLocks noChangeAspect="1" noChangeArrowheads="1"/>
          </p:cNvSpPr>
          <p:nvPr/>
        </p:nvSpPr>
        <p:spPr bwMode="auto">
          <a:xfrm>
            <a:off x="2411760" y="4334564"/>
            <a:ext cx="1590407" cy="41934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ko-KR" altLang="en-US" sz="1200" b="1" smtClean="0">
                <a:latin typeface="가는각진제목체" pitchFamily="18" charset="-127"/>
                <a:ea typeface="가는각진제목체" pitchFamily="18" charset="-127"/>
              </a:rPr>
              <a:t>세무원장정보 </a:t>
            </a:r>
            <a:r>
              <a:rPr lang="en-US" altLang="ko-KR" sz="1200" b="1" dirty="0" smtClean="0">
                <a:latin typeface="가는각진제목체" pitchFamily="18" charset="-127"/>
                <a:ea typeface="가는각진제목체" pitchFamily="18" charset="-127"/>
              </a:rPr>
              <a:t>LOV </a:t>
            </a:r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선택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938909" y="4728358"/>
            <a:ext cx="259254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dirty="0" smtClean="0">
                <a:latin typeface="가는각진제목체" pitchFamily="18" charset="-127"/>
                <a:ea typeface="가는각진제목체" pitchFamily="18" charset="-127"/>
              </a:rPr>
              <a:t>2-1. </a:t>
            </a:r>
            <a:r>
              <a:rPr lang="ko-KR" altLang="en-US" sz="1500" b="1" dirty="0" smtClean="0">
                <a:latin typeface="가는각진제목체" pitchFamily="18" charset="-127"/>
                <a:ea typeface="가는각진제목체" pitchFamily="18" charset="-127"/>
              </a:rPr>
              <a:t>세무원장 정보 선택</a:t>
            </a:r>
            <a:r>
              <a:rPr lang="en-US" altLang="ko-KR" sz="1500" b="1" dirty="0" smtClean="0">
                <a:latin typeface="가는각진제목체" pitchFamily="18" charset="-127"/>
                <a:ea typeface="가는각진제목체" pitchFamily="18" charset="-127"/>
              </a:rPr>
              <a:t>(LOV)</a:t>
            </a:r>
          </a:p>
        </p:txBody>
      </p:sp>
      <p:cxnSp>
        <p:nvCxnSpPr>
          <p:cNvPr id="4" name="꺾인 연결선 3"/>
          <p:cNvCxnSpPr>
            <a:stCxn id="45" idx="1"/>
          </p:cNvCxnSpPr>
          <p:nvPr/>
        </p:nvCxnSpPr>
        <p:spPr>
          <a:xfrm rot="10800000" flipV="1">
            <a:off x="4041349" y="3359604"/>
            <a:ext cx="1600373" cy="12574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103362" y="4080648"/>
            <a:ext cx="226363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dirty="0" smtClean="0">
                <a:latin typeface="가는각진제목체" pitchFamily="18" charset="-127"/>
                <a:ea typeface="가는각진제목체" pitchFamily="18" charset="-127"/>
              </a:rPr>
              <a:t>2-2. </a:t>
            </a:r>
            <a:r>
              <a:rPr lang="ko-KR" altLang="en-US" sz="1100" dirty="0" smtClean="0">
                <a:latin typeface="가는각진제목체" pitchFamily="18" charset="-127"/>
                <a:ea typeface="가는각진제목체" pitchFamily="18" charset="-127"/>
              </a:rPr>
              <a:t>세무정보 </a:t>
            </a:r>
            <a:r>
              <a:rPr lang="en-US" altLang="ko-KR" sz="1100" dirty="0" smtClean="0">
                <a:latin typeface="가는각진제목체" pitchFamily="18" charset="-127"/>
                <a:ea typeface="가는각진제목체" pitchFamily="18" charset="-127"/>
              </a:rPr>
              <a:t>Update(</a:t>
            </a:r>
            <a:r>
              <a:rPr lang="ko-KR" altLang="en-US" sz="1100" dirty="0" err="1" smtClean="0">
                <a:latin typeface="가는각진제목체" pitchFamily="18" charset="-127"/>
                <a:ea typeface="가는각진제목체" pitchFamily="18" charset="-127"/>
              </a:rPr>
              <a:t>트리거</a:t>
            </a:r>
            <a:r>
              <a:rPr lang="en-US" altLang="ko-KR" sz="11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ko-KR" sz="1100" dirty="0" smtClean="0">
                <a:latin typeface="가는각진제목체" pitchFamily="18" charset="-127"/>
                <a:ea typeface="가는각진제목체" pitchFamily="18" charset="-127"/>
              </a:rPr>
              <a:t>3-2. </a:t>
            </a:r>
            <a:r>
              <a:rPr lang="ko-KR" altLang="en-US" sz="1100" dirty="0" smtClean="0">
                <a:latin typeface="가는각진제목체" pitchFamily="18" charset="-127"/>
                <a:ea typeface="가는각진제목체" pitchFamily="18" charset="-127"/>
              </a:rPr>
              <a:t>세무정보 </a:t>
            </a:r>
            <a:r>
              <a:rPr lang="en-US" altLang="ko-KR" sz="1100" dirty="0" smtClean="0">
                <a:latin typeface="가는각진제목체" pitchFamily="18" charset="-127"/>
                <a:ea typeface="가는각진제목체" pitchFamily="18" charset="-127"/>
              </a:rPr>
              <a:t>Update(</a:t>
            </a:r>
            <a:r>
              <a:rPr lang="ko-KR" altLang="en-US" sz="1100" dirty="0" err="1" smtClean="0">
                <a:latin typeface="가는각진제목체" pitchFamily="18" charset="-127"/>
                <a:ea typeface="가는각진제목체" pitchFamily="18" charset="-127"/>
              </a:rPr>
              <a:t>트리거</a:t>
            </a:r>
            <a:r>
              <a:rPr lang="en-US" altLang="ko-KR" sz="11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220072" y="6264314"/>
            <a:ext cx="3520516" cy="4770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dirty="0" smtClean="0">
                <a:latin typeface="가는각진제목체" pitchFamily="18" charset="-127"/>
                <a:ea typeface="가는각진제목체" pitchFamily="18" charset="-127"/>
              </a:rPr>
              <a:t>※ 2-1. </a:t>
            </a:r>
            <a:r>
              <a:rPr lang="ko-KR" altLang="en-US" sz="1000" dirty="0" smtClean="0">
                <a:latin typeface="가는각진제목체" pitchFamily="18" charset="-127"/>
                <a:ea typeface="가는각진제목체" pitchFamily="18" charset="-127"/>
              </a:rPr>
              <a:t>고객원장에서 세무정보</a:t>
            </a:r>
            <a:r>
              <a:rPr lang="en-US" altLang="ko-KR" sz="1000" dirty="0" smtClean="0">
                <a:latin typeface="가는각진제목체" pitchFamily="18" charset="-127"/>
                <a:ea typeface="가는각진제목체" pitchFamily="18" charset="-127"/>
              </a:rPr>
              <a:t>(LOV) </a:t>
            </a:r>
            <a:r>
              <a:rPr lang="ko-KR" altLang="en-US" sz="1000" dirty="0" smtClean="0">
                <a:latin typeface="가는각진제목체" pitchFamily="18" charset="-127"/>
                <a:ea typeface="가는각진제목체" pitchFamily="18" charset="-127"/>
              </a:rPr>
              <a:t>변경되면 </a:t>
            </a:r>
            <a:r>
              <a:rPr lang="ko-KR" altLang="en-US" sz="1000" dirty="0" err="1" smtClean="0">
                <a:latin typeface="가는각진제목체" pitchFamily="18" charset="-127"/>
                <a:ea typeface="가는각진제목체" pitchFamily="18" charset="-127"/>
              </a:rPr>
              <a:t>트리거를</a:t>
            </a:r>
            <a:r>
              <a:rPr lang="ko-KR" altLang="en-US" sz="1000" dirty="0" smtClean="0">
                <a:latin typeface="가는각진제목체" pitchFamily="18" charset="-127"/>
                <a:ea typeface="가는각진제목체" pitchFamily="18" charset="-127"/>
              </a:rPr>
              <a:t> 이용하여 </a:t>
            </a:r>
            <a:endParaRPr lang="en-US" altLang="ko-KR" sz="10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00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000" dirty="0" smtClean="0">
                <a:latin typeface="가는각진제목체" pitchFamily="18" charset="-127"/>
                <a:ea typeface="가는각진제목체" pitchFamily="18" charset="-127"/>
              </a:rPr>
              <a:t>  </a:t>
            </a:r>
            <a:r>
              <a:rPr lang="ko-KR" altLang="en-US" sz="1000" dirty="0" smtClean="0">
                <a:latin typeface="가는각진제목체" pitchFamily="18" charset="-127"/>
                <a:ea typeface="가는각진제목체" pitchFamily="18" charset="-127"/>
              </a:rPr>
              <a:t>세무정보를 고객원장으로 </a:t>
            </a:r>
            <a:r>
              <a:rPr lang="en-US" altLang="ko-KR" sz="1000" dirty="0" smtClean="0">
                <a:latin typeface="가는각진제목체" pitchFamily="18" charset="-127"/>
                <a:ea typeface="가는각진제목체" pitchFamily="18" charset="-127"/>
              </a:rPr>
              <a:t>UPATE(2-2)</a:t>
            </a:r>
            <a:r>
              <a:rPr lang="ko-KR" altLang="en-US" sz="1000" dirty="0" smtClean="0">
                <a:latin typeface="가는각진제목체" pitchFamily="18" charset="-127"/>
                <a:ea typeface="가는각진제목체" pitchFamily="18" charset="-127"/>
              </a:rPr>
              <a:t>함</a:t>
            </a:r>
            <a:r>
              <a:rPr lang="en-US" altLang="ko-KR" sz="1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sz="10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7146800" y="3788260"/>
            <a:ext cx="186335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dirty="0" smtClean="0">
                <a:latin typeface="가는각진제목체" pitchFamily="18" charset="-127"/>
                <a:ea typeface="가는각진제목체" pitchFamily="18" charset="-127"/>
              </a:rPr>
              <a:t>3-1. </a:t>
            </a:r>
            <a:r>
              <a:rPr lang="ko-KR" altLang="en-US" sz="1500" b="1" dirty="0" smtClean="0">
                <a:latin typeface="가는각진제목체" pitchFamily="18" charset="-127"/>
                <a:ea typeface="가는각진제목체" pitchFamily="18" charset="-127"/>
              </a:rPr>
              <a:t>세무원장 수정</a:t>
            </a:r>
            <a:endParaRPr lang="en-US" altLang="ko-KR" sz="1500" b="1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012160" y="5459969"/>
            <a:ext cx="278591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dirty="0" smtClean="0">
                <a:latin typeface="가는각진제목체" pitchFamily="18" charset="-127"/>
                <a:ea typeface="가는각진제목체" pitchFamily="18" charset="-127"/>
              </a:rPr>
              <a:t>4. </a:t>
            </a:r>
            <a:r>
              <a:rPr lang="ko-KR" altLang="en-US" sz="1500" b="1" dirty="0" smtClean="0">
                <a:latin typeface="가는각진제목체" pitchFamily="18" charset="-127"/>
                <a:ea typeface="가는각진제목체" pitchFamily="18" charset="-127"/>
              </a:rPr>
              <a:t>모든 변경사항에 대한 이력 관리</a:t>
            </a:r>
            <a:endParaRPr lang="en-US" altLang="ko-KR" sz="1500" b="1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282728" y="1318524"/>
            <a:ext cx="3186981" cy="1292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000" b="1" u="sng" kern="0" dirty="0">
                <a:latin typeface="가는각진제목체" pitchFamily="18" charset="-127"/>
                <a:ea typeface="가는각진제목체" pitchFamily="18" charset="-127"/>
              </a:rPr>
              <a:t>세무원장</a:t>
            </a:r>
            <a:endParaRPr lang="en-US" altLang="ko-KR" sz="3000" b="1" u="sng" kern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71450" indent="-171450" latinLnBrk="0">
              <a:buFontTx/>
              <a:buChar char="-"/>
              <a:defRPr/>
            </a:pPr>
            <a:r>
              <a:rPr lang="ko-KR" altLang="en-US" sz="1600" kern="0" dirty="0">
                <a:latin typeface="가는각진제목체" pitchFamily="18" charset="-127"/>
                <a:ea typeface="가는각진제목체" pitchFamily="18" charset="-127"/>
              </a:rPr>
              <a:t>사업자번호 기준 </a:t>
            </a:r>
            <a:r>
              <a:rPr lang="en-US" altLang="ko-KR" sz="1600" kern="0" dirty="0" smtClean="0">
                <a:latin typeface="가는각진제목체" pitchFamily="18" charset="-127"/>
                <a:ea typeface="가는각진제목체" pitchFamily="18" charset="-127"/>
              </a:rPr>
              <a:t>( </a:t>
            </a:r>
            <a:r>
              <a:rPr lang="ko-KR" altLang="en-US" sz="1600" kern="0" dirty="0" smtClean="0">
                <a:latin typeface="가는각진제목체" pitchFamily="18" charset="-127"/>
                <a:ea typeface="가는각진제목체" pitchFamily="18" charset="-127"/>
              </a:rPr>
              <a:t>단일 아이디 </a:t>
            </a:r>
            <a:r>
              <a:rPr lang="en-US" altLang="ko-KR" sz="1600" kern="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en-US" altLang="ko-KR" sz="1600" kern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71450" indent="-171450" latinLnBrk="0">
              <a:buFontTx/>
              <a:buChar char="-"/>
              <a:defRPr/>
            </a:pPr>
            <a:r>
              <a:rPr lang="ko-KR" altLang="en-US" sz="1600" kern="0" dirty="0" smtClean="0">
                <a:latin typeface="가는각진제목체" pitchFamily="18" charset="-127"/>
                <a:ea typeface="가는각진제목체" pitchFamily="18" charset="-127"/>
              </a:rPr>
              <a:t>세무발행 필수정보 </a:t>
            </a:r>
            <a:r>
              <a:rPr lang="en-US" altLang="ko-KR" sz="1600" kern="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kern="0" dirty="0" smtClean="0">
                <a:latin typeface="가는각진제목체" pitchFamily="18" charset="-127"/>
                <a:ea typeface="가는각진제목체" pitchFamily="18" charset="-127"/>
              </a:rPr>
              <a:t>사업자</a:t>
            </a:r>
            <a:r>
              <a:rPr lang="en-US" altLang="ko-KR" sz="1600" kern="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kern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endParaRPr lang="en-US" altLang="ko-KR" sz="1600" kern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71450" indent="-171450" latinLnBrk="0">
              <a:buFontTx/>
              <a:buChar char="-"/>
              <a:defRPr/>
            </a:pPr>
            <a:r>
              <a:rPr lang="ko-KR" altLang="en-US" sz="1600" kern="0" dirty="0" err="1">
                <a:latin typeface="가는각진제목체" pitchFamily="18" charset="-127"/>
                <a:ea typeface="가는각진제목체" pitchFamily="18" charset="-127"/>
              </a:rPr>
              <a:t>재무회계팀에서</a:t>
            </a:r>
            <a:r>
              <a:rPr lang="ko-KR" altLang="en-US" sz="1600" kern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kern="0" dirty="0" smtClean="0">
                <a:latin typeface="가는각진제목체" pitchFamily="18" charset="-127"/>
                <a:ea typeface="가는각진제목체" pitchFamily="18" charset="-127"/>
              </a:rPr>
              <a:t>관리</a:t>
            </a:r>
            <a:endParaRPr lang="en-US" altLang="ko-KR" sz="15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83568" y="1340768"/>
            <a:ext cx="3456384" cy="1292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ctr" latinLnBrk="0">
              <a:defRPr sz="4000" b="1" u="sng" kern="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ko-KR" altLang="en-US" sz="3000" dirty="0"/>
              <a:t>고객원장</a:t>
            </a:r>
            <a:endParaRPr lang="en-US" altLang="ko-KR" sz="3000" dirty="0"/>
          </a:p>
          <a:p>
            <a:pPr marL="171450" indent="-171450" algn="l">
              <a:buFontTx/>
              <a:buChar char="-"/>
              <a:defRPr/>
            </a:pPr>
            <a:r>
              <a:rPr lang="ko-KR" altLang="en-US" sz="1600" b="0" dirty="0"/>
              <a:t>고객번호 </a:t>
            </a:r>
            <a:r>
              <a:rPr lang="ko-KR" altLang="en-US" sz="1600" b="0" dirty="0" smtClean="0"/>
              <a:t>기준 </a:t>
            </a:r>
            <a:r>
              <a:rPr lang="en-US" altLang="ko-KR" sz="1600" b="0" dirty="0" smtClean="0"/>
              <a:t>( </a:t>
            </a:r>
            <a:r>
              <a:rPr lang="ko-KR" altLang="en-US" sz="1600" b="0" dirty="0" smtClean="0"/>
              <a:t>사업자 선택 </a:t>
            </a:r>
            <a:r>
              <a:rPr lang="en-US" altLang="ko-KR" sz="1600" b="0" dirty="0" smtClean="0"/>
              <a:t>)</a:t>
            </a:r>
            <a:endParaRPr lang="en-US" altLang="ko-KR" sz="1600" b="0" dirty="0"/>
          </a:p>
          <a:p>
            <a:pPr marL="171450" indent="-171450" algn="l">
              <a:buFontTx/>
              <a:buChar char="-"/>
              <a:defRPr/>
            </a:pPr>
            <a:r>
              <a:rPr lang="ko-KR" altLang="en-US" sz="1600" b="0" dirty="0" smtClean="0"/>
              <a:t>세무발행 부가정보 </a:t>
            </a:r>
            <a:r>
              <a:rPr lang="en-US" altLang="ko-KR" sz="1600" b="0" dirty="0" smtClean="0"/>
              <a:t>(</a:t>
            </a:r>
            <a:r>
              <a:rPr lang="ko-KR" altLang="en-US" sz="1600" b="0" dirty="0" smtClean="0"/>
              <a:t>담당자</a:t>
            </a:r>
            <a:r>
              <a:rPr lang="en-US" altLang="ko-KR" sz="1600" b="0" dirty="0" smtClean="0"/>
              <a:t>)</a:t>
            </a:r>
            <a:endParaRPr lang="en-US" altLang="ko-KR" sz="1600" b="0" dirty="0"/>
          </a:p>
          <a:p>
            <a:pPr marL="171450" indent="-171450" algn="l">
              <a:buFontTx/>
              <a:buChar char="-"/>
              <a:defRPr/>
            </a:pPr>
            <a:r>
              <a:rPr lang="ko-KR" altLang="en-US" sz="1600" b="0" dirty="0"/>
              <a:t>현업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고객</a:t>
            </a:r>
            <a:r>
              <a:rPr lang="en-US" altLang="ko-KR" sz="1600" b="0" dirty="0"/>
              <a:t>(</a:t>
            </a:r>
            <a:r>
              <a:rPr lang="en-US" altLang="ko-KR" sz="1600" b="0" dirty="0" err="1" smtClean="0"/>
              <a:t>prm</a:t>
            </a:r>
            <a:r>
              <a:rPr lang="en-US" altLang="ko-KR" sz="1600" b="0" dirty="0" smtClean="0"/>
              <a:t>/</a:t>
            </a:r>
            <a:r>
              <a:rPr lang="ko-KR" altLang="en-US" sz="1600" b="0" dirty="0" smtClean="0"/>
              <a:t>낙농사이트</a:t>
            </a:r>
            <a:r>
              <a:rPr lang="en-US" altLang="ko-KR" sz="1600" b="0" dirty="0" smtClean="0"/>
              <a:t>)</a:t>
            </a:r>
            <a:r>
              <a:rPr lang="ko-KR" altLang="en-US" sz="1600" b="0" dirty="0" smtClean="0"/>
              <a:t> </a:t>
            </a:r>
            <a:r>
              <a:rPr lang="ko-KR" altLang="en-US" sz="1600" b="0" dirty="0"/>
              <a:t>직접 관리</a:t>
            </a:r>
            <a:endParaRPr lang="en-US" altLang="ko-KR" sz="16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99086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2" grpId="0"/>
      <p:bldP spid="53" grpId="0"/>
      <p:bldP spid="64" grpId="0"/>
      <p:bldP spid="65" grpId="0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7725" y="750936"/>
            <a:ext cx="8229600" cy="737393"/>
          </a:xfrm>
        </p:spPr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업무 프로세스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업무 흐름</a:t>
            </a:r>
            <a:endParaRPr 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00808"/>
            <a:ext cx="9044727" cy="460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44914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7725" y="750936"/>
            <a:ext cx="8229600" cy="73739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1-4. </a:t>
            </a:r>
            <a:r>
              <a:rPr lang="ko-KR" altLang="en-US" dirty="0">
                <a:latin typeface="가는각진제목체" panose="02030600000101010101" pitchFamily="18" charset="-127"/>
              </a:rPr>
              <a:t>고객원장</a:t>
            </a:r>
            <a:r>
              <a:rPr lang="en-US" altLang="ko-KR" dirty="0">
                <a:latin typeface="가는각진제목체" panose="02030600000101010101" pitchFamily="18" charset="-127"/>
              </a:rPr>
              <a:t>/</a:t>
            </a:r>
            <a:r>
              <a:rPr lang="ko-KR" altLang="en-US" dirty="0">
                <a:latin typeface="가는각진제목체" panose="02030600000101010101" pitchFamily="18" charset="-127"/>
              </a:rPr>
              <a:t>세무원장 </a:t>
            </a:r>
            <a:r>
              <a:rPr lang="en-US" altLang="ko-KR" dirty="0">
                <a:latin typeface="가는각진제목체" panose="02030600000101010101" pitchFamily="18" charset="-127"/>
              </a:rPr>
              <a:t>Table, </a:t>
            </a:r>
            <a:r>
              <a:rPr lang="en-US" altLang="ko-KR" dirty="0" smtClean="0">
                <a:latin typeface="가는각진제목체" panose="02030600000101010101" pitchFamily="18" charset="-127"/>
              </a:rPr>
              <a:t>View</a:t>
            </a:r>
            <a:endParaRPr 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123547"/>
              </p:ext>
            </p:extLst>
          </p:nvPr>
        </p:nvGraphicFramePr>
        <p:xfrm>
          <a:off x="539552" y="1700808"/>
          <a:ext cx="7937500" cy="2808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882"/>
                <a:gridCol w="1904238"/>
                <a:gridCol w="1421831"/>
                <a:gridCol w="4065549"/>
              </a:tblGrid>
              <a:tr h="347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kumimoji="0" lang="ko-KR" altLang="en-US" sz="10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kumimoji="0" lang="ko-KR" altLang="en-US" sz="10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kumimoji="0" lang="ko-KR" altLang="en-US" sz="10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용도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kumimoji="0" lang="ko-KR" altLang="en-US" sz="10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37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kumimoji="0" lang="en-US" sz="1000" b="0" kern="0" dirty="0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Table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kumimoji="0" lang="en-US" sz="1000" b="1" kern="0" dirty="0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XXC_TAX_USER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kumimoji="0" lang="ko-KR" altLang="en-US" sz="1000" kern="0" dirty="0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세무원장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kumimoji="0" lang="ko-KR" altLang="en-US" sz="1000" kern="0" dirty="0" smtClean="0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 세무발행 사업자원장 </a:t>
                      </a:r>
                      <a:r>
                        <a:rPr kumimoji="0" lang="en-US" altLang="ko-KR" sz="1000" kern="0" dirty="0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/ </a:t>
                      </a:r>
                      <a:r>
                        <a:rPr kumimoji="0" lang="ko-KR" altLang="en-US" sz="1000" kern="0" dirty="0" err="1" smtClean="0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휴폐업정보</a:t>
                      </a:r>
                      <a:r>
                        <a:rPr kumimoji="0" lang="ko-KR" altLang="en-US" sz="1000" kern="0" dirty="0" smtClean="0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kern="0" dirty="0" smtClean="0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/ (</a:t>
                      </a:r>
                      <a:r>
                        <a:rPr kumimoji="0" lang="ko-KR" altLang="en-US" sz="1000" kern="0" dirty="0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구</a:t>
                      </a:r>
                      <a:r>
                        <a:rPr kumimoji="0" lang="en-US" altLang="ko-KR" sz="1000" kern="0" dirty="0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) VEND_INFO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37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kumimoji="0" lang="en-US" sz="1000" b="0" kern="0" dirty="0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Table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kumimoji="0" lang="en-US" sz="1000" b="1" kern="0" dirty="0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XXC_TAX_USER_</a:t>
                      </a:r>
                      <a:r>
                        <a:rPr kumimoji="0" lang="ko-KR" altLang="en-US" sz="1000" b="1" kern="0" dirty="0" err="1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종사업장</a:t>
                      </a:r>
                      <a:endParaRPr kumimoji="0" lang="ko-KR" altLang="en-US" sz="1000" b="1" kern="0" dirty="0">
                        <a:solidFill>
                          <a:schemeClr val="tx1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kumimoji="0" lang="ko-KR" altLang="en-US" sz="1000" kern="0" dirty="0" err="1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종사업장</a:t>
                      </a:r>
                      <a:r>
                        <a:rPr kumimoji="0" lang="ko-KR" altLang="en-US" sz="1000" kern="0" dirty="0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 정보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kumimoji="0" lang="ko-KR" altLang="en-US" sz="1000" kern="0" dirty="0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37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kumimoji="0" lang="en-US" sz="1000" b="0" kern="0" dirty="0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kumimoji="0" lang="en-US" sz="1000" b="1" kern="0" dirty="0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XXC_TAX_</a:t>
                      </a:r>
                      <a:r>
                        <a:rPr kumimoji="0" lang="ko-KR" altLang="en-US" sz="1000" b="1" kern="0" dirty="0" err="1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종사업장</a:t>
                      </a:r>
                      <a:r>
                        <a:rPr kumimoji="0" lang="en-US" altLang="ko-KR" sz="1000" b="1" kern="0" dirty="0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_</a:t>
                      </a:r>
                      <a:r>
                        <a:rPr kumimoji="0" lang="en-US" sz="1000" b="1" kern="0" dirty="0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kumimoji="0" lang="ko-KR" altLang="en-US" sz="1000" kern="0" dirty="0" err="1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종사업장</a:t>
                      </a:r>
                      <a:r>
                        <a:rPr kumimoji="0" lang="ko-KR" altLang="en-US" sz="1000" kern="0" dirty="0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en-US" sz="1000" kern="0" dirty="0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kumimoji="0" lang="ko-KR" altLang="en-US" sz="1000" kern="0" dirty="0">
                          <a:solidFill>
                            <a:schemeClr val="tx1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37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kumimoji="0" lang="en-US" sz="1000" b="0" kern="0" dirty="0">
                          <a:solidFill>
                            <a:srgbClr val="FF0000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kumimoji="0" lang="en-US" sz="1000" b="1" kern="0" dirty="0">
                          <a:solidFill>
                            <a:srgbClr val="FF0000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XXC_TAX_USER_</a:t>
                      </a:r>
                      <a:r>
                        <a:rPr kumimoji="0" lang="ko-KR" altLang="en-US" sz="1000" b="1" kern="0" dirty="0">
                          <a:solidFill>
                            <a:srgbClr val="FF0000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고객번호</a:t>
                      </a:r>
                      <a:r>
                        <a:rPr kumimoji="0" lang="en-US" altLang="ko-KR" sz="1000" b="1" kern="0" dirty="0">
                          <a:solidFill>
                            <a:srgbClr val="FF0000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_</a:t>
                      </a:r>
                      <a:r>
                        <a:rPr kumimoji="0" lang="en-US" sz="1000" b="1" kern="0" dirty="0">
                          <a:solidFill>
                            <a:srgbClr val="FF0000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kumimoji="0" lang="ko-KR" altLang="en-US" sz="1000" kern="0" dirty="0">
                          <a:solidFill>
                            <a:srgbClr val="FF0000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고객원장 통합 </a:t>
                      </a:r>
                      <a:r>
                        <a:rPr kumimoji="0" lang="en-US" altLang="ko-KR" sz="1000" kern="0" dirty="0">
                          <a:solidFill>
                            <a:srgbClr val="FF0000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kumimoji="0" lang="en-US" altLang="ko-KR" sz="1000" kern="0" dirty="0" err="1">
                          <a:solidFill>
                            <a:srgbClr val="FF0000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hz_cust_accounts</a:t>
                      </a:r>
                      <a:r>
                        <a:rPr kumimoji="0" lang="ko-KR" altLang="en-US" sz="1000" kern="0" dirty="0">
                          <a:solidFill>
                            <a:srgbClr val="FF0000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의 세무정보 </a:t>
                      </a:r>
                      <a:r>
                        <a:rPr kumimoji="0" lang="en-US" altLang="ko-KR" sz="1000" kern="0" dirty="0">
                          <a:solidFill>
                            <a:srgbClr val="FF0000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VIEW / </a:t>
                      </a:r>
                      <a:r>
                        <a:rPr kumimoji="0" lang="ko-KR" altLang="en-US" sz="1000" kern="0" dirty="0">
                          <a:solidFill>
                            <a:srgbClr val="FF0000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세금계산서 </a:t>
                      </a:r>
                      <a:r>
                        <a:rPr kumimoji="0" lang="ko-KR" altLang="en-US" sz="1000" kern="0" dirty="0" err="1">
                          <a:solidFill>
                            <a:srgbClr val="FF0000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발행시</a:t>
                      </a:r>
                      <a:r>
                        <a:rPr kumimoji="0" lang="ko-KR" altLang="en-US" sz="1000" kern="0" dirty="0">
                          <a:solidFill>
                            <a:srgbClr val="FF0000"/>
                          </a:solidFill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+mn-cs"/>
                        </a:rPr>
                        <a:t> 활용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3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View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XXC_TAX_USER_</a:t>
                      </a:r>
                      <a:r>
                        <a:rPr lang="ko-KR" altLang="en-US" sz="1000" b="1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담당자</a:t>
                      </a:r>
                      <a:r>
                        <a:rPr lang="en-US" altLang="ko-KR" sz="1000" b="1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_</a:t>
                      </a:r>
                      <a:r>
                        <a:rPr lang="en-US" sz="1000" b="1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고객원장 담당자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PRM</a:t>
                      </a:r>
                      <a:r>
                        <a:rPr lang="ko-KR" altLang="en-US" sz="100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용 </a:t>
                      </a:r>
                      <a:r>
                        <a:rPr lang="en-US" altLang="ko-KR" sz="100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/ </a:t>
                      </a:r>
                      <a:r>
                        <a:rPr lang="en-US" sz="1000" u="none" strike="noStrike" dirty="0" err="1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hz_cust_accounts</a:t>
                      </a:r>
                      <a:r>
                        <a:rPr lang="en-US" sz="100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, XXC_TAX_USER </a:t>
                      </a:r>
                      <a:r>
                        <a:rPr lang="ko-KR" altLang="en-US" sz="100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조인 </a:t>
                      </a:r>
                      <a:r>
                        <a:rPr lang="en-US" altLang="ko-KR" sz="100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/ </a:t>
                      </a:r>
                      <a:r>
                        <a:rPr lang="ko-KR" altLang="en-US" sz="100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대표 고객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3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View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XXC_TAX_</a:t>
                      </a:r>
                      <a:r>
                        <a:rPr lang="ko-KR" altLang="en-US" sz="1000" b="1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직원</a:t>
                      </a:r>
                      <a:r>
                        <a:rPr lang="en-US" altLang="ko-KR" sz="1000" b="1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_</a:t>
                      </a:r>
                      <a:r>
                        <a:rPr lang="en-US" sz="1000" b="1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직원 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3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View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XXC_TAX_LOCATION_V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사업자정보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서울우유 사업자정보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3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View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XXC_TAX_SOURCE_V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발행구분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서울우유 세무발행 구분</a:t>
                      </a:r>
                      <a:r>
                        <a:rPr lang="en-US" altLang="ko-KR" sz="100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(SOURCE)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3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View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XXC_TAX_PRM_V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세무발행 내역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PRM</a:t>
                      </a:r>
                      <a:r>
                        <a:rPr lang="ko-KR" altLang="en-US" sz="100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용 발행 내역</a:t>
                      </a:r>
                      <a:r>
                        <a:rPr lang="en-US" altLang="ko-KR" sz="100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(ZDTV3_ </a:t>
                      </a:r>
                      <a:r>
                        <a:rPr lang="ko-KR" altLang="en-US" sz="100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기준 </a:t>
                      </a:r>
                      <a:r>
                        <a:rPr lang="en-US" altLang="ko-KR" sz="1000" u="none" strike="noStrike" dirty="0">
                          <a:effectLst/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785755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9552" y="980728"/>
            <a:ext cx="7920880" cy="561662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가는각진제목체" panose="02030600000101010101" pitchFamily="18" charset="-127"/>
              </a:rPr>
              <a:t>1. </a:t>
            </a:r>
            <a:r>
              <a:rPr lang="ko-KR" altLang="en-US" dirty="0" smtClean="0">
                <a:latin typeface="가는각진제목체" panose="02030600000101010101" pitchFamily="18" charset="-127"/>
              </a:rPr>
              <a:t>고객원장</a:t>
            </a:r>
            <a:r>
              <a:rPr lang="en-US" altLang="ko-KR" dirty="0" smtClean="0">
                <a:latin typeface="가는각진제목체" panose="02030600000101010101" pitchFamily="18" charset="-127"/>
              </a:rPr>
              <a:t>_</a:t>
            </a:r>
            <a:r>
              <a:rPr lang="ko-KR" altLang="en-US" dirty="0" smtClean="0">
                <a:latin typeface="가는각진제목체" panose="02030600000101010101" pitchFamily="18" charset="-127"/>
              </a:rPr>
              <a:t>세무발행 정보 정비</a:t>
            </a:r>
            <a:r>
              <a:rPr lang="en-US" altLang="ko-KR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1-1. </a:t>
            </a:r>
            <a:r>
              <a:rPr lang="en-US" altLang="ko-KR" sz="1700" dirty="0" err="1" smtClean="0">
                <a:latin typeface="가는각진제목체" panose="02030600000101010101" pitchFamily="18" charset="-127"/>
              </a:rPr>
              <a:t>As_Is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 vs </a:t>
            </a:r>
            <a:r>
              <a:rPr lang="en-US" altLang="ko-KR" sz="1700" dirty="0" err="1" smtClean="0">
                <a:latin typeface="가는각진제목체" panose="02030600000101010101" pitchFamily="18" charset="-127"/>
              </a:rPr>
              <a:t>To_Be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1-2. 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업무 프로세스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1-3. 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사용자 매뉴얼 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1-4. 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고객원장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/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세무원장 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Table, View</a:t>
            </a:r>
            <a:r>
              <a:rPr lang="en-US" altLang="ko-KR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dirty="0" smtClean="0">
                <a:latin typeface="가는각진제목체" panose="02030600000101010101" pitchFamily="18" charset="-127"/>
              </a:rPr>
            </a:br>
            <a:r>
              <a:rPr lang="en-US" altLang="ko-KR" dirty="0">
                <a:latin typeface="가는각진제목체" panose="02030600000101010101" pitchFamily="18" charset="-127"/>
              </a:rPr>
              <a:t/>
            </a:r>
            <a:br>
              <a:rPr lang="en-US" altLang="ko-KR" dirty="0">
                <a:latin typeface="가는각진제목체" panose="02030600000101010101" pitchFamily="18" charset="-127"/>
              </a:rPr>
            </a:br>
            <a:r>
              <a:rPr lang="en-US" altLang="ko-KR" u="sng" dirty="0" smtClean="0">
                <a:latin typeface="가는각진제목체" panose="02030600000101010101" pitchFamily="18" charset="-127"/>
              </a:rPr>
              <a:t>2. </a:t>
            </a:r>
            <a:r>
              <a:rPr lang="ko-KR" altLang="en-US" u="sng" dirty="0" smtClean="0">
                <a:latin typeface="가는각진제목체" panose="02030600000101010101" pitchFamily="18" charset="-127"/>
              </a:rPr>
              <a:t>세금계산서 발행 프로세스</a:t>
            </a:r>
            <a:r>
              <a:rPr lang="en-US" altLang="ko-KR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2-1. 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매출자동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2-2. 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매출수동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2-3. </a:t>
            </a:r>
            <a:r>
              <a:rPr lang="ko-KR" altLang="en-US" sz="1700" dirty="0" err="1" smtClean="0">
                <a:latin typeface="가는각진제목체" panose="02030600000101010101" pitchFamily="18" charset="-127"/>
              </a:rPr>
              <a:t>매출역발행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2-4. </a:t>
            </a:r>
            <a:r>
              <a:rPr lang="ko-KR" altLang="en-US" sz="1700" dirty="0" err="1" smtClean="0">
                <a:latin typeface="가는각진제목체" panose="02030600000101010101" pitchFamily="18" charset="-127"/>
              </a:rPr>
              <a:t>매입역발행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-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유통수수료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2-5. </a:t>
            </a:r>
            <a:r>
              <a:rPr lang="ko-KR" altLang="en-US" sz="1700" dirty="0" err="1" smtClean="0">
                <a:latin typeface="가는각진제목체" panose="02030600000101010101" pitchFamily="18" charset="-127"/>
              </a:rPr>
              <a:t>매입역발행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-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유대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2-6. 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매입통합</a:t>
            </a:r>
            <a:r>
              <a:rPr lang="en-US" altLang="ko-KR" sz="1700" dirty="0">
                <a:latin typeface="가는각진제목체" panose="02030600000101010101" pitchFamily="18" charset="-127"/>
              </a:rPr>
              <a:t/>
            </a:r>
            <a:br>
              <a:rPr lang="en-US" altLang="ko-KR" sz="1700" dirty="0">
                <a:latin typeface="가는각진제목체" panose="02030600000101010101" pitchFamily="18" charset="-127"/>
              </a:rPr>
            </a:br>
            <a:r>
              <a:rPr lang="en-US" altLang="ko-KR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dirty="0" smtClean="0">
                <a:latin typeface="가는각진제목체" panose="02030600000101010101" pitchFamily="18" charset="-127"/>
              </a:rPr>
            </a:br>
            <a:r>
              <a:rPr lang="en-US" altLang="ko-KR" dirty="0" smtClean="0">
                <a:latin typeface="가는각진제목체" panose="02030600000101010101" pitchFamily="18" charset="-127"/>
              </a:rPr>
              <a:t>3. </a:t>
            </a:r>
            <a:r>
              <a:rPr lang="ko-KR" altLang="en-US" dirty="0" smtClean="0">
                <a:latin typeface="가는각진제목체" panose="02030600000101010101" pitchFamily="18" charset="-127"/>
              </a:rPr>
              <a:t>테이블 정보</a:t>
            </a:r>
            <a:r>
              <a:rPr lang="en-US" altLang="ko-KR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3-1. ERP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 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Interface 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테이블 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(SDC_TAX_SUMMARY_*)</a:t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3-2. ETAX Interface 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테이블 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(</a:t>
            </a:r>
            <a:r>
              <a:rPr lang="en-US" altLang="ko-KR" sz="1700" dirty="0">
                <a:latin typeface="가는각진제목체" pitchFamily="18" charset="-127"/>
              </a:rPr>
              <a:t>ZDTV3T</a:t>
            </a:r>
            <a:r>
              <a:rPr lang="en-US" altLang="ko-KR" sz="1700" dirty="0" smtClean="0">
                <a:latin typeface="가는각진제목체" pitchFamily="18" charset="-127"/>
              </a:rPr>
              <a:t>_*)</a:t>
            </a:r>
            <a:br>
              <a:rPr lang="en-US" altLang="ko-KR" sz="1700" dirty="0" smtClean="0">
                <a:latin typeface="가는각진제목체" pitchFamily="18" charset="-127"/>
              </a:rPr>
            </a:br>
            <a:r>
              <a:rPr lang="en-US" altLang="ko-KR" sz="1700" dirty="0">
                <a:latin typeface="가는각진제목체" pitchFamily="18" charset="-127"/>
              </a:rPr>
              <a:t>	</a:t>
            </a:r>
            <a:r>
              <a:rPr lang="en-US" altLang="ko-KR" sz="1700" dirty="0" smtClean="0">
                <a:latin typeface="가는각진제목체" pitchFamily="18" charset="-127"/>
              </a:rPr>
              <a:t>3-3. </a:t>
            </a:r>
            <a:r>
              <a:rPr lang="ko-KR" altLang="en-US" sz="1700" dirty="0" smtClean="0">
                <a:latin typeface="가는각진제목체" pitchFamily="18" charset="-127"/>
              </a:rPr>
              <a:t>국세청 전송 테이블 </a:t>
            </a:r>
            <a:r>
              <a:rPr lang="en-US" altLang="ko-KR" sz="1700" dirty="0" smtClean="0">
                <a:latin typeface="가는각진제목체" pitchFamily="18" charset="-127"/>
              </a:rPr>
              <a:t>( T*)</a:t>
            </a:r>
            <a:endParaRPr lang="ko-KR" sz="1700" dirty="0">
              <a:latin typeface="가는각진제목체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04452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9552" y="980728"/>
            <a:ext cx="7920880" cy="5616624"/>
          </a:xfrm>
        </p:spPr>
        <p:txBody>
          <a:bodyPr>
            <a:normAutofit fontScale="90000"/>
          </a:bodyPr>
          <a:lstStyle/>
          <a:p>
            <a:r>
              <a:rPr lang="en-US" altLang="ko-KR" u="sng" dirty="0" smtClean="0">
                <a:latin typeface="가는각진제목체" panose="02030600000101010101" pitchFamily="18" charset="-127"/>
              </a:rPr>
              <a:t>1. </a:t>
            </a:r>
            <a:r>
              <a:rPr lang="ko-KR" altLang="en-US" u="sng" dirty="0" smtClean="0">
                <a:latin typeface="가는각진제목체" panose="02030600000101010101" pitchFamily="18" charset="-127"/>
              </a:rPr>
              <a:t>고객원장</a:t>
            </a:r>
            <a:r>
              <a:rPr lang="en-US" altLang="ko-KR" u="sng" dirty="0" smtClean="0">
                <a:latin typeface="가는각진제목체" panose="02030600000101010101" pitchFamily="18" charset="-127"/>
              </a:rPr>
              <a:t>_</a:t>
            </a:r>
            <a:r>
              <a:rPr lang="ko-KR" altLang="en-US" u="sng" dirty="0" smtClean="0">
                <a:latin typeface="가는각진제목체" panose="02030600000101010101" pitchFamily="18" charset="-127"/>
              </a:rPr>
              <a:t>세무발행 정보 정비</a:t>
            </a:r>
            <a:r>
              <a:rPr lang="en-US" altLang="ko-KR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1-1. </a:t>
            </a:r>
            <a:r>
              <a:rPr lang="en-US" altLang="ko-KR" sz="1700" dirty="0" err="1" smtClean="0">
                <a:latin typeface="가는각진제목체" panose="02030600000101010101" pitchFamily="18" charset="-127"/>
              </a:rPr>
              <a:t>As_Is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 vs </a:t>
            </a:r>
            <a:r>
              <a:rPr lang="en-US" altLang="ko-KR" sz="1700" dirty="0" err="1" smtClean="0">
                <a:latin typeface="가는각진제목체" panose="02030600000101010101" pitchFamily="18" charset="-127"/>
              </a:rPr>
              <a:t>To_Be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1-2. 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업무 프로세스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1-3. 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사용자 매뉴얼 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1-4. 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고객원장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/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세무원장 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Table, View</a:t>
            </a:r>
            <a:r>
              <a:rPr lang="en-US" altLang="ko-KR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dirty="0" smtClean="0">
                <a:latin typeface="가는각진제목체" panose="02030600000101010101" pitchFamily="18" charset="-127"/>
              </a:rPr>
            </a:br>
            <a:r>
              <a:rPr lang="en-US" altLang="ko-KR" dirty="0">
                <a:latin typeface="가는각진제목체" panose="02030600000101010101" pitchFamily="18" charset="-127"/>
              </a:rPr>
              <a:t/>
            </a:r>
            <a:br>
              <a:rPr lang="en-US" altLang="ko-KR" dirty="0">
                <a:latin typeface="가는각진제목체" panose="02030600000101010101" pitchFamily="18" charset="-127"/>
              </a:rPr>
            </a:br>
            <a:r>
              <a:rPr lang="en-US" altLang="ko-KR" dirty="0" smtClean="0">
                <a:latin typeface="가는각진제목체" panose="02030600000101010101" pitchFamily="18" charset="-127"/>
              </a:rPr>
              <a:t>2. </a:t>
            </a:r>
            <a:r>
              <a:rPr lang="ko-KR" altLang="en-US" dirty="0" smtClean="0">
                <a:latin typeface="가는각진제목체" panose="02030600000101010101" pitchFamily="18" charset="-127"/>
              </a:rPr>
              <a:t>세금계산서 발행 프로세스</a:t>
            </a:r>
            <a:r>
              <a:rPr lang="en-US" altLang="ko-KR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2-1. 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매출자동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2-2. 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매출수동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2-3. </a:t>
            </a:r>
            <a:r>
              <a:rPr lang="ko-KR" altLang="en-US" sz="1700" dirty="0" err="1" smtClean="0">
                <a:latin typeface="가는각진제목체" panose="02030600000101010101" pitchFamily="18" charset="-127"/>
              </a:rPr>
              <a:t>매출역발행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2-4. </a:t>
            </a:r>
            <a:r>
              <a:rPr lang="ko-KR" altLang="en-US" sz="1700" dirty="0" err="1" smtClean="0">
                <a:latin typeface="가는각진제목체" panose="02030600000101010101" pitchFamily="18" charset="-127"/>
              </a:rPr>
              <a:t>매입역발행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-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유통수수료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2-5. </a:t>
            </a:r>
            <a:r>
              <a:rPr lang="ko-KR" altLang="en-US" sz="1700" dirty="0" err="1" smtClean="0">
                <a:latin typeface="가는각진제목체" panose="02030600000101010101" pitchFamily="18" charset="-127"/>
              </a:rPr>
              <a:t>매입역발행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-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유대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2-6. 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매입통합</a:t>
            </a:r>
            <a:r>
              <a:rPr lang="en-US" altLang="ko-KR" sz="1700" dirty="0">
                <a:latin typeface="가는각진제목체" panose="02030600000101010101" pitchFamily="18" charset="-127"/>
              </a:rPr>
              <a:t/>
            </a:r>
            <a:br>
              <a:rPr lang="en-US" altLang="ko-KR" sz="1700" dirty="0">
                <a:latin typeface="가는각진제목체" panose="02030600000101010101" pitchFamily="18" charset="-127"/>
              </a:rPr>
            </a:br>
            <a:r>
              <a:rPr lang="en-US" altLang="ko-KR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dirty="0" smtClean="0">
                <a:latin typeface="가는각진제목체" panose="02030600000101010101" pitchFamily="18" charset="-127"/>
              </a:rPr>
            </a:br>
            <a:r>
              <a:rPr lang="en-US" altLang="ko-KR" dirty="0" smtClean="0">
                <a:latin typeface="가는각진제목체" panose="02030600000101010101" pitchFamily="18" charset="-127"/>
              </a:rPr>
              <a:t>3. </a:t>
            </a:r>
            <a:r>
              <a:rPr lang="ko-KR" altLang="en-US" dirty="0" smtClean="0">
                <a:latin typeface="가는각진제목체" panose="02030600000101010101" pitchFamily="18" charset="-127"/>
              </a:rPr>
              <a:t>테이블 정보</a:t>
            </a:r>
            <a:r>
              <a:rPr lang="en-US" altLang="ko-KR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3-1. ERP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 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Interface 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테이블 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(SDC_TAX_SUMMARY_*)</a:t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3-2. ETAX Interface 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테이블 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(</a:t>
            </a:r>
            <a:r>
              <a:rPr lang="en-US" altLang="ko-KR" sz="1700" dirty="0">
                <a:latin typeface="가는각진제목체" pitchFamily="18" charset="-127"/>
              </a:rPr>
              <a:t>ZDTV3T</a:t>
            </a:r>
            <a:r>
              <a:rPr lang="en-US" altLang="ko-KR" sz="1700" dirty="0" smtClean="0">
                <a:latin typeface="가는각진제목체" pitchFamily="18" charset="-127"/>
              </a:rPr>
              <a:t>_*)</a:t>
            </a:r>
            <a:br>
              <a:rPr lang="en-US" altLang="ko-KR" sz="1700" dirty="0" smtClean="0">
                <a:latin typeface="가는각진제목체" pitchFamily="18" charset="-127"/>
              </a:rPr>
            </a:br>
            <a:r>
              <a:rPr lang="en-US" altLang="ko-KR" sz="1700" dirty="0">
                <a:latin typeface="가는각진제목체" pitchFamily="18" charset="-127"/>
              </a:rPr>
              <a:t>	</a:t>
            </a:r>
            <a:r>
              <a:rPr lang="en-US" altLang="ko-KR" sz="1700" dirty="0" smtClean="0">
                <a:latin typeface="가는각진제목체" pitchFamily="18" charset="-127"/>
              </a:rPr>
              <a:t>3-3. </a:t>
            </a:r>
            <a:r>
              <a:rPr lang="ko-KR" altLang="en-US" sz="1700" dirty="0" smtClean="0">
                <a:latin typeface="가는각진제목체" pitchFamily="18" charset="-127"/>
              </a:rPr>
              <a:t>국세청 전송 테이블 </a:t>
            </a:r>
            <a:r>
              <a:rPr lang="en-US" altLang="ko-KR" sz="1700" dirty="0" smtClean="0">
                <a:latin typeface="가는각진제목체" pitchFamily="18" charset="-127"/>
              </a:rPr>
              <a:t>( T*)</a:t>
            </a:r>
            <a:endParaRPr lang="ko-KR" sz="1700" dirty="0">
              <a:latin typeface="가는각진제목체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71170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245578" y="2420888"/>
            <a:ext cx="3102286" cy="2808312"/>
          </a:xfrm>
          <a:prstGeom prst="rect">
            <a:avLst/>
          </a:prstGeom>
          <a:solidFill>
            <a:schemeClr val="tx2">
              <a:lumMod val="20000"/>
              <a:lumOff val="80000"/>
              <a:alpha val="4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7725" y="750936"/>
            <a:ext cx="8229600" cy="73739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매출 </a:t>
            </a:r>
            <a:r>
              <a:rPr lang="ko-KR" altLang="en-US" dirty="0" err="1" smtClean="0"/>
              <a:t>자동분</a:t>
            </a:r>
            <a:r>
              <a:rPr lang="en-US" altLang="ko-KR" dirty="0" smtClean="0"/>
              <a:t>(AR_AR) </a:t>
            </a:r>
            <a:r>
              <a:rPr lang="ko-KR" altLang="en-US" dirty="0" smtClean="0"/>
              <a:t>프로세스</a:t>
            </a:r>
            <a:endParaRPr 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704933" y="2420888"/>
            <a:ext cx="3531363" cy="280831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20" name="그룹 1"/>
          <p:cNvGrpSpPr>
            <a:grpSpLocks/>
          </p:cNvGrpSpPr>
          <p:nvPr/>
        </p:nvGrpSpPr>
        <p:grpSpPr bwMode="auto">
          <a:xfrm>
            <a:off x="367725" y="1663973"/>
            <a:ext cx="2632922" cy="396875"/>
            <a:chOff x="229684" y="1772816"/>
            <a:chExt cx="3747940" cy="361817"/>
          </a:xfrm>
        </p:grpSpPr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229684" y="2134633"/>
              <a:ext cx="37479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915105" y="1772816"/>
              <a:ext cx="2599090" cy="32274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서울우유 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ERP</a:t>
              </a:r>
            </a:p>
          </p:txBody>
        </p:sp>
      </p:grpSp>
      <p:grpSp>
        <p:nvGrpSpPr>
          <p:cNvPr id="23" name="그룹 1"/>
          <p:cNvGrpSpPr>
            <a:grpSpLocks/>
          </p:cNvGrpSpPr>
          <p:nvPr/>
        </p:nvGrpSpPr>
        <p:grpSpPr bwMode="auto">
          <a:xfrm>
            <a:off x="3635896" y="1663973"/>
            <a:ext cx="3450822" cy="396875"/>
            <a:chOff x="-1181996" y="1772818"/>
            <a:chExt cx="8902080" cy="361813"/>
          </a:xfrm>
        </p:grpSpPr>
        <p:sp>
          <p:nvSpPr>
            <p:cNvPr id="24" name="Line 5"/>
            <p:cNvSpPr>
              <a:spLocks noChangeShapeType="1"/>
            </p:cNvSpPr>
            <p:nvPr/>
          </p:nvSpPr>
          <p:spPr bwMode="auto">
            <a:xfrm>
              <a:off x="-1181996" y="2134631"/>
              <a:ext cx="8902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1989037" y="1772818"/>
              <a:ext cx="2595697" cy="32273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전자세금계산서 홈페이지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(ETAX)</a:t>
              </a:r>
            </a:p>
          </p:txBody>
        </p:sp>
      </p:grpSp>
      <p:sp>
        <p:nvSpPr>
          <p:cNvPr id="26" name="Rectangle 12"/>
          <p:cNvSpPr>
            <a:spLocks noChangeAspect="1" noChangeArrowheads="1"/>
          </p:cNvSpPr>
          <p:nvPr/>
        </p:nvSpPr>
        <p:spPr bwMode="auto">
          <a:xfrm>
            <a:off x="2267744" y="3466976"/>
            <a:ext cx="973380" cy="538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SDC_TAX</a:t>
            </a:r>
          </a:p>
          <a:p>
            <a:pPr algn="ctr">
              <a:defRPr/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_SUMMARY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32" name="그룹 1"/>
          <p:cNvGrpSpPr>
            <a:grpSpLocks/>
          </p:cNvGrpSpPr>
          <p:nvPr/>
        </p:nvGrpSpPr>
        <p:grpSpPr bwMode="auto">
          <a:xfrm>
            <a:off x="7583892" y="1663972"/>
            <a:ext cx="1308588" cy="395288"/>
            <a:chOff x="229683" y="1772816"/>
            <a:chExt cx="3982278" cy="361123"/>
          </a:xfrm>
        </p:grpSpPr>
        <p:sp>
          <p:nvSpPr>
            <p:cNvPr id="33" name="Line 5"/>
            <p:cNvSpPr>
              <a:spLocks noChangeShapeType="1"/>
            </p:cNvSpPr>
            <p:nvPr/>
          </p:nvSpPr>
          <p:spPr bwMode="auto">
            <a:xfrm>
              <a:off x="229683" y="2133939"/>
              <a:ext cx="398227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916437" y="1772816"/>
              <a:ext cx="2595394" cy="32341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국세청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(NTS)</a:t>
              </a:r>
            </a:p>
          </p:txBody>
        </p:sp>
      </p:grpSp>
      <p:sp>
        <p:nvSpPr>
          <p:cNvPr id="36" name="순서도: 자기 디스크 35"/>
          <p:cNvSpPr/>
          <p:nvPr/>
        </p:nvSpPr>
        <p:spPr>
          <a:xfrm>
            <a:off x="4075316" y="2780928"/>
            <a:ext cx="788208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ZDTV3T_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AR_*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7" name="순서도: 문서 36"/>
          <p:cNvSpPr/>
          <p:nvPr/>
        </p:nvSpPr>
        <p:spPr>
          <a:xfrm>
            <a:off x="7828611" y="3242451"/>
            <a:ext cx="1063869" cy="1023180"/>
          </a:xfrm>
          <a:prstGeom prst="flowChartDocumen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국세청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3" name="순서도: 자기 디스크 62"/>
          <p:cNvSpPr/>
          <p:nvPr/>
        </p:nvSpPr>
        <p:spPr>
          <a:xfrm>
            <a:off x="4067945" y="3573016"/>
            <a:ext cx="822091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ZDTV3T_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AP_*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7" name="순서도: 자기 디스크 66"/>
          <p:cNvSpPr/>
          <p:nvPr/>
        </p:nvSpPr>
        <p:spPr>
          <a:xfrm>
            <a:off x="6300192" y="2780928"/>
            <a:ext cx="788208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T_TAX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8" name="순서도: 자기 디스크 67"/>
          <p:cNvSpPr/>
          <p:nvPr/>
        </p:nvSpPr>
        <p:spPr>
          <a:xfrm>
            <a:off x="4067944" y="4437112"/>
            <a:ext cx="822091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ZDTV3T_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EXCEL_*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851567" y="2534707"/>
            <a:ext cx="19303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 dirty="0" smtClean="0">
                <a:latin typeface="가는각진제목체" pitchFamily="18" charset="-127"/>
                <a:ea typeface="가는각진제목체" pitchFamily="18" charset="-127"/>
              </a:rPr>
              <a:t>3. </a:t>
            </a:r>
            <a:r>
              <a:rPr lang="ko-KR" altLang="en-US" sz="1100" b="1" dirty="0" smtClean="0">
                <a:latin typeface="가는각진제목체" pitchFamily="18" charset="-127"/>
                <a:ea typeface="가는각진제목체" pitchFamily="18" charset="-127"/>
              </a:rPr>
              <a:t>전자서명 </a:t>
            </a:r>
            <a:r>
              <a:rPr lang="en-US" altLang="ko-KR" sz="1100" b="1" dirty="0" smtClean="0">
                <a:latin typeface="가는각진제목체" pitchFamily="18" charset="-127"/>
                <a:ea typeface="가는각진제목체" pitchFamily="18" charset="-127"/>
              </a:rPr>
              <a:t>/ </a:t>
            </a:r>
            <a:r>
              <a:rPr lang="ko-KR" altLang="en-US" sz="1100" b="1" dirty="0" smtClean="0">
                <a:latin typeface="가는각진제목체" pitchFamily="18" charset="-127"/>
                <a:ea typeface="가는각진제목체" pitchFamily="18" charset="-127"/>
              </a:rPr>
              <a:t>교부 </a:t>
            </a:r>
            <a:r>
              <a:rPr lang="en-US" altLang="ko-KR" sz="1100" b="1" dirty="0" smtClean="0">
                <a:latin typeface="가는각진제목체" pitchFamily="18" charset="-127"/>
                <a:ea typeface="가는각진제목체" pitchFamily="18" charset="-127"/>
              </a:rPr>
              <a:t>/ </a:t>
            </a:r>
            <a:r>
              <a:rPr lang="ko-KR" altLang="en-US" sz="1100" b="1" dirty="0" err="1" smtClean="0">
                <a:latin typeface="가는각진제목체" pitchFamily="18" charset="-127"/>
                <a:ea typeface="가는각진제목체" pitchFamily="18" charset="-127"/>
              </a:rPr>
              <a:t>이세로신고</a:t>
            </a:r>
            <a:endParaRPr lang="en-US" altLang="ko-KR" sz="11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59" name="직선 연결선 58"/>
          <p:cNvCxnSpPr>
            <a:stCxn id="36" idx="4"/>
            <a:endCxn id="67" idx="2"/>
          </p:cNvCxnSpPr>
          <p:nvPr/>
        </p:nvCxnSpPr>
        <p:spPr>
          <a:xfrm>
            <a:off x="4863524" y="3104964"/>
            <a:ext cx="143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67" idx="4"/>
            <a:endCxn id="37" idx="1"/>
          </p:cNvCxnSpPr>
          <p:nvPr/>
        </p:nvCxnSpPr>
        <p:spPr>
          <a:xfrm>
            <a:off x="7088400" y="3104964"/>
            <a:ext cx="740211" cy="6490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12"/>
          <p:cNvSpPr>
            <a:spLocks noChangeAspect="1" noChangeArrowheads="1"/>
          </p:cNvSpPr>
          <p:nvPr/>
        </p:nvSpPr>
        <p:spPr bwMode="auto">
          <a:xfrm>
            <a:off x="4154743" y="5819150"/>
            <a:ext cx="849305" cy="322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smtClean="0">
                <a:latin typeface="가는각진제목체" pitchFamily="18" charset="-127"/>
                <a:ea typeface="가는각진제목체" pitchFamily="18" charset="-127"/>
              </a:rPr>
              <a:t>대리점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6" name="Rectangle 12"/>
          <p:cNvSpPr>
            <a:spLocks noChangeAspect="1" noChangeArrowheads="1"/>
          </p:cNvSpPr>
          <p:nvPr/>
        </p:nvSpPr>
        <p:spPr bwMode="auto">
          <a:xfrm>
            <a:off x="5174738" y="5812207"/>
            <a:ext cx="814239" cy="322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조합원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8" name="Rectangle 12"/>
          <p:cNvSpPr>
            <a:spLocks noChangeAspect="1" noChangeArrowheads="1"/>
          </p:cNvSpPr>
          <p:nvPr/>
        </p:nvSpPr>
        <p:spPr bwMode="auto">
          <a:xfrm>
            <a:off x="3275856" y="5819150"/>
            <a:ext cx="814239" cy="322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직원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76" name="꺾인 연결선 75"/>
          <p:cNvCxnSpPr>
            <a:endCxn id="26" idx="1"/>
          </p:cNvCxnSpPr>
          <p:nvPr/>
        </p:nvCxnSpPr>
        <p:spPr>
          <a:xfrm>
            <a:off x="1597364" y="2604270"/>
            <a:ext cx="670380" cy="11317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1455662" y="2178691"/>
            <a:ext cx="17828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spcBef>
                <a:spcPts val="600"/>
              </a:spcBef>
              <a:buAutoNum type="arabicPeriod"/>
            </a:pPr>
            <a:r>
              <a:rPr lang="en-US" altLang="ko-KR" sz="1100" b="1" dirty="0" smtClean="0">
                <a:latin typeface="가는각진제목체" pitchFamily="18" charset="-127"/>
                <a:ea typeface="가는각진제목체" pitchFamily="18" charset="-127"/>
              </a:rPr>
              <a:t>AR </a:t>
            </a:r>
            <a:r>
              <a:rPr lang="ko-KR" altLang="en-US" sz="1100" b="1" dirty="0" smtClean="0">
                <a:latin typeface="가는각진제목체" pitchFamily="18" charset="-127"/>
                <a:ea typeface="가는각진제목체" pitchFamily="18" charset="-127"/>
              </a:rPr>
              <a:t>자료 생성</a:t>
            </a:r>
            <a:r>
              <a:rPr lang="en-US" altLang="ko-KR" sz="1100" b="1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100" b="1" dirty="0" smtClean="0">
                <a:latin typeface="가는각진제목체" pitchFamily="18" charset="-127"/>
                <a:ea typeface="가는각진제목체" pitchFamily="18" charset="-127"/>
              </a:rPr>
              <a:t>( </a:t>
            </a:r>
            <a:r>
              <a:rPr lang="ko-KR" altLang="en-US" sz="1100" b="1" dirty="0" err="1" smtClean="0">
                <a:latin typeface="가는각진제목체" pitchFamily="18" charset="-127"/>
                <a:ea typeface="가는각진제목체" pitchFamily="18" charset="-127"/>
              </a:rPr>
              <a:t>월합계</a:t>
            </a:r>
            <a:r>
              <a:rPr lang="ko-KR" altLang="en-US" sz="11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100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en-US" altLang="ko-KR" sz="11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81" name="꺾인 연결선 80"/>
          <p:cNvCxnSpPr>
            <a:stCxn id="26" idx="3"/>
            <a:endCxn id="36" idx="2"/>
          </p:cNvCxnSpPr>
          <p:nvPr/>
        </p:nvCxnSpPr>
        <p:spPr>
          <a:xfrm flipV="1">
            <a:off x="3241124" y="3104964"/>
            <a:ext cx="834192" cy="631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2891838" y="2653191"/>
            <a:ext cx="12410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 dirty="0" smtClean="0">
                <a:latin typeface="가는각진제목체" pitchFamily="18" charset="-127"/>
                <a:ea typeface="가는각진제목체" pitchFamily="18" charset="-127"/>
              </a:rPr>
              <a:t>2. </a:t>
            </a:r>
            <a:r>
              <a:rPr lang="ko-KR" altLang="en-US" sz="1100" b="1" dirty="0" smtClean="0">
                <a:latin typeface="가는각진제목체" pitchFamily="18" charset="-127"/>
                <a:ea typeface="가는각진제목체" pitchFamily="18" charset="-127"/>
              </a:rPr>
              <a:t>전송</a:t>
            </a:r>
            <a:endParaRPr lang="en-US" altLang="ko-KR" sz="11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100" b="1" dirty="0" smtClean="0">
                <a:latin typeface="가는각진제목체" pitchFamily="18" charset="-127"/>
                <a:ea typeface="가는각진제목체" pitchFamily="18" charset="-127"/>
              </a:rPr>
              <a:t>( </a:t>
            </a:r>
            <a:r>
              <a:rPr lang="ko-KR" altLang="en-US" sz="1100" b="1" dirty="0" err="1" smtClean="0">
                <a:latin typeface="가는각진제목체" pitchFamily="18" charset="-127"/>
                <a:ea typeface="가는각진제목체" pitchFamily="18" charset="-127"/>
              </a:rPr>
              <a:t>휴폐업</a:t>
            </a:r>
            <a:r>
              <a:rPr lang="ko-KR" altLang="en-US" sz="1100" b="1" dirty="0" smtClean="0">
                <a:latin typeface="가는각진제목체" pitchFamily="18" charset="-127"/>
                <a:ea typeface="가는각진제목체" pitchFamily="18" charset="-127"/>
              </a:rPr>
              <a:t>  처리 후 </a:t>
            </a:r>
            <a:r>
              <a:rPr lang="en-US" altLang="ko-KR" sz="1100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en-US" altLang="ko-KR" sz="11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4" name="Rectangle 12"/>
          <p:cNvSpPr>
            <a:spLocks noChangeAspect="1" noChangeArrowheads="1"/>
          </p:cNvSpPr>
          <p:nvPr/>
        </p:nvSpPr>
        <p:spPr bwMode="auto">
          <a:xfrm>
            <a:off x="417218" y="2943931"/>
            <a:ext cx="1180146" cy="3780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수동분</a:t>
            </a:r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(MANUAL,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엑셀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5" name="Rectangle 12"/>
          <p:cNvSpPr>
            <a:spLocks noChangeAspect="1" noChangeArrowheads="1"/>
          </p:cNvSpPr>
          <p:nvPr/>
        </p:nvSpPr>
        <p:spPr bwMode="auto">
          <a:xfrm>
            <a:off x="423642" y="4005064"/>
            <a:ext cx="1173722" cy="3891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매입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역발행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  <a:p>
            <a:pPr algn="ctr"/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( AP_BO, AP_YU )</a:t>
            </a:r>
          </a:p>
        </p:txBody>
      </p:sp>
      <p:sp>
        <p:nvSpPr>
          <p:cNvPr id="106" name="Rectangle 12"/>
          <p:cNvSpPr>
            <a:spLocks noChangeAspect="1" noChangeArrowheads="1"/>
          </p:cNvSpPr>
          <p:nvPr/>
        </p:nvSpPr>
        <p:spPr bwMode="auto">
          <a:xfrm>
            <a:off x="423642" y="2458617"/>
            <a:ext cx="1173722" cy="291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자동분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algn="ctr">
              <a:defRPr/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( AR_AR ) 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7" name="Rectangle 12"/>
          <p:cNvSpPr>
            <a:spLocks noChangeAspect="1" noChangeArrowheads="1"/>
          </p:cNvSpPr>
          <p:nvPr/>
        </p:nvSpPr>
        <p:spPr bwMode="auto">
          <a:xfrm>
            <a:off x="395536" y="4509120"/>
            <a:ext cx="1201828" cy="3984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AP_AP</a:t>
            </a:r>
          </a:p>
        </p:txBody>
      </p:sp>
      <p:sp>
        <p:nvSpPr>
          <p:cNvPr id="108" name="Rectangle 12"/>
          <p:cNvSpPr>
            <a:spLocks noChangeAspect="1" noChangeArrowheads="1"/>
          </p:cNvSpPr>
          <p:nvPr/>
        </p:nvSpPr>
        <p:spPr bwMode="auto">
          <a:xfrm>
            <a:off x="395536" y="3574933"/>
            <a:ext cx="1201828" cy="3581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AR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역발행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/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수동분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algn="ctr"/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AR_AR)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5" name="Rectangle 12"/>
          <p:cNvSpPr>
            <a:spLocks noChangeAspect="1" noChangeArrowheads="1"/>
          </p:cNvSpPr>
          <p:nvPr/>
        </p:nvSpPr>
        <p:spPr bwMode="auto">
          <a:xfrm>
            <a:off x="5962199" y="3444177"/>
            <a:ext cx="1220001" cy="3224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세무정보조회</a:t>
            </a:r>
            <a:r>
              <a:rPr lang="en-US" altLang="ko-KR" sz="1200" b="1" dirty="0" smtClean="0">
                <a:latin typeface="가는각진제목체" pitchFamily="18" charset="-127"/>
                <a:ea typeface="가는각진제목체" pitchFamily="18" charset="-127"/>
              </a:rPr>
              <a:t>(X)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38390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245578" y="2420888"/>
            <a:ext cx="3102286" cy="2808312"/>
          </a:xfrm>
          <a:prstGeom prst="rect">
            <a:avLst/>
          </a:prstGeom>
          <a:solidFill>
            <a:schemeClr val="tx2">
              <a:lumMod val="20000"/>
              <a:lumOff val="80000"/>
              <a:alpha val="4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7724" y="750936"/>
            <a:ext cx="8776275" cy="73739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2-2. </a:t>
            </a:r>
            <a:r>
              <a:rPr lang="ko-KR" altLang="en-US" dirty="0" smtClean="0"/>
              <a:t>매출 </a:t>
            </a:r>
            <a:r>
              <a:rPr lang="ko-KR" altLang="en-US" dirty="0" err="1" smtClean="0"/>
              <a:t>수동분</a:t>
            </a:r>
            <a:r>
              <a:rPr lang="en-US" altLang="ko-KR" dirty="0" smtClean="0"/>
              <a:t>(AR_AR/MANUAL) </a:t>
            </a:r>
            <a:r>
              <a:rPr lang="ko-KR" altLang="en-US" dirty="0" smtClean="0"/>
              <a:t>프로세스</a:t>
            </a:r>
            <a:endParaRPr 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704933" y="2420888"/>
            <a:ext cx="3531363" cy="280831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20" name="그룹 1"/>
          <p:cNvGrpSpPr>
            <a:grpSpLocks/>
          </p:cNvGrpSpPr>
          <p:nvPr/>
        </p:nvGrpSpPr>
        <p:grpSpPr bwMode="auto">
          <a:xfrm>
            <a:off x="367725" y="1663973"/>
            <a:ext cx="2632922" cy="396875"/>
            <a:chOff x="229684" y="1772816"/>
            <a:chExt cx="3747940" cy="361817"/>
          </a:xfrm>
        </p:grpSpPr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229684" y="2134633"/>
              <a:ext cx="37479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915105" y="1772816"/>
              <a:ext cx="2599090" cy="32274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서울우유 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ERP</a:t>
              </a:r>
            </a:p>
          </p:txBody>
        </p:sp>
      </p:grpSp>
      <p:grpSp>
        <p:nvGrpSpPr>
          <p:cNvPr id="23" name="그룹 1"/>
          <p:cNvGrpSpPr>
            <a:grpSpLocks/>
          </p:cNvGrpSpPr>
          <p:nvPr/>
        </p:nvGrpSpPr>
        <p:grpSpPr bwMode="auto">
          <a:xfrm>
            <a:off x="3635896" y="1663973"/>
            <a:ext cx="3450822" cy="396875"/>
            <a:chOff x="-1181996" y="1772818"/>
            <a:chExt cx="8902080" cy="361813"/>
          </a:xfrm>
        </p:grpSpPr>
        <p:sp>
          <p:nvSpPr>
            <p:cNvPr id="24" name="Line 5"/>
            <p:cNvSpPr>
              <a:spLocks noChangeShapeType="1"/>
            </p:cNvSpPr>
            <p:nvPr/>
          </p:nvSpPr>
          <p:spPr bwMode="auto">
            <a:xfrm>
              <a:off x="-1181996" y="2134631"/>
              <a:ext cx="8902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1989037" y="1772818"/>
              <a:ext cx="2595697" cy="32273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전자세금계산서 홈페이지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(ETAX)</a:t>
              </a:r>
            </a:p>
          </p:txBody>
        </p:sp>
      </p:grpSp>
      <p:sp>
        <p:nvSpPr>
          <p:cNvPr id="26" name="Rectangle 12"/>
          <p:cNvSpPr>
            <a:spLocks noChangeAspect="1" noChangeArrowheads="1"/>
          </p:cNvSpPr>
          <p:nvPr/>
        </p:nvSpPr>
        <p:spPr bwMode="auto">
          <a:xfrm>
            <a:off x="2267744" y="3466976"/>
            <a:ext cx="973380" cy="538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SDC_TAX</a:t>
            </a:r>
          </a:p>
          <a:p>
            <a:pPr algn="ctr">
              <a:defRPr/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_SUMMARY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32" name="그룹 1"/>
          <p:cNvGrpSpPr>
            <a:grpSpLocks/>
          </p:cNvGrpSpPr>
          <p:nvPr/>
        </p:nvGrpSpPr>
        <p:grpSpPr bwMode="auto">
          <a:xfrm>
            <a:off x="7583892" y="1663972"/>
            <a:ext cx="1308588" cy="395288"/>
            <a:chOff x="229683" y="1772816"/>
            <a:chExt cx="3982278" cy="361123"/>
          </a:xfrm>
        </p:grpSpPr>
        <p:sp>
          <p:nvSpPr>
            <p:cNvPr id="33" name="Line 5"/>
            <p:cNvSpPr>
              <a:spLocks noChangeShapeType="1"/>
            </p:cNvSpPr>
            <p:nvPr/>
          </p:nvSpPr>
          <p:spPr bwMode="auto">
            <a:xfrm>
              <a:off x="229683" y="2133939"/>
              <a:ext cx="398227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916437" y="1772816"/>
              <a:ext cx="2595394" cy="32341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국세청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(NTS)</a:t>
              </a:r>
            </a:p>
          </p:txBody>
        </p:sp>
      </p:grpSp>
      <p:sp>
        <p:nvSpPr>
          <p:cNvPr id="36" name="순서도: 자기 디스크 35"/>
          <p:cNvSpPr/>
          <p:nvPr/>
        </p:nvSpPr>
        <p:spPr>
          <a:xfrm>
            <a:off x="4075316" y="2780928"/>
            <a:ext cx="788208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ZDTV3T_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AR_*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7" name="순서도: 문서 36"/>
          <p:cNvSpPr/>
          <p:nvPr/>
        </p:nvSpPr>
        <p:spPr>
          <a:xfrm>
            <a:off x="7828611" y="3242451"/>
            <a:ext cx="1063869" cy="1023180"/>
          </a:xfrm>
          <a:prstGeom prst="flowChartDocumen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국세청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3" name="순서도: 자기 디스크 62"/>
          <p:cNvSpPr/>
          <p:nvPr/>
        </p:nvSpPr>
        <p:spPr>
          <a:xfrm>
            <a:off x="4067945" y="3573016"/>
            <a:ext cx="822091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ZDTV3T_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AP_*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7" name="순서도: 자기 디스크 66"/>
          <p:cNvSpPr/>
          <p:nvPr/>
        </p:nvSpPr>
        <p:spPr>
          <a:xfrm>
            <a:off x="6300192" y="2780928"/>
            <a:ext cx="788208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T_TAX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8" name="순서도: 자기 디스크 67"/>
          <p:cNvSpPr/>
          <p:nvPr/>
        </p:nvSpPr>
        <p:spPr>
          <a:xfrm>
            <a:off x="4067944" y="4437112"/>
            <a:ext cx="822091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ZDTV3T_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EXCEL_*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851567" y="2534707"/>
            <a:ext cx="17668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3.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전자서명 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/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교부 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/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이세로신고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59" name="직선 연결선 58"/>
          <p:cNvCxnSpPr>
            <a:stCxn id="36" idx="4"/>
            <a:endCxn id="67" idx="2"/>
          </p:cNvCxnSpPr>
          <p:nvPr/>
        </p:nvCxnSpPr>
        <p:spPr>
          <a:xfrm>
            <a:off x="4863524" y="3104964"/>
            <a:ext cx="143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67" idx="4"/>
            <a:endCxn id="37" idx="1"/>
          </p:cNvCxnSpPr>
          <p:nvPr/>
        </p:nvCxnSpPr>
        <p:spPr>
          <a:xfrm>
            <a:off x="7088400" y="3104964"/>
            <a:ext cx="740211" cy="6490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12"/>
          <p:cNvSpPr>
            <a:spLocks noChangeAspect="1" noChangeArrowheads="1"/>
          </p:cNvSpPr>
          <p:nvPr/>
        </p:nvSpPr>
        <p:spPr bwMode="auto">
          <a:xfrm>
            <a:off x="6795349" y="6121915"/>
            <a:ext cx="849305" cy="322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smtClean="0">
                <a:latin typeface="가는각진제목체" pitchFamily="18" charset="-127"/>
                <a:ea typeface="가는각진제목체" pitchFamily="18" charset="-127"/>
              </a:rPr>
              <a:t>대리점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6" name="Rectangle 12"/>
          <p:cNvSpPr>
            <a:spLocks noChangeAspect="1" noChangeArrowheads="1"/>
          </p:cNvSpPr>
          <p:nvPr/>
        </p:nvSpPr>
        <p:spPr bwMode="auto">
          <a:xfrm>
            <a:off x="7743547" y="6114972"/>
            <a:ext cx="814239" cy="322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조합원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8" name="Rectangle 12"/>
          <p:cNvSpPr>
            <a:spLocks noChangeAspect="1" noChangeArrowheads="1"/>
          </p:cNvSpPr>
          <p:nvPr/>
        </p:nvSpPr>
        <p:spPr bwMode="auto">
          <a:xfrm>
            <a:off x="4079701" y="5770856"/>
            <a:ext cx="814239" cy="322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직원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76" name="꺾인 연결선 75"/>
          <p:cNvCxnSpPr>
            <a:endCxn id="26" idx="1"/>
          </p:cNvCxnSpPr>
          <p:nvPr/>
        </p:nvCxnSpPr>
        <p:spPr>
          <a:xfrm>
            <a:off x="1597364" y="3132937"/>
            <a:ext cx="670380" cy="6030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1658105" y="2178691"/>
            <a:ext cx="2082621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spcBef>
                <a:spcPts val="600"/>
              </a:spcBef>
              <a:buAutoNum type="arabicPeriod"/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AR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자료 생성</a:t>
            </a:r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   - AR_AR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수동분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(ERP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입력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    - </a:t>
            </a:r>
            <a:r>
              <a:rPr lang="ko-KR" altLang="en-US" sz="1000" b="1" dirty="0">
                <a:latin typeface="가는각진제목체" pitchFamily="18" charset="-127"/>
                <a:ea typeface="가는각진제목체" pitchFamily="18" charset="-127"/>
              </a:rPr>
              <a:t>엑셀 업로드</a:t>
            </a:r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(MANUAL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    - AR_AR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수정계산서 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(ERP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입력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</p:txBody>
      </p:sp>
      <p:cxnSp>
        <p:nvCxnSpPr>
          <p:cNvPr id="81" name="꺾인 연결선 80"/>
          <p:cNvCxnSpPr>
            <a:stCxn id="26" idx="3"/>
            <a:endCxn id="36" idx="2"/>
          </p:cNvCxnSpPr>
          <p:nvPr/>
        </p:nvCxnSpPr>
        <p:spPr>
          <a:xfrm flipV="1">
            <a:off x="3241124" y="3104964"/>
            <a:ext cx="834192" cy="631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3413843" y="3508960"/>
            <a:ext cx="68800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2.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전송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발생부서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</p:txBody>
      </p:sp>
      <p:sp>
        <p:nvSpPr>
          <p:cNvPr id="44" name="Rectangle 12"/>
          <p:cNvSpPr>
            <a:spLocks noChangeAspect="1" noChangeArrowheads="1"/>
          </p:cNvSpPr>
          <p:nvPr/>
        </p:nvSpPr>
        <p:spPr bwMode="auto">
          <a:xfrm>
            <a:off x="417218" y="2943931"/>
            <a:ext cx="1180146" cy="3780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수동분</a:t>
            </a:r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(MANUAL,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엑셀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5" name="Rectangle 12"/>
          <p:cNvSpPr>
            <a:spLocks noChangeAspect="1" noChangeArrowheads="1"/>
          </p:cNvSpPr>
          <p:nvPr/>
        </p:nvSpPr>
        <p:spPr bwMode="auto">
          <a:xfrm>
            <a:off x="423642" y="4005064"/>
            <a:ext cx="1173722" cy="3891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매입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역발행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  <a:p>
            <a:pPr algn="ctr"/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( AP_BO, AP_YU )</a:t>
            </a:r>
          </a:p>
        </p:txBody>
      </p:sp>
      <p:sp>
        <p:nvSpPr>
          <p:cNvPr id="46" name="Rectangle 12"/>
          <p:cNvSpPr>
            <a:spLocks noChangeAspect="1" noChangeArrowheads="1"/>
          </p:cNvSpPr>
          <p:nvPr/>
        </p:nvSpPr>
        <p:spPr bwMode="auto">
          <a:xfrm>
            <a:off x="423642" y="2458617"/>
            <a:ext cx="1173722" cy="291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자동분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algn="ctr">
              <a:defRPr/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( AR_AR ) 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8" name="Rectangle 12"/>
          <p:cNvSpPr>
            <a:spLocks noChangeAspect="1" noChangeArrowheads="1"/>
          </p:cNvSpPr>
          <p:nvPr/>
        </p:nvSpPr>
        <p:spPr bwMode="auto">
          <a:xfrm>
            <a:off x="395536" y="4509120"/>
            <a:ext cx="1201828" cy="3984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AP_AP</a:t>
            </a:r>
          </a:p>
        </p:txBody>
      </p:sp>
      <p:sp>
        <p:nvSpPr>
          <p:cNvPr id="49" name="Rectangle 12"/>
          <p:cNvSpPr>
            <a:spLocks noChangeAspect="1" noChangeArrowheads="1"/>
          </p:cNvSpPr>
          <p:nvPr/>
        </p:nvSpPr>
        <p:spPr bwMode="auto">
          <a:xfrm>
            <a:off x="395536" y="3574933"/>
            <a:ext cx="1201828" cy="3581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AR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역발행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/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수동분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algn="ctr"/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AR_AR)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4" name="꺾인 연결선 3"/>
          <p:cNvCxnSpPr>
            <a:stCxn id="68" idx="2"/>
            <a:endCxn id="26" idx="2"/>
          </p:cNvCxnSpPr>
          <p:nvPr/>
        </p:nvCxnSpPr>
        <p:spPr>
          <a:xfrm rot="10800000">
            <a:off x="2754434" y="4005064"/>
            <a:ext cx="1313510" cy="7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878234" y="4522621"/>
            <a:ext cx="8796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1-3.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맵핑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7" name="직선 화살표 연결선 6"/>
          <p:cNvCxnSpPr>
            <a:stCxn id="88" idx="0"/>
            <a:endCxn id="68" idx="3"/>
          </p:cNvCxnSpPr>
          <p:nvPr/>
        </p:nvCxnSpPr>
        <p:spPr>
          <a:xfrm flipH="1" flipV="1">
            <a:off x="4478990" y="5085184"/>
            <a:ext cx="7831" cy="68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084396" y="5371557"/>
            <a:ext cx="1063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1-2.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엑셀 업로드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(MANUAL)</a:t>
            </a:r>
          </a:p>
        </p:txBody>
      </p:sp>
      <p:sp>
        <p:nvSpPr>
          <p:cNvPr id="39" name="Rectangle 12"/>
          <p:cNvSpPr>
            <a:spLocks noChangeAspect="1" noChangeArrowheads="1"/>
          </p:cNvSpPr>
          <p:nvPr/>
        </p:nvSpPr>
        <p:spPr bwMode="auto">
          <a:xfrm>
            <a:off x="5962199" y="3444177"/>
            <a:ext cx="1220001" cy="3224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세무정보조회</a:t>
            </a:r>
            <a:r>
              <a:rPr lang="en-US" altLang="ko-KR" sz="1200" b="1" dirty="0" smtClean="0">
                <a:latin typeface="가는각진제목체" pitchFamily="18" charset="-127"/>
                <a:ea typeface="가는각진제목체" pitchFamily="18" charset="-127"/>
              </a:rPr>
              <a:t>(X)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74129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245578" y="2420888"/>
            <a:ext cx="3102286" cy="2808312"/>
          </a:xfrm>
          <a:prstGeom prst="rect">
            <a:avLst/>
          </a:prstGeom>
          <a:solidFill>
            <a:schemeClr val="tx2">
              <a:lumMod val="20000"/>
              <a:lumOff val="80000"/>
              <a:alpha val="4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7724" y="750936"/>
            <a:ext cx="8776275" cy="73739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2-3. </a:t>
            </a:r>
            <a:r>
              <a:rPr lang="ko-KR" altLang="en-US" dirty="0" smtClean="0"/>
              <a:t>매출 </a:t>
            </a:r>
            <a:r>
              <a:rPr lang="ko-KR" altLang="en-US" dirty="0" err="1" smtClean="0"/>
              <a:t>역발행</a:t>
            </a:r>
            <a:r>
              <a:rPr lang="en-US" altLang="ko-KR" dirty="0" smtClean="0"/>
              <a:t>(AR_AR) </a:t>
            </a:r>
            <a:r>
              <a:rPr lang="ko-KR" altLang="en-US" dirty="0" smtClean="0"/>
              <a:t>프로세스</a:t>
            </a:r>
            <a:endParaRPr 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704933" y="2420888"/>
            <a:ext cx="3531363" cy="280831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" name="Rectangle 12"/>
          <p:cNvSpPr>
            <a:spLocks noChangeAspect="1" noChangeArrowheads="1"/>
          </p:cNvSpPr>
          <p:nvPr/>
        </p:nvSpPr>
        <p:spPr bwMode="auto">
          <a:xfrm>
            <a:off x="417218" y="2943931"/>
            <a:ext cx="1180146" cy="3780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수동분</a:t>
            </a:r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(MANUAL,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엑셀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" name="Rectangle 12"/>
          <p:cNvSpPr>
            <a:spLocks noChangeAspect="1" noChangeArrowheads="1"/>
          </p:cNvSpPr>
          <p:nvPr/>
        </p:nvSpPr>
        <p:spPr bwMode="auto">
          <a:xfrm>
            <a:off x="423642" y="4005064"/>
            <a:ext cx="1173722" cy="3891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매입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역발행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  <a:p>
            <a:pPr algn="ctr"/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( AP_BO, AP_YU )</a:t>
            </a:r>
          </a:p>
        </p:txBody>
      </p:sp>
      <p:grpSp>
        <p:nvGrpSpPr>
          <p:cNvPr id="20" name="그룹 1"/>
          <p:cNvGrpSpPr>
            <a:grpSpLocks/>
          </p:cNvGrpSpPr>
          <p:nvPr/>
        </p:nvGrpSpPr>
        <p:grpSpPr bwMode="auto">
          <a:xfrm>
            <a:off x="367725" y="1663973"/>
            <a:ext cx="2632922" cy="396875"/>
            <a:chOff x="229684" y="1772816"/>
            <a:chExt cx="3747940" cy="361817"/>
          </a:xfrm>
        </p:grpSpPr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229684" y="2134633"/>
              <a:ext cx="37479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915105" y="1772816"/>
              <a:ext cx="2599090" cy="32274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서울우유 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ERP</a:t>
              </a:r>
            </a:p>
          </p:txBody>
        </p:sp>
      </p:grpSp>
      <p:grpSp>
        <p:nvGrpSpPr>
          <p:cNvPr id="23" name="그룹 1"/>
          <p:cNvGrpSpPr>
            <a:grpSpLocks/>
          </p:cNvGrpSpPr>
          <p:nvPr/>
        </p:nvGrpSpPr>
        <p:grpSpPr bwMode="auto">
          <a:xfrm>
            <a:off x="3635896" y="1663973"/>
            <a:ext cx="3450822" cy="396875"/>
            <a:chOff x="-1181996" y="1772818"/>
            <a:chExt cx="8902080" cy="361813"/>
          </a:xfrm>
        </p:grpSpPr>
        <p:sp>
          <p:nvSpPr>
            <p:cNvPr id="24" name="Line 5"/>
            <p:cNvSpPr>
              <a:spLocks noChangeShapeType="1"/>
            </p:cNvSpPr>
            <p:nvPr/>
          </p:nvSpPr>
          <p:spPr bwMode="auto">
            <a:xfrm>
              <a:off x="-1181996" y="2134631"/>
              <a:ext cx="8902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1989037" y="1772818"/>
              <a:ext cx="2595697" cy="32273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전자세금계산서 홈페이지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(ETAX)</a:t>
              </a:r>
            </a:p>
          </p:txBody>
        </p:sp>
      </p:grpSp>
      <p:sp>
        <p:nvSpPr>
          <p:cNvPr id="26" name="Rectangle 12"/>
          <p:cNvSpPr>
            <a:spLocks noChangeAspect="1" noChangeArrowheads="1"/>
          </p:cNvSpPr>
          <p:nvPr/>
        </p:nvSpPr>
        <p:spPr bwMode="auto">
          <a:xfrm>
            <a:off x="2107235" y="2566876"/>
            <a:ext cx="973380" cy="538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SDC_TAX</a:t>
            </a:r>
          </a:p>
          <a:p>
            <a:pPr algn="ctr">
              <a:defRPr/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_SUMMARY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32" name="그룹 1"/>
          <p:cNvGrpSpPr>
            <a:grpSpLocks/>
          </p:cNvGrpSpPr>
          <p:nvPr/>
        </p:nvGrpSpPr>
        <p:grpSpPr bwMode="auto">
          <a:xfrm>
            <a:off x="7583892" y="1663972"/>
            <a:ext cx="1308588" cy="395288"/>
            <a:chOff x="229683" y="1772816"/>
            <a:chExt cx="3982278" cy="361123"/>
          </a:xfrm>
        </p:grpSpPr>
        <p:sp>
          <p:nvSpPr>
            <p:cNvPr id="33" name="Line 5"/>
            <p:cNvSpPr>
              <a:spLocks noChangeShapeType="1"/>
            </p:cNvSpPr>
            <p:nvPr/>
          </p:nvSpPr>
          <p:spPr bwMode="auto">
            <a:xfrm>
              <a:off x="229683" y="2133939"/>
              <a:ext cx="398227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916437" y="1772816"/>
              <a:ext cx="2595394" cy="32341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국세청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(NTS)</a:t>
              </a:r>
            </a:p>
          </p:txBody>
        </p:sp>
      </p:grpSp>
      <p:sp>
        <p:nvSpPr>
          <p:cNvPr id="36" name="순서도: 자기 디스크 35"/>
          <p:cNvSpPr/>
          <p:nvPr/>
        </p:nvSpPr>
        <p:spPr>
          <a:xfrm>
            <a:off x="5007928" y="2996952"/>
            <a:ext cx="788208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ZDTV3T_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AR_*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7" name="순서도: 문서 36"/>
          <p:cNvSpPr/>
          <p:nvPr/>
        </p:nvSpPr>
        <p:spPr>
          <a:xfrm>
            <a:off x="7809561" y="2835920"/>
            <a:ext cx="1063869" cy="1023180"/>
          </a:xfrm>
          <a:prstGeom prst="flowChartDocumen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국세청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9" name="Rectangle 12"/>
          <p:cNvSpPr>
            <a:spLocks noChangeAspect="1" noChangeArrowheads="1"/>
          </p:cNvSpPr>
          <p:nvPr/>
        </p:nvSpPr>
        <p:spPr bwMode="auto">
          <a:xfrm>
            <a:off x="423642" y="2458617"/>
            <a:ext cx="1173722" cy="291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자동분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algn="ctr">
              <a:defRPr/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( AR_AR ) 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8" name="Rectangle 12"/>
          <p:cNvSpPr>
            <a:spLocks noChangeAspect="1" noChangeArrowheads="1"/>
          </p:cNvSpPr>
          <p:nvPr/>
        </p:nvSpPr>
        <p:spPr bwMode="auto">
          <a:xfrm>
            <a:off x="395536" y="4509120"/>
            <a:ext cx="1201828" cy="3984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AP_AP</a:t>
            </a:r>
          </a:p>
        </p:txBody>
      </p:sp>
      <p:sp>
        <p:nvSpPr>
          <p:cNvPr id="47" name="Rectangle 12"/>
          <p:cNvSpPr>
            <a:spLocks noChangeAspect="1" noChangeArrowheads="1"/>
          </p:cNvSpPr>
          <p:nvPr/>
        </p:nvSpPr>
        <p:spPr bwMode="auto">
          <a:xfrm>
            <a:off x="395536" y="3574933"/>
            <a:ext cx="1201828" cy="3581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AR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역발행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/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수동분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algn="ctr"/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AR_AR)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3" name="순서도: 자기 디스크 62"/>
          <p:cNvSpPr/>
          <p:nvPr/>
        </p:nvSpPr>
        <p:spPr>
          <a:xfrm>
            <a:off x="5004048" y="3717032"/>
            <a:ext cx="822091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ZDTV3T_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AP_*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7" name="순서도: 자기 디스크 66"/>
          <p:cNvSpPr/>
          <p:nvPr/>
        </p:nvSpPr>
        <p:spPr>
          <a:xfrm>
            <a:off x="6448088" y="4581128"/>
            <a:ext cx="788208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T_TAX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8" name="순서도: 자기 디스크 67"/>
          <p:cNvSpPr/>
          <p:nvPr/>
        </p:nvSpPr>
        <p:spPr>
          <a:xfrm>
            <a:off x="3821917" y="4365104"/>
            <a:ext cx="822091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ZDTV3T_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EXCEL_*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5" name="Rectangle 12"/>
          <p:cNvSpPr>
            <a:spLocks noChangeAspect="1" noChangeArrowheads="1"/>
          </p:cNvSpPr>
          <p:nvPr/>
        </p:nvSpPr>
        <p:spPr bwMode="auto">
          <a:xfrm>
            <a:off x="3468130" y="6192193"/>
            <a:ext cx="849305" cy="322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대리점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6" name="Rectangle 12"/>
          <p:cNvSpPr>
            <a:spLocks noChangeAspect="1" noChangeArrowheads="1"/>
          </p:cNvSpPr>
          <p:nvPr/>
        </p:nvSpPr>
        <p:spPr bwMode="auto">
          <a:xfrm>
            <a:off x="4458002" y="6192193"/>
            <a:ext cx="814239" cy="322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조합원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8" name="Rectangle 12"/>
          <p:cNvSpPr>
            <a:spLocks noChangeAspect="1" noChangeArrowheads="1"/>
          </p:cNvSpPr>
          <p:nvPr/>
        </p:nvSpPr>
        <p:spPr bwMode="auto">
          <a:xfrm>
            <a:off x="2509852" y="6202904"/>
            <a:ext cx="814239" cy="322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직원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123728" y="4248090"/>
            <a:ext cx="114486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2. AR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자료 업로드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매출부서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직원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)  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3553275" y="3888050"/>
            <a:ext cx="129234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3.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맵핑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자동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수동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-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재무회계팀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</p:txBody>
      </p:sp>
      <p:sp>
        <p:nvSpPr>
          <p:cNvPr id="35" name="순서도: 자기 디스크 34"/>
          <p:cNvSpPr/>
          <p:nvPr/>
        </p:nvSpPr>
        <p:spPr>
          <a:xfrm>
            <a:off x="4995343" y="4600153"/>
            <a:ext cx="822091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ZDTV3T_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N TS_*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8" name="꺾인 연결선 7"/>
          <p:cNvCxnSpPr>
            <a:stCxn id="47" idx="3"/>
            <a:endCxn id="68" idx="2"/>
          </p:cNvCxnSpPr>
          <p:nvPr/>
        </p:nvCxnSpPr>
        <p:spPr>
          <a:xfrm>
            <a:off x="1597364" y="3753995"/>
            <a:ext cx="2224553" cy="9351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68" idx="1"/>
            <a:endCxn id="36" idx="2"/>
          </p:cNvCxnSpPr>
          <p:nvPr/>
        </p:nvCxnSpPr>
        <p:spPr>
          <a:xfrm rot="5400000" flipH="1" flipV="1">
            <a:off x="4098387" y="3455564"/>
            <a:ext cx="1044116" cy="7749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36" idx="1"/>
            <a:endCxn id="26" idx="3"/>
          </p:cNvCxnSpPr>
          <p:nvPr/>
        </p:nvCxnSpPr>
        <p:spPr>
          <a:xfrm rot="16200000" flipV="1">
            <a:off x="4160808" y="1755727"/>
            <a:ext cx="161032" cy="23214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37" idx="1"/>
            <a:endCxn id="36" idx="4"/>
          </p:cNvCxnSpPr>
          <p:nvPr/>
        </p:nvCxnSpPr>
        <p:spPr>
          <a:xfrm rot="10800000">
            <a:off x="5796137" y="3320988"/>
            <a:ext cx="2013425" cy="265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248959" y="3098259"/>
            <a:ext cx="10134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2.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매입통합 수집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88140" y="2589699"/>
            <a:ext cx="5597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4.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매핑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8" name="Rectangle 12"/>
          <p:cNvSpPr>
            <a:spLocks noChangeAspect="1" noChangeArrowheads="1"/>
          </p:cNvSpPr>
          <p:nvPr/>
        </p:nvSpPr>
        <p:spPr bwMode="auto">
          <a:xfrm>
            <a:off x="7922468" y="5517232"/>
            <a:ext cx="849305" cy="322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유통 벤더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4" name="직선 화살표 연결선 3"/>
          <p:cNvCxnSpPr>
            <a:stCxn id="38" idx="0"/>
            <a:endCxn id="37" idx="2"/>
          </p:cNvCxnSpPr>
          <p:nvPr/>
        </p:nvCxnSpPr>
        <p:spPr>
          <a:xfrm flipH="1" flipV="1">
            <a:off x="8341496" y="3791456"/>
            <a:ext cx="5625" cy="1725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729278" y="4118884"/>
            <a:ext cx="12634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1. (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세금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계산서 발행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10" name="꺾인 연결선 9"/>
          <p:cNvCxnSpPr>
            <a:stCxn id="38" idx="1"/>
            <a:endCxn id="92" idx="2"/>
          </p:cNvCxnSpPr>
          <p:nvPr/>
        </p:nvCxnSpPr>
        <p:spPr>
          <a:xfrm rot="10800000">
            <a:off x="2696162" y="4725144"/>
            <a:ext cx="5226307" cy="953308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30475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245578" y="2420888"/>
            <a:ext cx="3102286" cy="2808312"/>
          </a:xfrm>
          <a:prstGeom prst="rect">
            <a:avLst/>
          </a:prstGeom>
          <a:solidFill>
            <a:schemeClr val="tx2">
              <a:lumMod val="20000"/>
              <a:lumOff val="80000"/>
              <a:alpha val="4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7724" y="750936"/>
            <a:ext cx="8776275" cy="73739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2-4. </a:t>
            </a:r>
            <a:r>
              <a:rPr lang="ko-KR" altLang="en-US" dirty="0" smtClean="0"/>
              <a:t>매입 </a:t>
            </a:r>
            <a:r>
              <a:rPr lang="ko-KR" altLang="en-US" dirty="0" err="1" smtClean="0"/>
              <a:t>역발행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유통수수료</a:t>
            </a:r>
            <a:r>
              <a:rPr lang="en-US" altLang="ko-KR" dirty="0" smtClean="0"/>
              <a:t>(AP_BO) </a:t>
            </a:r>
            <a:r>
              <a:rPr lang="ko-KR" altLang="en-US" dirty="0" smtClean="0"/>
              <a:t>프로세스</a:t>
            </a:r>
            <a:endParaRPr 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704933" y="2420888"/>
            <a:ext cx="3531363" cy="280831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20" name="그룹 1"/>
          <p:cNvGrpSpPr>
            <a:grpSpLocks/>
          </p:cNvGrpSpPr>
          <p:nvPr/>
        </p:nvGrpSpPr>
        <p:grpSpPr bwMode="auto">
          <a:xfrm>
            <a:off x="367725" y="1663973"/>
            <a:ext cx="2632922" cy="396875"/>
            <a:chOff x="229684" y="1772816"/>
            <a:chExt cx="3747940" cy="361817"/>
          </a:xfrm>
        </p:grpSpPr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229684" y="2134633"/>
              <a:ext cx="37479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915105" y="1772816"/>
              <a:ext cx="2599090" cy="32274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서울우유 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ERP</a:t>
              </a:r>
            </a:p>
          </p:txBody>
        </p:sp>
      </p:grpSp>
      <p:grpSp>
        <p:nvGrpSpPr>
          <p:cNvPr id="23" name="그룹 1"/>
          <p:cNvGrpSpPr>
            <a:grpSpLocks/>
          </p:cNvGrpSpPr>
          <p:nvPr/>
        </p:nvGrpSpPr>
        <p:grpSpPr bwMode="auto">
          <a:xfrm>
            <a:off x="3635896" y="1663973"/>
            <a:ext cx="3450822" cy="396875"/>
            <a:chOff x="-1181996" y="1772818"/>
            <a:chExt cx="8902080" cy="361813"/>
          </a:xfrm>
        </p:grpSpPr>
        <p:sp>
          <p:nvSpPr>
            <p:cNvPr id="24" name="Line 5"/>
            <p:cNvSpPr>
              <a:spLocks noChangeShapeType="1"/>
            </p:cNvSpPr>
            <p:nvPr/>
          </p:nvSpPr>
          <p:spPr bwMode="auto">
            <a:xfrm>
              <a:off x="-1181996" y="2134631"/>
              <a:ext cx="8902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1989037" y="1772818"/>
              <a:ext cx="2595697" cy="32273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전자세금계산서 홈페이지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(ETAX)</a:t>
              </a:r>
            </a:p>
          </p:txBody>
        </p:sp>
      </p:grpSp>
      <p:sp>
        <p:nvSpPr>
          <p:cNvPr id="26" name="Rectangle 12"/>
          <p:cNvSpPr>
            <a:spLocks noChangeAspect="1" noChangeArrowheads="1"/>
          </p:cNvSpPr>
          <p:nvPr/>
        </p:nvSpPr>
        <p:spPr bwMode="auto">
          <a:xfrm>
            <a:off x="2267744" y="3466976"/>
            <a:ext cx="973380" cy="538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SDC_TAX</a:t>
            </a:r>
          </a:p>
          <a:p>
            <a:pPr algn="ctr">
              <a:defRPr/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_SUMMARY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32" name="그룹 1"/>
          <p:cNvGrpSpPr>
            <a:grpSpLocks/>
          </p:cNvGrpSpPr>
          <p:nvPr/>
        </p:nvGrpSpPr>
        <p:grpSpPr bwMode="auto">
          <a:xfrm>
            <a:off x="7583892" y="1663972"/>
            <a:ext cx="1308588" cy="395288"/>
            <a:chOff x="229683" y="1772816"/>
            <a:chExt cx="3982278" cy="361123"/>
          </a:xfrm>
        </p:grpSpPr>
        <p:sp>
          <p:nvSpPr>
            <p:cNvPr id="33" name="Line 5"/>
            <p:cNvSpPr>
              <a:spLocks noChangeShapeType="1"/>
            </p:cNvSpPr>
            <p:nvPr/>
          </p:nvSpPr>
          <p:spPr bwMode="auto">
            <a:xfrm>
              <a:off x="229683" y="2133939"/>
              <a:ext cx="398227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916437" y="1772816"/>
              <a:ext cx="2595394" cy="32341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국세청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(NTS)</a:t>
              </a:r>
            </a:p>
          </p:txBody>
        </p:sp>
      </p:grpSp>
      <p:sp>
        <p:nvSpPr>
          <p:cNvPr id="36" name="순서도: 자기 디스크 35"/>
          <p:cNvSpPr/>
          <p:nvPr/>
        </p:nvSpPr>
        <p:spPr>
          <a:xfrm>
            <a:off x="4075316" y="2780928"/>
            <a:ext cx="788208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ZDTV3T_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AR_*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7" name="순서도: 문서 36"/>
          <p:cNvSpPr/>
          <p:nvPr/>
        </p:nvSpPr>
        <p:spPr>
          <a:xfrm>
            <a:off x="7828611" y="3242451"/>
            <a:ext cx="1063869" cy="1023180"/>
          </a:xfrm>
          <a:prstGeom prst="flowChartDocumen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국세청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3" name="순서도: 자기 디스크 62"/>
          <p:cNvSpPr/>
          <p:nvPr/>
        </p:nvSpPr>
        <p:spPr>
          <a:xfrm>
            <a:off x="4067945" y="3573016"/>
            <a:ext cx="822091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ZDTV3T_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AP_*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7" name="순서도: 자기 디스크 66"/>
          <p:cNvSpPr/>
          <p:nvPr/>
        </p:nvSpPr>
        <p:spPr>
          <a:xfrm>
            <a:off x="6300192" y="2780928"/>
            <a:ext cx="788208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T_TAX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8" name="순서도: 자기 디스크 67"/>
          <p:cNvSpPr/>
          <p:nvPr/>
        </p:nvSpPr>
        <p:spPr>
          <a:xfrm>
            <a:off x="4067944" y="4437112"/>
            <a:ext cx="822091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ZDTV3T_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EXCEL_*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590223" y="2604270"/>
            <a:ext cx="12330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4.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교부 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/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이세로신고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61" name="꺾인 연결선 60"/>
          <p:cNvCxnSpPr>
            <a:stCxn id="67" idx="4"/>
            <a:endCxn id="37" idx="1"/>
          </p:cNvCxnSpPr>
          <p:nvPr/>
        </p:nvCxnSpPr>
        <p:spPr>
          <a:xfrm>
            <a:off x="7088400" y="3104964"/>
            <a:ext cx="740211" cy="6490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12"/>
          <p:cNvSpPr>
            <a:spLocks noChangeAspect="1" noChangeArrowheads="1"/>
          </p:cNvSpPr>
          <p:nvPr/>
        </p:nvSpPr>
        <p:spPr bwMode="auto">
          <a:xfrm>
            <a:off x="6300192" y="5828853"/>
            <a:ext cx="849305" cy="336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smtClean="0">
                <a:latin typeface="가는각진제목체" pitchFamily="18" charset="-127"/>
                <a:ea typeface="가는각진제목체" pitchFamily="18" charset="-127"/>
              </a:rPr>
              <a:t>대리점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6" name="Rectangle 12"/>
          <p:cNvSpPr>
            <a:spLocks noChangeAspect="1" noChangeArrowheads="1"/>
          </p:cNvSpPr>
          <p:nvPr/>
        </p:nvSpPr>
        <p:spPr bwMode="auto">
          <a:xfrm>
            <a:off x="3261077" y="6165179"/>
            <a:ext cx="814239" cy="322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조합원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8" name="Rectangle 12"/>
          <p:cNvSpPr>
            <a:spLocks noChangeAspect="1" noChangeArrowheads="1"/>
          </p:cNvSpPr>
          <p:nvPr/>
        </p:nvSpPr>
        <p:spPr bwMode="auto">
          <a:xfrm>
            <a:off x="3275856" y="5819150"/>
            <a:ext cx="814239" cy="322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직원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5" name="Rectangle 12"/>
          <p:cNvSpPr>
            <a:spLocks noChangeAspect="1" noChangeArrowheads="1"/>
          </p:cNvSpPr>
          <p:nvPr/>
        </p:nvSpPr>
        <p:spPr bwMode="auto">
          <a:xfrm>
            <a:off x="417218" y="2943931"/>
            <a:ext cx="1180146" cy="3780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수동분</a:t>
            </a:r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(MANUAL,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엑셀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8" name="Rectangle 12"/>
          <p:cNvSpPr>
            <a:spLocks noChangeAspect="1" noChangeArrowheads="1"/>
          </p:cNvSpPr>
          <p:nvPr/>
        </p:nvSpPr>
        <p:spPr bwMode="auto">
          <a:xfrm>
            <a:off x="423642" y="4005064"/>
            <a:ext cx="1173722" cy="3891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매입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역발행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  <a:p>
            <a:pPr algn="ctr"/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( AP_BO, AP_YU )</a:t>
            </a:r>
          </a:p>
        </p:txBody>
      </p:sp>
      <p:sp>
        <p:nvSpPr>
          <p:cNvPr id="40" name="Rectangle 12"/>
          <p:cNvSpPr>
            <a:spLocks noChangeAspect="1" noChangeArrowheads="1"/>
          </p:cNvSpPr>
          <p:nvPr/>
        </p:nvSpPr>
        <p:spPr bwMode="auto">
          <a:xfrm>
            <a:off x="423642" y="2458617"/>
            <a:ext cx="1173722" cy="291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자동분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algn="ctr">
              <a:defRPr/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( AR_AR ) 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1" name="Rectangle 12"/>
          <p:cNvSpPr>
            <a:spLocks noChangeAspect="1" noChangeArrowheads="1"/>
          </p:cNvSpPr>
          <p:nvPr/>
        </p:nvSpPr>
        <p:spPr bwMode="auto">
          <a:xfrm>
            <a:off x="395536" y="4509120"/>
            <a:ext cx="1201828" cy="3984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AP_AP</a:t>
            </a:r>
          </a:p>
        </p:txBody>
      </p:sp>
      <p:sp>
        <p:nvSpPr>
          <p:cNvPr id="42" name="Rectangle 12"/>
          <p:cNvSpPr>
            <a:spLocks noChangeAspect="1" noChangeArrowheads="1"/>
          </p:cNvSpPr>
          <p:nvPr/>
        </p:nvSpPr>
        <p:spPr bwMode="auto">
          <a:xfrm>
            <a:off x="395536" y="3574933"/>
            <a:ext cx="1201828" cy="3581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AR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역발행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/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수동분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algn="ctr"/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AR_AR)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4" name="꺾인 연결선 3"/>
          <p:cNvCxnSpPr>
            <a:stCxn id="38" idx="3"/>
            <a:endCxn id="26" idx="1"/>
          </p:cNvCxnSpPr>
          <p:nvPr/>
        </p:nvCxnSpPr>
        <p:spPr>
          <a:xfrm flipV="1">
            <a:off x="1597364" y="3736020"/>
            <a:ext cx="670380" cy="46362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763688" y="2989922"/>
            <a:ext cx="14237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유통수수료 자료 생성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( AP_BO)</a:t>
            </a:r>
          </a:p>
        </p:txBody>
      </p:sp>
      <p:cxnSp>
        <p:nvCxnSpPr>
          <p:cNvPr id="9" name="꺾인 연결선 8"/>
          <p:cNvCxnSpPr>
            <a:stCxn id="26" idx="3"/>
            <a:endCxn id="63" idx="2"/>
          </p:cNvCxnSpPr>
          <p:nvPr/>
        </p:nvCxnSpPr>
        <p:spPr>
          <a:xfrm>
            <a:off x="3241124" y="3736020"/>
            <a:ext cx="826821" cy="161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116522" y="4015235"/>
            <a:ext cx="108876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2.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전송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(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휴폐업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 처리 후 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11" name="꺾인 연결선 10"/>
          <p:cNvCxnSpPr>
            <a:stCxn id="63" idx="4"/>
            <a:endCxn id="67" idx="2"/>
          </p:cNvCxnSpPr>
          <p:nvPr/>
        </p:nvCxnSpPr>
        <p:spPr>
          <a:xfrm flipV="1">
            <a:off x="4890036" y="3104964"/>
            <a:ext cx="1410156" cy="7920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5" idx="0"/>
            <a:endCxn id="67" idx="3"/>
          </p:cNvCxnSpPr>
          <p:nvPr/>
        </p:nvCxnSpPr>
        <p:spPr>
          <a:xfrm flipH="1" flipV="1">
            <a:off x="6694296" y="3429000"/>
            <a:ext cx="30549" cy="2399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012160" y="4314001"/>
            <a:ext cx="7617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3.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전자서명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1" name="순서도: 자기 디스크 50"/>
          <p:cNvSpPr/>
          <p:nvPr/>
        </p:nvSpPr>
        <p:spPr>
          <a:xfrm>
            <a:off x="4950261" y="4437112"/>
            <a:ext cx="822091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ZDTV3T_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N TS_*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1380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245578" y="2420888"/>
            <a:ext cx="3102286" cy="2808312"/>
          </a:xfrm>
          <a:prstGeom prst="rect">
            <a:avLst/>
          </a:prstGeom>
          <a:solidFill>
            <a:schemeClr val="tx2">
              <a:lumMod val="20000"/>
              <a:lumOff val="80000"/>
              <a:alpha val="4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7724" y="750936"/>
            <a:ext cx="8776275" cy="73739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2-5. </a:t>
            </a:r>
            <a:r>
              <a:rPr lang="ko-KR" altLang="en-US" dirty="0" smtClean="0"/>
              <a:t>매입 </a:t>
            </a:r>
            <a:r>
              <a:rPr lang="ko-KR" altLang="en-US" dirty="0" err="1" smtClean="0"/>
              <a:t>역발행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유대계산서</a:t>
            </a:r>
            <a:r>
              <a:rPr lang="en-US" altLang="ko-KR" dirty="0" smtClean="0"/>
              <a:t>(AP_YU)</a:t>
            </a:r>
            <a:r>
              <a:rPr lang="ko-KR" altLang="en-US" dirty="0" smtClean="0"/>
              <a:t> </a:t>
            </a:r>
            <a:r>
              <a:rPr lang="ko-KR" altLang="en-US" dirty="0"/>
              <a:t>프로세스</a:t>
            </a:r>
            <a:endParaRPr 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704933" y="2420888"/>
            <a:ext cx="3531363" cy="280831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20" name="그룹 1"/>
          <p:cNvGrpSpPr>
            <a:grpSpLocks/>
          </p:cNvGrpSpPr>
          <p:nvPr/>
        </p:nvGrpSpPr>
        <p:grpSpPr bwMode="auto">
          <a:xfrm>
            <a:off x="367725" y="1663973"/>
            <a:ext cx="2632922" cy="396875"/>
            <a:chOff x="229684" y="1772816"/>
            <a:chExt cx="3747940" cy="361817"/>
          </a:xfrm>
        </p:grpSpPr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229684" y="2134633"/>
              <a:ext cx="37479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915105" y="1772816"/>
              <a:ext cx="2599090" cy="32274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서울우유 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ERP</a:t>
              </a:r>
            </a:p>
          </p:txBody>
        </p:sp>
      </p:grpSp>
      <p:grpSp>
        <p:nvGrpSpPr>
          <p:cNvPr id="23" name="그룹 1"/>
          <p:cNvGrpSpPr>
            <a:grpSpLocks/>
          </p:cNvGrpSpPr>
          <p:nvPr/>
        </p:nvGrpSpPr>
        <p:grpSpPr bwMode="auto">
          <a:xfrm>
            <a:off x="3635896" y="1663973"/>
            <a:ext cx="3450822" cy="396875"/>
            <a:chOff x="-1181996" y="1772818"/>
            <a:chExt cx="8902080" cy="361813"/>
          </a:xfrm>
        </p:grpSpPr>
        <p:sp>
          <p:nvSpPr>
            <p:cNvPr id="24" name="Line 5"/>
            <p:cNvSpPr>
              <a:spLocks noChangeShapeType="1"/>
            </p:cNvSpPr>
            <p:nvPr/>
          </p:nvSpPr>
          <p:spPr bwMode="auto">
            <a:xfrm>
              <a:off x="-1181996" y="2134631"/>
              <a:ext cx="8902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1989037" y="1772818"/>
              <a:ext cx="2595697" cy="32273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전자세금계산서 홈페이지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(ETAX)</a:t>
              </a:r>
            </a:p>
          </p:txBody>
        </p:sp>
      </p:grpSp>
      <p:sp>
        <p:nvSpPr>
          <p:cNvPr id="26" name="Rectangle 12"/>
          <p:cNvSpPr>
            <a:spLocks noChangeAspect="1" noChangeArrowheads="1"/>
          </p:cNvSpPr>
          <p:nvPr/>
        </p:nvSpPr>
        <p:spPr bwMode="auto">
          <a:xfrm>
            <a:off x="2267744" y="3466976"/>
            <a:ext cx="973380" cy="538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SDC_TAX</a:t>
            </a:r>
          </a:p>
          <a:p>
            <a:pPr algn="ctr">
              <a:defRPr/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_SUMMARY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32" name="그룹 1"/>
          <p:cNvGrpSpPr>
            <a:grpSpLocks/>
          </p:cNvGrpSpPr>
          <p:nvPr/>
        </p:nvGrpSpPr>
        <p:grpSpPr bwMode="auto">
          <a:xfrm>
            <a:off x="7583892" y="1663972"/>
            <a:ext cx="1308588" cy="395288"/>
            <a:chOff x="229683" y="1772816"/>
            <a:chExt cx="3982278" cy="361123"/>
          </a:xfrm>
        </p:grpSpPr>
        <p:sp>
          <p:nvSpPr>
            <p:cNvPr id="33" name="Line 5"/>
            <p:cNvSpPr>
              <a:spLocks noChangeShapeType="1"/>
            </p:cNvSpPr>
            <p:nvPr/>
          </p:nvSpPr>
          <p:spPr bwMode="auto">
            <a:xfrm>
              <a:off x="229683" y="2133939"/>
              <a:ext cx="398227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916437" y="1772816"/>
              <a:ext cx="2595394" cy="32341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국세청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(NTS)</a:t>
              </a:r>
            </a:p>
          </p:txBody>
        </p:sp>
      </p:grpSp>
      <p:sp>
        <p:nvSpPr>
          <p:cNvPr id="36" name="순서도: 자기 디스크 35"/>
          <p:cNvSpPr/>
          <p:nvPr/>
        </p:nvSpPr>
        <p:spPr>
          <a:xfrm>
            <a:off x="4075316" y="2780928"/>
            <a:ext cx="788208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ZDTV3T_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AR_*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7" name="순서도: 문서 36"/>
          <p:cNvSpPr/>
          <p:nvPr/>
        </p:nvSpPr>
        <p:spPr>
          <a:xfrm>
            <a:off x="7828611" y="3242451"/>
            <a:ext cx="1063869" cy="1023180"/>
          </a:xfrm>
          <a:prstGeom prst="flowChartDocumen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국세청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3" name="순서도: 자기 디스크 62"/>
          <p:cNvSpPr/>
          <p:nvPr/>
        </p:nvSpPr>
        <p:spPr>
          <a:xfrm>
            <a:off x="4067945" y="3573016"/>
            <a:ext cx="822091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ZDTV3T_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AP_*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7" name="순서도: 자기 디스크 66"/>
          <p:cNvSpPr/>
          <p:nvPr/>
        </p:nvSpPr>
        <p:spPr>
          <a:xfrm>
            <a:off x="6300192" y="2780928"/>
            <a:ext cx="788208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T_TAX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8" name="순서도: 자기 디스크 67"/>
          <p:cNvSpPr/>
          <p:nvPr/>
        </p:nvSpPr>
        <p:spPr>
          <a:xfrm>
            <a:off x="4067944" y="4437112"/>
            <a:ext cx="822091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ZDTV3T_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EXCEL_*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925770" y="2589165"/>
            <a:ext cx="17668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4.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전자서명 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/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교부 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/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이세로신고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61" name="꺾인 연결선 60"/>
          <p:cNvCxnSpPr>
            <a:stCxn id="67" idx="4"/>
            <a:endCxn id="37" idx="1"/>
          </p:cNvCxnSpPr>
          <p:nvPr/>
        </p:nvCxnSpPr>
        <p:spPr>
          <a:xfrm>
            <a:off x="7088400" y="3104964"/>
            <a:ext cx="740211" cy="6490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"/>
          <p:cNvSpPr>
            <a:spLocks noChangeAspect="1" noChangeArrowheads="1"/>
          </p:cNvSpPr>
          <p:nvPr/>
        </p:nvSpPr>
        <p:spPr bwMode="auto">
          <a:xfrm>
            <a:off x="5138047" y="5979859"/>
            <a:ext cx="814239" cy="322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조합원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8" name="Rectangle 12"/>
          <p:cNvSpPr>
            <a:spLocks noChangeAspect="1" noChangeArrowheads="1"/>
          </p:cNvSpPr>
          <p:nvPr/>
        </p:nvSpPr>
        <p:spPr bwMode="auto">
          <a:xfrm>
            <a:off x="3275856" y="5986880"/>
            <a:ext cx="814239" cy="322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직원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5" name="Rectangle 12"/>
          <p:cNvSpPr>
            <a:spLocks noChangeAspect="1" noChangeArrowheads="1"/>
          </p:cNvSpPr>
          <p:nvPr/>
        </p:nvSpPr>
        <p:spPr bwMode="auto">
          <a:xfrm>
            <a:off x="417218" y="2943931"/>
            <a:ext cx="1180146" cy="3780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수동분</a:t>
            </a:r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(MANUAL,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엑셀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8" name="Rectangle 12"/>
          <p:cNvSpPr>
            <a:spLocks noChangeAspect="1" noChangeArrowheads="1"/>
          </p:cNvSpPr>
          <p:nvPr/>
        </p:nvSpPr>
        <p:spPr bwMode="auto">
          <a:xfrm>
            <a:off x="423642" y="4005064"/>
            <a:ext cx="1173722" cy="3891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매입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역발행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  <a:p>
            <a:pPr algn="ctr"/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( AP_BO, AP_YU )</a:t>
            </a:r>
          </a:p>
        </p:txBody>
      </p:sp>
      <p:sp>
        <p:nvSpPr>
          <p:cNvPr id="40" name="Rectangle 12"/>
          <p:cNvSpPr>
            <a:spLocks noChangeAspect="1" noChangeArrowheads="1"/>
          </p:cNvSpPr>
          <p:nvPr/>
        </p:nvSpPr>
        <p:spPr bwMode="auto">
          <a:xfrm>
            <a:off x="423642" y="2458617"/>
            <a:ext cx="1173722" cy="291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자동분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algn="ctr">
              <a:defRPr/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( AR_AR ) 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1" name="Rectangle 12"/>
          <p:cNvSpPr>
            <a:spLocks noChangeAspect="1" noChangeArrowheads="1"/>
          </p:cNvSpPr>
          <p:nvPr/>
        </p:nvSpPr>
        <p:spPr bwMode="auto">
          <a:xfrm>
            <a:off x="395536" y="4509120"/>
            <a:ext cx="1201828" cy="3984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AP_AP</a:t>
            </a:r>
          </a:p>
        </p:txBody>
      </p:sp>
      <p:sp>
        <p:nvSpPr>
          <p:cNvPr id="42" name="Rectangle 12"/>
          <p:cNvSpPr>
            <a:spLocks noChangeAspect="1" noChangeArrowheads="1"/>
          </p:cNvSpPr>
          <p:nvPr/>
        </p:nvSpPr>
        <p:spPr bwMode="auto">
          <a:xfrm>
            <a:off x="395536" y="3574933"/>
            <a:ext cx="1201828" cy="3581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AR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역발행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/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수동분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algn="ctr"/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AR_AR)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4" name="꺾인 연결선 3"/>
          <p:cNvCxnSpPr>
            <a:stCxn id="38" idx="3"/>
            <a:endCxn id="26" idx="1"/>
          </p:cNvCxnSpPr>
          <p:nvPr/>
        </p:nvCxnSpPr>
        <p:spPr>
          <a:xfrm flipV="1">
            <a:off x="1597364" y="3736020"/>
            <a:ext cx="670380" cy="46362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763688" y="2989922"/>
            <a:ext cx="14237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유대계산서 자료 생성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( AP_YU)</a:t>
            </a:r>
          </a:p>
        </p:txBody>
      </p:sp>
      <p:cxnSp>
        <p:nvCxnSpPr>
          <p:cNvPr id="9" name="꺾인 연결선 8"/>
          <p:cNvCxnSpPr>
            <a:stCxn id="26" idx="3"/>
            <a:endCxn id="63" idx="2"/>
          </p:cNvCxnSpPr>
          <p:nvPr/>
        </p:nvCxnSpPr>
        <p:spPr>
          <a:xfrm>
            <a:off x="3241124" y="3736020"/>
            <a:ext cx="826821" cy="161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262437" y="4051007"/>
            <a:ext cx="10134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2.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사전 검증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휴폐업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 처리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인증서 유효성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11" name="꺾인 연결선 10"/>
          <p:cNvCxnSpPr>
            <a:stCxn id="63" idx="4"/>
            <a:endCxn id="67" idx="2"/>
          </p:cNvCxnSpPr>
          <p:nvPr/>
        </p:nvCxnSpPr>
        <p:spPr>
          <a:xfrm flipV="1">
            <a:off x="4890036" y="3104964"/>
            <a:ext cx="1410156" cy="7920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356011" y="3520750"/>
            <a:ext cx="5597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3.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전송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4" name="Rectangle 12"/>
          <p:cNvSpPr>
            <a:spLocks noChangeAspect="1" noChangeArrowheads="1"/>
          </p:cNvSpPr>
          <p:nvPr/>
        </p:nvSpPr>
        <p:spPr bwMode="auto">
          <a:xfrm>
            <a:off x="4211960" y="5972994"/>
            <a:ext cx="849305" cy="336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대리점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5" name="순서도: 자기 디스크 44"/>
          <p:cNvSpPr/>
          <p:nvPr/>
        </p:nvSpPr>
        <p:spPr>
          <a:xfrm>
            <a:off x="4950261" y="4437112"/>
            <a:ext cx="822091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ZDTV3T_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N TS_*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5312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245578" y="2420888"/>
            <a:ext cx="3102286" cy="2808312"/>
          </a:xfrm>
          <a:prstGeom prst="rect">
            <a:avLst/>
          </a:prstGeom>
          <a:solidFill>
            <a:schemeClr val="tx2">
              <a:lumMod val="20000"/>
              <a:lumOff val="80000"/>
              <a:alpha val="4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7724" y="750936"/>
            <a:ext cx="8776275" cy="73739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2-6. </a:t>
            </a:r>
            <a:r>
              <a:rPr lang="ko-KR" altLang="en-US" dirty="0" smtClean="0"/>
              <a:t>매입통합</a:t>
            </a:r>
            <a:r>
              <a:rPr lang="en-US" altLang="ko-KR" dirty="0" smtClean="0"/>
              <a:t>(AP_AP) </a:t>
            </a:r>
            <a:r>
              <a:rPr lang="ko-KR" altLang="en-US" dirty="0" smtClean="0"/>
              <a:t>프로세스</a:t>
            </a:r>
            <a:endParaRPr 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704933" y="2420888"/>
            <a:ext cx="3531363" cy="280831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20" name="그룹 1"/>
          <p:cNvGrpSpPr>
            <a:grpSpLocks/>
          </p:cNvGrpSpPr>
          <p:nvPr/>
        </p:nvGrpSpPr>
        <p:grpSpPr bwMode="auto">
          <a:xfrm>
            <a:off x="367725" y="1663973"/>
            <a:ext cx="2632922" cy="396875"/>
            <a:chOff x="229684" y="1772816"/>
            <a:chExt cx="3747940" cy="361817"/>
          </a:xfrm>
        </p:grpSpPr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229684" y="2134633"/>
              <a:ext cx="37479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915105" y="1772816"/>
              <a:ext cx="2599090" cy="32274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서울우유 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ERP</a:t>
              </a:r>
            </a:p>
          </p:txBody>
        </p:sp>
      </p:grpSp>
      <p:grpSp>
        <p:nvGrpSpPr>
          <p:cNvPr id="23" name="그룹 1"/>
          <p:cNvGrpSpPr>
            <a:grpSpLocks/>
          </p:cNvGrpSpPr>
          <p:nvPr/>
        </p:nvGrpSpPr>
        <p:grpSpPr bwMode="auto">
          <a:xfrm>
            <a:off x="3635896" y="1663973"/>
            <a:ext cx="3450822" cy="396875"/>
            <a:chOff x="-1181996" y="1772818"/>
            <a:chExt cx="8902080" cy="361813"/>
          </a:xfrm>
        </p:grpSpPr>
        <p:sp>
          <p:nvSpPr>
            <p:cNvPr id="24" name="Line 5"/>
            <p:cNvSpPr>
              <a:spLocks noChangeShapeType="1"/>
            </p:cNvSpPr>
            <p:nvPr/>
          </p:nvSpPr>
          <p:spPr bwMode="auto">
            <a:xfrm>
              <a:off x="-1181996" y="2134631"/>
              <a:ext cx="8902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1989037" y="1772818"/>
              <a:ext cx="2595697" cy="32273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전자세금계산서 홈페이지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(ETAX)</a:t>
              </a:r>
            </a:p>
          </p:txBody>
        </p:sp>
      </p:grpSp>
      <p:sp>
        <p:nvSpPr>
          <p:cNvPr id="26" name="Rectangle 12"/>
          <p:cNvSpPr>
            <a:spLocks noChangeAspect="1" noChangeArrowheads="1"/>
          </p:cNvSpPr>
          <p:nvPr/>
        </p:nvSpPr>
        <p:spPr bwMode="auto">
          <a:xfrm>
            <a:off x="2271974" y="3036845"/>
            <a:ext cx="973380" cy="538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SDC_TAX</a:t>
            </a:r>
          </a:p>
          <a:p>
            <a:pPr algn="ctr">
              <a:defRPr/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_SUMMARY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32" name="그룹 1"/>
          <p:cNvGrpSpPr>
            <a:grpSpLocks/>
          </p:cNvGrpSpPr>
          <p:nvPr/>
        </p:nvGrpSpPr>
        <p:grpSpPr bwMode="auto">
          <a:xfrm>
            <a:off x="7583892" y="1663972"/>
            <a:ext cx="1308588" cy="395288"/>
            <a:chOff x="229683" y="1772816"/>
            <a:chExt cx="3982278" cy="361123"/>
          </a:xfrm>
        </p:grpSpPr>
        <p:sp>
          <p:nvSpPr>
            <p:cNvPr id="33" name="Line 5"/>
            <p:cNvSpPr>
              <a:spLocks noChangeShapeType="1"/>
            </p:cNvSpPr>
            <p:nvPr/>
          </p:nvSpPr>
          <p:spPr bwMode="auto">
            <a:xfrm>
              <a:off x="229683" y="2133939"/>
              <a:ext cx="398227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916437" y="1772816"/>
              <a:ext cx="2595394" cy="32341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국세청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(NTS)</a:t>
              </a:r>
            </a:p>
          </p:txBody>
        </p:sp>
      </p:grpSp>
      <p:sp>
        <p:nvSpPr>
          <p:cNvPr id="36" name="순서도: 자기 디스크 35"/>
          <p:cNvSpPr/>
          <p:nvPr/>
        </p:nvSpPr>
        <p:spPr>
          <a:xfrm>
            <a:off x="4075316" y="2780928"/>
            <a:ext cx="788208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ZDTV3T_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AR_*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7" name="순서도: 문서 36"/>
          <p:cNvSpPr/>
          <p:nvPr/>
        </p:nvSpPr>
        <p:spPr>
          <a:xfrm>
            <a:off x="7828611" y="3385357"/>
            <a:ext cx="1063869" cy="1023180"/>
          </a:xfrm>
          <a:prstGeom prst="flowChartDocumen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국세청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3" name="순서도: 자기 디스크 62"/>
          <p:cNvSpPr/>
          <p:nvPr/>
        </p:nvSpPr>
        <p:spPr>
          <a:xfrm>
            <a:off x="4067945" y="3573016"/>
            <a:ext cx="822091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ZDTV3T_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AP_*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7" name="순서도: 자기 디스크 66"/>
          <p:cNvSpPr/>
          <p:nvPr/>
        </p:nvSpPr>
        <p:spPr>
          <a:xfrm>
            <a:off x="6300192" y="2780928"/>
            <a:ext cx="788208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T_TAX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6" name="Rectangle 12"/>
          <p:cNvSpPr>
            <a:spLocks noChangeAspect="1" noChangeArrowheads="1"/>
          </p:cNvSpPr>
          <p:nvPr/>
        </p:nvSpPr>
        <p:spPr bwMode="auto">
          <a:xfrm>
            <a:off x="2362026" y="6237312"/>
            <a:ext cx="814239" cy="322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조합원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8" name="Rectangle 12"/>
          <p:cNvSpPr>
            <a:spLocks noChangeAspect="1" noChangeArrowheads="1"/>
          </p:cNvSpPr>
          <p:nvPr/>
        </p:nvSpPr>
        <p:spPr bwMode="auto">
          <a:xfrm>
            <a:off x="4211960" y="6236687"/>
            <a:ext cx="814239" cy="322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직원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5" name="Rectangle 12"/>
          <p:cNvSpPr>
            <a:spLocks noChangeAspect="1" noChangeArrowheads="1"/>
          </p:cNvSpPr>
          <p:nvPr/>
        </p:nvSpPr>
        <p:spPr bwMode="auto">
          <a:xfrm>
            <a:off x="417218" y="2943931"/>
            <a:ext cx="1180146" cy="3780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수동분</a:t>
            </a:r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(MANUAL,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엑셀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8" name="Rectangle 12"/>
          <p:cNvSpPr>
            <a:spLocks noChangeAspect="1" noChangeArrowheads="1"/>
          </p:cNvSpPr>
          <p:nvPr/>
        </p:nvSpPr>
        <p:spPr bwMode="auto">
          <a:xfrm>
            <a:off x="423642" y="4005064"/>
            <a:ext cx="1173722" cy="3891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매입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역발행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  <a:p>
            <a:pPr algn="ctr"/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( AP_BO, AP_YU )</a:t>
            </a:r>
          </a:p>
        </p:txBody>
      </p:sp>
      <p:sp>
        <p:nvSpPr>
          <p:cNvPr id="40" name="Rectangle 12"/>
          <p:cNvSpPr>
            <a:spLocks noChangeAspect="1" noChangeArrowheads="1"/>
          </p:cNvSpPr>
          <p:nvPr/>
        </p:nvSpPr>
        <p:spPr bwMode="auto">
          <a:xfrm>
            <a:off x="423642" y="2458617"/>
            <a:ext cx="1173722" cy="291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자동분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algn="ctr">
              <a:defRPr/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( AR_AR ) 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1" name="Rectangle 12"/>
          <p:cNvSpPr>
            <a:spLocks noChangeAspect="1" noChangeArrowheads="1"/>
          </p:cNvSpPr>
          <p:nvPr/>
        </p:nvSpPr>
        <p:spPr bwMode="auto">
          <a:xfrm>
            <a:off x="395536" y="4509120"/>
            <a:ext cx="1201828" cy="3984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AP_AP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2" name="Rectangle 12"/>
          <p:cNvSpPr>
            <a:spLocks noChangeAspect="1" noChangeArrowheads="1"/>
          </p:cNvSpPr>
          <p:nvPr/>
        </p:nvSpPr>
        <p:spPr bwMode="auto">
          <a:xfrm>
            <a:off x="395536" y="3574933"/>
            <a:ext cx="1201828" cy="3581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AR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역발행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/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수동분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algn="ctr"/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AR_AR)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4" name="Rectangle 12"/>
          <p:cNvSpPr>
            <a:spLocks noChangeAspect="1" noChangeArrowheads="1"/>
          </p:cNvSpPr>
          <p:nvPr/>
        </p:nvSpPr>
        <p:spPr bwMode="auto">
          <a:xfrm>
            <a:off x="3254879" y="6237312"/>
            <a:ext cx="849305" cy="336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대리점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852614" y="3861048"/>
            <a:ext cx="10134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1.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매입통합 수집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7" name="Rectangle 12"/>
          <p:cNvSpPr>
            <a:spLocks noChangeAspect="1" noChangeArrowheads="1"/>
          </p:cNvSpPr>
          <p:nvPr/>
        </p:nvSpPr>
        <p:spPr bwMode="auto">
          <a:xfrm>
            <a:off x="2267744" y="4439314"/>
            <a:ext cx="973380" cy="538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AP(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송장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13569" y="4731181"/>
            <a:ext cx="7617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2.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송장작성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8" name="꺾인 연결선 7"/>
          <p:cNvCxnSpPr>
            <a:stCxn id="63" idx="2"/>
            <a:endCxn id="47" idx="3"/>
          </p:cNvCxnSpPr>
          <p:nvPr/>
        </p:nvCxnSpPr>
        <p:spPr>
          <a:xfrm rot="10800000" flipV="1">
            <a:off x="3241125" y="3897052"/>
            <a:ext cx="826821" cy="8113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694909" y="3884013"/>
            <a:ext cx="5597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3.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집계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0" name="순서도: 자기 디스크 49"/>
          <p:cNvSpPr/>
          <p:nvPr/>
        </p:nvSpPr>
        <p:spPr>
          <a:xfrm>
            <a:off x="4950261" y="4437112"/>
            <a:ext cx="822091" cy="64807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ZDTV3T_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N TS_*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4" name="직선 화살표 연결선 3"/>
          <p:cNvCxnSpPr>
            <a:stCxn id="37" idx="1"/>
            <a:endCxn id="63" idx="4"/>
          </p:cNvCxnSpPr>
          <p:nvPr/>
        </p:nvCxnSpPr>
        <p:spPr>
          <a:xfrm flipH="1">
            <a:off x="4890036" y="3896947"/>
            <a:ext cx="2938575" cy="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47" idx="0"/>
            <a:endCxn id="26" idx="2"/>
          </p:cNvCxnSpPr>
          <p:nvPr/>
        </p:nvCxnSpPr>
        <p:spPr>
          <a:xfrm flipV="1">
            <a:off x="2754434" y="3574933"/>
            <a:ext cx="4230" cy="864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549619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9552" y="980728"/>
            <a:ext cx="7920880" cy="561662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가는각진제목체" panose="02030600000101010101" pitchFamily="18" charset="-127"/>
              </a:rPr>
              <a:t>1. </a:t>
            </a:r>
            <a:r>
              <a:rPr lang="ko-KR" altLang="en-US" dirty="0" smtClean="0">
                <a:latin typeface="가는각진제목체" panose="02030600000101010101" pitchFamily="18" charset="-127"/>
              </a:rPr>
              <a:t>고객원장</a:t>
            </a:r>
            <a:r>
              <a:rPr lang="en-US" altLang="ko-KR" dirty="0" smtClean="0">
                <a:latin typeface="가는각진제목체" panose="02030600000101010101" pitchFamily="18" charset="-127"/>
              </a:rPr>
              <a:t>_</a:t>
            </a:r>
            <a:r>
              <a:rPr lang="ko-KR" altLang="en-US" dirty="0" smtClean="0">
                <a:latin typeface="가는각진제목체" panose="02030600000101010101" pitchFamily="18" charset="-127"/>
              </a:rPr>
              <a:t>세무발행 정보 정비</a:t>
            </a:r>
            <a:r>
              <a:rPr lang="en-US" altLang="ko-KR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1-1. </a:t>
            </a:r>
            <a:r>
              <a:rPr lang="en-US" altLang="ko-KR" sz="1700" dirty="0" err="1" smtClean="0">
                <a:latin typeface="가는각진제목체" panose="02030600000101010101" pitchFamily="18" charset="-127"/>
              </a:rPr>
              <a:t>As_Is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 vs </a:t>
            </a:r>
            <a:r>
              <a:rPr lang="en-US" altLang="ko-KR" sz="1700" dirty="0" err="1" smtClean="0">
                <a:latin typeface="가는각진제목체" panose="02030600000101010101" pitchFamily="18" charset="-127"/>
              </a:rPr>
              <a:t>To_Be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1-2. 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업무 프로세스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1-3. 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사용자 매뉴얼 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1-4. 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고객원장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/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세무원장 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Table, View</a:t>
            </a:r>
            <a:r>
              <a:rPr lang="en-US" altLang="ko-KR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dirty="0" smtClean="0">
                <a:latin typeface="가는각진제목체" panose="02030600000101010101" pitchFamily="18" charset="-127"/>
              </a:rPr>
            </a:br>
            <a:r>
              <a:rPr lang="en-US" altLang="ko-KR" dirty="0">
                <a:latin typeface="가는각진제목체" panose="02030600000101010101" pitchFamily="18" charset="-127"/>
              </a:rPr>
              <a:t/>
            </a:r>
            <a:br>
              <a:rPr lang="en-US" altLang="ko-KR" dirty="0">
                <a:latin typeface="가는각진제목체" panose="02030600000101010101" pitchFamily="18" charset="-127"/>
              </a:rPr>
            </a:br>
            <a:r>
              <a:rPr lang="en-US" altLang="ko-KR" dirty="0" smtClean="0">
                <a:latin typeface="가는각진제목체" panose="02030600000101010101" pitchFamily="18" charset="-127"/>
              </a:rPr>
              <a:t>2. </a:t>
            </a:r>
            <a:r>
              <a:rPr lang="ko-KR" altLang="en-US" dirty="0" smtClean="0">
                <a:latin typeface="가는각진제목체" panose="02030600000101010101" pitchFamily="18" charset="-127"/>
              </a:rPr>
              <a:t>세금계산서 발행 프로세스</a:t>
            </a:r>
            <a:r>
              <a:rPr lang="en-US" altLang="ko-KR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2-1. 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매출자동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2-2. 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매출수동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2-3. </a:t>
            </a:r>
            <a:r>
              <a:rPr lang="ko-KR" altLang="en-US" sz="1700" dirty="0" err="1" smtClean="0">
                <a:latin typeface="가는각진제목체" panose="02030600000101010101" pitchFamily="18" charset="-127"/>
              </a:rPr>
              <a:t>매출역발행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2-4. </a:t>
            </a:r>
            <a:r>
              <a:rPr lang="ko-KR" altLang="en-US" sz="1700" dirty="0" err="1" smtClean="0">
                <a:latin typeface="가는각진제목체" panose="02030600000101010101" pitchFamily="18" charset="-127"/>
              </a:rPr>
              <a:t>매입역발행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-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유통수수료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2-5. </a:t>
            </a:r>
            <a:r>
              <a:rPr lang="ko-KR" altLang="en-US" sz="1700" dirty="0" err="1" smtClean="0">
                <a:latin typeface="가는각진제목체" panose="02030600000101010101" pitchFamily="18" charset="-127"/>
              </a:rPr>
              <a:t>매입역발행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-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유대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2-6. 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매입통합</a:t>
            </a:r>
            <a:r>
              <a:rPr lang="en-US" altLang="ko-KR" sz="1700" dirty="0">
                <a:latin typeface="가는각진제목체" panose="02030600000101010101" pitchFamily="18" charset="-127"/>
              </a:rPr>
              <a:t/>
            </a:r>
            <a:br>
              <a:rPr lang="en-US" altLang="ko-KR" sz="1700" dirty="0">
                <a:latin typeface="가는각진제목체" panose="02030600000101010101" pitchFamily="18" charset="-127"/>
              </a:rPr>
            </a:br>
            <a:r>
              <a:rPr lang="en-US" altLang="ko-KR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dirty="0" smtClean="0">
                <a:latin typeface="가는각진제목체" panose="02030600000101010101" pitchFamily="18" charset="-127"/>
              </a:rPr>
            </a:br>
            <a:r>
              <a:rPr lang="en-US" altLang="ko-KR" u="sng" dirty="0" smtClean="0">
                <a:latin typeface="가는각진제목체" panose="02030600000101010101" pitchFamily="18" charset="-127"/>
              </a:rPr>
              <a:t>3. </a:t>
            </a:r>
            <a:r>
              <a:rPr lang="ko-KR" altLang="en-US" u="sng" dirty="0" smtClean="0">
                <a:latin typeface="가는각진제목체" panose="02030600000101010101" pitchFamily="18" charset="-127"/>
              </a:rPr>
              <a:t>테이블 정보</a:t>
            </a:r>
            <a:r>
              <a:rPr lang="en-US" altLang="ko-KR" dirty="0" smtClean="0">
                <a:latin typeface="가는각진제목체" panose="02030600000101010101" pitchFamily="18" charset="-127"/>
              </a:rPr>
              <a:t/>
            </a:r>
            <a:br>
              <a:rPr lang="en-US" altLang="ko-KR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3-1. ERP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 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Interface 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테이블 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(SDC_TAX_SUMMARY_*)</a:t>
            </a:r>
            <a:br>
              <a:rPr lang="en-US" altLang="ko-KR" sz="1700" dirty="0" smtClean="0">
                <a:latin typeface="가는각진제목체" panose="02030600000101010101" pitchFamily="18" charset="-127"/>
              </a:rPr>
            </a:br>
            <a:r>
              <a:rPr lang="en-US" altLang="ko-KR" sz="1700" dirty="0">
                <a:latin typeface="가는각진제목체" panose="02030600000101010101" pitchFamily="18" charset="-127"/>
              </a:rPr>
              <a:t>	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3-2. ETAX Interface </a:t>
            </a:r>
            <a:r>
              <a:rPr lang="ko-KR" altLang="en-US" sz="1700" dirty="0" smtClean="0">
                <a:latin typeface="가는각진제목체" panose="02030600000101010101" pitchFamily="18" charset="-127"/>
              </a:rPr>
              <a:t>테이블 </a:t>
            </a:r>
            <a:r>
              <a:rPr lang="en-US" altLang="ko-KR" sz="1700" dirty="0" smtClean="0">
                <a:latin typeface="가는각진제목체" panose="02030600000101010101" pitchFamily="18" charset="-127"/>
              </a:rPr>
              <a:t>(</a:t>
            </a:r>
            <a:r>
              <a:rPr lang="en-US" altLang="ko-KR" sz="1700" dirty="0">
                <a:latin typeface="가는각진제목체" pitchFamily="18" charset="-127"/>
              </a:rPr>
              <a:t>ZDTV3T</a:t>
            </a:r>
            <a:r>
              <a:rPr lang="en-US" altLang="ko-KR" sz="1700" dirty="0" smtClean="0">
                <a:latin typeface="가는각진제목체" pitchFamily="18" charset="-127"/>
              </a:rPr>
              <a:t>_*)</a:t>
            </a:r>
            <a:br>
              <a:rPr lang="en-US" altLang="ko-KR" sz="1700" dirty="0" smtClean="0">
                <a:latin typeface="가는각진제목체" pitchFamily="18" charset="-127"/>
              </a:rPr>
            </a:br>
            <a:r>
              <a:rPr lang="en-US" altLang="ko-KR" sz="1700" dirty="0">
                <a:latin typeface="가는각진제목체" pitchFamily="18" charset="-127"/>
              </a:rPr>
              <a:t>	</a:t>
            </a:r>
            <a:r>
              <a:rPr lang="en-US" altLang="ko-KR" sz="1700" dirty="0" smtClean="0">
                <a:latin typeface="가는각진제목체" pitchFamily="18" charset="-127"/>
              </a:rPr>
              <a:t>3-3. </a:t>
            </a:r>
            <a:r>
              <a:rPr lang="ko-KR" altLang="en-US" sz="1700" dirty="0" smtClean="0">
                <a:latin typeface="가는각진제목체" pitchFamily="18" charset="-127"/>
              </a:rPr>
              <a:t>국세청 전송 테이블 </a:t>
            </a:r>
            <a:r>
              <a:rPr lang="en-US" altLang="ko-KR" sz="1700" dirty="0" smtClean="0">
                <a:latin typeface="가는각진제목체" pitchFamily="18" charset="-127"/>
              </a:rPr>
              <a:t>( T*)</a:t>
            </a:r>
            <a:endParaRPr lang="ko-KR" sz="1700" dirty="0">
              <a:latin typeface="가는각진제목체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95725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835696" y="1340768"/>
            <a:ext cx="1722674" cy="2808312"/>
          </a:xfrm>
          <a:prstGeom prst="rect">
            <a:avLst/>
          </a:prstGeom>
          <a:solidFill>
            <a:schemeClr val="tx2">
              <a:lumMod val="20000"/>
              <a:lumOff val="80000"/>
              <a:alpha val="4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06443" y="1340768"/>
            <a:ext cx="3024336" cy="280831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7724" y="603375"/>
            <a:ext cx="9388851" cy="52136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3-1. </a:t>
            </a:r>
            <a:r>
              <a:rPr lang="en-US" altLang="ko-KR" dirty="0">
                <a:latin typeface="가는각진제목체" panose="02030600000101010101" pitchFamily="18" charset="-127"/>
              </a:rPr>
              <a:t>ERP</a:t>
            </a:r>
            <a:r>
              <a:rPr lang="ko-KR" altLang="en-US" dirty="0">
                <a:latin typeface="가는각진제목체" panose="02030600000101010101" pitchFamily="18" charset="-127"/>
              </a:rPr>
              <a:t> </a:t>
            </a:r>
            <a:r>
              <a:rPr lang="en-US" altLang="ko-KR" dirty="0">
                <a:latin typeface="가는각진제목체" panose="02030600000101010101" pitchFamily="18" charset="-127"/>
              </a:rPr>
              <a:t>Interface </a:t>
            </a:r>
            <a:r>
              <a:rPr lang="ko-KR" altLang="en-US" dirty="0">
                <a:latin typeface="가는각진제목체" panose="02030600000101010101" pitchFamily="18" charset="-127"/>
              </a:rPr>
              <a:t>테이블 </a:t>
            </a:r>
            <a:r>
              <a:rPr lang="en-US" altLang="ko-KR" sz="2800" dirty="0">
                <a:latin typeface="가는각진제목체" panose="02030600000101010101" pitchFamily="18" charset="-127"/>
              </a:rPr>
              <a:t>(SDC_TAX_SUMMARY</a:t>
            </a:r>
            <a:r>
              <a:rPr lang="en-US" altLang="ko-KR" sz="2800" dirty="0" smtClean="0">
                <a:latin typeface="가는각진제목체" panose="02030600000101010101" pitchFamily="18" charset="-127"/>
              </a:rPr>
              <a:t>_*)</a:t>
            </a:r>
            <a:r>
              <a:rPr lang="en-US" altLang="ko-KR" dirty="0">
                <a:latin typeface="가는각진제목체" panose="02030600000101010101" pitchFamily="18" charset="-127"/>
              </a:rPr>
              <a:t/>
            </a:r>
            <a:br>
              <a:rPr lang="en-US" altLang="ko-KR" dirty="0">
                <a:latin typeface="가는각진제목체" panose="02030600000101010101" pitchFamily="18" charset="-127"/>
              </a:rPr>
            </a:br>
            <a:endParaRPr lang="ko-KR" dirty="0"/>
          </a:p>
        </p:txBody>
      </p:sp>
      <p:sp>
        <p:nvSpPr>
          <p:cNvPr id="4" name="Rectangle 12"/>
          <p:cNvSpPr>
            <a:spLocks noChangeAspect="1" noChangeArrowheads="1"/>
          </p:cNvSpPr>
          <p:nvPr/>
        </p:nvSpPr>
        <p:spPr bwMode="auto">
          <a:xfrm>
            <a:off x="4710498" y="2226160"/>
            <a:ext cx="1872208" cy="26904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SDC_TAX_SUMMARY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" name="Rectangle 12"/>
          <p:cNvSpPr>
            <a:spLocks noChangeAspect="1" noChangeArrowheads="1"/>
          </p:cNvSpPr>
          <p:nvPr/>
        </p:nvSpPr>
        <p:spPr bwMode="auto">
          <a:xfrm>
            <a:off x="4645361" y="3049928"/>
            <a:ext cx="2020454" cy="26904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SDC_TAX_SUMMARY_LINE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" name="Rectangle 12"/>
          <p:cNvSpPr>
            <a:spLocks noChangeAspect="1" noChangeArrowheads="1"/>
          </p:cNvSpPr>
          <p:nvPr/>
        </p:nvSpPr>
        <p:spPr bwMode="auto">
          <a:xfrm>
            <a:off x="2039778" y="2015256"/>
            <a:ext cx="1180146" cy="3780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수동분</a:t>
            </a:r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(MANUAL, 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엑셀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" name="Rectangle 12"/>
          <p:cNvSpPr>
            <a:spLocks noChangeAspect="1" noChangeArrowheads="1"/>
          </p:cNvSpPr>
          <p:nvPr/>
        </p:nvSpPr>
        <p:spPr bwMode="auto">
          <a:xfrm>
            <a:off x="2046202" y="3076389"/>
            <a:ext cx="1173722" cy="3891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매입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역발행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  <a:p>
            <a:pPr algn="ctr"/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( AP_BO, AP_YU )</a:t>
            </a:r>
          </a:p>
        </p:txBody>
      </p:sp>
      <p:sp>
        <p:nvSpPr>
          <p:cNvPr id="8" name="Rectangle 12"/>
          <p:cNvSpPr>
            <a:spLocks noChangeAspect="1" noChangeArrowheads="1"/>
          </p:cNvSpPr>
          <p:nvPr/>
        </p:nvSpPr>
        <p:spPr bwMode="auto">
          <a:xfrm>
            <a:off x="2046202" y="1529942"/>
            <a:ext cx="1173722" cy="291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>
              <a:defRPr/>
            </a:pP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자동분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algn="ctr">
              <a:defRPr/>
            </a:pP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( AR_AR ) 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" name="Rectangle 12"/>
          <p:cNvSpPr>
            <a:spLocks noChangeAspect="1" noChangeArrowheads="1"/>
          </p:cNvSpPr>
          <p:nvPr/>
        </p:nvSpPr>
        <p:spPr bwMode="auto">
          <a:xfrm>
            <a:off x="2018096" y="3580445"/>
            <a:ext cx="1201828" cy="3984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AP_AP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" name="Rectangle 12"/>
          <p:cNvSpPr>
            <a:spLocks noChangeAspect="1" noChangeArrowheads="1"/>
          </p:cNvSpPr>
          <p:nvPr/>
        </p:nvSpPr>
        <p:spPr bwMode="auto">
          <a:xfrm>
            <a:off x="2018096" y="2646258"/>
            <a:ext cx="1201828" cy="3581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AR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역발행</a:t>
            </a:r>
            <a:r>
              <a:rPr lang="ko-KR" altLang="en-US" sz="10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/ </a:t>
            </a:r>
            <a:r>
              <a:rPr lang="ko-KR" altLang="en-US" sz="1000" b="1" dirty="0" err="1" smtClean="0">
                <a:latin typeface="가는각진제목체" pitchFamily="18" charset="-127"/>
                <a:ea typeface="가는각진제목체" pitchFamily="18" charset="-127"/>
              </a:rPr>
              <a:t>수동분</a:t>
            </a:r>
            <a:endParaRPr lang="en-US" altLang="ko-KR" sz="10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algn="ctr"/>
            <a:r>
              <a:rPr lang="en-US" altLang="ko-KR" sz="1000" b="1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sz="1000" b="1" dirty="0" smtClean="0">
                <a:latin typeface="가는각진제목체" pitchFamily="18" charset="-127"/>
                <a:ea typeface="가는각진제목체" pitchFamily="18" charset="-127"/>
              </a:rPr>
              <a:t>AR_AR)</a:t>
            </a:r>
            <a:endParaRPr lang="en-US" altLang="ko-KR" sz="10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13" name="직선 연결선 12"/>
          <p:cNvCxnSpPr>
            <a:stCxn id="4" idx="2"/>
            <a:endCxn id="5" idx="0"/>
          </p:cNvCxnSpPr>
          <p:nvPr/>
        </p:nvCxnSpPr>
        <p:spPr>
          <a:xfrm>
            <a:off x="5646602" y="2495204"/>
            <a:ext cx="8986" cy="554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  <a:endCxn id="12" idx="1"/>
          </p:cNvCxnSpPr>
          <p:nvPr/>
        </p:nvCxnSpPr>
        <p:spPr>
          <a:xfrm>
            <a:off x="3558370" y="2744924"/>
            <a:ext cx="6480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001515" y="4437112"/>
            <a:ext cx="7417965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※ Import</a:t>
            </a:r>
            <a:r>
              <a:rPr lang="ko-KR" altLang="en-US" sz="15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시 유의 사항</a:t>
            </a:r>
            <a:endParaRPr lang="en-US" altLang="ko-KR" sz="15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2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고객 원장 정보 정확히 </a:t>
            </a:r>
            <a:r>
              <a:rPr lang="en-US" altLang="ko-KR" sz="12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Import / import </a:t>
            </a:r>
            <a:r>
              <a:rPr lang="ko-KR" altLang="en-US" sz="12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된 내용대로 발급됨</a:t>
            </a:r>
            <a:r>
              <a:rPr lang="en-US" altLang="ko-KR" sz="12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200" dirty="0" err="1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발급자</a:t>
            </a:r>
            <a:r>
              <a:rPr lang="en-US" altLang="ko-KR" sz="12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직원</a:t>
            </a:r>
            <a:r>
              <a:rPr lang="en-US" altLang="ko-KR" sz="12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정보 정확히 </a:t>
            </a:r>
            <a:r>
              <a:rPr lang="en-US" altLang="ko-KR" sz="12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Import</a:t>
            </a:r>
            <a:r>
              <a:rPr lang="ko-KR" altLang="en-US" sz="12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 </a:t>
            </a:r>
            <a:r>
              <a:rPr lang="ko-KR" altLang="en-US" sz="12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해당 직원 정보로 메일 발송됨 </a:t>
            </a:r>
            <a:r>
              <a:rPr lang="en-US" altLang="ko-KR" sz="12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- LINE</a:t>
            </a:r>
            <a:r>
              <a:rPr lang="ko-KR" altLang="en-US" sz="12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에 </a:t>
            </a:r>
            <a:r>
              <a:rPr lang="en-US" altLang="ko-KR" sz="12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ITEM </a:t>
            </a:r>
            <a:r>
              <a:rPr lang="ko-KR" altLang="en-US" sz="12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관련</a:t>
            </a:r>
            <a:r>
              <a:rPr lang="en-US" altLang="ko-KR" sz="12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정보 표시 </a:t>
            </a:r>
            <a:endParaRPr lang="en-US" altLang="ko-KR" sz="1200" dirty="0" smtClean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 </a:t>
            </a:r>
            <a:r>
              <a:rPr lang="en-US" altLang="ko-KR" sz="12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ex) </a:t>
            </a:r>
            <a:r>
              <a:rPr lang="en-US" altLang="ko-KR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XXC_TAX_</a:t>
            </a: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전자세금계산서전송</a:t>
            </a:r>
            <a:r>
              <a:rPr lang="en-US" altLang="ko-KR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_PK.XXC_TAX_</a:t>
            </a: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고객정보입력</a:t>
            </a:r>
            <a:r>
              <a:rPr lang="en-US" altLang="ko-KR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_P('201501','AP_BO</a:t>
            </a:r>
            <a:r>
              <a:rPr lang="en-US" altLang="ko-KR" sz="12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')</a:t>
            </a:r>
          </a:p>
          <a:p>
            <a:r>
              <a:rPr lang="en-US" altLang="ko-KR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sz="12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     XXC_TAX</a:t>
            </a:r>
            <a:r>
              <a:rPr lang="en-US" altLang="ko-KR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_</a:t>
            </a: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전자세금계산서전송</a:t>
            </a:r>
            <a:r>
              <a:rPr lang="en-US" altLang="ko-KR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_PK.XXC_TAX_</a:t>
            </a: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부서명입력</a:t>
            </a:r>
            <a:r>
              <a:rPr lang="en-US" altLang="ko-KR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_</a:t>
            </a:r>
            <a:r>
              <a:rPr lang="en-US" altLang="ko-KR" sz="12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P</a:t>
            </a:r>
          </a:p>
          <a:p>
            <a:endParaRPr lang="en-US" altLang="ko-KR" sz="12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sz="15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※ (</a:t>
            </a:r>
            <a:r>
              <a:rPr lang="ko-KR" altLang="en-US" sz="15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세금</a:t>
            </a:r>
            <a:r>
              <a:rPr lang="en-US" altLang="ko-KR" sz="15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sz="15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계산서 관련 서울우유 메일계정</a:t>
            </a:r>
            <a:r>
              <a:rPr lang="en-US" altLang="ko-KR" sz="15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sz="15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en-US" altLang="ko-KR" sz="15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 </a:t>
            </a:r>
            <a:r>
              <a:rPr lang="en-US" altLang="ko-KR" sz="12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hlinkClick r:id="rId5"/>
              </a:rPr>
              <a:t>sdctax@seoulmilk.co.kr</a:t>
            </a:r>
            <a:r>
              <a:rPr lang="en-US" altLang="ko-KR" sz="12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: (</a:t>
            </a: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세금</a:t>
            </a:r>
            <a:r>
              <a:rPr lang="en-US" altLang="ko-KR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 </a:t>
            </a: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계산서 공급자 </a:t>
            </a:r>
            <a:r>
              <a:rPr lang="ko-KR" altLang="en-US" sz="120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이메일</a:t>
            </a: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기본 값 </a:t>
            </a:r>
            <a:r>
              <a:rPr lang="en-US" altLang="ko-KR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/ </a:t>
            </a: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국세청 </a:t>
            </a:r>
            <a:r>
              <a:rPr lang="ko-KR" altLang="en-US" sz="120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이메일</a:t>
            </a: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유통 기본 값</a:t>
            </a:r>
            <a:r>
              <a:rPr lang="en-US" altLang="ko-KR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en-US" altLang="ko-KR" sz="12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  </a:t>
            </a:r>
            <a:r>
              <a:rPr lang="en-US" altLang="ko-KR" sz="12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hlinkClick r:id="rId5"/>
              </a:rPr>
              <a:t>smtax@seoulmilk.co.kr</a:t>
            </a:r>
            <a:r>
              <a:rPr lang="en-US" altLang="ko-KR" sz="12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: </a:t>
            </a: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매입통합 </a:t>
            </a:r>
            <a:r>
              <a:rPr lang="ko-KR" altLang="en-US" sz="120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포워딩용</a:t>
            </a:r>
            <a:endParaRPr lang="en-US" altLang="ko-KR" sz="15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75031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4566"/>
              </p:ext>
            </p:extLst>
          </p:nvPr>
        </p:nvGraphicFramePr>
        <p:xfrm>
          <a:off x="229354" y="1124744"/>
          <a:ext cx="8664066" cy="3645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4837"/>
                <a:gridCol w="2548968"/>
                <a:gridCol w="4460261"/>
              </a:tblGrid>
              <a:tr h="23293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kern="0" dirty="0" err="1">
                          <a:solidFill>
                            <a:schemeClr val="tx1"/>
                          </a:solidFill>
                          <a:effectLst/>
                        </a:rPr>
                        <a:t>테이블명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solidFill>
                            <a:schemeClr val="tx1"/>
                          </a:solidFill>
                          <a:effectLst/>
                        </a:rPr>
                        <a:t>용도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93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effectLst/>
                        </a:rPr>
                        <a:t>ZDTV3T_AR_HEAD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chemeClr val="tx1"/>
                          </a:solidFill>
                          <a:effectLst/>
                        </a:rPr>
                        <a:t>매출 세금계산서 헤더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chemeClr val="tx1"/>
                          </a:solidFill>
                          <a:effectLst/>
                        </a:rPr>
                        <a:t>세금계산서의 주요항목에 대한 데이터를 보관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293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chemeClr val="tx1"/>
                          </a:solidFill>
                          <a:effectLst/>
                        </a:rPr>
                        <a:t>ZDTV3T_AR_ITEM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chemeClr val="tx1"/>
                          </a:solidFill>
                          <a:effectLst/>
                        </a:rPr>
                        <a:t>매출 세금계산서 품목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chemeClr val="tx1"/>
                          </a:solidFill>
                          <a:effectLst/>
                        </a:rPr>
                        <a:t>세금계산서 품목의 정보를 보관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293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effectLst/>
                        </a:rPr>
                        <a:t>ZDTV3T_AR_PAYM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chemeClr val="tx1"/>
                          </a:solidFill>
                          <a:effectLst/>
                        </a:rPr>
                        <a:t>매출 세금계산서 결제정보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chemeClr val="tx1"/>
                          </a:solidFill>
                          <a:effectLst/>
                        </a:rPr>
                        <a:t>세금계산서 결제방법에 대한 정보를 보관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93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effectLst/>
                        </a:rPr>
                        <a:t>ZDTV3T_AR_EXT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chemeClr val="tx1"/>
                          </a:solidFill>
                          <a:effectLst/>
                        </a:rPr>
                        <a:t>매출 세금계산서 헤더 추가정보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solidFill>
                            <a:schemeClr val="tx1"/>
                          </a:solidFill>
                          <a:effectLst/>
                        </a:rPr>
                        <a:t>세금계산서와</a:t>
                      </a:r>
                      <a:r>
                        <a:rPr lang="en-US" sz="1000" kern="0" dirty="0">
                          <a:solidFill>
                            <a:schemeClr val="tx1"/>
                          </a:solidFill>
                          <a:effectLst/>
                        </a:rPr>
                        <a:t> 1:1 </a:t>
                      </a:r>
                      <a:r>
                        <a:rPr lang="ko-KR" sz="1000" kern="0" dirty="0">
                          <a:solidFill>
                            <a:schemeClr val="tx1"/>
                          </a:solidFill>
                          <a:effectLst/>
                        </a:rPr>
                        <a:t>구조로 추가로 관리하고자 하는 경우 </a:t>
                      </a:r>
                      <a:r>
                        <a:rPr lang="ko-KR" sz="1000" kern="0" dirty="0" smtClean="0">
                          <a:solidFill>
                            <a:schemeClr val="tx1"/>
                          </a:solidFill>
                          <a:effectLst/>
                        </a:rPr>
                        <a:t>사용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93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effectLst/>
                        </a:rPr>
                        <a:t>ZDTV3T_AR_EXT_D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solidFill>
                            <a:schemeClr val="tx1"/>
                          </a:solidFill>
                          <a:effectLst/>
                        </a:rPr>
                        <a:t>매출 세금계사서 전표 관리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solidFill>
                            <a:schemeClr val="tx1"/>
                          </a:solidFill>
                          <a:effectLst/>
                        </a:rPr>
                        <a:t>세금계산서와</a:t>
                      </a:r>
                      <a:r>
                        <a:rPr lang="en-US" sz="1000" kern="0" dirty="0">
                          <a:solidFill>
                            <a:schemeClr val="tx1"/>
                          </a:solidFill>
                          <a:effectLst/>
                        </a:rPr>
                        <a:t> 1:N </a:t>
                      </a:r>
                      <a:r>
                        <a:rPr lang="ko-KR" sz="1000" kern="0" dirty="0">
                          <a:solidFill>
                            <a:schemeClr val="tx1"/>
                          </a:solidFill>
                          <a:effectLst/>
                        </a:rPr>
                        <a:t>구조로 </a:t>
                      </a:r>
                      <a:r>
                        <a:rPr lang="ko-KR" sz="1000" kern="0" dirty="0" err="1">
                          <a:solidFill>
                            <a:schemeClr val="tx1"/>
                          </a:solidFill>
                          <a:effectLst/>
                        </a:rPr>
                        <a:t>전표번호등을</a:t>
                      </a:r>
                      <a:r>
                        <a:rPr lang="ko-KR" sz="1000" kern="0" dirty="0">
                          <a:solidFill>
                            <a:schemeClr val="tx1"/>
                          </a:solidFill>
                          <a:effectLst/>
                        </a:rPr>
                        <a:t> 관리하고자 하는 경우 사용</a:t>
                      </a:r>
                      <a:r>
                        <a:rPr lang="en-US" sz="1000" kern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93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chemeClr val="tx1"/>
                          </a:solidFill>
                          <a:effectLst/>
                        </a:rPr>
                        <a:t>ZDTV3T_AR_STAT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chemeClr val="tx1"/>
                          </a:solidFill>
                          <a:effectLst/>
                        </a:rPr>
                        <a:t>매출 세금계산서 상태수신 정보 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solidFill>
                            <a:schemeClr val="tx1"/>
                          </a:solidFill>
                          <a:effectLst/>
                        </a:rPr>
                        <a:t>세금계산서 수신내역에 대한 관리 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293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effectLst/>
                        </a:rPr>
                        <a:t>ZDTV3T_AP_HEAD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chemeClr val="tx1"/>
                          </a:solidFill>
                          <a:effectLst/>
                        </a:rPr>
                        <a:t>매입 세금계산서 헤더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chemeClr val="tx1"/>
                          </a:solidFill>
                          <a:effectLst/>
                        </a:rPr>
                        <a:t>세금계산서의 주요항목에 대한 데이터를 보관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293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effectLst/>
                        </a:rPr>
                        <a:t>ZDTV3T_AP_ITEM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chemeClr val="tx1"/>
                          </a:solidFill>
                          <a:effectLst/>
                        </a:rPr>
                        <a:t>매입 세금계산서 품목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chemeClr val="tx1"/>
                          </a:solidFill>
                          <a:effectLst/>
                        </a:rPr>
                        <a:t>세금계산서 품목의 정보를 보관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293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effectLst/>
                        </a:rPr>
                        <a:t>ZDTV3T_AP_PAYM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solidFill>
                            <a:schemeClr val="tx1"/>
                          </a:solidFill>
                          <a:effectLst/>
                        </a:rPr>
                        <a:t>매입 세금계산서 결제정보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chemeClr val="tx1"/>
                          </a:solidFill>
                          <a:effectLst/>
                        </a:rPr>
                        <a:t>세금계산서 결제방법에 대한 정보를 보관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93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effectLst/>
                        </a:rPr>
                        <a:t>ZDTV3T_AP_EXT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chemeClr val="tx1"/>
                          </a:solidFill>
                          <a:effectLst/>
                        </a:rPr>
                        <a:t>매입 세금계산서 헤더 추가정보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solidFill>
                            <a:schemeClr val="tx1"/>
                          </a:solidFill>
                          <a:effectLst/>
                        </a:rPr>
                        <a:t>세금계산서와</a:t>
                      </a:r>
                      <a:r>
                        <a:rPr lang="en-US" sz="1000" kern="0" dirty="0">
                          <a:solidFill>
                            <a:schemeClr val="tx1"/>
                          </a:solidFill>
                          <a:effectLst/>
                        </a:rPr>
                        <a:t> 1:1 </a:t>
                      </a:r>
                      <a:r>
                        <a:rPr lang="ko-KR" sz="1000" kern="0" dirty="0">
                          <a:solidFill>
                            <a:schemeClr val="tx1"/>
                          </a:solidFill>
                          <a:effectLst/>
                        </a:rPr>
                        <a:t>구조로 추가로 관리하고자 하는 경우 </a:t>
                      </a:r>
                      <a:r>
                        <a:rPr lang="ko-KR" sz="1000" kern="0" dirty="0" smtClean="0">
                          <a:solidFill>
                            <a:schemeClr val="tx1"/>
                          </a:solidFill>
                          <a:effectLst/>
                        </a:rPr>
                        <a:t>사용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93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chemeClr val="tx1"/>
                          </a:solidFill>
                          <a:effectLst/>
                        </a:rPr>
                        <a:t>ZDTV3T_AP_EXT_D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solidFill>
                            <a:schemeClr val="tx1"/>
                          </a:solidFill>
                          <a:effectLst/>
                        </a:rPr>
                        <a:t>매입세금계사서 전표 관리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solidFill>
                            <a:schemeClr val="tx1"/>
                          </a:solidFill>
                          <a:effectLst/>
                        </a:rPr>
                        <a:t>세금계산서와</a:t>
                      </a:r>
                      <a:r>
                        <a:rPr lang="en-US" sz="1000" kern="0" dirty="0">
                          <a:solidFill>
                            <a:schemeClr val="tx1"/>
                          </a:solidFill>
                          <a:effectLst/>
                        </a:rPr>
                        <a:t> 1:N </a:t>
                      </a:r>
                      <a:r>
                        <a:rPr lang="ko-KR" sz="1000" kern="0" dirty="0">
                          <a:solidFill>
                            <a:schemeClr val="tx1"/>
                          </a:solidFill>
                          <a:effectLst/>
                        </a:rPr>
                        <a:t>구조로 </a:t>
                      </a:r>
                      <a:r>
                        <a:rPr lang="ko-KR" sz="1000" kern="0" dirty="0" err="1">
                          <a:solidFill>
                            <a:schemeClr val="tx1"/>
                          </a:solidFill>
                          <a:effectLst/>
                        </a:rPr>
                        <a:t>전표번호등을</a:t>
                      </a:r>
                      <a:r>
                        <a:rPr lang="ko-KR" sz="1000" kern="0" dirty="0">
                          <a:solidFill>
                            <a:schemeClr val="tx1"/>
                          </a:solidFill>
                          <a:effectLst/>
                        </a:rPr>
                        <a:t> 관리하고자 하는 경우 </a:t>
                      </a:r>
                      <a:r>
                        <a:rPr lang="ko-KR" sz="1000" kern="0" dirty="0" smtClean="0">
                          <a:solidFill>
                            <a:schemeClr val="tx1"/>
                          </a:solidFill>
                          <a:effectLst/>
                        </a:rPr>
                        <a:t>사용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93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chemeClr val="tx1"/>
                          </a:solidFill>
                          <a:effectLst/>
                        </a:rPr>
                        <a:t>ZDTV3T_AP_STAT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solidFill>
                            <a:schemeClr val="tx1"/>
                          </a:solidFill>
                          <a:effectLst/>
                        </a:rPr>
                        <a:t>매입 세금계산서 상태수신 정보 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solidFill>
                            <a:schemeClr val="tx1"/>
                          </a:solidFill>
                          <a:effectLst/>
                        </a:rPr>
                        <a:t>세금계산서 수신내역에 대한 관리 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2939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chemeClr val="tx1"/>
                          </a:solidFill>
                          <a:effectLst/>
                        </a:rPr>
                        <a:t>ZDTV3T_NTS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solidFill>
                            <a:schemeClr val="tx1"/>
                          </a:solidFill>
                          <a:effectLst/>
                        </a:rPr>
                        <a:t>이세로 세금계산서 자료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0" dirty="0" err="1">
                          <a:solidFill>
                            <a:schemeClr val="tx1"/>
                          </a:solidFill>
                          <a:effectLst/>
                        </a:rPr>
                        <a:t>이세로에</a:t>
                      </a:r>
                      <a:r>
                        <a:rPr lang="ko-KR" sz="1000" kern="0" dirty="0">
                          <a:solidFill>
                            <a:schemeClr val="tx1"/>
                          </a:solidFill>
                          <a:effectLst/>
                        </a:rPr>
                        <a:t> 존재하는 자료를 보관하여 대사용으로 사용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3077" marR="83077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 bwMode="auto">
          <a:xfrm>
            <a:off x="250819" y="4893446"/>
            <a:ext cx="8642602" cy="1944428"/>
          </a:xfrm>
          <a:prstGeom prst="rect">
            <a:avLst/>
          </a:prstGeom>
          <a:noFill/>
          <a:ln w="6350" algn="ctr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lIns="0" tIns="72000" rIns="0" bIns="72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endParaRPr lang="ko-KR" altLang="en-US" sz="1200" b="1" dirty="0" err="1" smtClean="0">
              <a:latin typeface="+mn-ea"/>
              <a:ea typeface="+mn-ea"/>
            </a:endParaRPr>
          </a:p>
        </p:txBody>
      </p:sp>
      <p:sp>
        <p:nvSpPr>
          <p:cNvPr id="6" name="원통 5"/>
          <p:cNvSpPr/>
          <p:nvPr/>
        </p:nvSpPr>
        <p:spPr bwMode="gray">
          <a:xfrm>
            <a:off x="3629995" y="5541435"/>
            <a:ext cx="1296866" cy="720725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kern="0" dirty="0" smtClean="0">
                <a:solidFill>
                  <a:srgbClr val="FFFFFF"/>
                </a:solidFill>
                <a:latin typeface="+mn-ea"/>
                <a:ea typeface="+mn-ea"/>
              </a:rPr>
              <a:t>ZDTV3_AP_HEAD</a:t>
            </a:r>
            <a:endParaRPr kumimoji="0" lang="ko-KR" altLang="en-US" sz="1000" b="1" kern="0" dirty="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" name="원통 6"/>
          <p:cNvSpPr/>
          <p:nvPr/>
        </p:nvSpPr>
        <p:spPr bwMode="gray">
          <a:xfrm>
            <a:off x="1613626" y="5109635"/>
            <a:ext cx="1296866" cy="720725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kern="0" dirty="0" smtClean="0">
                <a:solidFill>
                  <a:srgbClr val="FFFFFF"/>
                </a:solidFill>
                <a:latin typeface="+mn-ea"/>
                <a:ea typeface="+mn-ea"/>
              </a:rPr>
              <a:t>ZDTV3_AP_ITEM</a:t>
            </a:r>
            <a:endParaRPr kumimoji="0" lang="ko-KR" altLang="en-US" sz="1000" b="1" kern="0" dirty="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" name="원통 7"/>
          <p:cNvSpPr/>
          <p:nvPr/>
        </p:nvSpPr>
        <p:spPr bwMode="gray">
          <a:xfrm>
            <a:off x="1613626" y="5937871"/>
            <a:ext cx="1296866" cy="719137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kern="0" dirty="0" smtClean="0">
                <a:solidFill>
                  <a:srgbClr val="FFFFFF"/>
                </a:solidFill>
                <a:latin typeface="+mn-ea"/>
                <a:ea typeface="+mn-ea"/>
              </a:rPr>
              <a:t>ZDTV3_AP_PAYM</a:t>
            </a:r>
          </a:p>
        </p:txBody>
      </p:sp>
      <p:sp>
        <p:nvSpPr>
          <p:cNvPr id="9" name="원통 8"/>
          <p:cNvSpPr/>
          <p:nvPr/>
        </p:nvSpPr>
        <p:spPr bwMode="gray">
          <a:xfrm>
            <a:off x="5789972" y="5109635"/>
            <a:ext cx="1296866" cy="720725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kern="0" dirty="0" smtClean="0">
                <a:solidFill>
                  <a:srgbClr val="FFFFFF"/>
                </a:solidFill>
                <a:latin typeface="+mn-ea"/>
                <a:ea typeface="+mn-ea"/>
              </a:rPr>
              <a:t>ZDTV3_AP_EXT</a:t>
            </a:r>
            <a:endParaRPr kumimoji="0" lang="ko-KR" altLang="en-US" sz="1000" b="1" kern="0" dirty="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0" name="원통 9"/>
          <p:cNvSpPr/>
          <p:nvPr/>
        </p:nvSpPr>
        <p:spPr bwMode="gray">
          <a:xfrm>
            <a:off x="5789972" y="5937871"/>
            <a:ext cx="1296866" cy="719137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kern="0" dirty="0" smtClean="0">
                <a:solidFill>
                  <a:srgbClr val="FFFFFF"/>
                </a:solidFill>
                <a:latin typeface="+mn-ea"/>
                <a:ea typeface="+mn-ea"/>
              </a:rPr>
              <a:t>ZDTV3_AP_EXT_D</a:t>
            </a:r>
            <a:endParaRPr kumimoji="0" lang="ko-KR" altLang="en-US" sz="1000" b="1" kern="0" dirty="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cxnSp>
        <p:nvCxnSpPr>
          <p:cNvPr id="11" name="직선 연결선 10"/>
          <p:cNvCxnSpPr>
            <a:stCxn id="6" idx="2"/>
            <a:endCxn id="7" idx="4"/>
          </p:cNvCxnSpPr>
          <p:nvPr/>
        </p:nvCxnSpPr>
        <p:spPr>
          <a:xfrm rot="10800000">
            <a:off x="2910492" y="5469997"/>
            <a:ext cx="719503" cy="431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2"/>
          </p:cNvCxnSpPr>
          <p:nvPr/>
        </p:nvCxnSpPr>
        <p:spPr>
          <a:xfrm rot="10800000" flipV="1">
            <a:off x="2910492" y="5901797"/>
            <a:ext cx="719503" cy="431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9" idx="2"/>
            <a:endCxn id="6" idx="4"/>
          </p:cNvCxnSpPr>
          <p:nvPr/>
        </p:nvCxnSpPr>
        <p:spPr>
          <a:xfrm rot="10800000" flipV="1">
            <a:off x="4926862" y="5469997"/>
            <a:ext cx="863111" cy="431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6" idx="4"/>
          </p:cNvCxnSpPr>
          <p:nvPr/>
        </p:nvCxnSpPr>
        <p:spPr>
          <a:xfrm rot="10800000">
            <a:off x="4926862" y="5901797"/>
            <a:ext cx="863111" cy="431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269511" y="5423959"/>
            <a:ext cx="423514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100" dirty="0" smtClean="0">
                <a:latin typeface="+mn-ea"/>
              </a:rPr>
              <a:t>N:1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3197708" y="6144684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100" dirty="0" smtClean="0">
                <a:latin typeface="+mn-ea"/>
              </a:rPr>
              <a:t>0.1:1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4959100" y="5469998"/>
            <a:ext cx="397866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100" dirty="0" smtClean="0">
                <a:latin typeface="+mn-ea"/>
              </a:rPr>
              <a:t>1:1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4998665" y="6144684"/>
            <a:ext cx="423514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100" dirty="0" smtClean="0">
                <a:latin typeface="+mn-ea"/>
              </a:rPr>
              <a:t>1:N</a:t>
            </a:r>
            <a:endParaRPr lang="ko-KR" altLang="en-US" sz="1100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7725" y="603375"/>
            <a:ext cx="8668772" cy="52136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3-2. </a:t>
            </a:r>
            <a:r>
              <a:rPr lang="en-US" altLang="ko-KR" dirty="0">
                <a:latin typeface="가는각진제목체" panose="02030600000101010101" pitchFamily="18" charset="-127"/>
              </a:rPr>
              <a:t>ETAX Interface </a:t>
            </a:r>
            <a:r>
              <a:rPr lang="ko-KR" altLang="en-US" dirty="0">
                <a:latin typeface="가는각진제목체" panose="02030600000101010101" pitchFamily="18" charset="-127"/>
              </a:rPr>
              <a:t>테이블 </a:t>
            </a:r>
            <a:r>
              <a:rPr lang="en-US" altLang="ko-KR" dirty="0">
                <a:latin typeface="가는각진제목체" panose="02030600000101010101" pitchFamily="18" charset="-127"/>
              </a:rPr>
              <a:t>(ZDTV3T_*)</a:t>
            </a:r>
            <a:br>
              <a:rPr lang="en-US" altLang="ko-KR" dirty="0">
                <a:latin typeface="가는각진제목체" panose="02030600000101010101" pitchFamily="18" charset="-127"/>
              </a:rPr>
            </a:br>
            <a:endParaRPr lang="ko-K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46739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7725" y="603375"/>
            <a:ext cx="8668772" cy="52136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3-3. </a:t>
            </a:r>
            <a:r>
              <a:rPr lang="ko-KR" altLang="en-US" dirty="0">
                <a:latin typeface="가는각진제목체" pitchFamily="18" charset="-127"/>
              </a:rPr>
              <a:t>국세청 전송 테이블 </a:t>
            </a:r>
            <a:r>
              <a:rPr lang="en-US" altLang="ko-KR" dirty="0">
                <a:latin typeface="가는각진제목체" pitchFamily="18" charset="-127"/>
              </a:rPr>
              <a:t>( T*)</a:t>
            </a:r>
            <a:endParaRPr 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63065"/>
              </p:ext>
            </p:extLst>
          </p:nvPr>
        </p:nvGraphicFramePr>
        <p:xfrm>
          <a:off x="1115616" y="1556792"/>
          <a:ext cx="5472608" cy="1584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6323"/>
                <a:gridCol w="3596285"/>
              </a:tblGrid>
              <a:tr h="3394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+mj-ea"/>
                          <a:ea typeface="+mj-ea"/>
                        </a:rPr>
                        <a:t>테이블명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T_ALICE_DSIG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전자 서명 된 전자세금계산서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T_ALICE_ENTRY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세금계산서 상세정보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T_ALICE_ITEMS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세금계산서 품목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T_CHARLES_ENTRY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국세청 전송 세금계산서 테이블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T_CHARLES_REFLOW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국세청 전송 관리번호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942822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7724" y="750936"/>
            <a:ext cx="8776275" cy="73739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고객원장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세무발행 정보 </a:t>
            </a:r>
            <a:r>
              <a:rPr lang="en-US" altLang="ko-KR" dirty="0" smtClean="0"/>
              <a:t>As-Is </a:t>
            </a:r>
            <a:r>
              <a:rPr lang="en-US" altLang="ko-KR" dirty="0"/>
              <a:t>( </a:t>
            </a:r>
            <a:r>
              <a:rPr lang="en-US" altLang="ko-KR" dirty="0" smtClean="0"/>
              <a:t>1/10 </a:t>
            </a:r>
            <a:r>
              <a:rPr lang="en-US" altLang="ko-KR" dirty="0"/>
              <a:t>)</a:t>
            </a:r>
            <a:endParaRPr 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4676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092280" y="5445224"/>
            <a:ext cx="134692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78260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91880" y="2564904"/>
            <a:ext cx="2530624" cy="914400"/>
          </a:xfrm>
        </p:spPr>
        <p:txBody>
          <a:bodyPr/>
          <a:lstStyle/>
          <a:p>
            <a:r>
              <a:rPr lang="ko-KR" altLang="en-US" dirty="0" smtClean="0"/>
              <a:t>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03945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7724" y="750936"/>
            <a:ext cx="8776275" cy="737393"/>
          </a:xfrm>
        </p:spPr>
        <p:txBody>
          <a:bodyPr>
            <a:normAutofit/>
          </a:bodyPr>
          <a:lstStyle/>
          <a:p>
            <a:r>
              <a:rPr lang="en-US" altLang="ko-KR" dirty="0"/>
              <a:t>1-1. </a:t>
            </a:r>
            <a:r>
              <a:rPr lang="ko-KR" altLang="en-US" dirty="0" smtClean="0"/>
              <a:t>고객원장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세무발행 정보 </a:t>
            </a:r>
            <a:r>
              <a:rPr lang="en-US" altLang="ko-KR" dirty="0" smtClean="0"/>
              <a:t>As-Is </a:t>
            </a:r>
            <a:r>
              <a:rPr lang="en-US" altLang="ko-KR" dirty="0"/>
              <a:t>( </a:t>
            </a:r>
            <a:r>
              <a:rPr lang="en-US" altLang="ko-KR" dirty="0" smtClean="0"/>
              <a:t>2/10 </a:t>
            </a:r>
            <a:r>
              <a:rPr lang="en-US" altLang="ko-KR" dirty="0"/>
              <a:t>)</a:t>
            </a:r>
            <a:endParaRPr 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7467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376715" y="3254127"/>
            <a:ext cx="78849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90389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7724" y="750936"/>
            <a:ext cx="8776275" cy="737393"/>
          </a:xfrm>
        </p:spPr>
        <p:txBody>
          <a:bodyPr>
            <a:normAutofit/>
          </a:bodyPr>
          <a:lstStyle/>
          <a:p>
            <a:r>
              <a:rPr lang="en-US" altLang="ko-KR" dirty="0"/>
              <a:t>1-1. </a:t>
            </a:r>
            <a:r>
              <a:rPr lang="ko-KR" altLang="en-US" dirty="0" smtClean="0"/>
              <a:t>고객원장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세무발행 정보 </a:t>
            </a:r>
            <a:r>
              <a:rPr lang="en-US" altLang="ko-KR" dirty="0" smtClean="0"/>
              <a:t>As-Is </a:t>
            </a:r>
            <a:r>
              <a:rPr lang="en-US" altLang="ko-KR" dirty="0"/>
              <a:t>( </a:t>
            </a:r>
            <a:r>
              <a:rPr lang="en-US" altLang="ko-KR" dirty="0" smtClean="0"/>
              <a:t>3/10 </a:t>
            </a:r>
            <a:r>
              <a:rPr lang="en-US" altLang="ko-KR" dirty="0"/>
              <a:t>)</a:t>
            </a:r>
            <a:endParaRPr 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71700"/>
            <a:ext cx="7467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044527" y="3251076"/>
            <a:ext cx="345638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13338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7724" y="750936"/>
            <a:ext cx="8776275" cy="737393"/>
          </a:xfrm>
        </p:spPr>
        <p:txBody>
          <a:bodyPr>
            <a:normAutofit/>
          </a:bodyPr>
          <a:lstStyle/>
          <a:p>
            <a:r>
              <a:rPr lang="en-US" altLang="ko-KR" dirty="0"/>
              <a:t>1-1. </a:t>
            </a:r>
            <a:r>
              <a:rPr lang="ko-KR" altLang="en-US" dirty="0" smtClean="0"/>
              <a:t>고객원장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세무발행 정보 </a:t>
            </a:r>
            <a:r>
              <a:rPr lang="en-US" altLang="ko-KR" dirty="0" smtClean="0"/>
              <a:t>As-Is </a:t>
            </a:r>
            <a:r>
              <a:rPr lang="en-US" altLang="ko-KR" dirty="0"/>
              <a:t>( </a:t>
            </a:r>
            <a:r>
              <a:rPr lang="en-US" altLang="ko-KR" dirty="0" smtClean="0"/>
              <a:t>4/10 </a:t>
            </a:r>
            <a:r>
              <a:rPr lang="en-US" altLang="ko-KR" dirty="0"/>
              <a:t>)</a:t>
            </a:r>
            <a:endParaRPr 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2108"/>
            <a:ext cx="6614120" cy="490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79912" y="5517232"/>
            <a:ext cx="1510283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91756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7724" y="750936"/>
            <a:ext cx="8776275" cy="737393"/>
          </a:xfrm>
        </p:spPr>
        <p:txBody>
          <a:bodyPr>
            <a:normAutofit/>
          </a:bodyPr>
          <a:lstStyle/>
          <a:p>
            <a:r>
              <a:rPr lang="en-US" altLang="ko-KR" dirty="0"/>
              <a:t>1-1. </a:t>
            </a:r>
            <a:r>
              <a:rPr lang="ko-KR" altLang="en-US" dirty="0" smtClean="0"/>
              <a:t>고객원장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세무발행 정보 </a:t>
            </a:r>
            <a:r>
              <a:rPr lang="en-US" altLang="ko-KR" dirty="0" smtClean="0"/>
              <a:t>As-Is </a:t>
            </a:r>
            <a:r>
              <a:rPr lang="en-US" altLang="ko-KR" dirty="0"/>
              <a:t>( </a:t>
            </a:r>
            <a:r>
              <a:rPr lang="en-US" altLang="ko-KR" dirty="0" smtClean="0"/>
              <a:t>5/10 </a:t>
            </a:r>
            <a:r>
              <a:rPr lang="en-US" altLang="ko-KR" dirty="0"/>
              <a:t>)</a:t>
            </a:r>
            <a:endParaRPr 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4676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006233" y="5445224"/>
            <a:ext cx="1432967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34204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7724" y="750936"/>
            <a:ext cx="8776275" cy="737393"/>
          </a:xfrm>
        </p:spPr>
        <p:txBody>
          <a:bodyPr>
            <a:normAutofit/>
          </a:bodyPr>
          <a:lstStyle/>
          <a:p>
            <a:r>
              <a:rPr lang="en-US" altLang="ko-KR" dirty="0"/>
              <a:t>1-1. </a:t>
            </a:r>
            <a:r>
              <a:rPr lang="ko-KR" altLang="en-US" dirty="0" smtClean="0"/>
              <a:t>고객원장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세무발행 정보 </a:t>
            </a:r>
            <a:r>
              <a:rPr lang="en-US" altLang="ko-KR" dirty="0" smtClean="0"/>
              <a:t>As-Is </a:t>
            </a:r>
            <a:r>
              <a:rPr lang="en-US" altLang="ko-KR" dirty="0"/>
              <a:t>( </a:t>
            </a:r>
            <a:r>
              <a:rPr lang="en-US" altLang="ko-KR" dirty="0" smtClean="0"/>
              <a:t>6/10 </a:t>
            </a:r>
            <a:r>
              <a:rPr lang="en-US" altLang="ko-KR" dirty="0"/>
              <a:t>)</a:t>
            </a:r>
            <a:endParaRPr 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7467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64288" y="5805264"/>
            <a:ext cx="1216943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934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7724" y="750936"/>
            <a:ext cx="8776275" cy="737393"/>
          </a:xfrm>
        </p:spPr>
        <p:txBody>
          <a:bodyPr>
            <a:normAutofit/>
          </a:bodyPr>
          <a:lstStyle/>
          <a:p>
            <a:r>
              <a:rPr lang="en-US" altLang="ko-KR" dirty="0"/>
              <a:t>1-1. </a:t>
            </a:r>
            <a:r>
              <a:rPr lang="ko-KR" altLang="en-US" dirty="0" smtClean="0"/>
              <a:t>고객원장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세무발행 정보 </a:t>
            </a:r>
            <a:r>
              <a:rPr lang="en-US" altLang="ko-KR" dirty="0" smtClean="0"/>
              <a:t>As-Is </a:t>
            </a:r>
            <a:r>
              <a:rPr lang="en-US" altLang="ko-KR" dirty="0"/>
              <a:t>( </a:t>
            </a:r>
            <a:r>
              <a:rPr lang="en-US" altLang="ko-KR" dirty="0" smtClean="0"/>
              <a:t>7/10 </a:t>
            </a:r>
            <a:r>
              <a:rPr lang="en-US" altLang="ko-KR" dirty="0"/>
              <a:t>)</a:t>
            </a:r>
            <a:endParaRPr 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4676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07704" y="3035052"/>
            <a:ext cx="345638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74274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theme1.xml><?xml version="1.0" encoding="utf-8"?>
<a:theme xmlns:a="http://schemas.openxmlformats.org/drawingml/2006/main" name="프로젝트 상태 보고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1273</Words>
  <Application>Microsoft Office PowerPoint</Application>
  <PresentationFormat>화면 슬라이드 쇼(4:3)</PresentationFormat>
  <Paragraphs>403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굴림</vt:lpstr>
      <vt:lpstr>Arial</vt:lpstr>
      <vt:lpstr>돋움</vt:lpstr>
      <vt:lpstr>Georgia</vt:lpstr>
      <vt:lpstr>Courier New</vt:lpstr>
      <vt:lpstr>바탕</vt:lpstr>
      <vt:lpstr>맑은 고딕</vt:lpstr>
      <vt:lpstr>Calibri</vt:lpstr>
      <vt:lpstr>가는각진제목체</vt:lpstr>
      <vt:lpstr>Times New Roman</vt:lpstr>
      <vt:lpstr>프로젝트 상태 보고서</vt:lpstr>
      <vt:lpstr>전자세금계산서 고도화 관련     - 시스템 변경사항 설명회</vt:lpstr>
      <vt:lpstr>1. 고객원장_세무발행 정보 정비  1-1. As_Is vs To_Be  1-2. 업무 프로세스  1-3. 사용자 매뉴얼   1-4. 고객원장/세무원장 Table, View  2. 세금계산서 발행 프로세스  2-1. 매출자동  2-2. 매출수동  2-3. 매출역발행  2-4. 매입역발행-유통수수료  2-5. 매입역발행-유대  2-6. 매입통합  3. 테이블 정보  3-1. ERP Interface 테이블 (SDC_TAX_SUMMARY_*)  3-2. ETAX Interface 테이블 (ZDTV3T_*)  3-3. 국세청 전송 테이블 ( T*)</vt:lpstr>
      <vt:lpstr>1-1. 고객원장 – 세무발행 정보 As-Is ( 1/10 )</vt:lpstr>
      <vt:lpstr>1-1. 고객원장 – 세무발행 정보 As-Is ( 2/10 )</vt:lpstr>
      <vt:lpstr>1-1. 고객원장 – 세무발행 정보 As-Is ( 3/10 )</vt:lpstr>
      <vt:lpstr>1-1. 고객원장 – 세무발행 정보 As-Is ( 4/10 )</vt:lpstr>
      <vt:lpstr>1-1. 고객원장 – 세무발행 정보 As-Is ( 5/10 )</vt:lpstr>
      <vt:lpstr>1-1. 고객원장 – 세무발행 정보 As-Is ( 6/10 )</vt:lpstr>
      <vt:lpstr>1-1. 고객원장 – 세무발행 정보 As-Is ( 7/10 )</vt:lpstr>
      <vt:lpstr>1-1. 고객원장 – 세무발행 정보 As-Is ( 8/10 )</vt:lpstr>
      <vt:lpstr>1-1. 고객원장 – 세무발행 정보 As-Is ( 9/10 )</vt:lpstr>
      <vt:lpstr>1-1. 고객원장 – 세무발행 정보 As-Is ( 10/10 )</vt:lpstr>
      <vt:lpstr>1-1. 고객원장 – 세무발행 정보 To-be ( 1/2 )</vt:lpstr>
      <vt:lpstr>1-1. 고객원장 – 세무발행 정보 To-be ( 2/2 )</vt:lpstr>
      <vt:lpstr>PowerPoint 프레젠테이션</vt:lpstr>
      <vt:lpstr>1-2. 업무 프로세스2 – DATA 관리</vt:lpstr>
      <vt:lpstr>1-2. 업무 프로세스3 – 업무 흐름</vt:lpstr>
      <vt:lpstr>1-4. 고객원장/세무원장 Table, View</vt:lpstr>
      <vt:lpstr>1. 고객원장_세무발행 정보 정비  1-1. As_Is vs To_Be  1-2. 업무 프로세스  1-3. 사용자 매뉴얼   1-4. 고객원장/세무원장 Table, View  2. 세금계산서 발행 프로세스  2-1. 매출자동  2-2. 매출수동  2-3. 매출역발행  2-4. 매입역발행-유통수수료  2-5. 매입역발행-유대  2-6. 매입통합  3. 테이블 정보  3-1. ERP Interface 테이블 (SDC_TAX_SUMMARY_*)  3-2. ETAX Interface 테이블 (ZDTV3T_*)  3-3. 국세청 전송 테이블 ( T*)</vt:lpstr>
      <vt:lpstr>2-1. 매출 자동분(AR_AR) 프로세스</vt:lpstr>
      <vt:lpstr>2-2. 매출 수동분(AR_AR/MANUAL) 프로세스</vt:lpstr>
      <vt:lpstr>2-3. 매출 역발행(AR_AR) 프로세스</vt:lpstr>
      <vt:lpstr>2-4. 매입 역발행/유통수수료(AP_BO) 프로세스</vt:lpstr>
      <vt:lpstr>2-5. 매입 역발행/유대계산서(AP_YU) 프로세스</vt:lpstr>
      <vt:lpstr>2-6. 매입통합(AP_AP) 프로세스</vt:lpstr>
      <vt:lpstr>1. 고객원장_세무발행 정보 정비  1-1. As_Is vs To_Be  1-2. 업무 프로세스  1-3. 사용자 매뉴얼   1-4. 고객원장/세무원장 Table, View  2. 세금계산서 발행 프로세스  2-1. 매출자동  2-2. 매출수동  2-3. 매출역발행  2-4. 매입역발행-유통수수료  2-5. 매입역발행-유대  2-6. 매입통합  3. 테이블 정보  3-1. ERP Interface 테이블 (SDC_TAX_SUMMARY_*)  3-2. ETAX Interface 테이블 (ZDTV3T_*)  3-3. 국세청 전송 테이블 ( T*)</vt:lpstr>
      <vt:lpstr>3-1. ERP Interface 테이블 (SDC_TAX_SUMMARY_*) </vt:lpstr>
      <vt:lpstr>3-2. ETAX Interface 테이블 (ZDTV3T_*) </vt:lpstr>
      <vt:lpstr>3-3. 국세청 전송 테이블 ( T*)</vt:lpstr>
      <vt:lpstr>끝.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2012-10-16T07:10:57Z</dcterms:created>
  <dcterms:modified xsi:type="dcterms:W3CDTF">2015-08-17T09:04:51Z</dcterms:modified>
</cp:coreProperties>
</file>