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347" r:id="rId2"/>
    <p:sldId id="351" r:id="rId3"/>
    <p:sldId id="350" r:id="rId4"/>
    <p:sldId id="348" r:id="rId5"/>
    <p:sldId id="352" r:id="rId6"/>
  </p:sldIdLst>
  <p:sldSz cx="9144000" cy="6858000" type="screen4x3"/>
  <p:notesSz cx="6858000" cy="9144000"/>
  <p:embeddedFontLst>
    <p:embeddedFont>
      <p:font typeface="가는각진제목체" panose="02030600000101010101" pitchFamily="18" charset="-127"/>
      <p:regular r:id="rId9"/>
    </p:embeddedFont>
    <p:embeddedFont>
      <p:font typeface="맑은 고딕" panose="020B0503020000020004" pitchFamily="50" charset="-127"/>
      <p:regular r:id="rId10"/>
      <p:bold r:id="rId1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D86"/>
    <a:srgbClr val="C0E6EA"/>
    <a:srgbClr val="00CCFF"/>
    <a:srgbClr val="C2D105"/>
    <a:srgbClr val="DCE747"/>
    <a:srgbClr val="FFFFBD"/>
    <a:srgbClr val="FFFF89"/>
    <a:srgbClr val="FFFF97"/>
    <a:srgbClr val="99CC00"/>
    <a:srgbClr val="51D0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31" autoAdjust="0"/>
    <p:restoredTop sz="87470" autoAdjust="0"/>
  </p:normalViewPr>
  <p:slideViewPr>
    <p:cSldViewPr>
      <p:cViewPr varScale="1">
        <p:scale>
          <a:sx n="64" d="100"/>
          <a:sy n="64" d="100"/>
        </p:scale>
        <p:origin x="-178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3870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CCFBE2-2B8D-499C-81C9-2CD5B3EB8E93}" type="datetimeFigureOut">
              <a:rPr lang="ko-KR" altLang="en-US" smtClean="0"/>
              <a:pPr/>
              <a:t>2017-11-08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54DD7E-3179-445A-81DB-781C4554AFF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88241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545AC5-813F-4ED1-B011-8EA17CB93331}" type="datetimeFigureOut">
              <a:rPr lang="ko-KR" altLang="en-US" smtClean="0"/>
              <a:pPr/>
              <a:t>2017-11-08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504B90-27FD-422C-8CC6-2AADAD122D0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21787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383360" y="2780928"/>
            <a:ext cx="5760640" cy="430887"/>
          </a:xfr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lang="ko-KR" altLang="en-US" sz="2500" kern="1200" dirty="0">
                <a:solidFill>
                  <a:schemeClr val="bg1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</a:lstStyle>
          <a:p>
            <a:fld id="{ED3D6733-6F27-4404-AB51-585418F146E5}" type="datetimeFigureOut">
              <a:rPr lang="ko-KR" altLang="en-US" smtClean="0"/>
              <a:pPr/>
              <a:t>2017-11-08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</a:lstStyle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제목 1"/>
          <p:cNvSpPr>
            <a:spLocks noGrp="1"/>
          </p:cNvSpPr>
          <p:nvPr>
            <p:ph type="ctrTitle"/>
          </p:nvPr>
        </p:nvSpPr>
        <p:spPr>
          <a:xfrm>
            <a:off x="3383360" y="836712"/>
            <a:ext cx="5760640" cy="1944216"/>
          </a:xfr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lang="ko-KR" altLang="en-US" sz="6000" kern="1200" dirty="0">
                <a:solidFill>
                  <a:srgbClr val="00CCFF"/>
                </a:solidFill>
                <a:effectLst>
                  <a:innerShdw blurRad="38100" dist="25400" dir="18900000">
                    <a:prstClr val="black">
                      <a:alpha val="28000"/>
                    </a:prstClr>
                  </a:innerShdw>
                </a:effectLst>
                <a:latin typeface="가는각진제목체" panose="02030600000101010101" pitchFamily="18" charset="-127"/>
                <a:ea typeface="가는각진제목체" panose="02030600000101010101" pitchFamily="18" charset="-127"/>
                <a:cs typeface="+mj-cs"/>
              </a:defRPr>
            </a:lvl1pPr>
          </a:lstStyle>
          <a:p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2017-11-08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3568" y="2636912"/>
            <a:ext cx="7772400" cy="1362075"/>
          </a:xfrm>
        </p:spPr>
        <p:txBody>
          <a:bodyPr anchor="ctr"/>
          <a:lstStyle>
            <a:lvl1pPr algn="ctr">
              <a:defRPr sz="4000" b="0" cap="all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2017-11-08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:\프리미엄템플릿\그래픽무늬-속지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29200" y="2543175"/>
            <a:ext cx="4114800" cy="4314825"/>
          </a:xfrm>
          <a:prstGeom prst="rect">
            <a:avLst/>
          </a:prstGeom>
          <a:noFill/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7016" y="-27384"/>
            <a:ext cx="8605464" cy="796908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2800" kern="1200" dirty="0">
                <a:solidFill>
                  <a:schemeClr val="tx2">
                    <a:lumMod val="75000"/>
                  </a:schemeClr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+mj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</a:lstStyle>
          <a:p>
            <a:fld id="{ED3D6733-6F27-4404-AB51-585418F146E5}" type="datetimeFigureOut">
              <a:rPr lang="ko-KR" altLang="en-US" smtClean="0"/>
              <a:pPr/>
              <a:t>2017-11-08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</a:lstStyle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G:\프리미엄템플릿\그래픽무늬-속지2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05662" y="3292475"/>
            <a:ext cx="1938338" cy="3565525"/>
          </a:xfrm>
          <a:prstGeom prst="rect">
            <a:avLst/>
          </a:prstGeom>
          <a:noFill/>
        </p:spPr>
      </p:pic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536" y="1196752"/>
            <a:ext cx="8402525" cy="5232644"/>
          </a:xfrm>
        </p:spPr>
        <p:txBody>
          <a:bodyPr/>
          <a:lstStyle>
            <a:lvl1pPr algn="l">
              <a:buNone/>
              <a:defRPr sz="2500">
                <a:solidFill>
                  <a:schemeClr val="tx1">
                    <a:lumMod val="75000"/>
                    <a:lumOff val="25000"/>
                  </a:schemeClr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  <a:lvl2pPr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2pPr>
            <a:lvl3pPr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3pPr>
            <a:lvl4pPr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4pPr>
            <a:lvl5pPr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500834"/>
            <a:ext cx="2133600" cy="220641"/>
          </a:xfrm>
        </p:spPr>
        <p:txBody>
          <a:bodyPr/>
          <a:lstStyle>
            <a:lvl1pPr>
              <a:defRPr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</a:lstStyle>
          <a:p>
            <a:fld id="{ED3D6733-6F27-4404-AB51-585418F146E5}" type="datetimeFigureOut">
              <a:rPr lang="ko-KR" altLang="en-US" smtClean="0"/>
              <a:pPr/>
              <a:t>2017-11-08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500834"/>
            <a:ext cx="2895600" cy="220641"/>
          </a:xfrm>
        </p:spPr>
        <p:txBody>
          <a:bodyPr/>
          <a:lstStyle>
            <a:lvl1pPr>
              <a:defRPr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500834"/>
            <a:ext cx="2133600" cy="220641"/>
          </a:xfrm>
        </p:spPr>
        <p:txBody>
          <a:bodyPr/>
          <a:lstStyle>
            <a:lvl1pPr>
              <a:defRPr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</a:lstStyle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530027" y="174295"/>
            <a:ext cx="8280920" cy="796908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2800" kern="1200" dirty="0">
                <a:solidFill>
                  <a:srgbClr val="002060"/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+mj-cs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</a:lstStyle>
          <a:p>
            <a:fld id="{ED3D6733-6F27-4404-AB51-585418F146E5}" type="datetimeFigureOut">
              <a:rPr lang="ko-KR" altLang="en-US" smtClean="0"/>
              <a:pPr/>
              <a:t>2017-11-08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</a:lstStyle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제목 1"/>
          <p:cNvSpPr>
            <a:spLocks noGrp="1"/>
          </p:cNvSpPr>
          <p:nvPr>
            <p:ph type="ctrTitle"/>
          </p:nvPr>
        </p:nvSpPr>
        <p:spPr>
          <a:xfrm>
            <a:off x="3203848" y="3068960"/>
            <a:ext cx="4680520" cy="1015653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lang="ko-KR" altLang="en-US" sz="8000" kern="1200" dirty="0">
                <a:solidFill>
                  <a:srgbClr val="00CCFF"/>
                </a:solidFill>
                <a:effectLst>
                  <a:innerShdw blurRad="38100" dist="25400" dir="18900000">
                    <a:prstClr val="black">
                      <a:alpha val="28000"/>
                    </a:prstClr>
                  </a:innerShdw>
                </a:effectLst>
                <a:latin typeface="가는각진제목체" panose="02030600000101010101" pitchFamily="18" charset="-127"/>
                <a:ea typeface="가는각진제목체" panose="02030600000101010101" pitchFamily="18" charset="-127"/>
                <a:cs typeface="+mj-cs"/>
              </a:defRPr>
            </a:lvl1pPr>
          </a:lstStyle>
          <a:p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19026"/>
            <a:ext cx="8229600" cy="796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062021"/>
            <a:ext cx="8229600" cy="5286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429396"/>
            <a:ext cx="2133600" cy="2920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</a:lstStyle>
          <a:p>
            <a:fld id="{ED3D6733-6F27-4404-AB51-585418F146E5}" type="datetimeFigureOut">
              <a:rPr lang="ko-KR" altLang="en-US" smtClean="0"/>
              <a:pPr/>
              <a:t>2017-11-08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429396"/>
            <a:ext cx="2895600" cy="2920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429396"/>
            <a:ext cx="2133600" cy="2920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</a:defRPr>
            </a:lvl1pPr>
          </a:lstStyle>
          <a:p>
            <a:fld id="{EE6BC638-39B7-4287-91A7-2A3DDA57329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1" r:id="rId3"/>
    <p:sldLayoutId id="2147483656" r:id="rId4"/>
    <p:sldLayoutId id="2147483650" r:id="rId5"/>
    <p:sldLayoutId id="2147483657" r:id="rId6"/>
  </p:sldLayoutIdLst>
  <p:txStyles>
    <p:titleStyle>
      <a:lvl1pPr algn="l" defTabSz="914400" rtl="0" eaLnBrk="1" latinLnBrk="1" hangingPunct="1">
        <a:spcBef>
          <a:spcPct val="0"/>
        </a:spcBef>
        <a:buNone/>
        <a:defRPr lang="ko-KR" altLang="en-US" sz="3500" kern="1200">
          <a:solidFill>
            <a:sysClr val="windowText" lastClr="000000"/>
          </a:solidFill>
          <a:latin typeface="가는각진제목체" panose="02030600000101010101" pitchFamily="18" charset="-127"/>
          <a:ea typeface="가는각진제목체" panose="02030600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lang="ko-KR" altLang="en-US" sz="2500" kern="1200" smtClean="0">
          <a:solidFill>
            <a:schemeClr val="tx1"/>
          </a:solidFill>
          <a:latin typeface="가는각진제목체" panose="02030600000101010101" pitchFamily="18" charset="-127"/>
          <a:ea typeface="가는각진제목체" panose="02030600000101010101" pitchFamily="18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lang="ko-KR" altLang="en-US" sz="1800" kern="1200" smtClean="0">
          <a:solidFill>
            <a:schemeClr val="tx1"/>
          </a:solidFill>
          <a:latin typeface="가는각진제목체" panose="02030600000101010101" pitchFamily="18" charset="-127"/>
          <a:ea typeface="가는각진제목체" panose="02030600000101010101" pitchFamily="18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lang="ko-KR" altLang="en-US" sz="1800" kern="1200" smtClean="0">
          <a:solidFill>
            <a:schemeClr val="tx1"/>
          </a:solidFill>
          <a:latin typeface="가는각진제목체" panose="02030600000101010101" pitchFamily="18" charset="-127"/>
          <a:ea typeface="가는각진제목체" panose="02030600000101010101" pitchFamily="18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lang="ko-KR" altLang="en-US" sz="1800" kern="1200" smtClean="0">
          <a:solidFill>
            <a:schemeClr val="tx1"/>
          </a:solidFill>
          <a:latin typeface="가는각진제목체" panose="02030600000101010101" pitchFamily="18" charset="-127"/>
          <a:ea typeface="가는각진제목체" panose="02030600000101010101" pitchFamily="18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lang="ko-KR" altLang="en-US" sz="1800" kern="1200">
          <a:solidFill>
            <a:schemeClr val="tx1"/>
          </a:solidFill>
          <a:latin typeface="가는각진제목체" panose="02030600000101010101" pitchFamily="18" charset="-127"/>
          <a:ea typeface="가는각진제목체" panose="02030600000101010101" pitchFamily="18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직사각형 53"/>
          <p:cNvSpPr/>
          <p:nvPr/>
        </p:nvSpPr>
        <p:spPr>
          <a:xfrm>
            <a:off x="298334" y="2038340"/>
            <a:ext cx="3458826" cy="3557449"/>
          </a:xfrm>
          <a:prstGeom prst="rect">
            <a:avLst/>
          </a:prstGeom>
          <a:solidFill>
            <a:schemeClr val="accent1">
              <a:lumMod val="60000"/>
              <a:lumOff val="40000"/>
              <a:alpha val="47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00">
              <a:solidFill>
                <a:schemeClr val="tx1"/>
              </a:solidFill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7016" y="260648"/>
            <a:ext cx="8605464" cy="508876"/>
          </a:xfrm>
        </p:spPr>
        <p:txBody>
          <a:bodyPr>
            <a:normAutofit fontScale="90000"/>
          </a:bodyPr>
          <a:lstStyle/>
          <a:p>
            <a:r>
              <a:rPr lang="en-US" altLang="ko-KR" b="1" dirty="0" smtClean="0"/>
              <a:t>1. </a:t>
            </a:r>
            <a:r>
              <a:rPr lang="ko-KR" altLang="en-US" b="1" dirty="0" smtClean="0"/>
              <a:t>시스템 구성도</a:t>
            </a:r>
            <a:endParaRPr lang="ko-KR" altLang="en-US" b="1" dirty="0"/>
          </a:p>
        </p:txBody>
      </p:sp>
      <p:sp>
        <p:nvSpPr>
          <p:cNvPr id="4" name="직사각형 3"/>
          <p:cNvSpPr/>
          <p:nvPr/>
        </p:nvSpPr>
        <p:spPr>
          <a:xfrm>
            <a:off x="4089802" y="2038340"/>
            <a:ext cx="3010603" cy="35489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00">
              <a:solidFill>
                <a:schemeClr val="tx1"/>
              </a:solidFill>
              <a:latin typeface="가는각진제목체" pitchFamily="18" charset="-127"/>
              <a:ea typeface="가는각진제목체" pitchFamily="18" charset="-127"/>
            </a:endParaRPr>
          </a:p>
        </p:txBody>
      </p:sp>
      <p:grpSp>
        <p:nvGrpSpPr>
          <p:cNvPr id="7" name="그룹 1"/>
          <p:cNvGrpSpPr>
            <a:grpSpLocks/>
          </p:cNvGrpSpPr>
          <p:nvPr/>
        </p:nvGrpSpPr>
        <p:grpSpPr bwMode="auto">
          <a:xfrm>
            <a:off x="367725" y="1488330"/>
            <a:ext cx="3389435" cy="396875"/>
            <a:chOff x="229684" y="1772816"/>
            <a:chExt cx="3747940" cy="361817"/>
          </a:xfrm>
        </p:grpSpPr>
        <p:sp>
          <p:nvSpPr>
            <p:cNvPr id="8" name="Line 5"/>
            <p:cNvSpPr>
              <a:spLocks noChangeShapeType="1"/>
            </p:cNvSpPr>
            <p:nvPr/>
          </p:nvSpPr>
          <p:spPr bwMode="auto">
            <a:xfrm>
              <a:off x="229684" y="2134633"/>
              <a:ext cx="374794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wrap="none" lIns="72000" tIns="72000" rIns="72000" bIns="72000"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300" b="1" kern="0">
                <a:latin typeface="가는각진제목체" pitchFamily="18" charset="-127"/>
                <a:ea typeface="가는각진제목체" pitchFamily="18" charset="-127"/>
              </a:endParaRPr>
            </a:p>
          </p:txBody>
        </p:sp>
        <p:sp>
          <p:nvSpPr>
            <p:cNvPr id="9" name="Text Box 6"/>
            <p:cNvSpPr txBox="1">
              <a:spLocks noChangeArrowheads="1"/>
            </p:cNvSpPr>
            <p:nvPr/>
          </p:nvSpPr>
          <p:spPr bwMode="auto">
            <a:xfrm>
              <a:off x="915105" y="1772816"/>
              <a:ext cx="2599090" cy="322741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72000" tIns="72000" rIns="72000" bIns="72000" anchor="b"/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9pPr>
            </a:lstStyle>
            <a:p>
              <a:pPr algn="ctr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300" b="1" kern="0" dirty="0" smtClean="0">
                  <a:latin typeface="가는각진제목체" pitchFamily="18" charset="-127"/>
                  <a:ea typeface="가는각진제목체" pitchFamily="18" charset="-127"/>
                </a:rPr>
                <a:t>서울우유 </a:t>
              </a:r>
              <a:r>
                <a:rPr lang="en-US" altLang="ko-KR" sz="1300" b="1" kern="0" dirty="0" smtClean="0">
                  <a:latin typeface="가는각진제목체" pitchFamily="18" charset="-127"/>
                  <a:ea typeface="가는각진제목체" pitchFamily="18" charset="-127"/>
                </a:rPr>
                <a:t>ERP</a:t>
              </a:r>
            </a:p>
          </p:txBody>
        </p:sp>
      </p:grpSp>
      <p:grpSp>
        <p:nvGrpSpPr>
          <p:cNvPr id="10" name="그룹 1"/>
          <p:cNvGrpSpPr>
            <a:grpSpLocks/>
          </p:cNvGrpSpPr>
          <p:nvPr/>
        </p:nvGrpSpPr>
        <p:grpSpPr bwMode="auto">
          <a:xfrm>
            <a:off x="4089802" y="1488330"/>
            <a:ext cx="2924908" cy="396875"/>
            <a:chOff x="-1181996" y="1772818"/>
            <a:chExt cx="8902080" cy="361813"/>
          </a:xfrm>
        </p:grpSpPr>
        <p:sp>
          <p:nvSpPr>
            <p:cNvPr id="11" name="Line 5"/>
            <p:cNvSpPr>
              <a:spLocks noChangeShapeType="1"/>
            </p:cNvSpPr>
            <p:nvPr/>
          </p:nvSpPr>
          <p:spPr bwMode="auto">
            <a:xfrm>
              <a:off x="-1181996" y="2134631"/>
              <a:ext cx="890208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wrap="none" lIns="72000" tIns="72000" rIns="72000" bIns="72000"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300" b="1" kern="0">
                <a:latin typeface="가는각진제목체" pitchFamily="18" charset="-127"/>
                <a:ea typeface="가는각진제목체" pitchFamily="18" charset="-127"/>
              </a:endParaRPr>
            </a:p>
          </p:txBody>
        </p:sp>
        <p:sp>
          <p:nvSpPr>
            <p:cNvPr id="12" name="Text Box 6"/>
            <p:cNvSpPr txBox="1">
              <a:spLocks noChangeArrowheads="1"/>
            </p:cNvSpPr>
            <p:nvPr/>
          </p:nvSpPr>
          <p:spPr bwMode="auto">
            <a:xfrm>
              <a:off x="1989037" y="1772818"/>
              <a:ext cx="2595697" cy="322738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72000" tIns="72000" rIns="72000" bIns="72000" anchor="b"/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9pPr>
            </a:lstStyle>
            <a:p>
              <a:pPr algn="ctr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300" b="1" kern="0" dirty="0" smtClean="0">
                  <a:latin typeface="가는각진제목체" pitchFamily="18" charset="-127"/>
                  <a:ea typeface="가는각진제목체" pitchFamily="18" charset="-127"/>
                </a:rPr>
                <a:t>전자세금계산서 홈페이지</a:t>
              </a:r>
              <a:r>
                <a:rPr lang="en-US" altLang="ko-KR" sz="1300" b="1" kern="0" dirty="0" smtClean="0">
                  <a:latin typeface="가는각진제목체" pitchFamily="18" charset="-127"/>
                  <a:ea typeface="가는각진제목체" pitchFamily="18" charset="-127"/>
                </a:rPr>
                <a:t>(ETAX)</a:t>
              </a:r>
            </a:p>
          </p:txBody>
        </p:sp>
      </p:grpSp>
      <p:grpSp>
        <p:nvGrpSpPr>
          <p:cNvPr id="14" name="그룹 1"/>
          <p:cNvGrpSpPr>
            <a:grpSpLocks/>
          </p:cNvGrpSpPr>
          <p:nvPr/>
        </p:nvGrpSpPr>
        <p:grpSpPr bwMode="auto">
          <a:xfrm>
            <a:off x="7367868" y="1488329"/>
            <a:ext cx="1308588" cy="395288"/>
            <a:chOff x="229683" y="1772816"/>
            <a:chExt cx="3982278" cy="361123"/>
          </a:xfrm>
        </p:grpSpPr>
        <p:sp>
          <p:nvSpPr>
            <p:cNvPr id="15" name="Line 5"/>
            <p:cNvSpPr>
              <a:spLocks noChangeShapeType="1"/>
            </p:cNvSpPr>
            <p:nvPr/>
          </p:nvSpPr>
          <p:spPr bwMode="auto">
            <a:xfrm>
              <a:off x="229683" y="2133939"/>
              <a:ext cx="3982278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wrap="none" lIns="72000" tIns="72000" rIns="72000" bIns="72000"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300" b="1" kern="0">
                <a:latin typeface="가는각진제목체" pitchFamily="18" charset="-127"/>
                <a:ea typeface="가는각진제목체" pitchFamily="18" charset="-127"/>
              </a:endParaRPr>
            </a:p>
          </p:txBody>
        </p:sp>
        <p:sp>
          <p:nvSpPr>
            <p:cNvPr id="16" name="Text Box 6"/>
            <p:cNvSpPr txBox="1">
              <a:spLocks noChangeArrowheads="1"/>
            </p:cNvSpPr>
            <p:nvPr/>
          </p:nvSpPr>
          <p:spPr bwMode="auto">
            <a:xfrm>
              <a:off x="916437" y="1772816"/>
              <a:ext cx="2595394" cy="323415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72000" tIns="72000" rIns="72000" bIns="72000" anchor="b"/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9pPr>
            </a:lstStyle>
            <a:p>
              <a:pPr algn="ctr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300" b="1" kern="0" dirty="0" smtClean="0">
                  <a:latin typeface="가는각진제목체" pitchFamily="18" charset="-127"/>
                  <a:ea typeface="가는각진제목체" pitchFamily="18" charset="-127"/>
                </a:rPr>
                <a:t>국세청</a:t>
              </a:r>
              <a:r>
                <a:rPr lang="en-US" altLang="ko-KR" sz="1300" b="1" kern="0" dirty="0" smtClean="0">
                  <a:latin typeface="가는각진제목체" pitchFamily="18" charset="-127"/>
                  <a:ea typeface="가는각진제목체" pitchFamily="18" charset="-127"/>
                </a:rPr>
                <a:t>(NTS)</a:t>
              </a:r>
            </a:p>
          </p:txBody>
        </p:sp>
      </p:grpSp>
      <p:sp>
        <p:nvSpPr>
          <p:cNvPr id="17" name="순서도: 자기 디스크 16"/>
          <p:cNvSpPr/>
          <p:nvPr/>
        </p:nvSpPr>
        <p:spPr>
          <a:xfrm>
            <a:off x="4312696" y="2654754"/>
            <a:ext cx="1166082" cy="1896956"/>
          </a:xfrm>
          <a:prstGeom prst="flowChartMagneticDisk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anchor="ctr"/>
          <a:lstStyle/>
          <a:p>
            <a:pPr algn="ctr"/>
            <a:r>
              <a:rPr lang="en-US" altLang="ko-KR" sz="1500" b="1" dirty="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rPr>
              <a:t>ETAX_</a:t>
            </a:r>
            <a:r>
              <a:rPr lang="ko-KR" altLang="en-US" sz="1500" b="1" dirty="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rPr>
              <a:t>연계</a:t>
            </a:r>
            <a:endParaRPr lang="en-US" altLang="ko-KR" sz="1500" b="1" dirty="0">
              <a:solidFill>
                <a:schemeClr val="tx1"/>
              </a:solidFill>
              <a:latin typeface="가는각진제목체" pitchFamily="18" charset="-127"/>
              <a:ea typeface="가는각진제목체" pitchFamily="18" charset="-127"/>
            </a:endParaRPr>
          </a:p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rPr>
              <a:t>(ZDTV3T_%)</a:t>
            </a:r>
            <a:endParaRPr lang="ko-KR" altLang="en-US" sz="1000" b="1" dirty="0">
              <a:solidFill>
                <a:schemeClr val="tx1"/>
              </a:solidFill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18" name="순서도: 문서 17"/>
          <p:cNvSpPr/>
          <p:nvPr/>
        </p:nvSpPr>
        <p:spPr>
          <a:xfrm>
            <a:off x="7728855" y="2997418"/>
            <a:ext cx="847845" cy="508000"/>
          </a:xfrm>
          <a:prstGeom prst="flowChartDocument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b="1" dirty="0" smtClean="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rPr>
              <a:t>국세청 이세</a:t>
            </a:r>
            <a:r>
              <a:rPr lang="ko-KR" altLang="en-US" sz="1000" b="1" dirty="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rPr>
              <a:t>로</a:t>
            </a:r>
          </a:p>
        </p:txBody>
      </p:sp>
      <p:grpSp>
        <p:nvGrpSpPr>
          <p:cNvPr id="1033" name="그룹 1032"/>
          <p:cNvGrpSpPr/>
          <p:nvPr/>
        </p:nvGrpSpPr>
        <p:grpSpPr>
          <a:xfrm>
            <a:off x="409589" y="2105127"/>
            <a:ext cx="1328507" cy="1587500"/>
            <a:chOff x="409589" y="2105127"/>
            <a:chExt cx="1328507" cy="1587500"/>
          </a:xfrm>
        </p:grpSpPr>
        <p:sp>
          <p:nvSpPr>
            <p:cNvPr id="5" name="Rectangle 12"/>
            <p:cNvSpPr>
              <a:spLocks noChangeAspect="1" noChangeArrowheads="1"/>
            </p:cNvSpPr>
            <p:nvPr/>
          </p:nvSpPr>
          <p:spPr bwMode="auto">
            <a:xfrm>
              <a:off x="409589" y="2636912"/>
              <a:ext cx="1328507" cy="44782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72000" tIns="46038" rIns="36000" bIns="46038" anchor="ctr"/>
            <a:lstStyle/>
            <a:p>
              <a:pPr>
                <a:defRPr/>
              </a:pPr>
              <a:r>
                <a:rPr lang="ko-KR" altLang="en-US" sz="1200" dirty="0" smtClean="0">
                  <a:latin typeface="가는각진제목체" pitchFamily="18" charset="-127"/>
                  <a:ea typeface="가는각진제목체" pitchFamily="18" charset="-127"/>
                </a:rPr>
                <a:t>매출 </a:t>
              </a:r>
              <a:r>
                <a:rPr lang="ko-KR" altLang="en-US" sz="1200" dirty="0" err="1" smtClean="0">
                  <a:latin typeface="가는각진제목체" pitchFamily="18" charset="-127"/>
                  <a:ea typeface="가는각진제목체" pitchFamily="18" charset="-127"/>
                </a:rPr>
                <a:t>수동분</a:t>
              </a:r>
              <a:r>
                <a:rPr lang="en-US" altLang="ko-KR" sz="1200" dirty="0" smtClean="0">
                  <a:latin typeface="가는각진제목체" pitchFamily="18" charset="-127"/>
                  <a:ea typeface="가는각진제목체" pitchFamily="18" charset="-127"/>
                </a:rPr>
                <a:t>(AR)</a:t>
              </a:r>
              <a:r>
                <a:rPr lang="en-US" altLang="ko-KR" sz="1200" dirty="0">
                  <a:latin typeface="가는각진제목체" pitchFamily="18" charset="-127"/>
                  <a:ea typeface="가는각진제목체" pitchFamily="18" charset="-127"/>
                </a:rPr>
                <a:t/>
              </a:r>
              <a:br>
                <a:rPr lang="en-US" altLang="ko-KR" sz="1200" dirty="0">
                  <a:latin typeface="가는각진제목체" pitchFamily="18" charset="-127"/>
                  <a:ea typeface="가는각진제목체" pitchFamily="18" charset="-127"/>
                </a:rPr>
              </a:br>
              <a:r>
                <a:rPr lang="en-US" altLang="ko-KR" sz="1200" dirty="0" smtClean="0">
                  <a:latin typeface="가는각진제목체" pitchFamily="18" charset="-127"/>
                  <a:ea typeface="가는각진제목체" pitchFamily="18" charset="-127"/>
                </a:rPr>
                <a:t>(MANUAL)</a:t>
              </a:r>
            </a:p>
          </p:txBody>
        </p:sp>
        <p:sp>
          <p:nvSpPr>
            <p:cNvPr id="6" name="Rectangle 12"/>
            <p:cNvSpPr>
              <a:spLocks noChangeAspect="1" noChangeArrowheads="1"/>
            </p:cNvSpPr>
            <p:nvPr/>
          </p:nvSpPr>
          <p:spPr bwMode="auto">
            <a:xfrm>
              <a:off x="409589" y="3068960"/>
              <a:ext cx="1328507" cy="62366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72000" tIns="46038" rIns="36000" bIns="46038" anchor="ctr"/>
            <a:lstStyle/>
            <a:p>
              <a:r>
                <a:rPr lang="ko-KR" altLang="en-US" sz="1200" dirty="0" smtClean="0">
                  <a:latin typeface="가는각진제목체" pitchFamily="18" charset="-127"/>
                  <a:ea typeface="가는각진제목체" pitchFamily="18" charset="-127"/>
                </a:rPr>
                <a:t>매입 </a:t>
              </a:r>
              <a:r>
                <a:rPr lang="ko-KR" altLang="en-US" sz="1200" dirty="0" err="1" smtClean="0">
                  <a:latin typeface="가는각진제목체" pitchFamily="18" charset="-127"/>
                  <a:ea typeface="가는각진제목체" pitchFamily="18" charset="-127"/>
                </a:rPr>
                <a:t>역발행</a:t>
              </a:r>
              <a:r>
                <a:rPr lang="en-US" altLang="ko-KR" sz="1200" dirty="0" smtClean="0">
                  <a:latin typeface="가는각진제목체" pitchFamily="18" charset="-127"/>
                  <a:ea typeface="가는각진제목체" pitchFamily="18" charset="-127"/>
                </a:rPr>
                <a:t>(AP)</a:t>
              </a:r>
              <a:endParaRPr lang="en-US" altLang="ko-KR" sz="1200" dirty="0">
                <a:latin typeface="가는각진제목체" pitchFamily="18" charset="-127"/>
                <a:ea typeface="가는각진제목체" pitchFamily="18" charset="-127"/>
              </a:endParaRPr>
            </a:p>
            <a:p>
              <a:r>
                <a:rPr lang="en-US" altLang="ko-KR" sz="1200" dirty="0" smtClean="0">
                  <a:latin typeface="가는각진제목체" pitchFamily="18" charset="-127"/>
                  <a:ea typeface="가는각진제목체" pitchFamily="18" charset="-127"/>
                </a:rPr>
                <a:t>AP_BO(</a:t>
              </a:r>
              <a:r>
                <a:rPr lang="ko-KR" altLang="en-US" sz="1200" dirty="0" smtClean="0">
                  <a:latin typeface="가는각진제목체" pitchFamily="18" charset="-127"/>
                  <a:ea typeface="가는각진제목체" pitchFamily="18" charset="-127"/>
                </a:rPr>
                <a:t>수수료</a:t>
              </a:r>
              <a:r>
                <a:rPr lang="en-US" altLang="ko-KR" sz="1200" dirty="0" smtClean="0">
                  <a:latin typeface="가는각진제목체" pitchFamily="18" charset="-127"/>
                  <a:ea typeface="가는각진제목체" pitchFamily="18" charset="-127"/>
                </a:rPr>
                <a:t>)</a:t>
              </a:r>
            </a:p>
            <a:p>
              <a:r>
                <a:rPr lang="en-US" altLang="ko-KR" sz="1200" dirty="0" smtClean="0">
                  <a:latin typeface="가는각진제목체" pitchFamily="18" charset="-127"/>
                  <a:ea typeface="가는각진제목체" pitchFamily="18" charset="-127"/>
                </a:rPr>
                <a:t>AP_YU(</a:t>
              </a:r>
              <a:r>
                <a:rPr lang="ko-KR" altLang="en-US" sz="1200" dirty="0" smtClean="0">
                  <a:latin typeface="가는각진제목체" pitchFamily="18" charset="-127"/>
                  <a:ea typeface="가는각진제목체" pitchFamily="18" charset="-127"/>
                </a:rPr>
                <a:t>유대</a:t>
              </a:r>
              <a:r>
                <a:rPr lang="en-US" altLang="ko-KR" sz="1200" dirty="0" smtClean="0">
                  <a:latin typeface="가는각진제목체" pitchFamily="18" charset="-127"/>
                  <a:ea typeface="가는각진제목체" pitchFamily="18" charset="-127"/>
                </a:rPr>
                <a:t>) </a:t>
              </a:r>
            </a:p>
          </p:txBody>
        </p:sp>
        <p:sp>
          <p:nvSpPr>
            <p:cNvPr id="19" name="Rectangle 12"/>
            <p:cNvSpPr>
              <a:spLocks noChangeAspect="1" noChangeArrowheads="1"/>
            </p:cNvSpPr>
            <p:nvPr/>
          </p:nvSpPr>
          <p:spPr bwMode="auto">
            <a:xfrm>
              <a:off x="409589" y="2105127"/>
              <a:ext cx="1328507" cy="53178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72000" tIns="46038" rIns="36000" bIns="46038" anchor="ctr"/>
            <a:lstStyle/>
            <a:p>
              <a:pPr>
                <a:defRPr/>
              </a:pPr>
              <a:r>
                <a:rPr lang="ko-KR" altLang="en-US" sz="1200" dirty="0" smtClean="0">
                  <a:latin typeface="가는각진제목체" pitchFamily="18" charset="-127"/>
                  <a:ea typeface="가는각진제목체" pitchFamily="18" charset="-127"/>
                </a:rPr>
                <a:t>매출 </a:t>
              </a:r>
              <a:r>
                <a:rPr lang="ko-KR" altLang="en-US" sz="1200" dirty="0" err="1" smtClean="0">
                  <a:latin typeface="가는각진제목체" pitchFamily="18" charset="-127"/>
                  <a:ea typeface="가는각진제목체" pitchFamily="18" charset="-127"/>
                </a:rPr>
                <a:t>자동분</a:t>
              </a:r>
              <a:r>
                <a:rPr lang="en-US" altLang="ko-KR" sz="1200" dirty="0" smtClean="0">
                  <a:latin typeface="가는각진제목체" pitchFamily="18" charset="-127"/>
                  <a:ea typeface="가는각진제목체" pitchFamily="18" charset="-127"/>
                </a:rPr>
                <a:t>(AR)</a:t>
              </a:r>
            </a:p>
            <a:p>
              <a:pPr>
                <a:defRPr/>
              </a:pPr>
              <a:r>
                <a:rPr lang="en-US" altLang="ko-KR" sz="1200" dirty="0" smtClean="0">
                  <a:latin typeface="가는각진제목체" pitchFamily="18" charset="-127"/>
                  <a:ea typeface="가는각진제목체" pitchFamily="18" charset="-127"/>
                </a:rPr>
                <a:t>AR/</a:t>
              </a:r>
              <a:r>
                <a:rPr lang="ko-KR" altLang="en-US" sz="1200" dirty="0" smtClean="0">
                  <a:latin typeface="가는각진제목체" pitchFamily="18" charset="-127"/>
                  <a:ea typeface="가는각진제목체" pitchFamily="18" charset="-127"/>
                </a:rPr>
                <a:t>낙농</a:t>
              </a:r>
              <a:r>
                <a:rPr lang="en-US" altLang="ko-KR" sz="1200" dirty="0" smtClean="0">
                  <a:latin typeface="가는각진제목체" pitchFamily="18" charset="-127"/>
                  <a:ea typeface="가는각진제목체" pitchFamily="18" charset="-127"/>
                </a:rPr>
                <a:t>/</a:t>
              </a:r>
              <a:r>
                <a:rPr lang="ko-KR" altLang="en-US" sz="1200" dirty="0" smtClean="0">
                  <a:latin typeface="가는각진제목체" pitchFamily="18" charset="-127"/>
                  <a:ea typeface="가는각진제목체" pitchFamily="18" charset="-127"/>
                </a:rPr>
                <a:t>생명</a:t>
              </a:r>
              <a:r>
                <a:rPr lang="en-US" altLang="ko-KR" sz="1200" dirty="0" smtClean="0">
                  <a:latin typeface="가는각진제목체" pitchFamily="18" charset="-127"/>
                  <a:ea typeface="가는각진제목체" pitchFamily="18" charset="-127"/>
                </a:rPr>
                <a:t>/</a:t>
              </a:r>
              <a:r>
                <a:rPr lang="ko-KR" altLang="en-US" sz="1200" dirty="0" smtClean="0">
                  <a:latin typeface="가는각진제목체" pitchFamily="18" charset="-127"/>
                  <a:ea typeface="가는각진제목체" pitchFamily="18" charset="-127"/>
                </a:rPr>
                <a:t>기타</a:t>
              </a:r>
              <a:endParaRPr lang="en-US" altLang="ko-KR" sz="1200" dirty="0" smtClean="0">
                <a:latin typeface="가는각진제목체" pitchFamily="18" charset="-127"/>
                <a:ea typeface="가는각진제목체" pitchFamily="18" charset="-127"/>
              </a:endParaRPr>
            </a:p>
          </p:txBody>
        </p:sp>
      </p:grp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1691680" y="2713392"/>
            <a:ext cx="771264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sz="1500" b="1" dirty="0" smtClean="0">
                <a:latin typeface="가는각진제목체" pitchFamily="18" charset="-127"/>
                <a:ea typeface="가는각진제목체" pitchFamily="18" charset="-127"/>
              </a:rPr>
              <a:t>1.</a:t>
            </a:r>
            <a:r>
              <a:rPr lang="ko-KR" altLang="en-US" sz="1500" b="1" dirty="0" smtClean="0">
                <a:latin typeface="가는각진제목체" pitchFamily="18" charset="-127"/>
                <a:ea typeface="가는각진제목체" pitchFamily="18" charset="-127"/>
              </a:rPr>
              <a:t>생성</a:t>
            </a:r>
            <a:endParaRPr lang="en-US" altLang="ko-KR" sz="1500" b="1" dirty="0" smtClean="0"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3563888" y="2636912"/>
            <a:ext cx="848288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>
              <a:spcBef>
                <a:spcPts val="600"/>
              </a:spcBef>
              <a:defRPr sz="1500" b="1">
                <a:latin typeface="가는각진제목체" pitchFamily="18" charset="-127"/>
                <a:ea typeface="가는각진제목체" pitchFamily="18" charset="-127"/>
              </a:defRPr>
            </a:lvl1pPr>
          </a:lstStyle>
          <a:p>
            <a:r>
              <a:rPr lang="en-US" altLang="ko-KR" dirty="0"/>
              <a:t>2</a:t>
            </a:r>
            <a:r>
              <a:rPr lang="en-US" altLang="ko-KR" dirty="0" smtClean="0"/>
              <a:t>.</a:t>
            </a:r>
            <a:r>
              <a:rPr lang="ko-KR" altLang="en-US" dirty="0" smtClean="0"/>
              <a:t>발행</a:t>
            </a:r>
            <a:endParaRPr lang="en-US" altLang="ko-KR" dirty="0"/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5984545" y="2313747"/>
            <a:ext cx="923110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>
              <a:spcBef>
                <a:spcPts val="600"/>
              </a:spcBef>
              <a:defRPr sz="1500" b="1">
                <a:latin typeface="가는각진제목체" pitchFamily="18" charset="-127"/>
                <a:ea typeface="가는각진제목체" pitchFamily="18" charset="-127"/>
              </a:defRPr>
            </a:lvl1pPr>
          </a:lstStyle>
          <a:p>
            <a:r>
              <a:rPr lang="en-US" altLang="ko-KR" dirty="0" smtClean="0"/>
              <a:t>3-1.</a:t>
            </a:r>
            <a:r>
              <a:rPr lang="ko-KR" altLang="en-US" dirty="0" smtClean="0"/>
              <a:t>승인</a:t>
            </a:r>
            <a:endParaRPr lang="en-US" altLang="ko-KR" dirty="0"/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7045643" y="2684883"/>
            <a:ext cx="790191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>
              <a:spcBef>
                <a:spcPts val="600"/>
              </a:spcBef>
              <a:defRPr sz="1500" b="1">
                <a:latin typeface="가는각진제목체" pitchFamily="18" charset="-127"/>
                <a:ea typeface="가는각진제목체" pitchFamily="18" charset="-127"/>
              </a:defRPr>
            </a:lvl1pPr>
          </a:lstStyle>
          <a:p>
            <a:r>
              <a:rPr lang="en-US" altLang="ko-KR" dirty="0"/>
              <a:t>4</a:t>
            </a:r>
            <a:r>
              <a:rPr lang="en-US" altLang="ko-KR" dirty="0" smtClean="0"/>
              <a:t>.</a:t>
            </a:r>
            <a:r>
              <a:rPr lang="ko-KR" altLang="en-US" dirty="0" smtClean="0"/>
              <a:t>전송</a:t>
            </a:r>
            <a:endParaRPr lang="en-US" altLang="ko-KR" dirty="0"/>
          </a:p>
        </p:txBody>
      </p: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7045643" y="3417439"/>
            <a:ext cx="821124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>
              <a:spcBef>
                <a:spcPts val="600"/>
              </a:spcBef>
              <a:defRPr sz="1500" b="1">
                <a:latin typeface="가는각진제목체" pitchFamily="18" charset="-127"/>
                <a:ea typeface="가는각진제목체" pitchFamily="18" charset="-127"/>
              </a:defRPr>
            </a:lvl1pPr>
          </a:lstStyle>
          <a:p>
            <a:r>
              <a:rPr lang="en-US" altLang="ko-KR" dirty="0"/>
              <a:t>5. </a:t>
            </a:r>
            <a:r>
              <a:rPr lang="ko-KR" altLang="en-US" dirty="0"/>
              <a:t>응답</a:t>
            </a:r>
            <a:endParaRPr lang="en-US" altLang="ko-KR" dirty="0"/>
          </a:p>
        </p:txBody>
      </p:sp>
      <p:sp>
        <p:nvSpPr>
          <p:cNvPr id="30" name="Rectangle 12"/>
          <p:cNvSpPr>
            <a:spLocks noChangeAspect="1" noChangeArrowheads="1"/>
          </p:cNvSpPr>
          <p:nvPr/>
        </p:nvSpPr>
        <p:spPr bwMode="auto">
          <a:xfrm>
            <a:off x="427230" y="5007144"/>
            <a:ext cx="1314454" cy="47322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72000" tIns="46038" rIns="36000" bIns="46038" anchor="ctr"/>
          <a:lstStyle/>
          <a:p>
            <a:pPr algn="ctr"/>
            <a:r>
              <a:rPr lang="en-US" altLang="ko-KR" sz="1200" b="1" dirty="0" smtClean="0">
                <a:latin typeface="가는각진제목체" pitchFamily="18" charset="-127"/>
                <a:ea typeface="가는각진제목체" pitchFamily="18" charset="-127"/>
              </a:rPr>
              <a:t>AP_AP</a:t>
            </a:r>
            <a:endParaRPr lang="en-US" altLang="ko-KR" sz="1200" b="1" dirty="0"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33" name="Rectangle 12"/>
          <p:cNvSpPr>
            <a:spLocks noChangeAspect="1" noChangeArrowheads="1"/>
          </p:cNvSpPr>
          <p:nvPr/>
        </p:nvSpPr>
        <p:spPr bwMode="auto">
          <a:xfrm>
            <a:off x="6368713" y="4688982"/>
            <a:ext cx="731692" cy="28975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72000" tIns="46038" rIns="36000" bIns="46038" anchor="ctr"/>
          <a:lstStyle/>
          <a:p>
            <a:pPr algn="ctr"/>
            <a:r>
              <a:rPr lang="ko-KR" altLang="en-US" sz="1200" b="1" dirty="0" smtClean="0">
                <a:latin typeface="가는각진제목체" pitchFamily="18" charset="-127"/>
                <a:ea typeface="가는각진제목체" pitchFamily="18" charset="-127"/>
              </a:rPr>
              <a:t>고객센터</a:t>
            </a:r>
            <a:endParaRPr lang="en-US" altLang="ko-KR" sz="1200" b="1" dirty="0"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7029716" y="4664169"/>
            <a:ext cx="158417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sz="1200" b="1" dirty="0">
                <a:latin typeface="가는각진제목체" pitchFamily="18" charset="-127"/>
                <a:ea typeface="가는각진제목체" pitchFamily="18" charset="-127"/>
              </a:rPr>
              <a:t>3.2 </a:t>
            </a:r>
            <a:r>
              <a:rPr lang="ko-KR" altLang="en-US" sz="1200" b="1" dirty="0" err="1">
                <a:latin typeface="가는각진제목체" pitchFamily="18" charset="-127"/>
                <a:ea typeface="가는각진제목체" pitchFamily="18" charset="-127"/>
              </a:rPr>
              <a:t>역발행</a:t>
            </a:r>
            <a:r>
              <a:rPr lang="ko-KR" altLang="en-US" sz="1200" b="1" dirty="0">
                <a:latin typeface="가는각진제목체" pitchFamily="18" charset="-127"/>
                <a:ea typeface="가는각진제목체" pitchFamily="18" charset="-127"/>
              </a:rPr>
              <a:t> </a:t>
            </a:r>
            <a:r>
              <a:rPr lang="ko-KR" altLang="en-US" sz="1200" b="1" dirty="0" smtClean="0">
                <a:latin typeface="가는각진제목체" pitchFamily="18" charset="-127"/>
                <a:ea typeface="가는각진제목체" pitchFamily="18" charset="-127"/>
              </a:rPr>
              <a:t>수동 서명</a:t>
            </a:r>
            <a:endParaRPr lang="en-US" altLang="ko-KR" sz="1200" b="1" dirty="0">
              <a:latin typeface="가는각진제목체" pitchFamily="18" charset="-127"/>
              <a:ea typeface="가는각진제목체" pitchFamily="18" charset="-127"/>
            </a:endParaRPr>
          </a:p>
        </p:txBody>
      </p:sp>
      <p:cxnSp>
        <p:nvCxnSpPr>
          <p:cNvPr id="35" name="직선 화살표 연결선 34"/>
          <p:cNvCxnSpPr/>
          <p:nvPr/>
        </p:nvCxnSpPr>
        <p:spPr>
          <a:xfrm flipH="1" flipV="1">
            <a:off x="6725189" y="3710873"/>
            <a:ext cx="1" cy="9405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1846985" y="4608387"/>
            <a:ext cx="12155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>
              <a:spcBef>
                <a:spcPts val="600"/>
              </a:spcBef>
              <a:defRPr sz="1500" b="1">
                <a:latin typeface="가는각진제목체" pitchFamily="18" charset="-127"/>
                <a:ea typeface="가는각진제목체" pitchFamily="18" charset="-127"/>
              </a:defRPr>
            </a:lvl1pPr>
          </a:lstStyle>
          <a:p>
            <a:r>
              <a:rPr lang="en-US" altLang="ko-KR" sz="1200" dirty="0" smtClean="0"/>
              <a:t>6-1. </a:t>
            </a:r>
            <a:r>
              <a:rPr lang="ko-KR" altLang="en-US" sz="1200" dirty="0" smtClean="0"/>
              <a:t>엑셀 업로드</a:t>
            </a:r>
            <a:endParaRPr lang="en-US" altLang="ko-KR" sz="1200" dirty="0"/>
          </a:p>
        </p:txBody>
      </p:sp>
      <p:sp>
        <p:nvSpPr>
          <p:cNvPr id="49" name="오른쪽 화살표 48"/>
          <p:cNvSpPr/>
          <p:nvPr/>
        </p:nvSpPr>
        <p:spPr>
          <a:xfrm>
            <a:off x="1850908" y="3042311"/>
            <a:ext cx="416836" cy="3107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순서도: 자기 디스크 62"/>
          <p:cNvSpPr/>
          <p:nvPr/>
        </p:nvSpPr>
        <p:spPr>
          <a:xfrm>
            <a:off x="5938188" y="2654754"/>
            <a:ext cx="1107455" cy="1085850"/>
          </a:xfrm>
          <a:prstGeom prst="flowChartMagneticDisk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anchor="ctr"/>
          <a:lstStyle/>
          <a:p>
            <a:pPr algn="ctr"/>
            <a:r>
              <a:rPr lang="en-US" altLang="ko-KR" sz="1500" b="1" dirty="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rPr>
              <a:t>ETAX_</a:t>
            </a:r>
            <a:r>
              <a:rPr lang="ko-KR" altLang="en-US" sz="1500" b="1" dirty="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rPr>
              <a:t>발행</a:t>
            </a:r>
            <a:endParaRPr lang="en-US" altLang="ko-KR" sz="1500" b="1" dirty="0">
              <a:solidFill>
                <a:schemeClr val="tx1"/>
              </a:solidFill>
              <a:latin typeface="가는각진제목체" pitchFamily="18" charset="-127"/>
              <a:ea typeface="가는각진제목체" pitchFamily="18" charset="-127"/>
            </a:endParaRPr>
          </a:p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rPr>
              <a:t>(T_%)</a:t>
            </a:r>
            <a:endParaRPr lang="ko-KR" altLang="en-US" sz="1000" b="1" dirty="0">
              <a:solidFill>
                <a:schemeClr val="tx1"/>
              </a:solidFill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64" name="순서도: 자기 디스크 63"/>
          <p:cNvSpPr/>
          <p:nvPr/>
        </p:nvSpPr>
        <p:spPr>
          <a:xfrm>
            <a:off x="2411760" y="2654754"/>
            <a:ext cx="1100944" cy="1147993"/>
          </a:xfrm>
          <a:prstGeom prst="flowChartMagneticDisk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anchor="ctr"/>
          <a:lstStyle/>
          <a:p>
            <a:pPr algn="ctr">
              <a:defRPr/>
            </a:pPr>
            <a:r>
              <a:rPr lang="ko-KR" altLang="en-US" sz="1500" b="1" dirty="0" smtClean="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rPr>
              <a:t>세무집계</a:t>
            </a:r>
            <a:endParaRPr lang="en-US" altLang="ko-KR" sz="1500" b="1" dirty="0" smtClean="0">
              <a:solidFill>
                <a:schemeClr val="tx1"/>
              </a:solidFill>
              <a:latin typeface="가는각진제목체" pitchFamily="18" charset="-127"/>
              <a:ea typeface="가는각진제목체" pitchFamily="18" charset="-127"/>
            </a:endParaRPr>
          </a:p>
          <a:p>
            <a:pPr algn="ctr">
              <a:defRPr/>
            </a:pPr>
            <a:r>
              <a:rPr lang="en-US" altLang="ko-KR" sz="1000" b="1" dirty="0" smtClean="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rPr>
              <a:t>(SDC_TAX_%)</a:t>
            </a:r>
            <a:endParaRPr lang="ko-KR" altLang="en-US" sz="1000" b="1" dirty="0">
              <a:solidFill>
                <a:schemeClr val="tx1"/>
              </a:solidFill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79" name="오른쪽 화살표 78"/>
          <p:cNvSpPr/>
          <p:nvPr/>
        </p:nvSpPr>
        <p:spPr>
          <a:xfrm>
            <a:off x="3707904" y="3042311"/>
            <a:ext cx="416836" cy="3107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오른쪽 화살표 87"/>
          <p:cNvSpPr/>
          <p:nvPr/>
        </p:nvSpPr>
        <p:spPr>
          <a:xfrm>
            <a:off x="5521352" y="3042311"/>
            <a:ext cx="416836" cy="3107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왼쪽/오른쪽 화살표 86"/>
          <p:cNvSpPr/>
          <p:nvPr/>
        </p:nvSpPr>
        <p:spPr>
          <a:xfrm>
            <a:off x="7145890" y="3084734"/>
            <a:ext cx="467966" cy="2880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Rectangle 12"/>
          <p:cNvSpPr>
            <a:spLocks noChangeAspect="1" noChangeArrowheads="1"/>
          </p:cNvSpPr>
          <p:nvPr/>
        </p:nvSpPr>
        <p:spPr bwMode="auto">
          <a:xfrm>
            <a:off x="6380925" y="5029190"/>
            <a:ext cx="731692" cy="26627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72000" tIns="46038" rIns="36000" bIns="46038" anchor="ctr"/>
          <a:lstStyle/>
          <a:p>
            <a:pPr algn="ctr"/>
            <a:r>
              <a:rPr lang="ko-KR" altLang="en-US" sz="1200" b="1" dirty="0" smtClean="0">
                <a:latin typeface="가는각진제목체" pitchFamily="18" charset="-127"/>
                <a:ea typeface="가는각진제목체" pitchFamily="18" charset="-127"/>
              </a:rPr>
              <a:t>조합원</a:t>
            </a:r>
            <a:endParaRPr lang="en-US" altLang="ko-KR" sz="1200" b="1" dirty="0"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7045971" y="5051804"/>
            <a:ext cx="16304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sz="1200" b="1" dirty="0" smtClean="0">
                <a:latin typeface="가는각진제목체" pitchFamily="18" charset="-127"/>
                <a:ea typeface="가는각진제목체" pitchFamily="18" charset="-127"/>
              </a:rPr>
              <a:t>3.3 </a:t>
            </a:r>
            <a:r>
              <a:rPr lang="ko-KR" altLang="en-US" sz="1200" b="1" dirty="0" err="1">
                <a:latin typeface="가는각진제목체" pitchFamily="18" charset="-127"/>
                <a:ea typeface="가는각진제목체" pitchFamily="18" charset="-127"/>
              </a:rPr>
              <a:t>역발행</a:t>
            </a:r>
            <a:r>
              <a:rPr lang="ko-KR" altLang="en-US" sz="1200" b="1" dirty="0">
                <a:latin typeface="가는각진제목체" pitchFamily="18" charset="-127"/>
                <a:ea typeface="가는각진제목체" pitchFamily="18" charset="-127"/>
              </a:rPr>
              <a:t> </a:t>
            </a:r>
            <a:r>
              <a:rPr lang="ko-KR" altLang="en-US" sz="1200" b="1" dirty="0" smtClean="0">
                <a:latin typeface="가는각진제목체" pitchFamily="18" charset="-127"/>
                <a:ea typeface="가는각진제목체" pitchFamily="18" charset="-127"/>
              </a:rPr>
              <a:t>자동 서명</a:t>
            </a:r>
            <a:endParaRPr lang="en-US" altLang="ko-KR" sz="1200" b="1" dirty="0">
              <a:latin typeface="가는각진제목체" pitchFamily="18" charset="-127"/>
              <a:ea typeface="가는각진제목체" pitchFamily="18" charset="-127"/>
            </a:endParaRPr>
          </a:p>
        </p:txBody>
      </p:sp>
      <p:cxnSp>
        <p:nvCxnSpPr>
          <p:cNvPr id="94" name="꺾인 연결선 93"/>
          <p:cNvCxnSpPr>
            <a:stCxn id="30" idx="3"/>
            <a:endCxn id="17" idx="2"/>
          </p:cNvCxnSpPr>
          <p:nvPr/>
        </p:nvCxnSpPr>
        <p:spPr>
          <a:xfrm flipV="1">
            <a:off x="1741684" y="3603232"/>
            <a:ext cx="2571012" cy="1640523"/>
          </a:xfrm>
          <a:prstGeom prst="bentConnector3">
            <a:avLst>
              <a:gd name="adj1" fmla="val 8400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>
            <a:spLocks noChangeArrowheads="1"/>
          </p:cNvSpPr>
          <p:nvPr/>
        </p:nvSpPr>
        <p:spPr bwMode="auto">
          <a:xfrm>
            <a:off x="2315469" y="5190304"/>
            <a:ext cx="1525088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>
              <a:spcBef>
                <a:spcPts val="600"/>
              </a:spcBef>
              <a:defRPr sz="1500" b="1">
                <a:latin typeface="가는각진제목체" pitchFamily="18" charset="-127"/>
                <a:ea typeface="가는각진제목체" pitchFamily="18" charset="-127"/>
              </a:defRPr>
            </a:lvl1pPr>
          </a:lstStyle>
          <a:p>
            <a:r>
              <a:rPr lang="en-US" altLang="ko-KR" dirty="0" smtClean="0"/>
              <a:t>7-2.</a:t>
            </a:r>
            <a:r>
              <a:rPr lang="ko-KR" altLang="en-US" dirty="0" smtClean="0"/>
              <a:t>매입통합 송장</a:t>
            </a:r>
            <a:endParaRPr lang="en-US" altLang="ko-KR" dirty="0"/>
          </a:p>
        </p:txBody>
      </p:sp>
      <p:grpSp>
        <p:nvGrpSpPr>
          <p:cNvPr id="1032" name="그룹 1031"/>
          <p:cNvGrpSpPr/>
          <p:nvPr/>
        </p:nvGrpSpPr>
        <p:grpSpPr>
          <a:xfrm>
            <a:off x="409588" y="3817064"/>
            <a:ext cx="1329074" cy="953836"/>
            <a:chOff x="409588" y="3817064"/>
            <a:chExt cx="1329074" cy="953836"/>
          </a:xfrm>
        </p:grpSpPr>
        <p:sp>
          <p:nvSpPr>
            <p:cNvPr id="101" name="Rectangle 12"/>
            <p:cNvSpPr>
              <a:spLocks noChangeAspect="1" noChangeArrowheads="1"/>
            </p:cNvSpPr>
            <p:nvPr/>
          </p:nvSpPr>
          <p:spPr bwMode="auto">
            <a:xfrm>
              <a:off x="409588" y="3817064"/>
              <a:ext cx="1328507" cy="50376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72000" tIns="46038" rIns="36000" bIns="46038" anchor="ctr"/>
            <a:lstStyle/>
            <a:p>
              <a:pPr>
                <a:defRPr/>
              </a:pPr>
              <a:r>
                <a:rPr lang="ko-KR" altLang="en-US" sz="1200" dirty="0" smtClean="0">
                  <a:latin typeface="가는각진제목체" pitchFamily="18" charset="-127"/>
                  <a:ea typeface="가는각진제목체" pitchFamily="18" charset="-127"/>
                </a:rPr>
                <a:t>매출 </a:t>
              </a:r>
              <a:r>
                <a:rPr lang="ko-KR" altLang="en-US" sz="1200" dirty="0" err="1" smtClean="0">
                  <a:latin typeface="가는각진제목체" pitchFamily="18" charset="-127"/>
                  <a:ea typeface="가는각진제목체" pitchFamily="18" charset="-127"/>
                </a:rPr>
                <a:t>수동분</a:t>
              </a:r>
              <a:r>
                <a:rPr lang="en-US" altLang="ko-KR" sz="1200" dirty="0" smtClean="0">
                  <a:latin typeface="가는각진제목체" pitchFamily="18" charset="-127"/>
                  <a:ea typeface="가는각진제목체" pitchFamily="18" charset="-127"/>
                </a:rPr>
                <a:t>(AR)</a:t>
              </a:r>
              <a:r>
                <a:rPr lang="en-US" altLang="ko-KR" sz="1200" dirty="0">
                  <a:latin typeface="가는각진제목체" pitchFamily="18" charset="-127"/>
                  <a:ea typeface="가는각진제목체" pitchFamily="18" charset="-127"/>
                </a:rPr>
                <a:t/>
              </a:r>
              <a:br>
                <a:rPr lang="en-US" altLang="ko-KR" sz="1200" dirty="0">
                  <a:latin typeface="가는각진제목체" pitchFamily="18" charset="-127"/>
                  <a:ea typeface="가는각진제목체" pitchFamily="18" charset="-127"/>
                </a:rPr>
              </a:br>
              <a:r>
                <a:rPr lang="en-US" altLang="ko-KR" sz="1200" dirty="0" smtClean="0">
                  <a:latin typeface="가는각진제목체" pitchFamily="18" charset="-127"/>
                  <a:ea typeface="가는각진제목체" pitchFamily="18" charset="-127"/>
                </a:rPr>
                <a:t>(</a:t>
              </a:r>
              <a:r>
                <a:rPr lang="ko-KR" altLang="en-US" sz="1200" dirty="0" smtClean="0">
                  <a:latin typeface="가는각진제목체" pitchFamily="18" charset="-127"/>
                  <a:ea typeface="가는각진제목체" pitchFamily="18" charset="-127"/>
                </a:rPr>
                <a:t>엑셀</a:t>
              </a:r>
              <a:r>
                <a:rPr lang="en-US" altLang="ko-KR" sz="1200" dirty="0" smtClean="0">
                  <a:latin typeface="가는각진제목체" pitchFamily="18" charset="-127"/>
                  <a:ea typeface="가는각진제목체" pitchFamily="18" charset="-127"/>
                </a:rPr>
                <a:t>)</a:t>
              </a:r>
            </a:p>
          </p:txBody>
        </p:sp>
        <p:sp>
          <p:nvSpPr>
            <p:cNvPr id="37" name="Rectangle 12"/>
            <p:cNvSpPr>
              <a:spLocks noChangeAspect="1" noChangeArrowheads="1"/>
            </p:cNvSpPr>
            <p:nvPr/>
          </p:nvSpPr>
          <p:spPr bwMode="auto">
            <a:xfrm>
              <a:off x="410155" y="4293019"/>
              <a:ext cx="1328507" cy="47788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72000" tIns="46038" rIns="36000" bIns="46038" anchor="ctr"/>
            <a:lstStyle/>
            <a:p>
              <a:r>
                <a:rPr lang="ko-KR" altLang="en-US" sz="1200" dirty="0" smtClean="0">
                  <a:latin typeface="가는각진제목체" pitchFamily="18" charset="-127"/>
                  <a:ea typeface="가는각진제목체" pitchFamily="18" charset="-127"/>
                </a:rPr>
                <a:t>매출 타사발행</a:t>
              </a:r>
              <a:r>
                <a:rPr lang="en-US" altLang="ko-KR" sz="1200" dirty="0" smtClean="0">
                  <a:latin typeface="가는각진제목체" pitchFamily="18" charset="-127"/>
                  <a:ea typeface="가는각진제목체" pitchFamily="18" charset="-127"/>
                </a:rPr>
                <a:t>(AR)</a:t>
              </a:r>
            </a:p>
            <a:p>
              <a:r>
                <a:rPr lang="en-US" altLang="ko-KR" sz="1200" dirty="0" smtClean="0">
                  <a:latin typeface="가는각진제목체" pitchFamily="18" charset="-127"/>
                  <a:ea typeface="가는각진제목체" pitchFamily="18" charset="-127"/>
                </a:rPr>
                <a:t>(</a:t>
              </a:r>
              <a:r>
                <a:rPr lang="ko-KR" altLang="en-US" sz="1200" dirty="0" smtClean="0">
                  <a:latin typeface="가는각진제목체" pitchFamily="18" charset="-127"/>
                  <a:ea typeface="가는각진제목체" pitchFamily="18" charset="-127"/>
                </a:rPr>
                <a:t>엑셀 업로드 </a:t>
              </a:r>
              <a:r>
                <a:rPr lang="en-US" altLang="ko-KR" sz="1200" dirty="0" smtClean="0">
                  <a:latin typeface="가는각진제목체" pitchFamily="18" charset="-127"/>
                  <a:ea typeface="가는각진제목체" pitchFamily="18" charset="-127"/>
                </a:rPr>
                <a:t>– </a:t>
              </a:r>
              <a:r>
                <a:rPr lang="ko-KR" altLang="en-US" sz="1200" dirty="0" smtClean="0">
                  <a:latin typeface="가는각진제목체" pitchFamily="18" charset="-127"/>
                  <a:ea typeface="가는각진제목체" pitchFamily="18" charset="-127"/>
                </a:rPr>
                <a:t>벤더</a:t>
              </a:r>
              <a:r>
                <a:rPr lang="en-US" altLang="ko-KR" sz="1200" dirty="0" smtClean="0">
                  <a:latin typeface="가는각진제목체" pitchFamily="18" charset="-127"/>
                  <a:ea typeface="가는각진제목체" pitchFamily="18" charset="-127"/>
                </a:rPr>
                <a:t>)</a:t>
              </a:r>
              <a:endParaRPr lang="en-US" altLang="ko-KR" sz="1200" dirty="0">
                <a:latin typeface="가는각진제목체" pitchFamily="18" charset="-127"/>
                <a:ea typeface="가는각진제목체" pitchFamily="18" charset="-127"/>
              </a:endParaRPr>
            </a:p>
          </p:txBody>
        </p:sp>
      </p:grpSp>
      <p:sp>
        <p:nvSpPr>
          <p:cNvPr id="108" name="순서도: 자기 디스크 107"/>
          <p:cNvSpPr/>
          <p:nvPr/>
        </p:nvSpPr>
        <p:spPr>
          <a:xfrm>
            <a:off x="2598600" y="4121821"/>
            <a:ext cx="727264" cy="486566"/>
          </a:xfrm>
          <a:prstGeom prst="flowChartMagneticDisk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anchor="ctr"/>
          <a:lstStyle/>
          <a:p>
            <a:pPr algn="ctr">
              <a:defRPr/>
            </a:pPr>
            <a:r>
              <a:rPr lang="ko-KR" altLang="en-US" sz="1000" b="1" dirty="0" smtClean="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rPr>
              <a:t>엑셀</a:t>
            </a:r>
            <a:endParaRPr lang="en-US" altLang="ko-KR" sz="1000" b="1" dirty="0" smtClean="0">
              <a:solidFill>
                <a:schemeClr val="tx1"/>
              </a:solidFill>
              <a:latin typeface="가는각진제목체" pitchFamily="18" charset="-127"/>
              <a:ea typeface="가는각진제목체" pitchFamily="18" charset="-127"/>
            </a:endParaRPr>
          </a:p>
          <a:p>
            <a:pPr algn="ctr">
              <a:defRPr/>
            </a:pPr>
            <a:r>
              <a:rPr lang="ko-KR" altLang="en-US" sz="1000" b="1" dirty="0" smtClean="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rPr>
              <a:t>인터페이스</a:t>
            </a:r>
            <a:endParaRPr lang="ko-KR" altLang="en-US" sz="1000" b="1" dirty="0">
              <a:solidFill>
                <a:schemeClr val="tx1"/>
              </a:solidFill>
              <a:latin typeface="가는각진제목체" pitchFamily="18" charset="-127"/>
              <a:ea typeface="가는각진제목체" pitchFamily="18" charset="-127"/>
            </a:endParaRPr>
          </a:p>
        </p:txBody>
      </p:sp>
      <p:cxnSp>
        <p:nvCxnSpPr>
          <p:cNvPr id="1038" name="꺾인 연결선 1037"/>
          <p:cNvCxnSpPr>
            <a:endCxn id="108" idx="2"/>
          </p:cNvCxnSpPr>
          <p:nvPr/>
        </p:nvCxnSpPr>
        <p:spPr>
          <a:xfrm>
            <a:off x="1741684" y="4292421"/>
            <a:ext cx="856916" cy="72683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tangle 12"/>
          <p:cNvSpPr>
            <a:spLocks noChangeAspect="1" noChangeArrowheads="1"/>
          </p:cNvSpPr>
          <p:nvPr/>
        </p:nvSpPr>
        <p:spPr bwMode="auto">
          <a:xfrm>
            <a:off x="4281433" y="5792530"/>
            <a:ext cx="1228608" cy="28975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72000" tIns="46038" rIns="36000" bIns="46038" anchor="ctr"/>
          <a:lstStyle/>
          <a:p>
            <a:pPr algn="ctr"/>
            <a:r>
              <a:rPr lang="en-US" altLang="ko-KR" sz="1200" b="1" dirty="0" smtClean="0">
                <a:latin typeface="가는각진제목체" pitchFamily="18" charset="-127"/>
                <a:ea typeface="가는각진제목체" pitchFamily="18" charset="-127"/>
              </a:rPr>
              <a:t>PRM / </a:t>
            </a:r>
            <a:r>
              <a:rPr lang="ko-KR" altLang="en-US" sz="1200" b="1" dirty="0" smtClean="0">
                <a:latin typeface="가는각진제목체" pitchFamily="18" charset="-127"/>
                <a:ea typeface="가는각진제목체" pitchFamily="18" charset="-127"/>
              </a:rPr>
              <a:t>낙농사이트</a:t>
            </a:r>
            <a:endParaRPr lang="en-US" altLang="ko-KR" sz="1200" b="1" dirty="0">
              <a:latin typeface="가는각진제목체" pitchFamily="18" charset="-127"/>
              <a:ea typeface="가는각진제목체" pitchFamily="18" charset="-127"/>
            </a:endParaRPr>
          </a:p>
        </p:txBody>
      </p:sp>
      <p:cxnSp>
        <p:nvCxnSpPr>
          <p:cNvPr id="1046" name="직선 화살표 연결선 1045"/>
          <p:cNvCxnSpPr>
            <a:stCxn id="17" idx="3"/>
            <a:endCxn id="116" idx="0"/>
          </p:cNvCxnSpPr>
          <p:nvPr/>
        </p:nvCxnSpPr>
        <p:spPr>
          <a:xfrm>
            <a:off x="4895737" y="4551710"/>
            <a:ext cx="0" cy="124082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Rectangle 12"/>
          <p:cNvSpPr>
            <a:spLocks noChangeAspect="1" noChangeArrowheads="1"/>
          </p:cNvSpPr>
          <p:nvPr/>
        </p:nvSpPr>
        <p:spPr bwMode="auto">
          <a:xfrm>
            <a:off x="5817035" y="5792161"/>
            <a:ext cx="1228608" cy="28975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72000" tIns="46038" rIns="36000" bIns="46038" anchor="ctr"/>
          <a:lstStyle/>
          <a:p>
            <a:pPr algn="ctr"/>
            <a:r>
              <a:rPr lang="en-US" altLang="ko-KR" sz="1200" b="1" dirty="0" smtClean="0">
                <a:latin typeface="가는각진제목체" pitchFamily="18" charset="-127"/>
                <a:ea typeface="가는각진제목체" pitchFamily="18" charset="-127"/>
              </a:rPr>
              <a:t>ETAX </a:t>
            </a:r>
            <a:r>
              <a:rPr lang="ko-KR" altLang="en-US" sz="1200" b="1" dirty="0" smtClean="0">
                <a:latin typeface="가는각진제목체" pitchFamily="18" charset="-127"/>
                <a:ea typeface="가는각진제목체" pitchFamily="18" charset="-127"/>
              </a:rPr>
              <a:t>홈페이지</a:t>
            </a:r>
            <a:endParaRPr lang="en-US" altLang="ko-KR" sz="1200" b="1" dirty="0">
              <a:latin typeface="가는각진제목체" pitchFamily="18" charset="-127"/>
              <a:ea typeface="가는각진제목체" pitchFamily="18" charset="-127"/>
            </a:endParaRPr>
          </a:p>
        </p:txBody>
      </p:sp>
      <p:cxnSp>
        <p:nvCxnSpPr>
          <p:cNvPr id="1048" name="직선 화살표 연결선 1047"/>
          <p:cNvCxnSpPr/>
          <p:nvPr/>
        </p:nvCxnSpPr>
        <p:spPr>
          <a:xfrm>
            <a:off x="6156176" y="3740604"/>
            <a:ext cx="0" cy="205155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0" name="꺾인 연결선 1049"/>
          <p:cNvCxnSpPr>
            <a:stCxn id="18" idx="2"/>
          </p:cNvCxnSpPr>
          <p:nvPr/>
        </p:nvCxnSpPr>
        <p:spPr>
          <a:xfrm rot="5400000">
            <a:off x="6517223" y="2433389"/>
            <a:ext cx="597111" cy="2674000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>
            <a:spLocks noChangeArrowheads="1"/>
          </p:cNvSpPr>
          <p:nvPr/>
        </p:nvSpPr>
        <p:spPr bwMode="auto">
          <a:xfrm>
            <a:off x="7014710" y="4039380"/>
            <a:ext cx="1593739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>
              <a:spcBef>
                <a:spcPts val="600"/>
              </a:spcBef>
              <a:defRPr sz="1500" b="1">
                <a:latin typeface="가는각진제목체" pitchFamily="18" charset="-127"/>
                <a:ea typeface="가는각진제목체" pitchFamily="18" charset="-127"/>
              </a:defRPr>
            </a:lvl1pPr>
          </a:lstStyle>
          <a:p>
            <a:r>
              <a:rPr lang="en-US" altLang="ko-KR" dirty="0" smtClean="0"/>
              <a:t>7-1.</a:t>
            </a:r>
            <a:r>
              <a:rPr lang="ko-KR" altLang="en-US" dirty="0" smtClean="0"/>
              <a:t>매입통합 수집</a:t>
            </a:r>
            <a:endParaRPr lang="en-US" altLang="ko-KR" dirty="0"/>
          </a:p>
        </p:txBody>
      </p:sp>
      <p:cxnSp>
        <p:nvCxnSpPr>
          <p:cNvPr id="1054" name="직선 화살표 연결선 1053"/>
          <p:cNvCxnSpPr>
            <a:stCxn id="108" idx="1"/>
            <a:endCxn id="64" idx="3"/>
          </p:cNvCxnSpPr>
          <p:nvPr/>
        </p:nvCxnSpPr>
        <p:spPr>
          <a:xfrm flipV="1">
            <a:off x="2962232" y="3802747"/>
            <a:ext cx="0" cy="3190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/>
          <p:cNvSpPr txBox="1">
            <a:spLocks noChangeArrowheads="1"/>
          </p:cNvSpPr>
          <p:nvPr/>
        </p:nvSpPr>
        <p:spPr bwMode="auto">
          <a:xfrm>
            <a:off x="2843808" y="3820526"/>
            <a:ext cx="10363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>
              <a:spcBef>
                <a:spcPts val="600"/>
              </a:spcBef>
              <a:defRPr sz="1500" b="1">
                <a:latin typeface="가는각진제목체" pitchFamily="18" charset="-127"/>
                <a:ea typeface="가는각진제목체" pitchFamily="18" charset="-127"/>
              </a:defRPr>
            </a:lvl1pPr>
          </a:lstStyle>
          <a:p>
            <a:r>
              <a:rPr lang="en-US" altLang="ko-KR" sz="1200" dirty="0" smtClean="0"/>
              <a:t>6-2. </a:t>
            </a:r>
            <a:r>
              <a:rPr lang="ko-KR" altLang="en-US" sz="1200" dirty="0" err="1" smtClean="0"/>
              <a:t>맵핑처리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805622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  <p:bldP spid="27" grpId="0"/>
      <p:bldP spid="29" grpId="0"/>
      <p:bldP spid="39" grpId="0"/>
      <p:bldP spid="98" grpId="0"/>
      <p:bldP spid="128" grpId="0"/>
      <p:bldP spid="13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직사각형 53"/>
          <p:cNvSpPr/>
          <p:nvPr/>
        </p:nvSpPr>
        <p:spPr>
          <a:xfrm>
            <a:off x="298334" y="1746763"/>
            <a:ext cx="3458826" cy="3557449"/>
          </a:xfrm>
          <a:prstGeom prst="rect">
            <a:avLst/>
          </a:prstGeom>
          <a:solidFill>
            <a:schemeClr val="accent1">
              <a:lumMod val="60000"/>
              <a:lumOff val="40000"/>
              <a:alpha val="47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00">
              <a:solidFill>
                <a:schemeClr val="tx1"/>
              </a:solidFill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7016" y="260648"/>
            <a:ext cx="8605464" cy="508876"/>
          </a:xfrm>
        </p:spPr>
        <p:txBody>
          <a:bodyPr>
            <a:normAutofit fontScale="90000"/>
          </a:bodyPr>
          <a:lstStyle/>
          <a:p>
            <a:r>
              <a:rPr lang="en-US" altLang="ko-KR" b="1" dirty="0" smtClean="0"/>
              <a:t>2. </a:t>
            </a:r>
            <a:r>
              <a:rPr lang="ko-KR" altLang="en-US" b="1" dirty="0" smtClean="0"/>
              <a:t>매출 </a:t>
            </a:r>
            <a:r>
              <a:rPr lang="en-US" altLang="ko-KR" b="1" dirty="0" smtClean="0"/>
              <a:t>- </a:t>
            </a:r>
            <a:r>
              <a:rPr lang="ko-KR" altLang="en-US" b="1" dirty="0" smtClean="0"/>
              <a:t>시스템 구성도</a:t>
            </a:r>
            <a:endParaRPr lang="ko-KR" altLang="en-US" b="1" dirty="0"/>
          </a:p>
        </p:txBody>
      </p:sp>
      <p:sp>
        <p:nvSpPr>
          <p:cNvPr id="4" name="직사각형 3"/>
          <p:cNvSpPr/>
          <p:nvPr/>
        </p:nvSpPr>
        <p:spPr>
          <a:xfrm>
            <a:off x="4089802" y="1746763"/>
            <a:ext cx="3010603" cy="35489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00">
              <a:solidFill>
                <a:schemeClr val="tx1"/>
              </a:solidFill>
              <a:latin typeface="가는각진제목체" pitchFamily="18" charset="-127"/>
              <a:ea typeface="가는각진제목체" pitchFamily="18" charset="-127"/>
            </a:endParaRPr>
          </a:p>
        </p:txBody>
      </p:sp>
      <p:grpSp>
        <p:nvGrpSpPr>
          <p:cNvPr id="7" name="그룹 1"/>
          <p:cNvGrpSpPr>
            <a:grpSpLocks/>
          </p:cNvGrpSpPr>
          <p:nvPr/>
        </p:nvGrpSpPr>
        <p:grpSpPr bwMode="auto">
          <a:xfrm>
            <a:off x="367725" y="1196753"/>
            <a:ext cx="3389435" cy="396875"/>
            <a:chOff x="229684" y="1772816"/>
            <a:chExt cx="3747940" cy="361817"/>
          </a:xfrm>
        </p:grpSpPr>
        <p:sp>
          <p:nvSpPr>
            <p:cNvPr id="8" name="Line 5"/>
            <p:cNvSpPr>
              <a:spLocks noChangeShapeType="1"/>
            </p:cNvSpPr>
            <p:nvPr/>
          </p:nvSpPr>
          <p:spPr bwMode="auto">
            <a:xfrm>
              <a:off x="229684" y="2134633"/>
              <a:ext cx="374794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wrap="none" lIns="72000" tIns="72000" rIns="72000" bIns="72000"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300" b="1" kern="0">
                <a:latin typeface="가는각진제목체" pitchFamily="18" charset="-127"/>
                <a:ea typeface="가는각진제목체" pitchFamily="18" charset="-127"/>
              </a:endParaRPr>
            </a:p>
          </p:txBody>
        </p:sp>
        <p:sp>
          <p:nvSpPr>
            <p:cNvPr id="9" name="Text Box 6"/>
            <p:cNvSpPr txBox="1">
              <a:spLocks noChangeArrowheads="1"/>
            </p:cNvSpPr>
            <p:nvPr/>
          </p:nvSpPr>
          <p:spPr bwMode="auto">
            <a:xfrm>
              <a:off x="915105" y="1772816"/>
              <a:ext cx="2599090" cy="322741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72000" tIns="72000" rIns="72000" bIns="72000" anchor="b"/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9pPr>
            </a:lstStyle>
            <a:p>
              <a:pPr algn="ctr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300" b="1" kern="0" dirty="0" smtClean="0">
                  <a:latin typeface="가는각진제목체" pitchFamily="18" charset="-127"/>
                  <a:ea typeface="가는각진제목체" pitchFamily="18" charset="-127"/>
                </a:rPr>
                <a:t>서울우유 </a:t>
              </a:r>
              <a:r>
                <a:rPr lang="en-US" altLang="ko-KR" sz="1300" b="1" kern="0" dirty="0" smtClean="0">
                  <a:latin typeface="가는각진제목체" pitchFamily="18" charset="-127"/>
                  <a:ea typeface="가는각진제목체" pitchFamily="18" charset="-127"/>
                </a:rPr>
                <a:t>ERP</a:t>
              </a:r>
            </a:p>
          </p:txBody>
        </p:sp>
      </p:grpSp>
      <p:grpSp>
        <p:nvGrpSpPr>
          <p:cNvPr id="10" name="그룹 1"/>
          <p:cNvGrpSpPr>
            <a:grpSpLocks/>
          </p:cNvGrpSpPr>
          <p:nvPr/>
        </p:nvGrpSpPr>
        <p:grpSpPr bwMode="auto">
          <a:xfrm>
            <a:off x="4089802" y="1196753"/>
            <a:ext cx="2924908" cy="396875"/>
            <a:chOff x="-1181996" y="1772818"/>
            <a:chExt cx="8902080" cy="361813"/>
          </a:xfrm>
        </p:grpSpPr>
        <p:sp>
          <p:nvSpPr>
            <p:cNvPr id="11" name="Line 5"/>
            <p:cNvSpPr>
              <a:spLocks noChangeShapeType="1"/>
            </p:cNvSpPr>
            <p:nvPr/>
          </p:nvSpPr>
          <p:spPr bwMode="auto">
            <a:xfrm>
              <a:off x="-1181996" y="2134631"/>
              <a:ext cx="890208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wrap="none" lIns="72000" tIns="72000" rIns="72000" bIns="72000"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300" b="1" kern="0">
                <a:latin typeface="가는각진제목체" pitchFamily="18" charset="-127"/>
                <a:ea typeface="가는각진제목체" pitchFamily="18" charset="-127"/>
              </a:endParaRPr>
            </a:p>
          </p:txBody>
        </p:sp>
        <p:sp>
          <p:nvSpPr>
            <p:cNvPr id="12" name="Text Box 6"/>
            <p:cNvSpPr txBox="1">
              <a:spLocks noChangeArrowheads="1"/>
            </p:cNvSpPr>
            <p:nvPr/>
          </p:nvSpPr>
          <p:spPr bwMode="auto">
            <a:xfrm>
              <a:off x="1989037" y="1772818"/>
              <a:ext cx="2595697" cy="322738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72000" tIns="72000" rIns="72000" bIns="72000" anchor="b"/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9pPr>
            </a:lstStyle>
            <a:p>
              <a:pPr algn="ctr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300" b="1" kern="0" dirty="0" smtClean="0">
                  <a:latin typeface="가는각진제목체" pitchFamily="18" charset="-127"/>
                  <a:ea typeface="가는각진제목체" pitchFamily="18" charset="-127"/>
                </a:rPr>
                <a:t>전자세금계산서 홈페이지</a:t>
              </a:r>
              <a:r>
                <a:rPr lang="en-US" altLang="ko-KR" sz="1300" b="1" kern="0" dirty="0" smtClean="0">
                  <a:latin typeface="가는각진제목체" pitchFamily="18" charset="-127"/>
                  <a:ea typeface="가는각진제목체" pitchFamily="18" charset="-127"/>
                </a:rPr>
                <a:t>(ETAX)</a:t>
              </a:r>
            </a:p>
          </p:txBody>
        </p:sp>
      </p:grpSp>
      <p:grpSp>
        <p:nvGrpSpPr>
          <p:cNvPr id="14" name="그룹 1"/>
          <p:cNvGrpSpPr>
            <a:grpSpLocks/>
          </p:cNvGrpSpPr>
          <p:nvPr/>
        </p:nvGrpSpPr>
        <p:grpSpPr bwMode="auto">
          <a:xfrm>
            <a:off x="7367868" y="1196752"/>
            <a:ext cx="1308588" cy="395288"/>
            <a:chOff x="229683" y="1772816"/>
            <a:chExt cx="3982278" cy="361123"/>
          </a:xfrm>
        </p:grpSpPr>
        <p:sp>
          <p:nvSpPr>
            <p:cNvPr id="15" name="Line 5"/>
            <p:cNvSpPr>
              <a:spLocks noChangeShapeType="1"/>
            </p:cNvSpPr>
            <p:nvPr/>
          </p:nvSpPr>
          <p:spPr bwMode="auto">
            <a:xfrm>
              <a:off x="229683" y="2133939"/>
              <a:ext cx="3982278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wrap="none" lIns="72000" tIns="72000" rIns="72000" bIns="72000"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300" b="1" kern="0">
                <a:latin typeface="가는각진제목체" pitchFamily="18" charset="-127"/>
                <a:ea typeface="가는각진제목체" pitchFamily="18" charset="-127"/>
              </a:endParaRPr>
            </a:p>
          </p:txBody>
        </p:sp>
        <p:sp>
          <p:nvSpPr>
            <p:cNvPr id="16" name="Text Box 6"/>
            <p:cNvSpPr txBox="1">
              <a:spLocks noChangeArrowheads="1"/>
            </p:cNvSpPr>
            <p:nvPr/>
          </p:nvSpPr>
          <p:spPr bwMode="auto">
            <a:xfrm>
              <a:off x="916437" y="1772816"/>
              <a:ext cx="2595394" cy="323415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72000" tIns="72000" rIns="72000" bIns="72000" anchor="b"/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9pPr>
            </a:lstStyle>
            <a:p>
              <a:pPr algn="ctr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300" b="1" kern="0" dirty="0" smtClean="0">
                  <a:latin typeface="가는각진제목체" pitchFamily="18" charset="-127"/>
                  <a:ea typeface="가는각진제목체" pitchFamily="18" charset="-127"/>
                </a:rPr>
                <a:t>국세청</a:t>
              </a:r>
              <a:r>
                <a:rPr lang="en-US" altLang="ko-KR" sz="1300" b="1" kern="0" dirty="0" smtClean="0">
                  <a:latin typeface="가는각진제목체" pitchFamily="18" charset="-127"/>
                  <a:ea typeface="가는각진제목체" pitchFamily="18" charset="-127"/>
                </a:rPr>
                <a:t>(NTS)</a:t>
              </a:r>
            </a:p>
          </p:txBody>
        </p:sp>
      </p:grpSp>
      <p:sp>
        <p:nvSpPr>
          <p:cNvPr id="17" name="순서도: 자기 디스크 16"/>
          <p:cNvSpPr/>
          <p:nvPr/>
        </p:nvSpPr>
        <p:spPr>
          <a:xfrm>
            <a:off x="4312696" y="2363177"/>
            <a:ext cx="1166082" cy="1896956"/>
          </a:xfrm>
          <a:prstGeom prst="flowChartMagneticDisk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anchor="ctr"/>
          <a:lstStyle/>
          <a:p>
            <a:pPr algn="ctr"/>
            <a:r>
              <a:rPr lang="en-US" altLang="ko-KR" sz="1500" b="1" dirty="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rPr>
              <a:t>ETAX_</a:t>
            </a:r>
            <a:r>
              <a:rPr lang="ko-KR" altLang="en-US" sz="1500" b="1" dirty="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rPr>
              <a:t>연계</a:t>
            </a:r>
            <a:endParaRPr lang="en-US" altLang="ko-KR" sz="1500" b="1" dirty="0">
              <a:solidFill>
                <a:schemeClr val="tx1"/>
              </a:solidFill>
              <a:latin typeface="가는각진제목체" pitchFamily="18" charset="-127"/>
              <a:ea typeface="가는각진제목체" pitchFamily="18" charset="-127"/>
            </a:endParaRPr>
          </a:p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rPr>
              <a:t>(ZDTV3T_%)</a:t>
            </a:r>
            <a:endParaRPr lang="ko-KR" altLang="en-US" sz="1000" b="1" dirty="0">
              <a:solidFill>
                <a:schemeClr val="tx1"/>
              </a:solidFill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18" name="순서도: 문서 17"/>
          <p:cNvSpPr/>
          <p:nvPr/>
        </p:nvSpPr>
        <p:spPr>
          <a:xfrm>
            <a:off x="7728855" y="2705841"/>
            <a:ext cx="847845" cy="508000"/>
          </a:xfrm>
          <a:prstGeom prst="flowChartDocument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b="1" dirty="0" smtClean="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rPr>
              <a:t>국세청 이세</a:t>
            </a:r>
            <a:r>
              <a:rPr lang="ko-KR" altLang="en-US" sz="1000" b="1" dirty="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rPr>
              <a:t>로</a:t>
            </a:r>
          </a:p>
        </p:txBody>
      </p:sp>
      <p:sp>
        <p:nvSpPr>
          <p:cNvPr id="19" name="Rectangle 12"/>
          <p:cNvSpPr>
            <a:spLocks noChangeAspect="1" noChangeArrowheads="1"/>
          </p:cNvSpPr>
          <p:nvPr/>
        </p:nvSpPr>
        <p:spPr bwMode="auto">
          <a:xfrm>
            <a:off x="409589" y="1813550"/>
            <a:ext cx="1328507" cy="53178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72000" tIns="46038" rIns="36000" bIns="46038" anchor="ctr"/>
          <a:lstStyle/>
          <a:p>
            <a:pPr>
              <a:defRPr/>
            </a:pPr>
            <a:r>
              <a:rPr lang="ko-KR" altLang="en-US" sz="1200" dirty="0" smtClean="0">
                <a:latin typeface="가는각진제목체" pitchFamily="18" charset="-127"/>
                <a:ea typeface="가는각진제목체" pitchFamily="18" charset="-127"/>
              </a:rPr>
              <a:t>매출 </a:t>
            </a:r>
            <a:r>
              <a:rPr lang="ko-KR" altLang="en-US" sz="1200" dirty="0" err="1" smtClean="0">
                <a:latin typeface="가는각진제목체" pitchFamily="18" charset="-127"/>
                <a:ea typeface="가는각진제목체" pitchFamily="18" charset="-127"/>
              </a:rPr>
              <a:t>자동분</a:t>
            </a:r>
            <a:r>
              <a:rPr lang="en-US" altLang="ko-KR" sz="1200" dirty="0" smtClean="0">
                <a:latin typeface="가는각진제목체" pitchFamily="18" charset="-127"/>
                <a:ea typeface="가는각진제목체" pitchFamily="18" charset="-127"/>
              </a:rPr>
              <a:t>(AR)</a:t>
            </a:r>
          </a:p>
          <a:p>
            <a:pPr>
              <a:defRPr/>
            </a:pPr>
            <a:r>
              <a:rPr lang="en-US" altLang="ko-KR" sz="1200" dirty="0" smtClean="0">
                <a:latin typeface="가는각진제목체" pitchFamily="18" charset="-127"/>
                <a:ea typeface="가는각진제목체" pitchFamily="18" charset="-127"/>
              </a:rPr>
              <a:t>AR/</a:t>
            </a:r>
            <a:r>
              <a:rPr lang="ko-KR" altLang="en-US" sz="1200" dirty="0" smtClean="0">
                <a:latin typeface="가는각진제목체" pitchFamily="18" charset="-127"/>
                <a:ea typeface="가는각진제목체" pitchFamily="18" charset="-127"/>
              </a:rPr>
              <a:t>낙농</a:t>
            </a:r>
            <a:r>
              <a:rPr lang="en-US" altLang="ko-KR" sz="1200" dirty="0" smtClean="0">
                <a:latin typeface="가는각진제목체" pitchFamily="18" charset="-127"/>
                <a:ea typeface="가는각진제목체" pitchFamily="18" charset="-127"/>
              </a:rPr>
              <a:t>/</a:t>
            </a:r>
            <a:r>
              <a:rPr lang="ko-KR" altLang="en-US" sz="1200" dirty="0" smtClean="0">
                <a:latin typeface="가는각진제목체" pitchFamily="18" charset="-127"/>
                <a:ea typeface="가는각진제목체" pitchFamily="18" charset="-127"/>
              </a:rPr>
              <a:t>생명</a:t>
            </a:r>
            <a:r>
              <a:rPr lang="en-US" altLang="ko-KR" sz="1200" dirty="0" smtClean="0">
                <a:latin typeface="가는각진제목체" pitchFamily="18" charset="-127"/>
                <a:ea typeface="가는각진제목체" pitchFamily="18" charset="-127"/>
              </a:rPr>
              <a:t>/</a:t>
            </a:r>
            <a:r>
              <a:rPr lang="ko-KR" altLang="en-US" sz="1200" dirty="0" smtClean="0">
                <a:latin typeface="가는각진제목체" pitchFamily="18" charset="-127"/>
                <a:ea typeface="가는각진제목체" pitchFamily="18" charset="-127"/>
              </a:rPr>
              <a:t>기타</a:t>
            </a:r>
            <a:endParaRPr lang="en-US" altLang="ko-KR" sz="1200" dirty="0" smtClean="0"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1691680" y="2421815"/>
            <a:ext cx="771264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sz="1500" b="1" dirty="0" smtClean="0">
                <a:latin typeface="가는각진제목체" pitchFamily="18" charset="-127"/>
                <a:ea typeface="가는각진제목체" pitchFamily="18" charset="-127"/>
              </a:rPr>
              <a:t>1.</a:t>
            </a:r>
            <a:r>
              <a:rPr lang="ko-KR" altLang="en-US" sz="1500" b="1" dirty="0" smtClean="0">
                <a:latin typeface="가는각진제목체" pitchFamily="18" charset="-127"/>
                <a:ea typeface="가는각진제목체" pitchFamily="18" charset="-127"/>
              </a:rPr>
              <a:t>생성</a:t>
            </a:r>
            <a:endParaRPr lang="en-US" altLang="ko-KR" sz="1500" b="1" dirty="0" smtClean="0"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3563888" y="2345335"/>
            <a:ext cx="848288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>
              <a:spcBef>
                <a:spcPts val="600"/>
              </a:spcBef>
              <a:defRPr sz="1500" b="1">
                <a:latin typeface="가는각진제목체" pitchFamily="18" charset="-127"/>
                <a:ea typeface="가는각진제목체" pitchFamily="18" charset="-127"/>
              </a:defRPr>
            </a:lvl1pPr>
          </a:lstStyle>
          <a:p>
            <a:r>
              <a:rPr lang="en-US" altLang="ko-KR" dirty="0"/>
              <a:t>2</a:t>
            </a:r>
            <a:r>
              <a:rPr lang="en-US" altLang="ko-KR" dirty="0" smtClean="0"/>
              <a:t>.</a:t>
            </a:r>
            <a:r>
              <a:rPr lang="ko-KR" altLang="en-US" dirty="0" smtClean="0"/>
              <a:t>발행</a:t>
            </a:r>
            <a:endParaRPr lang="en-US" altLang="ko-KR" dirty="0"/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5984545" y="2022170"/>
            <a:ext cx="923110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>
              <a:spcBef>
                <a:spcPts val="600"/>
              </a:spcBef>
              <a:defRPr sz="1500" b="1">
                <a:latin typeface="가는각진제목체" pitchFamily="18" charset="-127"/>
                <a:ea typeface="가는각진제목체" pitchFamily="18" charset="-127"/>
              </a:defRPr>
            </a:lvl1pPr>
          </a:lstStyle>
          <a:p>
            <a:r>
              <a:rPr lang="en-US" altLang="ko-KR" dirty="0" smtClean="0"/>
              <a:t>3-1.</a:t>
            </a:r>
            <a:r>
              <a:rPr lang="ko-KR" altLang="en-US" dirty="0" smtClean="0"/>
              <a:t>승인</a:t>
            </a:r>
            <a:endParaRPr lang="en-US" altLang="ko-KR" dirty="0"/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7045643" y="2393306"/>
            <a:ext cx="790191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>
              <a:spcBef>
                <a:spcPts val="600"/>
              </a:spcBef>
              <a:defRPr sz="1500" b="1">
                <a:latin typeface="가는각진제목체" pitchFamily="18" charset="-127"/>
                <a:ea typeface="가는각진제목체" pitchFamily="18" charset="-127"/>
              </a:defRPr>
            </a:lvl1pPr>
          </a:lstStyle>
          <a:p>
            <a:r>
              <a:rPr lang="en-US" altLang="ko-KR" dirty="0"/>
              <a:t>4</a:t>
            </a:r>
            <a:r>
              <a:rPr lang="en-US" altLang="ko-KR" dirty="0" smtClean="0"/>
              <a:t>.</a:t>
            </a:r>
            <a:r>
              <a:rPr lang="ko-KR" altLang="en-US" dirty="0" smtClean="0"/>
              <a:t>전송</a:t>
            </a:r>
            <a:endParaRPr lang="en-US" altLang="ko-KR" dirty="0"/>
          </a:p>
        </p:txBody>
      </p: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7045643" y="3125862"/>
            <a:ext cx="821124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>
              <a:spcBef>
                <a:spcPts val="600"/>
              </a:spcBef>
              <a:defRPr sz="1500" b="1">
                <a:latin typeface="가는각진제목체" pitchFamily="18" charset="-127"/>
                <a:ea typeface="가는각진제목체" pitchFamily="18" charset="-127"/>
              </a:defRPr>
            </a:lvl1pPr>
          </a:lstStyle>
          <a:p>
            <a:r>
              <a:rPr lang="en-US" altLang="ko-KR" dirty="0"/>
              <a:t>5. </a:t>
            </a:r>
            <a:r>
              <a:rPr lang="ko-KR" altLang="en-US" dirty="0"/>
              <a:t>응답</a:t>
            </a:r>
            <a:endParaRPr lang="en-US" altLang="ko-KR" dirty="0"/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1846985" y="4316810"/>
            <a:ext cx="12155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>
              <a:spcBef>
                <a:spcPts val="600"/>
              </a:spcBef>
              <a:defRPr sz="1500" b="1">
                <a:latin typeface="가는각진제목체" pitchFamily="18" charset="-127"/>
                <a:ea typeface="가는각진제목체" pitchFamily="18" charset="-127"/>
              </a:defRPr>
            </a:lvl1pPr>
          </a:lstStyle>
          <a:p>
            <a:r>
              <a:rPr lang="en-US" altLang="ko-KR" sz="1200" dirty="0" smtClean="0"/>
              <a:t>6-3. </a:t>
            </a:r>
            <a:r>
              <a:rPr lang="ko-KR" altLang="en-US" sz="1200" dirty="0" smtClean="0"/>
              <a:t>엑셀 업로드</a:t>
            </a:r>
            <a:endParaRPr lang="en-US" altLang="ko-KR" sz="1200" dirty="0"/>
          </a:p>
        </p:txBody>
      </p:sp>
      <p:sp>
        <p:nvSpPr>
          <p:cNvPr id="49" name="오른쪽 화살표 48"/>
          <p:cNvSpPr/>
          <p:nvPr/>
        </p:nvSpPr>
        <p:spPr>
          <a:xfrm>
            <a:off x="1850908" y="2750734"/>
            <a:ext cx="416836" cy="3107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순서도: 자기 디스크 62"/>
          <p:cNvSpPr/>
          <p:nvPr/>
        </p:nvSpPr>
        <p:spPr>
          <a:xfrm>
            <a:off x="5938188" y="2363177"/>
            <a:ext cx="1107455" cy="1085850"/>
          </a:xfrm>
          <a:prstGeom prst="flowChartMagneticDisk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anchor="ctr"/>
          <a:lstStyle/>
          <a:p>
            <a:pPr algn="ctr"/>
            <a:r>
              <a:rPr lang="en-US" altLang="ko-KR" sz="1500" b="1" dirty="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rPr>
              <a:t>ETAX_</a:t>
            </a:r>
            <a:r>
              <a:rPr lang="ko-KR" altLang="en-US" sz="1500" b="1" dirty="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rPr>
              <a:t>발행</a:t>
            </a:r>
            <a:endParaRPr lang="en-US" altLang="ko-KR" sz="1500" b="1" dirty="0">
              <a:solidFill>
                <a:schemeClr val="tx1"/>
              </a:solidFill>
              <a:latin typeface="가는각진제목체" pitchFamily="18" charset="-127"/>
              <a:ea typeface="가는각진제목체" pitchFamily="18" charset="-127"/>
            </a:endParaRPr>
          </a:p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rPr>
              <a:t>(T_%)</a:t>
            </a:r>
            <a:endParaRPr lang="ko-KR" altLang="en-US" sz="1000" b="1" dirty="0">
              <a:solidFill>
                <a:schemeClr val="tx1"/>
              </a:solidFill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64" name="순서도: 자기 디스크 63"/>
          <p:cNvSpPr/>
          <p:nvPr/>
        </p:nvSpPr>
        <p:spPr>
          <a:xfrm>
            <a:off x="2411760" y="2363177"/>
            <a:ext cx="1100944" cy="1147993"/>
          </a:xfrm>
          <a:prstGeom prst="flowChartMagneticDisk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anchor="ctr"/>
          <a:lstStyle/>
          <a:p>
            <a:pPr algn="ctr">
              <a:defRPr/>
            </a:pPr>
            <a:r>
              <a:rPr lang="ko-KR" altLang="en-US" sz="1500" b="1" dirty="0" smtClean="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rPr>
              <a:t>세무집계</a:t>
            </a:r>
            <a:endParaRPr lang="en-US" altLang="ko-KR" sz="1500" b="1" dirty="0" smtClean="0">
              <a:solidFill>
                <a:schemeClr val="tx1"/>
              </a:solidFill>
              <a:latin typeface="가는각진제목체" pitchFamily="18" charset="-127"/>
              <a:ea typeface="가는각진제목체" pitchFamily="18" charset="-127"/>
            </a:endParaRPr>
          </a:p>
          <a:p>
            <a:pPr algn="ctr">
              <a:defRPr/>
            </a:pPr>
            <a:r>
              <a:rPr lang="en-US" altLang="ko-KR" sz="1000" b="1" dirty="0" smtClean="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rPr>
              <a:t>(SDC_TAX_%)</a:t>
            </a:r>
            <a:endParaRPr lang="ko-KR" altLang="en-US" sz="1000" b="1" dirty="0">
              <a:solidFill>
                <a:schemeClr val="tx1"/>
              </a:solidFill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79" name="오른쪽 화살표 78"/>
          <p:cNvSpPr/>
          <p:nvPr/>
        </p:nvSpPr>
        <p:spPr>
          <a:xfrm>
            <a:off x="3707904" y="2750734"/>
            <a:ext cx="416836" cy="3107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오른쪽 화살표 87"/>
          <p:cNvSpPr/>
          <p:nvPr/>
        </p:nvSpPr>
        <p:spPr>
          <a:xfrm>
            <a:off x="5521352" y="2750734"/>
            <a:ext cx="416836" cy="3107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왼쪽/오른쪽 화살표 86"/>
          <p:cNvSpPr/>
          <p:nvPr/>
        </p:nvSpPr>
        <p:spPr>
          <a:xfrm>
            <a:off x="7145890" y="2793157"/>
            <a:ext cx="467966" cy="2880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32" name="그룹 1031"/>
          <p:cNvGrpSpPr/>
          <p:nvPr/>
        </p:nvGrpSpPr>
        <p:grpSpPr>
          <a:xfrm>
            <a:off x="409588" y="3525487"/>
            <a:ext cx="1329074" cy="953836"/>
            <a:chOff x="409588" y="3817064"/>
            <a:chExt cx="1329074" cy="953836"/>
          </a:xfrm>
        </p:grpSpPr>
        <p:sp>
          <p:nvSpPr>
            <p:cNvPr id="101" name="Rectangle 12"/>
            <p:cNvSpPr>
              <a:spLocks noChangeAspect="1" noChangeArrowheads="1"/>
            </p:cNvSpPr>
            <p:nvPr/>
          </p:nvSpPr>
          <p:spPr bwMode="auto">
            <a:xfrm>
              <a:off x="409588" y="3817064"/>
              <a:ext cx="1328507" cy="50376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72000" tIns="46038" rIns="36000" bIns="46038" anchor="ctr"/>
            <a:lstStyle/>
            <a:p>
              <a:pPr>
                <a:defRPr/>
              </a:pPr>
              <a:r>
                <a:rPr lang="ko-KR" altLang="en-US" sz="1200" dirty="0" smtClean="0">
                  <a:latin typeface="가는각진제목체" pitchFamily="18" charset="-127"/>
                  <a:ea typeface="가는각진제목체" pitchFamily="18" charset="-127"/>
                </a:rPr>
                <a:t>매출 </a:t>
              </a:r>
              <a:r>
                <a:rPr lang="ko-KR" altLang="en-US" sz="1200" dirty="0" err="1" smtClean="0">
                  <a:latin typeface="가는각진제목체" pitchFamily="18" charset="-127"/>
                  <a:ea typeface="가는각진제목체" pitchFamily="18" charset="-127"/>
                </a:rPr>
                <a:t>수동분</a:t>
              </a:r>
              <a:r>
                <a:rPr lang="en-US" altLang="ko-KR" sz="1200" dirty="0" smtClean="0">
                  <a:latin typeface="가는각진제목체" pitchFamily="18" charset="-127"/>
                  <a:ea typeface="가는각진제목체" pitchFamily="18" charset="-127"/>
                </a:rPr>
                <a:t>(AR)</a:t>
              </a:r>
              <a:r>
                <a:rPr lang="en-US" altLang="ko-KR" sz="1200" dirty="0">
                  <a:latin typeface="가는각진제목체" pitchFamily="18" charset="-127"/>
                  <a:ea typeface="가는각진제목체" pitchFamily="18" charset="-127"/>
                </a:rPr>
                <a:t/>
              </a:r>
              <a:br>
                <a:rPr lang="en-US" altLang="ko-KR" sz="1200" dirty="0">
                  <a:latin typeface="가는각진제목체" pitchFamily="18" charset="-127"/>
                  <a:ea typeface="가는각진제목체" pitchFamily="18" charset="-127"/>
                </a:rPr>
              </a:br>
              <a:r>
                <a:rPr lang="en-US" altLang="ko-KR" sz="1200" dirty="0" smtClean="0">
                  <a:latin typeface="가는각진제목체" pitchFamily="18" charset="-127"/>
                  <a:ea typeface="가는각진제목체" pitchFamily="18" charset="-127"/>
                </a:rPr>
                <a:t>(</a:t>
              </a:r>
              <a:r>
                <a:rPr lang="ko-KR" altLang="en-US" sz="1200" dirty="0" smtClean="0">
                  <a:latin typeface="가는각진제목체" pitchFamily="18" charset="-127"/>
                  <a:ea typeface="가는각진제목체" pitchFamily="18" charset="-127"/>
                </a:rPr>
                <a:t>엑셀</a:t>
              </a:r>
              <a:r>
                <a:rPr lang="en-US" altLang="ko-KR" sz="1200" dirty="0" smtClean="0">
                  <a:latin typeface="가는각진제목체" pitchFamily="18" charset="-127"/>
                  <a:ea typeface="가는각진제목체" pitchFamily="18" charset="-127"/>
                </a:rPr>
                <a:t>)</a:t>
              </a:r>
            </a:p>
          </p:txBody>
        </p:sp>
        <p:sp>
          <p:nvSpPr>
            <p:cNvPr id="37" name="Rectangle 12"/>
            <p:cNvSpPr>
              <a:spLocks noChangeAspect="1" noChangeArrowheads="1"/>
            </p:cNvSpPr>
            <p:nvPr/>
          </p:nvSpPr>
          <p:spPr bwMode="auto">
            <a:xfrm>
              <a:off x="410155" y="4293019"/>
              <a:ext cx="1328507" cy="477881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72000" tIns="46038" rIns="36000" bIns="46038" anchor="ctr"/>
            <a:lstStyle/>
            <a:p>
              <a:r>
                <a:rPr lang="ko-KR" altLang="en-US" sz="1200" dirty="0" smtClean="0">
                  <a:latin typeface="가는각진제목체" pitchFamily="18" charset="-127"/>
                  <a:ea typeface="가는각진제목체" pitchFamily="18" charset="-127"/>
                </a:rPr>
                <a:t>매출 타사발행</a:t>
              </a:r>
              <a:r>
                <a:rPr lang="en-US" altLang="ko-KR" sz="1200" dirty="0" smtClean="0">
                  <a:latin typeface="가는각진제목체" pitchFamily="18" charset="-127"/>
                  <a:ea typeface="가는각진제목체" pitchFamily="18" charset="-127"/>
                </a:rPr>
                <a:t>(AR)</a:t>
              </a:r>
            </a:p>
            <a:p>
              <a:r>
                <a:rPr lang="en-US" altLang="ko-KR" sz="1200" dirty="0" smtClean="0">
                  <a:latin typeface="가는각진제목체" pitchFamily="18" charset="-127"/>
                  <a:ea typeface="가는각진제목체" pitchFamily="18" charset="-127"/>
                </a:rPr>
                <a:t>(</a:t>
              </a:r>
              <a:r>
                <a:rPr lang="ko-KR" altLang="en-US" sz="1200" dirty="0" smtClean="0">
                  <a:latin typeface="가는각진제목체" pitchFamily="18" charset="-127"/>
                  <a:ea typeface="가는각진제목체" pitchFamily="18" charset="-127"/>
                </a:rPr>
                <a:t>엑셀 업로드 </a:t>
              </a:r>
              <a:r>
                <a:rPr lang="en-US" altLang="ko-KR" sz="1200" dirty="0" smtClean="0">
                  <a:latin typeface="가는각진제목체" pitchFamily="18" charset="-127"/>
                  <a:ea typeface="가는각진제목체" pitchFamily="18" charset="-127"/>
                </a:rPr>
                <a:t>– </a:t>
              </a:r>
              <a:r>
                <a:rPr lang="ko-KR" altLang="en-US" sz="1200" dirty="0" smtClean="0">
                  <a:latin typeface="가는각진제목체" pitchFamily="18" charset="-127"/>
                  <a:ea typeface="가는각진제목체" pitchFamily="18" charset="-127"/>
                </a:rPr>
                <a:t>벤더</a:t>
              </a:r>
              <a:r>
                <a:rPr lang="en-US" altLang="ko-KR" sz="1200" dirty="0" smtClean="0">
                  <a:latin typeface="가는각진제목체" pitchFamily="18" charset="-127"/>
                  <a:ea typeface="가는각진제목체" pitchFamily="18" charset="-127"/>
                </a:rPr>
                <a:t>)</a:t>
              </a:r>
              <a:endParaRPr lang="en-US" altLang="ko-KR" sz="1200" dirty="0">
                <a:latin typeface="가는각진제목체" pitchFamily="18" charset="-127"/>
                <a:ea typeface="가는각진제목체" pitchFamily="18" charset="-127"/>
              </a:endParaRPr>
            </a:p>
          </p:txBody>
        </p:sp>
      </p:grpSp>
      <p:sp>
        <p:nvSpPr>
          <p:cNvPr id="108" name="순서도: 자기 디스크 107"/>
          <p:cNvSpPr/>
          <p:nvPr/>
        </p:nvSpPr>
        <p:spPr>
          <a:xfrm>
            <a:off x="2598600" y="3830244"/>
            <a:ext cx="727264" cy="486566"/>
          </a:xfrm>
          <a:prstGeom prst="flowChartMagneticDisk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anchor="ctr"/>
          <a:lstStyle/>
          <a:p>
            <a:pPr algn="ctr">
              <a:defRPr/>
            </a:pPr>
            <a:r>
              <a:rPr lang="ko-KR" altLang="en-US" sz="1000" b="1" dirty="0" smtClean="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rPr>
              <a:t>엑셀</a:t>
            </a:r>
            <a:endParaRPr lang="en-US" altLang="ko-KR" sz="1000" b="1" dirty="0" smtClean="0">
              <a:solidFill>
                <a:schemeClr val="tx1"/>
              </a:solidFill>
              <a:latin typeface="가는각진제목체" pitchFamily="18" charset="-127"/>
              <a:ea typeface="가는각진제목체" pitchFamily="18" charset="-127"/>
            </a:endParaRPr>
          </a:p>
          <a:p>
            <a:pPr algn="ctr">
              <a:defRPr/>
            </a:pPr>
            <a:r>
              <a:rPr lang="ko-KR" altLang="en-US" sz="1000" b="1" dirty="0" smtClean="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rPr>
              <a:t>인터페이스</a:t>
            </a:r>
            <a:endParaRPr lang="ko-KR" altLang="en-US" sz="1000" b="1" dirty="0">
              <a:solidFill>
                <a:schemeClr val="tx1"/>
              </a:solidFill>
              <a:latin typeface="가는각진제목체" pitchFamily="18" charset="-127"/>
              <a:ea typeface="가는각진제목체" pitchFamily="18" charset="-127"/>
            </a:endParaRPr>
          </a:p>
        </p:txBody>
      </p:sp>
      <p:cxnSp>
        <p:nvCxnSpPr>
          <p:cNvPr id="1038" name="꺾인 연결선 1037"/>
          <p:cNvCxnSpPr>
            <a:endCxn id="108" idx="2"/>
          </p:cNvCxnSpPr>
          <p:nvPr/>
        </p:nvCxnSpPr>
        <p:spPr>
          <a:xfrm>
            <a:off x="1741684" y="4000844"/>
            <a:ext cx="856916" cy="72683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0" name="꺾인 연결선 1049"/>
          <p:cNvCxnSpPr>
            <a:stCxn id="18" idx="2"/>
          </p:cNvCxnSpPr>
          <p:nvPr/>
        </p:nvCxnSpPr>
        <p:spPr>
          <a:xfrm rot="5400000">
            <a:off x="6517223" y="2141812"/>
            <a:ext cx="597111" cy="2674000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>
            <a:spLocks noChangeArrowheads="1"/>
          </p:cNvSpPr>
          <p:nvPr/>
        </p:nvSpPr>
        <p:spPr bwMode="auto">
          <a:xfrm>
            <a:off x="5999798" y="3750362"/>
            <a:ext cx="1593739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>
              <a:spcBef>
                <a:spcPts val="600"/>
              </a:spcBef>
              <a:defRPr sz="1500" b="1">
                <a:latin typeface="가는각진제목체" pitchFamily="18" charset="-127"/>
                <a:ea typeface="가는각진제목체" pitchFamily="18" charset="-127"/>
              </a:defRPr>
            </a:lvl1pPr>
          </a:lstStyle>
          <a:p>
            <a:r>
              <a:rPr lang="en-US" altLang="ko-KR" dirty="0" smtClean="0"/>
              <a:t>7-1.</a:t>
            </a:r>
            <a:r>
              <a:rPr lang="ko-KR" altLang="en-US" dirty="0" smtClean="0"/>
              <a:t>매입통합 수집</a:t>
            </a:r>
            <a:endParaRPr lang="en-US" altLang="ko-KR" dirty="0"/>
          </a:p>
        </p:txBody>
      </p:sp>
      <p:cxnSp>
        <p:nvCxnSpPr>
          <p:cNvPr id="1054" name="직선 화살표 연결선 1053"/>
          <p:cNvCxnSpPr>
            <a:stCxn id="108" idx="1"/>
            <a:endCxn id="64" idx="3"/>
          </p:cNvCxnSpPr>
          <p:nvPr/>
        </p:nvCxnSpPr>
        <p:spPr>
          <a:xfrm flipV="1">
            <a:off x="2962232" y="3511170"/>
            <a:ext cx="0" cy="3190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/>
          <p:cNvSpPr txBox="1">
            <a:spLocks noChangeArrowheads="1"/>
          </p:cNvSpPr>
          <p:nvPr/>
        </p:nvSpPr>
        <p:spPr bwMode="auto">
          <a:xfrm>
            <a:off x="2843808" y="3528949"/>
            <a:ext cx="103634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>
              <a:spcBef>
                <a:spcPts val="600"/>
              </a:spcBef>
              <a:defRPr sz="1500" b="1">
                <a:latin typeface="가는각진제목체" pitchFamily="18" charset="-127"/>
                <a:ea typeface="가는각진제목체" pitchFamily="18" charset="-127"/>
              </a:defRPr>
            </a:lvl1pPr>
          </a:lstStyle>
          <a:p>
            <a:r>
              <a:rPr lang="en-US" altLang="ko-KR" sz="1200" dirty="0" smtClean="0"/>
              <a:t>6-4. </a:t>
            </a:r>
            <a:r>
              <a:rPr lang="ko-KR" altLang="en-US" sz="1200" dirty="0" err="1" smtClean="0"/>
              <a:t>맵핑처리</a:t>
            </a:r>
            <a:endParaRPr lang="en-US" altLang="ko-KR" sz="1200" dirty="0"/>
          </a:p>
        </p:txBody>
      </p:sp>
      <p:sp>
        <p:nvSpPr>
          <p:cNvPr id="53" name="제목 1"/>
          <p:cNvSpPr txBox="1">
            <a:spLocks/>
          </p:cNvSpPr>
          <p:nvPr/>
        </p:nvSpPr>
        <p:spPr>
          <a:xfrm>
            <a:off x="531312" y="5622796"/>
            <a:ext cx="8605464" cy="10465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2800" kern="1200" dirty="0">
                <a:solidFill>
                  <a:schemeClr val="tx2">
                    <a:lumMod val="75000"/>
                  </a:schemeClr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+mj-cs"/>
              </a:defRPr>
            </a:lvl1pPr>
          </a:lstStyle>
          <a:p>
            <a:r>
              <a:rPr lang="ko-KR" altLang="en-US" sz="2000" b="1" dirty="0" smtClean="0"/>
              <a:t>세무신고</a:t>
            </a:r>
            <a:endParaRPr lang="en-US" altLang="ko-KR" sz="2000" b="1" dirty="0" smtClean="0"/>
          </a:p>
          <a:p>
            <a:r>
              <a:rPr lang="en-US" altLang="ko-KR" sz="2000" b="1" dirty="0" smtClean="0"/>
              <a:t>  1. </a:t>
            </a:r>
            <a:r>
              <a:rPr lang="ko-KR" altLang="en-US" sz="2000" b="1" dirty="0" smtClean="0"/>
              <a:t>세무자료 집계 </a:t>
            </a:r>
            <a:r>
              <a:rPr lang="en-US" altLang="ko-KR" sz="2000" b="1" dirty="0" smtClean="0"/>
              <a:t>(SDC_TAX_SUMMARY) – </a:t>
            </a:r>
            <a:r>
              <a:rPr lang="ko-KR" altLang="en-US" sz="2000" b="1" dirty="0" smtClean="0"/>
              <a:t>별도 작업</a:t>
            </a:r>
            <a:r>
              <a:rPr lang="en-US" altLang="ko-KR" sz="2000" b="1" dirty="0" smtClean="0"/>
              <a:t>X</a:t>
            </a:r>
          </a:p>
          <a:p>
            <a:r>
              <a:rPr lang="en-US" altLang="ko-KR" sz="2000" b="1" dirty="0" smtClean="0"/>
              <a:t>  2. </a:t>
            </a:r>
            <a:r>
              <a:rPr lang="ko-KR" altLang="en-US" sz="2000" b="1" dirty="0" err="1" smtClean="0"/>
              <a:t>사업자별</a:t>
            </a:r>
            <a:r>
              <a:rPr lang="ko-KR" altLang="en-US" sz="2000" b="1" dirty="0" smtClean="0"/>
              <a:t> 집계 </a:t>
            </a:r>
            <a:r>
              <a:rPr lang="en-US" altLang="ko-KR" sz="2000" b="1" dirty="0" smtClean="0"/>
              <a:t>-&gt; </a:t>
            </a:r>
            <a:r>
              <a:rPr lang="ko-KR" altLang="en-US" sz="2000" b="1" dirty="0" smtClean="0"/>
              <a:t>신고파일 만들기</a:t>
            </a:r>
            <a:r>
              <a:rPr lang="en-US" altLang="ko-KR" sz="2000" b="1" dirty="0" smtClean="0"/>
              <a:t> </a:t>
            </a:r>
            <a:endParaRPr lang="ko-KR" altLang="en-US" sz="2000" b="1" dirty="0"/>
          </a:p>
        </p:txBody>
      </p:sp>
      <p:sp>
        <p:nvSpPr>
          <p:cNvPr id="55" name="Rectangle 12"/>
          <p:cNvSpPr>
            <a:spLocks noChangeAspect="1" noChangeArrowheads="1"/>
          </p:cNvSpPr>
          <p:nvPr/>
        </p:nvSpPr>
        <p:spPr bwMode="auto">
          <a:xfrm>
            <a:off x="409589" y="2345335"/>
            <a:ext cx="1328507" cy="44782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72000" tIns="46038" rIns="36000" bIns="46038" anchor="ctr"/>
          <a:lstStyle/>
          <a:p>
            <a:pPr>
              <a:defRPr/>
            </a:pPr>
            <a:r>
              <a:rPr lang="ko-KR" altLang="en-US" sz="1200" dirty="0" smtClean="0">
                <a:latin typeface="가는각진제목체" pitchFamily="18" charset="-127"/>
                <a:ea typeface="가는각진제목체" pitchFamily="18" charset="-127"/>
              </a:rPr>
              <a:t>매출 </a:t>
            </a:r>
            <a:r>
              <a:rPr lang="ko-KR" altLang="en-US" sz="1200" dirty="0" err="1" smtClean="0">
                <a:latin typeface="가는각진제목체" pitchFamily="18" charset="-127"/>
                <a:ea typeface="가는각진제목체" pitchFamily="18" charset="-127"/>
              </a:rPr>
              <a:t>수동분</a:t>
            </a:r>
            <a:r>
              <a:rPr lang="en-US" altLang="ko-KR" sz="1200" dirty="0" smtClean="0">
                <a:latin typeface="가는각진제목체" pitchFamily="18" charset="-127"/>
                <a:ea typeface="가는각진제목체" pitchFamily="18" charset="-127"/>
              </a:rPr>
              <a:t>(AR)</a:t>
            </a:r>
            <a:r>
              <a:rPr lang="en-US" altLang="ko-KR" sz="1200" dirty="0">
                <a:latin typeface="가는각진제목체" pitchFamily="18" charset="-127"/>
                <a:ea typeface="가는각진제목체" pitchFamily="18" charset="-127"/>
              </a:rPr>
              <a:t/>
            </a:r>
            <a:br>
              <a:rPr lang="en-US" altLang="ko-KR" sz="1200" dirty="0">
                <a:latin typeface="가는각진제목체" pitchFamily="18" charset="-127"/>
                <a:ea typeface="가는각진제목체" pitchFamily="18" charset="-127"/>
              </a:rPr>
            </a:br>
            <a:r>
              <a:rPr lang="en-US" altLang="ko-KR" sz="1200" dirty="0" smtClean="0">
                <a:latin typeface="가는각진제목체" pitchFamily="18" charset="-127"/>
                <a:ea typeface="가는각진제목체" pitchFamily="18" charset="-127"/>
              </a:rPr>
              <a:t>(MANUAL)</a:t>
            </a:r>
          </a:p>
        </p:txBody>
      </p:sp>
      <p:sp>
        <p:nvSpPr>
          <p:cNvPr id="40" name="오른쪽 화살표 39"/>
          <p:cNvSpPr/>
          <p:nvPr/>
        </p:nvSpPr>
        <p:spPr>
          <a:xfrm rot="16200000">
            <a:off x="2736882" y="1913457"/>
            <a:ext cx="416836" cy="31073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Rectangle 12"/>
          <p:cNvSpPr>
            <a:spLocks noChangeAspect="1" noChangeArrowheads="1"/>
          </p:cNvSpPr>
          <p:nvPr/>
        </p:nvSpPr>
        <p:spPr bwMode="auto">
          <a:xfrm>
            <a:off x="2761295" y="1430244"/>
            <a:ext cx="1551401" cy="373004"/>
          </a:xfrm>
          <a:prstGeom prst="rect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72000" tIns="46038" rIns="36000" bIns="46038" anchor="ctr"/>
          <a:lstStyle/>
          <a:p>
            <a:pPr>
              <a:defRPr/>
            </a:pPr>
            <a:r>
              <a:rPr lang="en-US" altLang="ko-KR" sz="1200" dirty="0" smtClean="0">
                <a:latin typeface="가는각진제목체" pitchFamily="18" charset="-127"/>
                <a:ea typeface="가는각진제목체" pitchFamily="18" charset="-127"/>
              </a:rPr>
              <a:t>11.</a:t>
            </a:r>
            <a:r>
              <a:rPr lang="ko-KR" altLang="en-US" sz="1200" dirty="0" smtClean="0">
                <a:latin typeface="가는각진제목체" pitchFamily="18" charset="-127"/>
                <a:ea typeface="가는각진제목체" pitchFamily="18" charset="-127"/>
              </a:rPr>
              <a:t>세무신고 자료 생성</a:t>
            </a:r>
            <a:endParaRPr lang="en-US" altLang="ko-KR" sz="1200" dirty="0" smtClean="0"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42" name="순서도: 문서 41"/>
          <p:cNvSpPr/>
          <p:nvPr/>
        </p:nvSpPr>
        <p:spPr>
          <a:xfrm>
            <a:off x="3492399" y="5368796"/>
            <a:ext cx="847845" cy="364460"/>
          </a:xfrm>
          <a:prstGeom prst="flowChartDocument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b="1" smtClean="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rPr>
              <a:t>유통벤더</a:t>
            </a:r>
            <a:endParaRPr lang="ko-KR" altLang="en-US" sz="1000" b="1" dirty="0">
              <a:solidFill>
                <a:schemeClr val="tx1"/>
              </a:solidFill>
              <a:latin typeface="가는각진제목체" pitchFamily="18" charset="-127"/>
              <a:ea typeface="가는각진제목체" pitchFamily="18" charset="-127"/>
            </a:endParaRPr>
          </a:p>
        </p:txBody>
      </p:sp>
      <p:cxnSp>
        <p:nvCxnSpPr>
          <p:cNvPr id="5" name="꺾인 연결선 4"/>
          <p:cNvCxnSpPr>
            <a:stCxn id="42" idx="1"/>
            <a:endCxn id="37" idx="2"/>
          </p:cNvCxnSpPr>
          <p:nvPr/>
        </p:nvCxnSpPr>
        <p:spPr>
          <a:xfrm rot="10800000">
            <a:off x="1074409" y="4479324"/>
            <a:ext cx="2417990" cy="107170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꺾인 연결선 19"/>
          <p:cNvCxnSpPr>
            <a:stCxn id="42" idx="3"/>
            <a:endCxn id="18" idx="2"/>
          </p:cNvCxnSpPr>
          <p:nvPr/>
        </p:nvCxnSpPr>
        <p:spPr>
          <a:xfrm flipV="1">
            <a:off x="4340244" y="3180257"/>
            <a:ext cx="3812534" cy="237076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>
            <a:spLocks noChangeArrowheads="1"/>
          </p:cNvSpPr>
          <p:nvPr/>
        </p:nvSpPr>
        <p:spPr bwMode="auto">
          <a:xfrm>
            <a:off x="5448189" y="5350765"/>
            <a:ext cx="156652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>
              <a:spcBef>
                <a:spcPts val="600"/>
              </a:spcBef>
              <a:defRPr sz="1500" b="1">
                <a:latin typeface="가는각진제목체" pitchFamily="18" charset="-127"/>
                <a:ea typeface="가는각진제목체" pitchFamily="18" charset="-127"/>
              </a:defRPr>
            </a:lvl1pPr>
          </a:lstStyle>
          <a:p>
            <a:r>
              <a:rPr lang="en-US" altLang="ko-KR" sz="1200" dirty="0" smtClean="0"/>
              <a:t>6-1. </a:t>
            </a:r>
            <a:r>
              <a:rPr lang="ko-KR" altLang="en-US" sz="1200" dirty="0" smtClean="0"/>
              <a:t>매출</a:t>
            </a:r>
            <a:r>
              <a:rPr lang="en-US" altLang="ko-KR" sz="1200" dirty="0" smtClean="0"/>
              <a:t>(</a:t>
            </a:r>
            <a:r>
              <a:rPr lang="ko-KR" altLang="en-US" sz="1200" dirty="0" err="1" smtClean="0"/>
              <a:t>역발행</a:t>
            </a:r>
            <a:r>
              <a:rPr lang="en-US" altLang="ko-KR" sz="1200" dirty="0" smtClean="0"/>
              <a:t>)</a:t>
            </a:r>
            <a:r>
              <a:rPr lang="ko-KR" altLang="en-US" sz="1200" dirty="0" smtClean="0"/>
              <a:t>전송</a:t>
            </a:r>
            <a:endParaRPr lang="en-US" altLang="ko-KR" sz="1200" dirty="0"/>
          </a:p>
        </p:txBody>
      </p:sp>
      <p:sp>
        <p:nvSpPr>
          <p:cNvPr id="50" name="TextBox 49"/>
          <p:cNvSpPr txBox="1">
            <a:spLocks noChangeArrowheads="1"/>
          </p:cNvSpPr>
          <p:nvPr/>
        </p:nvSpPr>
        <p:spPr bwMode="auto">
          <a:xfrm>
            <a:off x="1940929" y="5350765"/>
            <a:ext cx="121556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>
              <a:spcBef>
                <a:spcPts val="600"/>
              </a:spcBef>
              <a:defRPr sz="1500" b="1">
                <a:latin typeface="가는각진제목체" pitchFamily="18" charset="-127"/>
                <a:ea typeface="가는각진제목체" pitchFamily="18" charset="-127"/>
              </a:defRPr>
            </a:lvl1pPr>
          </a:lstStyle>
          <a:p>
            <a:r>
              <a:rPr lang="en-US" altLang="ko-KR" sz="1200" dirty="0" smtClean="0"/>
              <a:t>6-2. </a:t>
            </a:r>
            <a:r>
              <a:rPr lang="ko-KR" altLang="en-US" sz="1200" dirty="0" smtClean="0"/>
              <a:t>다운로드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921482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  <p:bldP spid="27" grpId="0"/>
      <p:bldP spid="29" grpId="0"/>
      <p:bldP spid="39" grpId="0"/>
      <p:bldP spid="128" grpId="0"/>
      <p:bldP spid="133" grpId="0"/>
      <p:bldP spid="48" grpId="0"/>
      <p:bldP spid="5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직사각형 53"/>
          <p:cNvSpPr/>
          <p:nvPr/>
        </p:nvSpPr>
        <p:spPr>
          <a:xfrm>
            <a:off x="298334" y="1746763"/>
            <a:ext cx="3458826" cy="3557449"/>
          </a:xfrm>
          <a:prstGeom prst="rect">
            <a:avLst/>
          </a:prstGeom>
          <a:solidFill>
            <a:schemeClr val="accent1">
              <a:lumMod val="60000"/>
              <a:lumOff val="40000"/>
              <a:alpha val="47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00">
              <a:solidFill>
                <a:schemeClr val="tx1"/>
              </a:solidFill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7016" y="260648"/>
            <a:ext cx="8605464" cy="508876"/>
          </a:xfrm>
        </p:spPr>
        <p:txBody>
          <a:bodyPr>
            <a:normAutofit fontScale="90000"/>
          </a:bodyPr>
          <a:lstStyle/>
          <a:p>
            <a:r>
              <a:rPr lang="en-US" altLang="ko-KR" b="1" dirty="0" smtClean="0"/>
              <a:t>3. </a:t>
            </a:r>
            <a:r>
              <a:rPr lang="ko-KR" altLang="en-US" b="1" dirty="0" smtClean="0"/>
              <a:t>매입 </a:t>
            </a:r>
            <a:r>
              <a:rPr lang="en-US" altLang="ko-KR" b="1" dirty="0" smtClean="0"/>
              <a:t>- </a:t>
            </a:r>
            <a:r>
              <a:rPr lang="ko-KR" altLang="en-US" b="1" dirty="0" smtClean="0"/>
              <a:t>시스템 구성도</a:t>
            </a:r>
            <a:endParaRPr lang="ko-KR" altLang="en-US" b="1" dirty="0"/>
          </a:p>
        </p:txBody>
      </p:sp>
      <p:sp>
        <p:nvSpPr>
          <p:cNvPr id="4" name="직사각형 3"/>
          <p:cNvSpPr/>
          <p:nvPr/>
        </p:nvSpPr>
        <p:spPr>
          <a:xfrm>
            <a:off x="4089802" y="1746763"/>
            <a:ext cx="3010603" cy="354894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200">
              <a:solidFill>
                <a:schemeClr val="tx1"/>
              </a:solidFill>
              <a:latin typeface="가는각진제목체" pitchFamily="18" charset="-127"/>
              <a:ea typeface="가는각진제목체" pitchFamily="18" charset="-127"/>
            </a:endParaRPr>
          </a:p>
        </p:txBody>
      </p:sp>
      <p:grpSp>
        <p:nvGrpSpPr>
          <p:cNvPr id="7" name="그룹 1"/>
          <p:cNvGrpSpPr>
            <a:grpSpLocks/>
          </p:cNvGrpSpPr>
          <p:nvPr/>
        </p:nvGrpSpPr>
        <p:grpSpPr bwMode="auto">
          <a:xfrm>
            <a:off x="367725" y="1196753"/>
            <a:ext cx="3389435" cy="396875"/>
            <a:chOff x="229684" y="1772816"/>
            <a:chExt cx="3747940" cy="361817"/>
          </a:xfrm>
        </p:grpSpPr>
        <p:sp>
          <p:nvSpPr>
            <p:cNvPr id="8" name="Line 5"/>
            <p:cNvSpPr>
              <a:spLocks noChangeShapeType="1"/>
            </p:cNvSpPr>
            <p:nvPr/>
          </p:nvSpPr>
          <p:spPr bwMode="auto">
            <a:xfrm>
              <a:off x="229684" y="2134633"/>
              <a:ext cx="374794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wrap="none" lIns="72000" tIns="72000" rIns="72000" bIns="72000"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300" b="1" kern="0">
                <a:latin typeface="가는각진제목체" pitchFamily="18" charset="-127"/>
                <a:ea typeface="가는각진제목체" pitchFamily="18" charset="-127"/>
              </a:endParaRPr>
            </a:p>
          </p:txBody>
        </p:sp>
        <p:sp>
          <p:nvSpPr>
            <p:cNvPr id="9" name="Text Box 6"/>
            <p:cNvSpPr txBox="1">
              <a:spLocks noChangeArrowheads="1"/>
            </p:cNvSpPr>
            <p:nvPr/>
          </p:nvSpPr>
          <p:spPr bwMode="auto">
            <a:xfrm>
              <a:off x="915105" y="1772816"/>
              <a:ext cx="2599090" cy="322741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72000" tIns="72000" rIns="72000" bIns="72000" anchor="b"/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9pPr>
            </a:lstStyle>
            <a:p>
              <a:pPr algn="ctr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300" b="1" kern="0" dirty="0" smtClean="0">
                  <a:latin typeface="가는각진제목체" pitchFamily="18" charset="-127"/>
                  <a:ea typeface="가는각진제목체" pitchFamily="18" charset="-127"/>
                </a:rPr>
                <a:t>서울우유 </a:t>
              </a:r>
              <a:r>
                <a:rPr lang="en-US" altLang="ko-KR" sz="1300" b="1" kern="0" dirty="0" smtClean="0">
                  <a:latin typeface="가는각진제목체" pitchFamily="18" charset="-127"/>
                  <a:ea typeface="가는각진제목체" pitchFamily="18" charset="-127"/>
                </a:rPr>
                <a:t>ERP</a:t>
              </a:r>
            </a:p>
          </p:txBody>
        </p:sp>
      </p:grpSp>
      <p:grpSp>
        <p:nvGrpSpPr>
          <p:cNvPr id="10" name="그룹 1"/>
          <p:cNvGrpSpPr>
            <a:grpSpLocks/>
          </p:cNvGrpSpPr>
          <p:nvPr/>
        </p:nvGrpSpPr>
        <p:grpSpPr bwMode="auto">
          <a:xfrm>
            <a:off x="4089802" y="1196753"/>
            <a:ext cx="2924908" cy="396875"/>
            <a:chOff x="-1181996" y="1772818"/>
            <a:chExt cx="8902080" cy="361813"/>
          </a:xfrm>
        </p:grpSpPr>
        <p:sp>
          <p:nvSpPr>
            <p:cNvPr id="11" name="Line 5"/>
            <p:cNvSpPr>
              <a:spLocks noChangeShapeType="1"/>
            </p:cNvSpPr>
            <p:nvPr/>
          </p:nvSpPr>
          <p:spPr bwMode="auto">
            <a:xfrm>
              <a:off x="-1181996" y="2134631"/>
              <a:ext cx="890208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wrap="none" lIns="72000" tIns="72000" rIns="72000" bIns="72000"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300" b="1" kern="0">
                <a:latin typeface="가는각진제목체" pitchFamily="18" charset="-127"/>
                <a:ea typeface="가는각진제목체" pitchFamily="18" charset="-127"/>
              </a:endParaRPr>
            </a:p>
          </p:txBody>
        </p:sp>
        <p:sp>
          <p:nvSpPr>
            <p:cNvPr id="12" name="Text Box 6"/>
            <p:cNvSpPr txBox="1">
              <a:spLocks noChangeArrowheads="1"/>
            </p:cNvSpPr>
            <p:nvPr/>
          </p:nvSpPr>
          <p:spPr bwMode="auto">
            <a:xfrm>
              <a:off x="1989037" y="1772818"/>
              <a:ext cx="2595697" cy="322738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72000" tIns="72000" rIns="72000" bIns="72000" anchor="b"/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9pPr>
            </a:lstStyle>
            <a:p>
              <a:pPr algn="ctr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300" b="1" kern="0" dirty="0" smtClean="0">
                  <a:latin typeface="가는각진제목체" pitchFamily="18" charset="-127"/>
                  <a:ea typeface="가는각진제목체" pitchFamily="18" charset="-127"/>
                </a:rPr>
                <a:t>전자세금계산서 홈페이지</a:t>
              </a:r>
              <a:r>
                <a:rPr lang="en-US" altLang="ko-KR" sz="1300" b="1" kern="0" dirty="0" smtClean="0">
                  <a:latin typeface="가는각진제목체" pitchFamily="18" charset="-127"/>
                  <a:ea typeface="가는각진제목체" pitchFamily="18" charset="-127"/>
                </a:rPr>
                <a:t>(ETAX)</a:t>
              </a:r>
            </a:p>
          </p:txBody>
        </p:sp>
      </p:grpSp>
      <p:grpSp>
        <p:nvGrpSpPr>
          <p:cNvPr id="14" name="그룹 1"/>
          <p:cNvGrpSpPr>
            <a:grpSpLocks/>
          </p:cNvGrpSpPr>
          <p:nvPr/>
        </p:nvGrpSpPr>
        <p:grpSpPr bwMode="auto">
          <a:xfrm>
            <a:off x="7367868" y="1196752"/>
            <a:ext cx="1308588" cy="395288"/>
            <a:chOff x="229683" y="1772816"/>
            <a:chExt cx="3982278" cy="361123"/>
          </a:xfrm>
        </p:grpSpPr>
        <p:sp>
          <p:nvSpPr>
            <p:cNvPr id="15" name="Line 5"/>
            <p:cNvSpPr>
              <a:spLocks noChangeShapeType="1"/>
            </p:cNvSpPr>
            <p:nvPr/>
          </p:nvSpPr>
          <p:spPr bwMode="auto">
            <a:xfrm>
              <a:off x="229683" y="2133939"/>
              <a:ext cx="3982278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wrap="none" lIns="72000" tIns="72000" rIns="72000" bIns="72000" anchor="ctr"/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1300" b="1" kern="0">
                <a:latin typeface="가는각진제목체" pitchFamily="18" charset="-127"/>
                <a:ea typeface="가는각진제목체" pitchFamily="18" charset="-127"/>
              </a:endParaRPr>
            </a:p>
          </p:txBody>
        </p:sp>
        <p:sp>
          <p:nvSpPr>
            <p:cNvPr id="16" name="Text Box 6"/>
            <p:cNvSpPr txBox="1">
              <a:spLocks noChangeArrowheads="1"/>
            </p:cNvSpPr>
            <p:nvPr/>
          </p:nvSpPr>
          <p:spPr bwMode="auto">
            <a:xfrm>
              <a:off x="916437" y="1772816"/>
              <a:ext cx="2595394" cy="323415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72000" tIns="72000" rIns="72000" bIns="72000" anchor="b"/>
            <a:lstStyle>
              <a:lvl1pPr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itchFamily="34" charset="0"/>
                  <a:ea typeface="굴림" pitchFamily="50" charset="-127"/>
                </a:defRPr>
              </a:lvl9pPr>
            </a:lstStyle>
            <a:p>
              <a:pPr algn="ctr" eaLnBrk="1" fontAlgn="auto" latinLnBrk="0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1300" b="1" kern="0" dirty="0" smtClean="0">
                  <a:latin typeface="가는각진제목체" pitchFamily="18" charset="-127"/>
                  <a:ea typeface="가는각진제목체" pitchFamily="18" charset="-127"/>
                </a:rPr>
                <a:t>국세청</a:t>
              </a:r>
              <a:r>
                <a:rPr lang="en-US" altLang="ko-KR" sz="1300" b="1" kern="0" dirty="0" smtClean="0">
                  <a:latin typeface="가는각진제목체" pitchFamily="18" charset="-127"/>
                  <a:ea typeface="가는각진제목체" pitchFamily="18" charset="-127"/>
                </a:rPr>
                <a:t>(NTS)</a:t>
              </a:r>
            </a:p>
          </p:txBody>
        </p:sp>
      </p:grpSp>
      <p:sp>
        <p:nvSpPr>
          <p:cNvPr id="17" name="순서도: 자기 디스크 16"/>
          <p:cNvSpPr/>
          <p:nvPr/>
        </p:nvSpPr>
        <p:spPr>
          <a:xfrm>
            <a:off x="4312696" y="2363177"/>
            <a:ext cx="1166082" cy="1896956"/>
          </a:xfrm>
          <a:prstGeom prst="flowChartMagneticDisk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anchor="ctr"/>
          <a:lstStyle/>
          <a:p>
            <a:pPr algn="ctr"/>
            <a:r>
              <a:rPr lang="en-US" altLang="ko-KR" sz="1500" b="1" dirty="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rPr>
              <a:t>ETAX_</a:t>
            </a:r>
            <a:r>
              <a:rPr lang="ko-KR" altLang="en-US" sz="1500" b="1" dirty="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rPr>
              <a:t>연계</a:t>
            </a:r>
            <a:endParaRPr lang="en-US" altLang="ko-KR" sz="1500" b="1" dirty="0">
              <a:solidFill>
                <a:schemeClr val="tx1"/>
              </a:solidFill>
              <a:latin typeface="가는각진제목체" pitchFamily="18" charset="-127"/>
              <a:ea typeface="가는각진제목체" pitchFamily="18" charset="-127"/>
            </a:endParaRPr>
          </a:p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rPr>
              <a:t>(ZDTV3T_%)</a:t>
            </a:r>
            <a:endParaRPr lang="ko-KR" altLang="en-US" sz="1000" b="1" dirty="0">
              <a:solidFill>
                <a:schemeClr val="tx1"/>
              </a:solidFill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18" name="순서도: 문서 17"/>
          <p:cNvSpPr/>
          <p:nvPr/>
        </p:nvSpPr>
        <p:spPr>
          <a:xfrm>
            <a:off x="7728855" y="2705841"/>
            <a:ext cx="847845" cy="508000"/>
          </a:xfrm>
          <a:prstGeom prst="flowChartDocument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b="1" dirty="0" smtClean="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rPr>
              <a:t>국세청 이세</a:t>
            </a:r>
            <a:r>
              <a:rPr lang="ko-KR" altLang="en-US" sz="1000" b="1" dirty="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rPr>
              <a:t>로</a:t>
            </a:r>
          </a:p>
        </p:txBody>
      </p:sp>
      <p:sp>
        <p:nvSpPr>
          <p:cNvPr id="6" name="Rectangle 12"/>
          <p:cNvSpPr>
            <a:spLocks noChangeAspect="1" noChangeArrowheads="1"/>
          </p:cNvSpPr>
          <p:nvPr/>
        </p:nvSpPr>
        <p:spPr bwMode="auto">
          <a:xfrm>
            <a:off x="409589" y="2777383"/>
            <a:ext cx="1328507" cy="62366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72000" tIns="46038" rIns="36000" bIns="46038" anchor="ctr"/>
          <a:lstStyle/>
          <a:p>
            <a:r>
              <a:rPr lang="ko-KR" altLang="en-US" sz="1200" dirty="0" smtClean="0">
                <a:latin typeface="가는각진제목체" pitchFamily="18" charset="-127"/>
                <a:ea typeface="가는각진제목체" pitchFamily="18" charset="-127"/>
              </a:rPr>
              <a:t>매입 </a:t>
            </a:r>
            <a:r>
              <a:rPr lang="ko-KR" altLang="en-US" sz="1200" dirty="0" err="1" smtClean="0">
                <a:latin typeface="가는각진제목체" pitchFamily="18" charset="-127"/>
                <a:ea typeface="가는각진제목체" pitchFamily="18" charset="-127"/>
              </a:rPr>
              <a:t>역발행</a:t>
            </a:r>
            <a:r>
              <a:rPr lang="en-US" altLang="ko-KR" sz="1200" dirty="0" smtClean="0">
                <a:latin typeface="가는각진제목체" pitchFamily="18" charset="-127"/>
                <a:ea typeface="가는각진제목체" pitchFamily="18" charset="-127"/>
              </a:rPr>
              <a:t>(AP)</a:t>
            </a:r>
            <a:endParaRPr lang="en-US" altLang="ko-KR" sz="1200" dirty="0">
              <a:latin typeface="가는각진제목체" pitchFamily="18" charset="-127"/>
              <a:ea typeface="가는각진제목체" pitchFamily="18" charset="-127"/>
            </a:endParaRPr>
          </a:p>
          <a:p>
            <a:r>
              <a:rPr lang="en-US" altLang="ko-KR" sz="1200" dirty="0" smtClean="0">
                <a:latin typeface="가는각진제목체" pitchFamily="18" charset="-127"/>
                <a:ea typeface="가는각진제목체" pitchFamily="18" charset="-127"/>
              </a:rPr>
              <a:t>AP_BO(</a:t>
            </a:r>
            <a:r>
              <a:rPr lang="ko-KR" altLang="en-US" sz="1200" dirty="0" smtClean="0">
                <a:latin typeface="가는각진제목체" pitchFamily="18" charset="-127"/>
                <a:ea typeface="가는각진제목체" pitchFamily="18" charset="-127"/>
              </a:rPr>
              <a:t>수수료</a:t>
            </a:r>
            <a:r>
              <a:rPr lang="en-US" altLang="ko-KR" sz="1200" dirty="0" smtClean="0">
                <a:latin typeface="가는각진제목체" pitchFamily="18" charset="-127"/>
                <a:ea typeface="가는각진제목체" pitchFamily="18" charset="-127"/>
              </a:rPr>
              <a:t>)</a:t>
            </a:r>
          </a:p>
          <a:p>
            <a:r>
              <a:rPr lang="en-US" altLang="ko-KR" sz="1200" dirty="0" smtClean="0">
                <a:latin typeface="가는각진제목체" pitchFamily="18" charset="-127"/>
                <a:ea typeface="가는각진제목체" pitchFamily="18" charset="-127"/>
              </a:rPr>
              <a:t>AP_YU(</a:t>
            </a:r>
            <a:r>
              <a:rPr lang="ko-KR" altLang="en-US" sz="1200" dirty="0" smtClean="0">
                <a:latin typeface="가는각진제목체" pitchFamily="18" charset="-127"/>
                <a:ea typeface="가는각진제목체" pitchFamily="18" charset="-127"/>
              </a:rPr>
              <a:t>유대</a:t>
            </a:r>
            <a:r>
              <a:rPr lang="en-US" altLang="ko-KR" sz="1200" dirty="0" smtClean="0">
                <a:latin typeface="가는각진제목체" pitchFamily="18" charset="-127"/>
                <a:ea typeface="가는각진제목체" pitchFamily="18" charset="-127"/>
              </a:rPr>
              <a:t>) </a:t>
            </a:r>
          </a:p>
        </p:txBody>
      </p: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1691680" y="2421815"/>
            <a:ext cx="771264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sz="1500" b="1" dirty="0" smtClean="0">
                <a:latin typeface="가는각진제목체" pitchFamily="18" charset="-127"/>
                <a:ea typeface="가는각진제목체" pitchFamily="18" charset="-127"/>
              </a:rPr>
              <a:t>1.</a:t>
            </a:r>
            <a:r>
              <a:rPr lang="ko-KR" altLang="en-US" sz="1500" b="1" dirty="0" smtClean="0">
                <a:latin typeface="가는각진제목체" pitchFamily="18" charset="-127"/>
                <a:ea typeface="가는각진제목체" pitchFamily="18" charset="-127"/>
              </a:rPr>
              <a:t>생성</a:t>
            </a:r>
            <a:endParaRPr lang="en-US" altLang="ko-KR" sz="1500" b="1" dirty="0" smtClean="0"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3563888" y="2345335"/>
            <a:ext cx="848288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>
              <a:spcBef>
                <a:spcPts val="600"/>
              </a:spcBef>
              <a:defRPr sz="1500" b="1">
                <a:latin typeface="가는각진제목체" pitchFamily="18" charset="-127"/>
                <a:ea typeface="가는각진제목체" pitchFamily="18" charset="-127"/>
              </a:defRPr>
            </a:lvl1pPr>
          </a:lstStyle>
          <a:p>
            <a:r>
              <a:rPr lang="en-US" altLang="ko-KR" dirty="0"/>
              <a:t>2</a:t>
            </a:r>
            <a:r>
              <a:rPr lang="en-US" altLang="ko-KR" dirty="0" smtClean="0"/>
              <a:t>.</a:t>
            </a:r>
            <a:r>
              <a:rPr lang="ko-KR" altLang="en-US" dirty="0" smtClean="0"/>
              <a:t>발행</a:t>
            </a:r>
            <a:endParaRPr lang="en-US" altLang="ko-KR" dirty="0"/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5984545" y="2022170"/>
            <a:ext cx="923110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>
              <a:spcBef>
                <a:spcPts val="600"/>
              </a:spcBef>
              <a:defRPr sz="1500" b="1">
                <a:latin typeface="가는각진제목체" pitchFamily="18" charset="-127"/>
                <a:ea typeface="가는각진제목체" pitchFamily="18" charset="-127"/>
              </a:defRPr>
            </a:lvl1pPr>
          </a:lstStyle>
          <a:p>
            <a:r>
              <a:rPr lang="en-US" altLang="ko-KR" dirty="0" smtClean="0"/>
              <a:t>3-1.</a:t>
            </a:r>
            <a:r>
              <a:rPr lang="ko-KR" altLang="en-US" dirty="0" smtClean="0"/>
              <a:t>승인</a:t>
            </a:r>
            <a:endParaRPr lang="en-US" altLang="ko-KR" dirty="0"/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7045643" y="2393306"/>
            <a:ext cx="790191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>
              <a:spcBef>
                <a:spcPts val="600"/>
              </a:spcBef>
              <a:defRPr sz="1500" b="1">
                <a:latin typeface="가는각진제목체" pitchFamily="18" charset="-127"/>
                <a:ea typeface="가는각진제목체" pitchFamily="18" charset="-127"/>
              </a:defRPr>
            </a:lvl1pPr>
          </a:lstStyle>
          <a:p>
            <a:r>
              <a:rPr lang="en-US" altLang="ko-KR" dirty="0"/>
              <a:t>4</a:t>
            </a:r>
            <a:r>
              <a:rPr lang="en-US" altLang="ko-KR" dirty="0" smtClean="0"/>
              <a:t>.</a:t>
            </a:r>
            <a:r>
              <a:rPr lang="ko-KR" altLang="en-US" dirty="0" smtClean="0"/>
              <a:t>전송</a:t>
            </a:r>
            <a:endParaRPr lang="en-US" altLang="ko-KR" dirty="0"/>
          </a:p>
        </p:txBody>
      </p: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7045643" y="3125862"/>
            <a:ext cx="821124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>
              <a:spcBef>
                <a:spcPts val="600"/>
              </a:spcBef>
              <a:defRPr sz="1500" b="1">
                <a:latin typeface="가는각진제목체" pitchFamily="18" charset="-127"/>
                <a:ea typeface="가는각진제목체" pitchFamily="18" charset="-127"/>
              </a:defRPr>
            </a:lvl1pPr>
          </a:lstStyle>
          <a:p>
            <a:r>
              <a:rPr lang="en-US" altLang="ko-KR" dirty="0"/>
              <a:t>5. </a:t>
            </a:r>
            <a:r>
              <a:rPr lang="ko-KR" altLang="en-US" dirty="0"/>
              <a:t>응답</a:t>
            </a:r>
            <a:endParaRPr lang="en-US" altLang="ko-KR" dirty="0"/>
          </a:p>
        </p:txBody>
      </p:sp>
      <p:sp>
        <p:nvSpPr>
          <p:cNvPr id="30" name="Rectangle 12"/>
          <p:cNvSpPr>
            <a:spLocks noChangeAspect="1" noChangeArrowheads="1"/>
          </p:cNvSpPr>
          <p:nvPr/>
        </p:nvSpPr>
        <p:spPr bwMode="auto">
          <a:xfrm>
            <a:off x="427230" y="4715567"/>
            <a:ext cx="1314454" cy="47322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72000" tIns="46038" rIns="36000" bIns="46038" anchor="ctr"/>
          <a:lstStyle/>
          <a:p>
            <a:pPr algn="ctr"/>
            <a:r>
              <a:rPr lang="en-US" altLang="ko-KR" sz="1200" b="1" dirty="0" smtClean="0">
                <a:latin typeface="가는각진제목체" pitchFamily="18" charset="-127"/>
                <a:ea typeface="가는각진제목체" pitchFamily="18" charset="-127"/>
              </a:rPr>
              <a:t>AP_AP</a:t>
            </a:r>
            <a:endParaRPr lang="en-US" altLang="ko-KR" sz="1200" b="1" dirty="0"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33" name="Rectangle 12"/>
          <p:cNvSpPr>
            <a:spLocks noChangeAspect="1" noChangeArrowheads="1"/>
          </p:cNvSpPr>
          <p:nvPr/>
        </p:nvSpPr>
        <p:spPr bwMode="auto">
          <a:xfrm>
            <a:off x="6368713" y="4397405"/>
            <a:ext cx="731692" cy="28975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72000" tIns="46038" rIns="36000" bIns="46038" anchor="ctr"/>
          <a:lstStyle/>
          <a:p>
            <a:pPr algn="ctr"/>
            <a:r>
              <a:rPr lang="ko-KR" altLang="en-US" sz="1200" b="1" dirty="0" smtClean="0">
                <a:latin typeface="가는각진제목체" pitchFamily="18" charset="-127"/>
                <a:ea typeface="가는각진제목체" pitchFamily="18" charset="-127"/>
              </a:rPr>
              <a:t>고객센터</a:t>
            </a:r>
            <a:endParaRPr lang="en-US" altLang="ko-KR" sz="1200" b="1" dirty="0"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7029716" y="4372592"/>
            <a:ext cx="1584176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sz="1200" b="1" dirty="0">
                <a:latin typeface="가는각진제목체" pitchFamily="18" charset="-127"/>
                <a:ea typeface="가는각진제목체" pitchFamily="18" charset="-127"/>
              </a:rPr>
              <a:t>3.2 </a:t>
            </a:r>
            <a:r>
              <a:rPr lang="ko-KR" altLang="en-US" sz="1200" b="1" dirty="0" err="1">
                <a:latin typeface="가는각진제목체" pitchFamily="18" charset="-127"/>
                <a:ea typeface="가는각진제목체" pitchFamily="18" charset="-127"/>
              </a:rPr>
              <a:t>역발행</a:t>
            </a:r>
            <a:r>
              <a:rPr lang="ko-KR" altLang="en-US" sz="1200" b="1" dirty="0">
                <a:latin typeface="가는각진제목체" pitchFamily="18" charset="-127"/>
                <a:ea typeface="가는각진제목체" pitchFamily="18" charset="-127"/>
              </a:rPr>
              <a:t> </a:t>
            </a:r>
            <a:r>
              <a:rPr lang="ko-KR" altLang="en-US" sz="1200" b="1" dirty="0" smtClean="0">
                <a:latin typeface="가는각진제목체" pitchFamily="18" charset="-127"/>
                <a:ea typeface="가는각진제목체" pitchFamily="18" charset="-127"/>
              </a:rPr>
              <a:t>수동 서명</a:t>
            </a:r>
            <a:endParaRPr lang="en-US" altLang="ko-KR" sz="1200" b="1" dirty="0">
              <a:latin typeface="가는각진제목체" pitchFamily="18" charset="-127"/>
              <a:ea typeface="가는각진제목체" pitchFamily="18" charset="-127"/>
            </a:endParaRPr>
          </a:p>
        </p:txBody>
      </p:sp>
      <p:cxnSp>
        <p:nvCxnSpPr>
          <p:cNvPr id="35" name="직선 화살표 연결선 34"/>
          <p:cNvCxnSpPr/>
          <p:nvPr/>
        </p:nvCxnSpPr>
        <p:spPr>
          <a:xfrm flipH="1" flipV="1">
            <a:off x="6725189" y="3419296"/>
            <a:ext cx="1" cy="9405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오른쪽 화살표 48"/>
          <p:cNvSpPr/>
          <p:nvPr/>
        </p:nvSpPr>
        <p:spPr>
          <a:xfrm>
            <a:off x="1850908" y="2750734"/>
            <a:ext cx="416836" cy="3107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순서도: 자기 디스크 62"/>
          <p:cNvSpPr/>
          <p:nvPr/>
        </p:nvSpPr>
        <p:spPr>
          <a:xfrm>
            <a:off x="5938188" y="2363177"/>
            <a:ext cx="1107455" cy="1085850"/>
          </a:xfrm>
          <a:prstGeom prst="flowChartMagneticDisk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anchor="ctr"/>
          <a:lstStyle/>
          <a:p>
            <a:pPr algn="ctr"/>
            <a:r>
              <a:rPr lang="en-US" altLang="ko-KR" sz="1500" b="1" dirty="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rPr>
              <a:t>ETAX_</a:t>
            </a:r>
            <a:r>
              <a:rPr lang="ko-KR" altLang="en-US" sz="1500" b="1" dirty="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rPr>
              <a:t>발행</a:t>
            </a:r>
            <a:endParaRPr lang="en-US" altLang="ko-KR" sz="1500" b="1" dirty="0">
              <a:solidFill>
                <a:schemeClr val="tx1"/>
              </a:solidFill>
              <a:latin typeface="가는각진제목체" pitchFamily="18" charset="-127"/>
              <a:ea typeface="가는각진제목체" pitchFamily="18" charset="-127"/>
            </a:endParaRPr>
          </a:p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rPr>
              <a:t>(T_%)</a:t>
            </a:r>
            <a:endParaRPr lang="ko-KR" altLang="en-US" sz="1000" b="1" dirty="0">
              <a:solidFill>
                <a:schemeClr val="tx1"/>
              </a:solidFill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64" name="순서도: 자기 디스크 63"/>
          <p:cNvSpPr/>
          <p:nvPr/>
        </p:nvSpPr>
        <p:spPr>
          <a:xfrm>
            <a:off x="2411760" y="2363177"/>
            <a:ext cx="1100944" cy="1147993"/>
          </a:xfrm>
          <a:prstGeom prst="flowChartMagneticDisk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anchor="ctr"/>
          <a:lstStyle/>
          <a:p>
            <a:pPr algn="ctr">
              <a:defRPr/>
            </a:pPr>
            <a:r>
              <a:rPr lang="ko-KR" altLang="en-US" sz="1500" b="1" dirty="0" smtClean="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rPr>
              <a:t>세무집계</a:t>
            </a:r>
            <a:endParaRPr lang="en-US" altLang="ko-KR" sz="1500" b="1" dirty="0" smtClean="0">
              <a:solidFill>
                <a:schemeClr val="tx1"/>
              </a:solidFill>
              <a:latin typeface="가는각진제목체" pitchFamily="18" charset="-127"/>
              <a:ea typeface="가는각진제목체" pitchFamily="18" charset="-127"/>
            </a:endParaRPr>
          </a:p>
          <a:p>
            <a:pPr algn="ctr">
              <a:defRPr/>
            </a:pPr>
            <a:r>
              <a:rPr lang="en-US" altLang="ko-KR" sz="1000" b="1" dirty="0" smtClean="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rPr>
              <a:t>(SDC_TAX_%)</a:t>
            </a:r>
            <a:endParaRPr lang="ko-KR" altLang="en-US" sz="1000" b="1" dirty="0">
              <a:solidFill>
                <a:schemeClr val="tx1"/>
              </a:solidFill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79" name="오른쪽 화살표 78"/>
          <p:cNvSpPr/>
          <p:nvPr/>
        </p:nvSpPr>
        <p:spPr>
          <a:xfrm>
            <a:off x="3707904" y="2750734"/>
            <a:ext cx="416836" cy="3107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오른쪽 화살표 87"/>
          <p:cNvSpPr/>
          <p:nvPr/>
        </p:nvSpPr>
        <p:spPr>
          <a:xfrm>
            <a:off x="5521352" y="2750734"/>
            <a:ext cx="416836" cy="3107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왼쪽/오른쪽 화살표 86"/>
          <p:cNvSpPr/>
          <p:nvPr/>
        </p:nvSpPr>
        <p:spPr>
          <a:xfrm>
            <a:off x="7145890" y="2793157"/>
            <a:ext cx="467966" cy="2880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Rectangle 12"/>
          <p:cNvSpPr>
            <a:spLocks noChangeAspect="1" noChangeArrowheads="1"/>
          </p:cNvSpPr>
          <p:nvPr/>
        </p:nvSpPr>
        <p:spPr bwMode="auto">
          <a:xfrm>
            <a:off x="6380925" y="4737613"/>
            <a:ext cx="731692" cy="26627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72000" tIns="46038" rIns="36000" bIns="46038" anchor="ctr"/>
          <a:lstStyle/>
          <a:p>
            <a:pPr algn="ctr"/>
            <a:r>
              <a:rPr lang="ko-KR" altLang="en-US" sz="1200" b="1" dirty="0" smtClean="0">
                <a:latin typeface="가는각진제목체" pitchFamily="18" charset="-127"/>
                <a:ea typeface="가는각진제목체" pitchFamily="18" charset="-127"/>
              </a:rPr>
              <a:t>조합원</a:t>
            </a:r>
            <a:endParaRPr lang="en-US" altLang="ko-KR" sz="1200" b="1" dirty="0"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7045971" y="4760227"/>
            <a:ext cx="163048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ko-KR" sz="1200" b="1" dirty="0" smtClean="0">
                <a:latin typeface="가는각진제목체" pitchFamily="18" charset="-127"/>
                <a:ea typeface="가는각진제목체" pitchFamily="18" charset="-127"/>
              </a:rPr>
              <a:t>3.3 </a:t>
            </a:r>
            <a:r>
              <a:rPr lang="ko-KR" altLang="en-US" sz="1200" b="1" dirty="0" err="1">
                <a:latin typeface="가는각진제목체" pitchFamily="18" charset="-127"/>
                <a:ea typeface="가는각진제목체" pitchFamily="18" charset="-127"/>
              </a:rPr>
              <a:t>역발행</a:t>
            </a:r>
            <a:r>
              <a:rPr lang="ko-KR" altLang="en-US" sz="1200" b="1" dirty="0">
                <a:latin typeface="가는각진제목체" pitchFamily="18" charset="-127"/>
                <a:ea typeface="가는각진제목체" pitchFamily="18" charset="-127"/>
              </a:rPr>
              <a:t> </a:t>
            </a:r>
            <a:r>
              <a:rPr lang="ko-KR" altLang="en-US" sz="1200" b="1" dirty="0" smtClean="0">
                <a:latin typeface="가는각진제목체" pitchFamily="18" charset="-127"/>
                <a:ea typeface="가는각진제목체" pitchFamily="18" charset="-127"/>
              </a:rPr>
              <a:t>자동 서명</a:t>
            </a:r>
            <a:endParaRPr lang="en-US" altLang="ko-KR" sz="1200" b="1" dirty="0">
              <a:latin typeface="가는각진제목체" pitchFamily="18" charset="-127"/>
              <a:ea typeface="가는각진제목체" pitchFamily="18" charset="-127"/>
            </a:endParaRPr>
          </a:p>
        </p:txBody>
      </p:sp>
      <p:cxnSp>
        <p:nvCxnSpPr>
          <p:cNvPr id="94" name="꺾인 연결선 93"/>
          <p:cNvCxnSpPr>
            <a:stCxn id="30" idx="3"/>
            <a:endCxn id="17" idx="2"/>
          </p:cNvCxnSpPr>
          <p:nvPr/>
        </p:nvCxnSpPr>
        <p:spPr>
          <a:xfrm flipV="1">
            <a:off x="1741684" y="3311655"/>
            <a:ext cx="2571012" cy="1640523"/>
          </a:xfrm>
          <a:prstGeom prst="bentConnector3">
            <a:avLst>
              <a:gd name="adj1" fmla="val 8400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>
            <a:spLocks noChangeArrowheads="1"/>
          </p:cNvSpPr>
          <p:nvPr/>
        </p:nvSpPr>
        <p:spPr bwMode="auto">
          <a:xfrm>
            <a:off x="2315469" y="4898727"/>
            <a:ext cx="1525088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>
              <a:spcBef>
                <a:spcPts val="600"/>
              </a:spcBef>
              <a:defRPr sz="1500" b="1">
                <a:latin typeface="가는각진제목체" pitchFamily="18" charset="-127"/>
                <a:ea typeface="가는각진제목체" pitchFamily="18" charset="-127"/>
              </a:defRPr>
            </a:lvl1pPr>
          </a:lstStyle>
          <a:p>
            <a:r>
              <a:rPr lang="en-US" altLang="ko-KR" dirty="0" smtClean="0"/>
              <a:t>7-2.</a:t>
            </a:r>
            <a:r>
              <a:rPr lang="ko-KR" altLang="en-US" dirty="0" smtClean="0"/>
              <a:t>매입통합 송장</a:t>
            </a:r>
            <a:endParaRPr lang="en-US" altLang="ko-KR" dirty="0"/>
          </a:p>
        </p:txBody>
      </p:sp>
      <p:cxnSp>
        <p:nvCxnSpPr>
          <p:cNvPr id="1050" name="꺾인 연결선 1049"/>
          <p:cNvCxnSpPr>
            <a:stCxn id="18" idx="2"/>
          </p:cNvCxnSpPr>
          <p:nvPr/>
        </p:nvCxnSpPr>
        <p:spPr>
          <a:xfrm rot="5400000">
            <a:off x="6517223" y="2141812"/>
            <a:ext cx="597111" cy="2674000"/>
          </a:xfrm>
          <a:prstGeom prst="bentConnector2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>
            <a:spLocks noChangeArrowheads="1"/>
          </p:cNvSpPr>
          <p:nvPr/>
        </p:nvSpPr>
        <p:spPr bwMode="auto">
          <a:xfrm>
            <a:off x="7014710" y="3747803"/>
            <a:ext cx="1593739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>
              <a:spcBef>
                <a:spcPts val="600"/>
              </a:spcBef>
              <a:defRPr sz="1500" b="1">
                <a:latin typeface="가는각진제목체" pitchFamily="18" charset="-127"/>
                <a:ea typeface="가는각진제목체" pitchFamily="18" charset="-127"/>
              </a:defRPr>
            </a:lvl1pPr>
          </a:lstStyle>
          <a:p>
            <a:r>
              <a:rPr lang="en-US" altLang="ko-KR" dirty="0" smtClean="0"/>
              <a:t>7-1.</a:t>
            </a:r>
            <a:r>
              <a:rPr lang="ko-KR" altLang="en-US" dirty="0" smtClean="0"/>
              <a:t>매입통합 수집</a:t>
            </a:r>
            <a:endParaRPr lang="en-US" altLang="ko-KR" dirty="0"/>
          </a:p>
        </p:txBody>
      </p:sp>
      <p:sp>
        <p:nvSpPr>
          <p:cNvPr id="53" name="제목 1"/>
          <p:cNvSpPr txBox="1">
            <a:spLocks/>
          </p:cNvSpPr>
          <p:nvPr/>
        </p:nvSpPr>
        <p:spPr>
          <a:xfrm>
            <a:off x="531312" y="5304212"/>
            <a:ext cx="8605464" cy="1365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2800" kern="1200" dirty="0">
                <a:solidFill>
                  <a:schemeClr val="tx2">
                    <a:lumMod val="75000"/>
                  </a:schemeClr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+mj-cs"/>
              </a:defRPr>
            </a:lvl1pPr>
          </a:lstStyle>
          <a:p>
            <a:r>
              <a:rPr lang="ko-KR" altLang="en-US" sz="2000" b="1" dirty="0" smtClean="0"/>
              <a:t>세무신고</a:t>
            </a:r>
            <a:endParaRPr lang="en-US" altLang="ko-KR" sz="2000" b="1" dirty="0" smtClean="0"/>
          </a:p>
          <a:p>
            <a:r>
              <a:rPr lang="en-US" altLang="ko-KR" sz="2000" b="1" dirty="0" smtClean="0"/>
              <a:t>  1. </a:t>
            </a:r>
            <a:r>
              <a:rPr lang="ko-KR" altLang="en-US" sz="2000" b="1" dirty="0" smtClean="0"/>
              <a:t>세무자료 집계 </a:t>
            </a:r>
            <a:r>
              <a:rPr lang="en-US" altLang="ko-KR" sz="2000" b="1" dirty="0" smtClean="0"/>
              <a:t>(SDC_TAX_SUMMARY) </a:t>
            </a:r>
          </a:p>
          <a:p>
            <a:r>
              <a:rPr lang="en-US" altLang="ko-KR" sz="2000" b="1" dirty="0"/>
              <a:t>	</a:t>
            </a:r>
            <a:r>
              <a:rPr lang="en-US" altLang="ko-KR" sz="2000" b="1" dirty="0" smtClean="0"/>
              <a:t>1) AP_BO, AP_YU : </a:t>
            </a:r>
            <a:r>
              <a:rPr lang="ko-KR" altLang="en-US" sz="2000" b="1" dirty="0" smtClean="0"/>
              <a:t>별도 작업</a:t>
            </a:r>
            <a:r>
              <a:rPr lang="en-US" altLang="ko-KR" sz="2000" b="1" dirty="0" smtClean="0"/>
              <a:t>X</a:t>
            </a:r>
          </a:p>
          <a:p>
            <a:r>
              <a:rPr lang="en-US" altLang="ko-KR" sz="2000" b="1" dirty="0"/>
              <a:t>	</a:t>
            </a:r>
            <a:r>
              <a:rPr lang="en-US" altLang="ko-KR" sz="2000" b="1" dirty="0" smtClean="0"/>
              <a:t>2) AP_AP(</a:t>
            </a:r>
            <a:r>
              <a:rPr lang="ko-KR" altLang="en-US" sz="2000" b="1" dirty="0" smtClean="0"/>
              <a:t>일반 송장</a:t>
            </a:r>
            <a:r>
              <a:rPr lang="en-US" altLang="ko-KR" sz="2000" b="1" dirty="0" smtClean="0"/>
              <a:t>) : (</a:t>
            </a:r>
            <a:r>
              <a:rPr lang="ko-KR" altLang="en-US" sz="2000" b="1" dirty="0" smtClean="0"/>
              <a:t>세금</a:t>
            </a:r>
            <a:r>
              <a:rPr lang="en-US" altLang="ko-KR" sz="2000" b="1" dirty="0" smtClean="0"/>
              <a:t>)</a:t>
            </a:r>
            <a:r>
              <a:rPr lang="ko-KR" altLang="en-US" sz="2000" b="1" dirty="0" smtClean="0"/>
              <a:t>계산서랑 </a:t>
            </a:r>
            <a:r>
              <a:rPr lang="en-US" altLang="ko-KR" sz="2000" b="1" dirty="0" smtClean="0"/>
              <a:t>1:1 </a:t>
            </a:r>
            <a:r>
              <a:rPr lang="ko-KR" altLang="en-US" sz="2000" b="1" dirty="0" err="1" smtClean="0"/>
              <a:t>매칭이므로</a:t>
            </a:r>
            <a:r>
              <a:rPr lang="ko-KR" altLang="en-US" sz="2000" b="1" dirty="0" smtClean="0"/>
              <a:t> </a:t>
            </a:r>
            <a:r>
              <a:rPr lang="en-US" altLang="ko-KR" sz="2000" b="1" dirty="0" smtClean="0"/>
              <a:t>AP_INVOICE</a:t>
            </a:r>
            <a:r>
              <a:rPr lang="ko-KR" altLang="en-US" sz="2000" b="1" dirty="0" smtClean="0"/>
              <a:t>를 가져옴</a:t>
            </a:r>
            <a:r>
              <a:rPr lang="en-US" altLang="ko-KR" sz="2000" b="1" dirty="0" smtClean="0"/>
              <a:t>.</a:t>
            </a:r>
          </a:p>
          <a:p>
            <a:r>
              <a:rPr lang="en-US" altLang="ko-KR" sz="2000" b="1" dirty="0"/>
              <a:t>	</a:t>
            </a:r>
            <a:r>
              <a:rPr lang="en-US" altLang="ko-KR" sz="2000" b="1" dirty="0" smtClean="0"/>
              <a:t>3) AP_AP(</a:t>
            </a:r>
            <a:r>
              <a:rPr lang="ko-KR" altLang="en-US" sz="2000" b="1" dirty="0" smtClean="0"/>
              <a:t>통합송장</a:t>
            </a:r>
            <a:r>
              <a:rPr lang="en-US" altLang="ko-KR" sz="2000" b="1" dirty="0" smtClean="0"/>
              <a:t>:</a:t>
            </a:r>
            <a:r>
              <a:rPr lang="ko-KR" altLang="en-US" sz="2000" b="1" dirty="0" err="1" smtClean="0"/>
              <a:t>농합하나로</a:t>
            </a:r>
            <a:r>
              <a:rPr lang="en-US" altLang="ko-KR" sz="2000" b="1" dirty="0" smtClean="0"/>
              <a:t>, </a:t>
            </a:r>
            <a:r>
              <a:rPr lang="ko-KR" altLang="en-US" sz="2000" b="1" dirty="0" err="1" smtClean="0"/>
              <a:t>롯데마트</a:t>
            </a:r>
            <a:r>
              <a:rPr lang="en-US" altLang="ko-KR" sz="2000" b="1" dirty="0" smtClean="0"/>
              <a:t>) : </a:t>
            </a:r>
            <a:r>
              <a:rPr lang="ko-KR" altLang="en-US" sz="2000" b="1" dirty="0" smtClean="0"/>
              <a:t>매입통합의 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세금</a:t>
            </a:r>
            <a:r>
              <a:rPr lang="en-US" altLang="ko-KR" sz="2000" b="1" dirty="0" smtClean="0"/>
              <a:t>)</a:t>
            </a:r>
            <a:r>
              <a:rPr lang="ko-KR" altLang="en-US" sz="2000" b="1" dirty="0" smtClean="0"/>
              <a:t>계산서 정보를 가져옴</a:t>
            </a:r>
            <a:r>
              <a:rPr lang="en-US" altLang="ko-KR" sz="2000" b="1" dirty="0" smtClean="0"/>
              <a:t>.</a:t>
            </a:r>
          </a:p>
          <a:p>
            <a:r>
              <a:rPr lang="en-US" altLang="ko-KR" sz="2000" b="1" dirty="0"/>
              <a:t>	</a:t>
            </a:r>
            <a:r>
              <a:rPr lang="en-US" altLang="ko-KR" sz="2000" b="1" dirty="0" smtClean="0"/>
              <a:t>4) </a:t>
            </a:r>
            <a:r>
              <a:rPr lang="ko-KR" altLang="en-US" sz="2000" b="1" dirty="0" smtClean="0"/>
              <a:t>상계 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세금</a:t>
            </a:r>
            <a:r>
              <a:rPr lang="en-US" altLang="ko-KR" sz="2000" b="1" dirty="0" smtClean="0"/>
              <a:t>)</a:t>
            </a:r>
            <a:r>
              <a:rPr lang="ko-KR" altLang="en-US" sz="2000" b="1" dirty="0" smtClean="0"/>
              <a:t>계산서 </a:t>
            </a:r>
            <a:r>
              <a:rPr lang="en-US" altLang="ko-KR" sz="2000" b="1" dirty="0" smtClean="0"/>
              <a:t>– </a:t>
            </a:r>
            <a:r>
              <a:rPr lang="ko-KR" altLang="en-US" sz="2000" b="1" dirty="0" smtClean="0"/>
              <a:t>매입통합의 </a:t>
            </a:r>
            <a:r>
              <a:rPr lang="en-US" altLang="ko-KR" sz="2000" b="1" dirty="0" smtClean="0"/>
              <a:t>(</a:t>
            </a:r>
            <a:r>
              <a:rPr lang="ko-KR" altLang="en-US" sz="2000" b="1" dirty="0" smtClean="0"/>
              <a:t>세금</a:t>
            </a:r>
            <a:r>
              <a:rPr lang="en-US" altLang="ko-KR" sz="2000" b="1" dirty="0" smtClean="0"/>
              <a:t>)</a:t>
            </a:r>
            <a:r>
              <a:rPr lang="ko-KR" altLang="en-US" sz="2000" b="1" dirty="0" smtClean="0"/>
              <a:t>계산서 정보를 가져옴</a:t>
            </a:r>
            <a:r>
              <a:rPr lang="en-US" altLang="ko-KR" sz="2000" b="1" dirty="0" smtClean="0"/>
              <a:t>.</a:t>
            </a:r>
          </a:p>
          <a:p>
            <a:r>
              <a:rPr lang="en-US" altLang="ko-KR" sz="2000" b="1" dirty="0" smtClean="0"/>
              <a:t>  2. </a:t>
            </a:r>
            <a:r>
              <a:rPr lang="ko-KR" altLang="en-US" sz="2000" b="1" dirty="0" err="1" smtClean="0"/>
              <a:t>사업자별</a:t>
            </a:r>
            <a:r>
              <a:rPr lang="ko-KR" altLang="en-US" sz="2000" b="1" dirty="0" smtClean="0"/>
              <a:t> 집계 </a:t>
            </a:r>
            <a:r>
              <a:rPr lang="en-US" altLang="ko-KR" sz="2000" b="1" dirty="0" smtClean="0"/>
              <a:t>-&gt; </a:t>
            </a:r>
            <a:r>
              <a:rPr lang="ko-KR" altLang="en-US" sz="2000" b="1" dirty="0" smtClean="0"/>
              <a:t>신고파일 만들기</a:t>
            </a:r>
            <a:r>
              <a:rPr lang="en-US" altLang="ko-KR" sz="2000" b="1" dirty="0" smtClean="0"/>
              <a:t> </a:t>
            </a:r>
            <a:endParaRPr lang="ko-KR" altLang="en-US" sz="2000" b="1" dirty="0"/>
          </a:p>
        </p:txBody>
      </p:sp>
      <p:cxnSp>
        <p:nvCxnSpPr>
          <p:cNvPr id="13" name="꺾인 연결선 12"/>
          <p:cNvCxnSpPr>
            <a:stCxn id="30" idx="0"/>
            <a:endCxn id="64" idx="3"/>
          </p:cNvCxnSpPr>
          <p:nvPr/>
        </p:nvCxnSpPr>
        <p:spPr>
          <a:xfrm rot="5400000" flipH="1" flipV="1">
            <a:off x="1421146" y="3174482"/>
            <a:ext cx="1204397" cy="1877775"/>
          </a:xfrm>
          <a:prstGeom prst="bentConnector3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>
            <a:spLocks noChangeArrowheads="1"/>
          </p:cNvSpPr>
          <p:nvPr/>
        </p:nvSpPr>
        <p:spPr bwMode="auto">
          <a:xfrm>
            <a:off x="1208405" y="4098550"/>
            <a:ext cx="1803571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>
              <a:spcBef>
                <a:spcPts val="600"/>
              </a:spcBef>
              <a:defRPr sz="1500" b="1">
                <a:latin typeface="가는각진제목체" pitchFamily="18" charset="-127"/>
                <a:ea typeface="가는각진제목체" pitchFamily="18" charset="-127"/>
              </a:defRPr>
            </a:lvl1pPr>
          </a:lstStyle>
          <a:p>
            <a:r>
              <a:rPr lang="en-US" altLang="ko-KR" dirty="0" smtClean="0">
                <a:solidFill>
                  <a:srgbClr val="FF0000"/>
                </a:solidFill>
              </a:rPr>
              <a:t>1. (</a:t>
            </a:r>
            <a:r>
              <a:rPr lang="ko-KR" altLang="en-US" dirty="0" err="1" smtClean="0">
                <a:solidFill>
                  <a:srgbClr val="FF0000"/>
                </a:solidFill>
              </a:rPr>
              <a:t>세무신고시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  <a:r>
              <a:rPr lang="ko-KR" altLang="en-US" dirty="0" smtClean="0">
                <a:solidFill>
                  <a:srgbClr val="FF0000"/>
                </a:solidFill>
              </a:rPr>
              <a:t>집계</a:t>
            </a:r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57" name="오른쪽 화살표 56"/>
          <p:cNvSpPr/>
          <p:nvPr/>
        </p:nvSpPr>
        <p:spPr>
          <a:xfrm rot="16200000">
            <a:off x="2736882" y="1913457"/>
            <a:ext cx="416836" cy="31073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Rectangle 12"/>
          <p:cNvSpPr>
            <a:spLocks noChangeAspect="1" noChangeArrowheads="1"/>
          </p:cNvSpPr>
          <p:nvPr/>
        </p:nvSpPr>
        <p:spPr bwMode="auto">
          <a:xfrm>
            <a:off x="2761295" y="1430244"/>
            <a:ext cx="1450665" cy="373004"/>
          </a:xfrm>
          <a:prstGeom prst="rect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72000" tIns="46038" rIns="36000" bIns="46038" anchor="ctr"/>
          <a:lstStyle/>
          <a:p>
            <a:pPr>
              <a:defRPr/>
            </a:pPr>
            <a:r>
              <a:rPr lang="en-US" altLang="ko-KR" sz="1200" dirty="0" smtClean="0">
                <a:latin typeface="가는각진제목체" pitchFamily="18" charset="-127"/>
                <a:ea typeface="가는각진제목체" pitchFamily="18" charset="-127"/>
              </a:rPr>
              <a:t>11.</a:t>
            </a:r>
            <a:r>
              <a:rPr lang="ko-KR" altLang="en-US" sz="1200" dirty="0" smtClean="0">
                <a:latin typeface="가는각진제목체" pitchFamily="18" charset="-127"/>
                <a:ea typeface="가는각진제목체" pitchFamily="18" charset="-127"/>
              </a:rPr>
              <a:t>세무신고 자료 생성</a:t>
            </a:r>
            <a:endParaRPr lang="en-US" altLang="ko-KR" sz="1200" dirty="0" smtClean="0">
              <a:latin typeface="가는각진제목체" pitchFamily="18" charset="-127"/>
              <a:ea typeface="가는각진제목체" pitchFamily="18" charset="-127"/>
            </a:endParaRPr>
          </a:p>
        </p:txBody>
      </p:sp>
      <p:sp>
        <p:nvSpPr>
          <p:cNvPr id="43" name="순서도: 문서 42"/>
          <p:cNvSpPr/>
          <p:nvPr/>
        </p:nvSpPr>
        <p:spPr>
          <a:xfrm>
            <a:off x="4471814" y="5039543"/>
            <a:ext cx="847845" cy="364460"/>
          </a:xfrm>
          <a:prstGeom prst="flowChartDocument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000" b="1" dirty="0" smtClean="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rPr>
              <a:t>공급</a:t>
            </a:r>
            <a:r>
              <a:rPr lang="ko-KR" altLang="en-US" sz="1000" b="1" dirty="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rPr>
              <a:t>자</a:t>
            </a:r>
            <a:endParaRPr lang="ko-KR" altLang="en-US" sz="1000" b="1" dirty="0">
              <a:solidFill>
                <a:schemeClr val="tx1"/>
              </a:solidFill>
              <a:latin typeface="가는각진제목체" pitchFamily="18" charset="-127"/>
              <a:ea typeface="가는각진제목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06450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  <p:bldP spid="27" grpId="0"/>
      <p:bldP spid="29" grpId="0"/>
      <p:bldP spid="98" grpId="0"/>
      <p:bldP spid="128" grpId="0"/>
      <p:bldP spid="5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7016" y="260648"/>
            <a:ext cx="8605464" cy="508876"/>
          </a:xfrm>
        </p:spPr>
        <p:txBody>
          <a:bodyPr>
            <a:normAutofit fontScale="90000"/>
          </a:bodyPr>
          <a:lstStyle/>
          <a:p>
            <a:r>
              <a:rPr lang="en-US" altLang="ko-KR" b="1" dirty="0" smtClean="0"/>
              <a:t>4. </a:t>
            </a:r>
            <a:r>
              <a:rPr lang="ko-KR" altLang="en-US" b="1" dirty="0" smtClean="0"/>
              <a:t>세무신고 프로세스</a:t>
            </a:r>
            <a:r>
              <a:rPr lang="en-US" altLang="ko-KR" b="1" dirty="0"/>
              <a:t> </a:t>
            </a:r>
            <a:r>
              <a:rPr lang="en-US" altLang="ko-KR" b="1" dirty="0" smtClean="0"/>
              <a:t>– </a:t>
            </a:r>
            <a:r>
              <a:rPr lang="ko-KR" altLang="en-US" b="1" dirty="0" smtClean="0"/>
              <a:t>세금계산서 </a:t>
            </a:r>
            <a:r>
              <a:rPr lang="en-US" altLang="ko-KR" b="1" dirty="0" smtClean="0"/>
              <a:t>: </a:t>
            </a:r>
            <a:r>
              <a:rPr lang="ko-KR" altLang="en-US" b="1" dirty="0" smtClean="0"/>
              <a:t>과세</a:t>
            </a:r>
            <a:r>
              <a:rPr lang="en-US" altLang="ko-KR" b="1" dirty="0" smtClean="0"/>
              <a:t>/</a:t>
            </a:r>
            <a:r>
              <a:rPr lang="ko-KR" altLang="en-US" b="1" dirty="0" smtClean="0"/>
              <a:t>영세</a:t>
            </a:r>
            <a:endParaRPr lang="ko-KR" altLang="en-US" b="1" dirty="0"/>
          </a:p>
        </p:txBody>
      </p:sp>
      <p:sp>
        <p:nvSpPr>
          <p:cNvPr id="53" name="제목 1"/>
          <p:cNvSpPr txBox="1">
            <a:spLocks/>
          </p:cNvSpPr>
          <p:nvPr/>
        </p:nvSpPr>
        <p:spPr>
          <a:xfrm>
            <a:off x="683568" y="1259226"/>
            <a:ext cx="7560840" cy="551155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2800" kern="1200" dirty="0">
                <a:solidFill>
                  <a:schemeClr val="tx2">
                    <a:lumMod val="75000"/>
                  </a:schemeClr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+mj-cs"/>
              </a:defRPr>
            </a:lvl1pPr>
          </a:lstStyle>
          <a:p>
            <a:r>
              <a:rPr lang="en-US" altLang="ko-KR" sz="2000" dirty="0" smtClean="0"/>
              <a:t>1. </a:t>
            </a:r>
            <a:r>
              <a:rPr lang="ko-KR" altLang="en-US" sz="2000" dirty="0" smtClean="0"/>
              <a:t>세무자료 집계</a:t>
            </a:r>
            <a:r>
              <a:rPr lang="en-US" altLang="ko-KR" sz="2000" dirty="0" smtClean="0"/>
              <a:t>(XCAR1013)</a:t>
            </a:r>
          </a:p>
          <a:p>
            <a:r>
              <a:rPr lang="en-US" altLang="ko-KR" sz="1500" dirty="0" smtClean="0"/>
              <a:t>  – </a:t>
            </a:r>
            <a:r>
              <a:rPr lang="ko-KR" altLang="en-US" sz="1500" dirty="0" smtClean="0"/>
              <a:t>세무신고자료</a:t>
            </a:r>
            <a:r>
              <a:rPr lang="en-US" altLang="ko-KR" sz="1500" dirty="0" smtClean="0"/>
              <a:t>(</a:t>
            </a:r>
            <a:r>
              <a:rPr lang="ko-KR" altLang="en-US" sz="1500" dirty="0" smtClean="0"/>
              <a:t>매출</a:t>
            </a:r>
            <a:r>
              <a:rPr lang="en-US" altLang="ko-KR" sz="1500" dirty="0" smtClean="0"/>
              <a:t>/</a:t>
            </a:r>
            <a:r>
              <a:rPr lang="ko-KR" altLang="en-US" sz="1500" dirty="0" smtClean="0"/>
              <a:t>매입</a:t>
            </a:r>
            <a:r>
              <a:rPr lang="en-US" altLang="ko-KR" sz="1500" dirty="0" smtClean="0"/>
              <a:t>)</a:t>
            </a:r>
            <a:r>
              <a:rPr lang="ko-KR" altLang="en-US" sz="1500" dirty="0" smtClean="0"/>
              <a:t>를 세무테이블</a:t>
            </a:r>
            <a:r>
              <a:rPr lang="en-US" altLang="ko-KR" sz="1500" dirty="0" smtClean="0"/>
              <a:t>(SDC_TAX_SUMMARY)</a:t>
            </a:r>
            <a:r>
              <a:rPr lang="ko-KR" altLang="en-US" sz="1500" dirty="0" smtClean="0"/>
              <a:t>로 집계하는 </a:t>
            </a:r>
            <a:r>
              <a:rPr lang="ko-KR" altLang="en-US" sz="1500" dirty="0" smtClean="0"/>
              <a:t>작업</a:t>
            </a:r>
            <a:endParaRPr lang="en-US" altLang="ko-KR" sz="1500" dirty="0" smtClean="0"/>
          </a:p>
          <a:p>
            <a:r>
              <a:rPr lang="en-US" altLang="ko-KR" sz="1500" dirty="0"/>
              <a:t> </a:t>
            </a:r>
            <a:r>
              <a:rPr lang="en-US" altLang="ko-KR" sz="1500" dirty="0" smtClean="0"/>
              <a:t> - </a:t>
            </a:r>
            <a:r>
              <a:rPr lang="ko-KR" altLang="en-US" sz="1500" dirty="0" smtClean="0"/>
              <a:t>세금코드 등 수정</a:t>
            </a:r>
            <a:endParaRPr lang="en-US" altLang="ko-KR" sz="1500" dirty="0" smtClean="0"/>
          </a:p>
          <a:p>
            <a:endParaRPr lang="en-US" altLang="ko-KR" sz="1500" dirty="0" smtClean="0"/>
          </a:p>
          <a:p>
            <a:r>
              <a:rPr lang="en-US" altLang="ko-KR" sz="2000" dirty="0" smtClean="0"/>
              <a:t>2. </a:t>
            </a:r>
            <a:r>
              <a:rPr lang="ko-KR" altLang="en-US" sz="2000" dirty="0" smtClean="0"/>
              <a:t>합계표 선정</a:t>
            </a:r>
            <a:r>
              <a:rPr lang="en-US" altLang="ko-KR" sz="2000" dirty="0" smtClean="0"/>
              <a:t>(XCTAX1310)</a:t>
            </a:r>
          </a:p>
          <a:p>
            <a:r>
              <a:rPr lang="en-US" altLang="ko-KR" sz="1500" dirty="0" smtClean="0"/>
              <a:t>  - </a:t>
            </a:r>
            <a:r>
              <a:rPr lang="ko-KR" altLang="en-US" sz="1500" dirty="0" smtClean="0"/>
              <a:t>국세청 자료와 비교해서 불일치자료</a:t>
            </a:r>
            <a:r>
              <a:rPr lang="en-US" altLang="ko-KR" sz="1500" dirty="0" smtClean="0"/>
              <a:t>/</a:t>
            </a:r>
            <a:r>
              <a:rPr lang="ko-KR" altLang="en-US" sz="1500" dirty="0" err="1" smtClean="0"/>
              <a:t>수동분</a:t>
            </a:r>
            <a:r>
              <a:rPr lang="ko-KR" altLang="en-US" sz="1500" dirty="0" smtClean="0"/>
              <a:t> 자료 등을 검증하는 화면</a:t>
            </a:r>
            <a:endParaRPr lang="en-US" altLang="ko-KR" sz="1500" dirty="0" smtClean="0"/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3. </a:t>
            </a:r>
            <a:r>
              <a:rPr lang="ko-KR" altLang="en-US" sz="2000" dirty="0" smtClean="0"/>
              <a:t>신고자료 만들기</a:t>
            </a:r>
            <a:r>
              <a:rPr lang="en-US" altLang="ko-KR" sz="2000" dirty="0" smtClean="0"/>
              <a:t>(XCTAX1106)</a:t>
            </a:r>
          </a:p>
          <a:p>
            <a:r>
              <a:rPr lang="en-US" altLang="ko-KR" sz="1500" dirty="0" smtClean="0"/>
              <a:t>  - </a:t>
            </a:r>
            <a:r>
              <a:rPr lang="ko-KR" altLang="en-US" sz="1500" dirty="0" smtClean="0"/>
              <a:t>신고자료</a:t>
            </a:r>
            <a:r>
              <a:rPr lang="en-US" altLang="ko-KR" sz="1500" dirty="0"/>
              <a:t>(</a:t>
            </a:r>
            <a:r>
              <a:rPr lang="en-US" altLang="ko-KR" sz="1500" dirty="0" smtClean="0"/>
              <a:t>SDC_TAX_REPORT)</a:t>
            </a:r>
            <a:r>
              <a:rPr lang="ko-KR" altLang="en-US" sz="1500" dirty="0" smtClean="0"/>
              <a:t>를 만드는 화면</a:t>
            </a:r>
            <a:endParaRPr lang="en-US" altLang="ko-KR" sz="1500" dirty="0" smtClean="0"/>
          </a:p>
          <a:p>
            <a:r>
              <a:rPr lang="en-US" altLang="ko-KR" sz="1500" dirty="0" smtClean="0"/>
              <a:t>  - XXC</a:t>
            </a:r>
            <a:r>
              <a:rPr lang="en-US" altLang="ko-KR" sz="1500" dirty="0"/>
              <a:t>_</a:t>
            </a:r>
            <a:r>
              <a:rPr lang="ko-KR" altLang="en-US" sz="1500" dirty="0"/>
              <a:t>세무신고</a:t>
            </a:r>
            <a:r>
              <a:rPr lang="en-US" altLang="ko-KR" sz="1500" dirty="0"/>
              <a:t>_K.</a:t>
            </a:r>
            <a:r>
              <a:rPr lang="ko-KR" altLang="en-US" sz="1500" dirty="0"/>
              <a:t>매입세금계산서신고집계</a:t>
            </a:r>
            <a:r>
              <a:rPr lang="en-US" altLang="ko-KR" sz="1500" dirty="0"/>
              <a:t>_</a:t>
            </a:r>
            <a:r>
              <a:rPr lang="en-US" altLang="ko-KR" sz="1500" dirty="0" smtClean="0"/>
              <a:t>p</a:t>
            </a:r>
          </a:p>
          <a:p>
            <a:r>
              <a:rPr lang="en-US" altLang="ko-KR" sz="1500" dirty="0" smtClean="0"/>
              <a:t>  - XXC</a:t>
            </a:r>
            <a:r>
              <a:rPr lang="en-US" altLang="ko-KR" sz="1500" dirty="0"/>
              <a:t>_</a:t>
            </a:r>
            <a:r>
              <a:rPr lang="ko-KR" altLang="en-US" sz="1500" dirty="0"/>
              <a:t>세무신고</a:t>
            </a:r>
            <a:r>
              <a:rPr lang="en-US" altLang="ko-KR" sz="1500" dirty="0"/>
              <a:t>_K.</a:t>
            </a:r>
            <a:r>
              <a:rPr lang="ko-KR" altLang="en-US" sz="1500" dirty="0"/>
              <a:t>매출세금계산서신고집계</a:t>
            </a:r>
            <a:r>
              <a:rPr lang="en-US" altLang="ko-KR" sz="1500" dirty="0"/>
              <a:t>_</a:t>
            </a:r>
            <a:r>
              <a:rPr lang="en-US" altLang="ko-KR" sz="1500" dirty="0" smtClean="0"/>
              <a:t>p</a:t>
            </a:r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4. </a:t>
            </a:r>
            <a:r>
              <a:rPr lang="ko-KR" altLang="en-US" sz="2000" dirty="0" smtClean="0"/>
              <a:t>신고파일 만들기</a:t>
            </a:r>
            <a:r>
              <a:rPr lang="en-US" altLang="ko-KR" sz="2000" dirty="0" smtClean="0"/>
              <a:t>(XCTAX1107)</a:t>
            </a:r>
          </a:p>
          <a:p>
            <a:r>
              <a:rPr lang="en-US" altLang="ko-KR" sz="1500" dirty="0" smtClean="0"/>
              <a:t>  - </a:t>
            </a:r>
            <a:r>
              <a:rPr lang="ko-KR" altLang="en-US" sz="1500" dirty="0" smtClean="0"/>
              <a:t>신고파일 생성을 위한 테이블</a:t>
            </a:r>
            <a:r>
              <a:rPr lang="en-US" altLang="ko-KR" sz="1500" dirty="0"/>
              <a:t>(</a:t>
            </a:r>
            <a:r>
              <a:rPr lang="en-US" altLang="ko-KR" sz="1500" dirty="0" err="1"/>
              <a:t>xxa_cms</a:t>
            </a:r>
            <a:r>
              <a:rPr lang="ko-KR" altLang="en-US" sz="1500" dirty="0" smtClean="0"/>
              <a:t>생성</a:t>
            </a:r>
            <a:r>
              <a:rPr lang="en-US" altLang="ko-KR" sz="1500" dirty="0" smtClean="0"/>
              <a:t>)</a:t>
            </a:r>
            <a:r>
              <a:rPr lang="ko-KR" altLang="en-US" sz="1500" dirty="0" smtClean="0"/>
              <a:t>을 만들고 신고파일까지 만드는 화면</a:t>
            </a:r>
            <a:endParaRPr lang="en-US" altLang="ko-KR" sz="1500" dirty="0" smtClean="0"/>
          </a:p>
          <a:p>
            <a:r>
              <a:rPr lang="en-US" altLang="ko-KR" sz="1500" dirty="0" smtClean="0"/>
              <a:t>  - </a:t>
            </a:r>
            <a:r>
              <a:rPr lang="en-US" altLang="ko-KR" sz="1500" dirty="0"/>
              <a:t>XXC_</a:t>
            </a:r>
            <a:r>
              <a:rPr lang="ko-KR" altLang="en-US" sz="1500" dirty="0"/>
              <a:t>세무신고</a:t>
            </a:r>
            <a:r>
              <a:rPr lang="en-US" altLang="ko-KR" sz="1500" dirty="0"/>
              <a:t>_K.</a:t>
            </a:r>
            <a:r>
              <a:rPr lang="ko-KR" altLang="en-US" sz="1500" dirty="0" err="1"/>
              <a:t>세금계산서신고테이블만들기</a:t>
            </a:r>
            <a:r>
              <a:rPr lang="en-US" altLang="ko-KR" sz="1500" dirty="0"/>
              <a:t>_</a:t>
            </a:r>
            <a:r>
              <a:rPr lang="en-US" altLang="ko-KR" sz="1500" dirty="0" smtClean="0"/>
              <a:t>p</a:t>
            </a:r>
          </a:p>
          <a:p>
            <a:r>
              <a:rPr lang="en-US" altLang="ko-KR" sz="1500" dirty="0" smtClean="0"/>
              <a:t>  - </a:t>
            </a:r>
            <a:r>
              <a:rPr lang="en-US" altLang="ko-KR" sz="1500" dirty="0"/>
              <a:t>XXC_</a:t>
            </a:r>
            <a:r>
              <a:rPr lang="ko-KR" altLang="en-US" sz="1500" dirty="0"/>
              <a:t>세무신고</a:t>
            </a:r>
            <a:r>
              <a:rPr lang="en-US" altLang="ko-KR" sz="1500" dirty="0"/>
              <a:t>_K.</a:t>
            </a:r>
            <a:r>
              <a:rPr lang="ko-KR" altLang="en-US" sz="1500" dirty="0" err="1"/>
              <a:t>세금계산서신고파일만들기</a:t>
            </a:r>
            <a:r>
              <a:rPr lang="en-US" altLang="ko-KR" sz="1500" dirty="0"/>
              <a:t>_</a:t>
            </a:r>
            <a:r>
              <a:rPr lang="en-US" altLang="ko-KR" sz="1500" dirty="0" smtClean="0"/>
              <a:t>p</a:t>
            </a:r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5. </a:t>
            </a:r>
            <a:r>
              <a:rPr lang="ko-KR" altLang="en-US" sz="2000" dirty="0" smtClean="0"/>
              <a:t>레이블 만들기</a:t>
            </a:r>
            <a:r>
              <a:rPr lang="en-US" altLang="ko-KR" sz="2000" dirty="0" smtClean="0"/>
              <a:t>(XCTAX1109)</a:t>
            </a:r>
          </a:p>
          <a:p>
            <a:r>
              <a:rPr lang="en-US" altLang="ko-KR" sz="1500" dirty="0"/>
              <a:t>  - </a:t>
            </a:r>
            <a:r>
              <a:rPr lang="ko-KR" altLang="en-US" sz="1500" dirty="0" smtClean="0"/>
              <a:t>신고자료의 합계를 보여주는 레이블</a:t>
            </a:r>
            <a:r>
              <a:rPr lang="en-US" altLang="ko-KR" sz="1500" dirty="0"/>
              <a:t>(</a:t>
            </a:r>
            <a:r>
              <a:rPr lang="en-US" altLang="ko-KR" sz="1500" dirty="0" err="1"/>
              <a:t>xxc</a:t>
            </a:r>
            <a:r>
              <a:rPr lang="en-US" altLang="ko-KR" sz="1500" dirty="0"/>
              <a:t>_</a:t>
            </a:r>
            <a:r>
              <a:rPr lang="ko-KR" altLang="en-US" sz="1500" dirty="0"/>
              <a:t>세무신고파일</a:t>
            </a:r>
            <a:r>
              <a:rPr lang="en-US" altLang="ko-KR" sz="1500" dirty="0" err="1" smtClean="0"/>
              <a:t>tmp</a:t>
            </a:r>
            <a:r>
              <a:rPr lang="en-US" altLang="ko-KR" sz="1500" dirty="0" smtClean="0"/>
              <a:t>) </a:t>
            </a:r>
            <a:r>
              <a:rPr lang="ko-KR" altLang="en-US" sz="1500" dirty="0" smtClean="0"/>
              <a:t>만드는 화면</a:t>
            </a:r>
            <a:endParaRPr lang="en-US" altLang="ko-KR" sz="1500" dirty="0" smtClean="0"/>
          </a:p>
          <a:p>
            <a:r>
              <a:rPr lang="en-US" altLang="ko-KR" sz="1500" dirty="0"/>
              <a:t> </a:t>
            </a:r>
            <a:r>
              <a:rPr lang="en-US" altLang="ko-KR" sz="1500" dirty="0" smtClean="0"/>
              <a:t> - XXC</a:t>
            </a:r>
            <a:r>
              <a:rPr lang="en-US" altLang="ko-KR" sz="1500" dirty="0"/>
              <a:t>_</a:t>
            </a:r>
            <a:r>
              <a:rPr lang="ko-KR" altLang="en-US" sz="1500" dirty="0"/>
              <a:t>세무신고</a:t>
            </a:r>
            <a:r>
              <a:rPr lang="en-US" altLang="ko-KR" sz="1500" dirty="0"/>
              <a:t>_K.</a:t>
            </a:r>
            <a:r>
              <a:rPr lang="ko-KR" altLang="en-US" sz="1500" dirty="0" err="1"/>
              <a:t>세금계산서신고레이블만들기</a:t>
            </a:r>
            <a:r>
              <a:rPr lang="en-US" altLang="ko-KR" sz="1500" dirty="0"/>
              <a:t>_p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1984247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7016" y="260648"/>
            <a:ext cx="8605464" cy="508876"/>
          </a:xfrm>
        </p:spPr>
        <p:txBody>
          <a:bodyPr>
            <a:normAutofit fontScale="90000"/>
          </a:bodyPr>
          <a:lstStyle/>
          <a:p>
            <a:r>
              <a:rPr lang="en-US" altLang="ko-KR" b="1" dirty="0" smtClean="0"/>
              <a:t>5. </a:t>
            </a:r>
            <a:r>
              <a:rPr lang="ko-KR" altLang="en-US" b="1" dirty="0" smtClean="0"/>
              <a:t>세무신고 프로세스</a:t>
            </a:r>
            <a:r>
              <a:rPr lang="en-US" altLang="ko-KR" b="1" dirty="0"/>
              <a:t> </a:t>
            </a:r>
            <a:r>
              <a:rPr lang="en-US" altLang="ko-KR" b="1" dirty="0" smtClean="0"/>
              <a:t>- </a:t>
            </a:r>
            <a:r>
              <a:rPr lang="ko-KR" altLang="en-US" b="1" dirty="0" smtClean="0"/>
              <a:t>계산서</a:t>
            </a:r>
            <a:endParaRPr lang="ko-KR" altLang="en-US" b="1" dirty="0"/>
          </a:p>
        </p:txBody>
      </p:sp>
      <p:sp>
        <p:nvSpPr>
          <p:cNvPr id="53" name="제목 1"/>
          <p:cNvSpPr txBox="1">
            <a:spLocks/>
          </p:cNvSpPr>
          <p:nvPr/>
        </p:nvSpPr>
        <p:spPr>
          <a:xfrm>
            <a:off x="683568" y="1259226"/>
            <a:ext cx="7560840" cy="551155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2800" kern="1200" dirty="0">
                <a:solidFill>
                  <a:schemeClr val="tx2">
                    <a:lumMod val="75000"/>
                  </a:schemeClr>
                </a:solidFill>
                <a:latin typeface="가는각진제목체" panose="02030600000101010101" pitchFamily="18" charset="-127"/>
                <a:ea typeface="가는각진제목체" panose="02030600000101010101" pitchFamily="18" charset="-127"/>
                <a:cs typeface="+mj-cs"/>
              </a:defRPr>
            </a:lvl1pPr>
          </a:lstStyle>
          <a:p>
            <a:r>
              <a:rPr lang="en-US" altLang="ko-KR" sz="2000" dirty="0" smtClean="0"/>
              <a:t>1. </a:t>
            </a:r>
            <a:r>
              <a:rPr lang="ko-KR" altLang="en-US" sz="2000" dirty="0" smtClean="0"/>
              <a:t>세무자료 집계</a:t>
            </a:r>
            <a:r>
              <a:rPr lang="en-US" altLang="ko-KR" sz="2000" dirty="0" smtClean="0"/>
              <a:t>(XCAR1013)</a:t>
            </a:r>
          </a:p>
          <a:p>
            <a:r>
              <a:rPr lang="en-US" altLang="ko-KR" sz="1500" dirty="0" smtClean="0"/>
              <a:t>  – </a:t>
            </a:r>
            <a:r>
              <a:rPr lang="ko-KR" altLang="en-US" sz="1500" dirty="0" smtClean="0"/>
              <a:t>세무신고자료</a:t>
            </a:r>
            <a:r>
              <a:rPr lang="en-US" altLang="ko-KR" sz="1500" dirty="0" smtClean="0"/>
              <a:t>(</a:t>
            </a:r>
            <a:r>
              <a:rPr lang="ko-KR" altLang="en-US" sz="1500" dirty="0" smtClean="0"/>
              <a:t>매출</a:t>
            </a:r>
            <a:r>
              <a:rPr lang="en-US" altLang="ko-KR" sz="1500" dirty="0" smtClean="0"/>
              <a:t>/</a:t>
            </a:r>
            <a:r>
              <a:rPr lang="ko-KR" altLang="en-US" sz="1500" dirty="0" smtClean="0"/>
              <a:t>매입</a:t>
            </a:r>
            <a:r>
              <a:rPr lang="en-US" altLang="ko-KR" sz="1500" dirty="0" smtClean="0"/>
              <a:t>)</a:t>
            </a:r>
            <a:r>
              <a:rPr lang="ko-KR" altLang="en-US" sz="1500" dirty="0" smtClean="0"/>
              <a:t>를 세무테이블</a:t>
            </a:r>
            <a:r>
              <a:rPr lang="en-US" altLang="ko-KR" sz="1500" dirty="0" smtClean="0"/>
              <a:t>(SDC_TAX_SUMMARY)</a:t>
            </a:r>
            <a:r>
              <a:rPr lang="ko-KR" altLang="en-US" sz="1500" dirty="0" smtClean="0"/>
              <a:t>로 집계하는 작업</a:t>
            </a:r>
            <a:endParaRPr lang="en-US" altLang="ko-KR" sz="1500" dirty="0" smtClean="0"/>
          </a:p>
          <a:p>
            <a:endParaRPr lang="en-US" altLang="ko-KR" sz="1500" dirty="0" smtClean="0"/>
          </a:p>
          <a:p>
            <a:r>
              <a:rPr lang="en-US" altLang="ko-KR" sz="2000" dirty="0" smtClean="0"/>
              <a:t>2. </a:t>
            </a:r>
            <a:r>
              <a:rPr lang="ko-KR" altLang="en-US" sz="2000" dirty="0" smtClean="0"/>
              <a:t>합계표 선정</a:t>
            </a:r>
            <a:r>
              <a:rPr lang="en-US" altLang="ko-KR" sz="2000" dirty="0" smtClean="0"/>
              <a:t>(XCTAX1310)</a:t>
            </a:r>
          </a:p>
          <a:p>
            <a:r>
              <a:rPr lang="en-US" altLang="ko-KR" sz="1500" dirty="0" smtClean="0"/>
              <a:t>  - </a:t>
            </a:r>
            <a:r>
              <a:rPr lang="ko-KR" altLang="en-US" sz="1500" dirty="0" smtClean="0"/>
              <a:t>국세청 자료와 비교해서 불일치자료</a:t>
            </a:r>
            <a:r>
              <a:rPr lang="en-US" altLang="ko-KR" sz="1500" dirty="0" smtClean="0"/>
              <a:t>/</a:t>
            </a:r>
            <a:r>
              <a:rPr lang="ko-KR" altLang="en-US" sz="1500" dirty="0" err="1" smtClean="0"/>
              <a:t>수동분</a:t>
            </a:r>
            <a:r>
              <a:rPr lang="ko-KR" altLang="en-US" sz="1500" dirty="0" smtClean="0"/>
              <a:t> 자료 등을 검증하는 화면</a:t>
            </a:r>
            <a:endParaRPr lang="en-US" altLang="ko-KR" sz="1500" dirty="0" smtClean="0"/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3. </a:t>
            </a:r>
            <a:r>
              <a:rPr lang="ko-KR" altLang="en-US" sz="2000" dirty="0" smtClean="0"/>
              <a:t>신고자료 만들기</a:t>
            </a:r>
            <a:r>
              <a:rPr lang="en-US" altLang="ko-KR" sz="2000" dirty="0" smtClean="0"/>
              <a:t>(XCTAX1201)</a:t>
            </a:r>
          </a:p>
          <a:p>
            <a:r>
              <a:rPr lang="en-US" altLang="ko-KR" sz="1500" dirty="0" smtClean="0"/>
              <a:t>  - </a:t>
            </a:r>
            <a:r>
              <a:rPr lang="ko-KR" altLang="en-US" sz="1500" dirty="0" smtClean="0"/>
              <a:t>신고자료</a:t>
            </a:r>
            <a:r>
              <a:rPr lang="en-US" altLang="ko-KR" sz="1500" dirty="0"/>
              <a:t>(</a:t>
            </a:r>
            <a:r>
              <a:rPr lang="en-US" altLang="ko-KR" sz="1500" dirty="0" smtClean="0"/>
              <a:t>SDC_TAX_REPORT_EXEMPT)</a:t>
            </a:r>
            <a:r>
              <a:rPr lang="ko-KR" altLang="en-US" sz="1500" dirty="0" smtClean="0"/>
              <a:t>를 만드는 화면</a:t>
            </a:r>
            <a:endParaRPr lang="en-US" altLang="ko-KR" sz="1500" dirty="0" smtClean="0"/>
          </a:p>
          <a:p>
            <a:r>
              <a:rPr lang="en-US" altLang="ko-KR" sz="1500" dirty="0" smtClean="0"/>
              <a:t>  - XXC</a:t>
            </a:r>
            <a:r>
              <a:rPr lang="en-US" altLang="ko-KR" sz="1500" dirty="0"/>
              <a:t>_</a:t>
            </a:r>
            <a:r>
              <a:rPr lang="ko-KR" altLang="en-US" sz="1500" dirty="0"/>
              <a:t>세무신고</a:t>
            </a:r>
            <a:r>
              <a:rPr lang="en-US" altLang="ko-KR" sz="1500" dirty="0"/>
              <a:t>_K</a:t>
            </a:r>
            <a:r>
              <a:rPr lang="en-US" altLang="ko-KR" sz="1500" dirty="0" smtClean="0"/>
              <a:t>.</a:t>
            </a:r>
            <a:r>
              <a:rPr lang="ko-KR" altLang="en-US" sz="1500" dirty="0" smtClean="0"/>
              <a:t>매입계산서면세신고집계</a:t>
            </a:r>
            <a:r>
              <a:rPr lang="en-US" altLang="ko-KR" sz="1500" dirty="0"/>
              <a:t>_p</a:t>
            </a:r>
            <a:endParaRPr lang="en-US" altLang="ko-KR" sz="1500" dirty="0" smtClean="0"/>
          </a:p>
          <a:p>
            <a:r>
              <a:rPr lang="en-US" altLang="ko-KR" sz="1500" dirty="0" smtClean="0"/>
              <a:t>  - XXC</a:t>
            </a:r>
            <a:r>
              <a:rPr lang="en-US" altLang="ko-KR" sz="1500" dirty="0"/>
              <a:t>_</a:t>
            </a:r>
            <a:r>
              <a:rPr lang="ko-KR" altLang="en-US" sz="1500" dirty="0"/>
              <a:t>세무신고</a:t>
            </a:r>
            <a:r>
              <a:rPr lang="en-US" altLang="ko-KR" sz="1500" dirty="0"/>
              <a:t>_K</a:t>
            </a:r>
            <a:r>
              <a:rPr lang="en-US" altLang="ko-KR" sz="1500" dirty="0" smtClean="0"/>
              <a:t>.</a:t>
            </a:r>
            <a:r>
              <a:rPr lang="ko-KR" altLang="en-US" sz="1500" dirty="0" smtClean="0"/>
              <a:t>매출계산서면세신고집계</a:t>
            </a:r>
            <a:r>
              <a:rPr lang="en-US" altLang="ko-KR" sz="1500" dirty="0"/>
              <a:t>_p</a:t>
            </a:r>
            <a:endParaRPr lang="en-US" altLang="ko-KR" sz="1500" dirty="0" smtClean="0"/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4. </a:t>
            </a:r>
            <a:r>
              <a:rPr lang="ko-KR" altLang="en-US" sz="2000" dirty="0" smtClean="0"/>
              <a:t>신고파일 만들기</a:t>
            </a:r>
            <a:r>
              <a:rPr lang="en-US" altLang="ko-KR" sz="2000" dirty="0" smtClean="0"/>
              <a:t>(XCTAX1202)</a:t>
            </a:r>
          </a:p>
          <a:p>
            <a:r>
              <a:rPr lang="en-US" altLang="ko-KR" sz="1500" dirty="0" smtClean="0"/>
              <a:t>  - </a:t>
            </a:r>
            <a:r>
              <a:rPr lang="ko-KR" altLang="en-US" sz="1500" dirty="0" smtClean="0"/>
              <a:t>신고파일 생성을 위한 테이블</a:t>
            </a:r>
            <a:r>
              <a:rPr lang="en-US" altLang="ko-KR" sz="1500" dirty="0"/>
              <a:t>(</a:t>
            </a:r>
            <a:r>
              <a:rPr lang="en-US" altLang="ko-KR" sz="1500" dirty="0" err="1"/>
              <a:t>xxa_cms</a:t>
            </a:r>
            <a:r>
              <a:rPr lang="ko-KR" altLang="en-US" sz="1500" dirty="0" smtClean="0"/>
              <a:t>생성</a:t>
            </a:r>
            <a:r>
              <a:rPr lang="en-US" altLang="ko-KR" sz="1500" dirty="0" smtClean="0"/>
              <a:t>)</a:t>
            </a:r>
            <a:r>
              <a:rPr lang="ko-KR" altLang="en-US" sz="1500" dirty="0" smtClean="0"/>
              <a:t>을 만들고 신고파일까지 만드는 화면</a:t>
            </a:r>
            <a:endParaRPr lang="en-US" altLang="ko-KR" sz="1500" dirty="0" smtClean="0"/>
          </a:p>
          <a:p>
            <a:r>
              <a:rPr lang="en-US" altLang="ko-KR" sz="1500" dirty="0" smtClean="0"/>
              <a:t>  - </a:t>
            </a:r>
            <a:r>
              <a:rPr lang="en-US" altLang="ko-KR" sz="1500" dirty="0"/>
              <a:t>XXC_</a:t>
            </a:r>
            <a:r>
              <a:rPr lang="ko-KR" altLang="en-US" sz="1500" dirty="0"/>
              <a:t>세무신고</a:t>
            </a:r>
            <a:r>
              <a:rPr lang="en-US" altLang="ko-KR" sz="1500" dirty="0"/>
              <a:t>_K</a:t>
            </a:r>
            <a:r>
              <a:rPr lang="en-US" altLang="ko-KR" sz="1500" dirty="0" smtClean="0"/>
              <a:t>.</a:t>
            </a:r>
            <a:r>
              <a:rPr lang="ko-KR" altLang="en-US" sz="1500" dirty="0" err="1" smtClean="0"/>
              <a:t>계산서면세신고테이블만들기</a:t>
            </a:r>
            <a:r>
              <a:rPr lang="en-US" altLang="ko-KR" sz="1500" dirty="0"/>
              <a:t>_</a:t>
            </a:r>
            <a:r>
              <a:rPr lang="en-US" altLang="ko-KR" sz="1500" dirty="0" smtClean="0"/>
              <a:t>p</a:t>
            </a:r>
          </a:p>
          <a:p>
            <a:r>
              <a:rPr lang="en-US" altLang="ko-KR" sz="1500" dirty="0" smtClean="0"/>
              <a:t>  - </a:t>
            </a:r>
            <a:r>
              <a:rPr lang="en-US" altLang="ko-KR" sz="1500" dirty="0"/>
              <a:t>XXC_</a:t>
            </a:r>
            <a:r>
              <a:rPr lang="ko-KR" altLang="en-US" sz="1500" dirty="0"/>
              <a:t>세무신고</a:t>
            </a:r>
            <a:r>
              <a:rPr lang="en-US" altLang="ko-KR" sz="1500" dirty="0"/>
              <a:t>_K</a:t>
            </a:r>
            <a:r>
              <a:rPr lang="en-US" altLang="ko-KR" sz="1500" dirty="0" smtClean="0"/>
              <a:t>.</a:t>
            </a:r>
            <a:r>
              <a:rPr lang="ko-KR" altLang="en-US" sz="1500" dirty="0" err="1" smtClean="0"/>
              <a:t>계산서면세신고파일만들기</a:t>
            </a:r>
            <a:r>
              <a:rPr lang="en-US" altLang="ko-KR" sz="1500" dirty="0"/>
              <a:t>_</a:t>
            </a:r>
            <a:r>
              <a:rPr lang="en-US" altLang="ko-KR" sz="1500" dirty="0" smtClean="0"/>
              <a:t>p</a:t>
            </a:r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5. </a:t>
            </a:r>
            <a:r>
              <a:rPr lang="ko-KR" altLang="en-US" sz="2000" dirty="0" smtClean="0"/>
              <a:t>레이블 만들기</a:t>
            </a:r>
            <a:r>
              <a:rPr lang="en-US" altLang="ko-KR" sz="2000" dirty="0" smtClean="0"/>
              <a:t>(XCTAX1203)</a:t>
            </a:r>
          </a:p>
          <a:p>
            <a:r>
              <a:rPr lang="en-US" altLang="ko-KR" sz="1500" dirty="0"/>
              <a:t>  - </a:t>
            </a:r>
            <a:r>
              <a:rPr lang="ko-KR" altLang="en-US" sz="1500" dirty="0" smtClean="0"/>
              <a:t>신고자료의 합계를 보여주는 레이블</a:t>
            </a:r>
            <a:r>
              <a:rPr lang="en-US" altLang="ko-KR" sz="1500" dirty="0"/>
              <a:t>(</a:t>
            </a:r>
            <a:r>
              <a:rPr lang="en-US" altLang="ko-KR" sz="1500" dirty="0" err="1"/>
              <a:t>xxc</a:t>
            </a:r>
            <a:r>
              <a:rPr lang="en-US" altLang="ko-KR" sz="1500" dirty="0"/>
              <a:t>_</a:t>
            </a:r>
            <a:r>
              <a:rPr lang="ko-KR" altLang="en-US" sz="1500" dirty="0"/>
              <a:t>세무신고파일</a:t>
            </a:r>
            <a:r>
              <a:rPr lang="en-US" altLang="ko-KR" sz="1500" dirty="0" err="1" smtClean="0"/>
              <a:t>tmp</a:t>
            </a:r>
            <a:r>
              <a:rPr lang="en-US" altLang="ko-KR" sz="1500" dirty="0" smtClean="0"/>
              <a:t>) </a:t>
            </a:r>
            <a:r>
              <a:rPr lang="ko-KR" altLang="en-US" sz="1500" dirty="0" smtClean="0"/>
              <a:t>만드는 화면</a:t>
            </a:r>
            <a:endParaRPr lang="en-US" altLang="ko-KR" sz="1500" dirty="0" smtClean="0"/>
          </a:p>
          <a:p>
            <a:r>
              <a:rPr lang="en-US" altLang="ko-KR" sz="1500" dirty="0"/>
              <a:t> </a:t>
            </a:r>
            <a:r>
              <a:rPr lang="en-US" altLang="ko-KR" sz="1500" dirty="0" smtClean="0"/>
              <a:t> - XXC</a:t>
            </a:r>
            <a:r>
              <a:rPr lang="en-US" altLang="ko-KR" sz="1500" dirty="0"/>
              <a:t>_</a:t>
            </a:r>
            <a:r>
              <a:rPr lang="ko-KR" altLang="en-US" sz="1500" dirty="0"/>
              <a:t>세무신고</a:t>
            </a:r>
            <a:r>
              <a:rPr lang="en-US" altLang="ko-KR" sz="1500" dirty="0"/>
              <a:t>_K</a:t>
            </a:r>
            <a:r>
              <a:rPr lang="en-US" altLang="ko-KR" sz="1500" dirty="0" smtClean="0"/>
              <a:t>.</a:t>
            </a:r>
            <a:r>
              <a:rPr lang="ko-KR" altLang="en-US" sz="1500" dirty="0" err="1" smtClean="0"/>
              <a:t>계산서면세신고레이블만들기</a:t>
            </a:r>
            <a:r>
              <a:rPr lang="en-US" altLang="ko-KR" sz="1500" dirty="0"/>
              <a:t>_p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2424557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9609</TotalTime>
  <Words>696</Words>
  <Application>Microsoft Office PowerPoint</Application>
  <PresentationFormat>화면 슬라이드 쇼(4:3)</PresentationFormat>
  <Paragraphs>149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굴림</vt:lpstr>
      <vt:lpstr>Arial</vt:lpstr>
      <vt:lpstr>가는각진제목체</vt:lpstr>
      <vt:lpstr>맑은 고딕</vt:lpstr>
      <vt:lpstr>굴림체</vt:lpstr>
      <vt:lpstr>Office 테마</vt:lpstr>
      <vt:lpstr>1. 시스템 구성도</vt:lpstr>
      <vt:lpstr>2. 매출 - 시스템 구성도</vt:lpstr>
      <vt:lpstr>3. 매입 - 시스템 구성도</vt:lpstr>
      <vt:lpstr>4. 세무신고 프로세스 – 세금계산서 : 과세/영세</vt:lpstr>
      <vt:lpstr>5. 세무신고 프로세스 - 계산서</vt:lpstr>
    </vt:vector>
  </TitlesOfParts>
  <Company>(주) 예스폼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서울우유 경영정보팀</dc:title>
  <dc:creator>장영재</dc:creator>
  <cp:keywords>www.yesform.com</cp:keywords>
  <dc:description>본 문서의 저작권은 예스폼(yesform)에 있으며
무단 복제 배포시 법적인 제재를 받을 수 있습니다.</dc:description>
  <cp:lastModifiedBy>SDC</cp:lastModifiedBy>
  <cp:revision>685</cp:revision>
  <dcterms:created xsi:type="dcterms:W3CDTF">2010-02-01T08:03:16Z</dcterms:created>
  <dcterms:modified xsi:type="dcterms:W3CDTF">2017-11-08T07:36:24Z</dcterms:modified>
</cp:coreProperties>
</file>