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549" r:id="rId3"/>
    <p:sldId id="550" r:id="rId4"/>
    <p:sldId id="547" r:id="rId5"/>
    <p:sldId id="548" r:id="rId6"/>
  </p:sldIdLst>
  <p:sldSz cx="9906000" cy="6858000" type="A4"/>
  <p:notesSz cx="6742113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9D8"/>
    <a:srgbClr val="2A4B8E"/>
    <a:srgbClr val="DEA900"/>
    <a:srgbClr val="5BA2D3"/>
    <a:srgbClr val="FFFFCC"/>
    <a:srgbClr val="4797CD"/>
    <a:srgbClr val="70B4E2"/>
    <a:srgbClr val="5FA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188" autoAdjust="0"/>
    <p:restoredTop sz="64511" autoAdjust="0"/>
  </p:normalViewPr>
  <p:slideViewPr>
    <p:cSldViewPr showGuides="1">
      <p:cViewPr varScale="1">
        <p:scale>
          <a:sx n="118" d="100"/>
          <a:sy n="118" d="100"/>
        </p:scale>
        <p:origin x="-1878" y="-90"/>
      </p:cViewPr>
      <p:guideLst>
        <p:guide orient="horz" pos="482"/>
        <p:guide pos="172"/>
        <p:guide pos="60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082E757-8DD0-4705-993D-DBDDCD8A9C52}" type="datetimeFigureOut">
              <a:rPr lang="ko-KR" altLang="en-US"/>
              <a:pPr>
                <a:defRPr/>
              </a:pPr>
              <a:t>2017-11-08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828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89475"/>
            <a:ext cx="5392737" cy="444341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4BD445B-A43E-450D-932F-E72D8D34726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001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1"/>
          <p:cNvSpPr>
            <a:spLocks noChangeArrowheads="1"/>
          </p:cNvSpPr>
          <p:nvPr userDrawn="1"/>
        </p:nvSpPr>
        <p:spPr bwMode="auto">
          <a:xfrm>
            <a:off x="4953000" y="620713"/>
            <a:ext cx="4681538" cy="555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130"/>
          <p:cNvSpPr>
            <a:spLocks noChangeArrowheads="1"/>
          </p:cNvSpPr>
          <p:nvPr userDrawn="1"/>
        </p:nvSpPr>
        <p:spPr bwMode="auto">
          <a:xfrm>
            <a:off x="271463" y="620713"/>
            <a:ext cx="6046787" cy="55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2650" y="285750"/>
            <a:ext cx="1125538" cy="2476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 userDrawn="1"/>
        </p:nvSpPr>
        <p:spPr bwMode="auto">
          <a:xfrm>
            <a:off x="273050" y="765175"/>
            <a:ext cx="1008063" cy="2873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457200" indent="-457200" algn="ctr" latinLnBrk="0">
              <a:defRPr/>
            </a:pPr>
            <a:r>
              <a:rPr lang="ko-KR" altLang="en-US" sz="1100" dirty="0">
                <a:ea typeface="맑은 고딕" pitchFamily="50" charset="-127"/>
              </a:rPr>
              <a:t>메뉴</a:t>
            </a:r>
          </a:p>
        </p:txBody>
      </p:sp>
      <p:sp>
        <p:nvSpPr>
          <p:cNvPr id="6" name="직사각형 5"/>
          <p:cNvSpPr/>
          <p:nvPr userDrawn="1"/>
        </p:nvSpPr>
        <p:spPr bwMode="auto">
          <a:xfrm>
            <a:off x="3081338" y="765175"/>
            <a:ext cx="1150937" cy="2873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457200" indent="-457200" algn="ctr" latinLnBrk="0">
              <a:defRPr/>
            </a:pPr>
            <a:r>
              <a:rPr lang="ko-KR" altLang="en-US" sz="1100" dirty="0">
                <a:ea typeface="맑은 고딕" pitchFamily="50" charset="-127"/>
              </a:rPr>
              <a:t>용도</a:t>
            </a:r>
          </a:p>
        </p:txBody>
      </p:sp>
      <p:sp>
        <p:nvSpPr>
          <p:cNvPr id="7" name="직사각형 6"/>
          <p:cNvSpPr>
            <a:spLocks noChangeArrowheads="1"/>
          </p:cNvSpPr>
          <p:nvPr userDrawn="1"/>
        </p:nvSpPr>
        <p:spPr bwMode="auto">
          <a:xfrm>
            <a:off x="273050" y="1052513"/>
            <a:ext cx="7200900" cy="5548312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7473950" y="765175"/>
            <a:ext cx="1150938" cy="2873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457200" indent="-457200" algn="ctr" latinLnBrk="0">
              <a:defRPr/>
            </a:pPr>
            <a:r>
              <a:rPr lang="ko-KR" altLang="en-US" sz="1100" dirty="0">
                <a:ea typeface="맑은 고딕" pitchFamily="50" charset="-127"/>
              </a:rPr>
              <a:t>설명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9"/>
          <p:cNvSpPr>
            <a:spLocks noChangeArrowheads="1"/>
          </p:cNvSpPr>
          <p:nvPr userDrawn="1"/>
        </p:nvSpPr>
        <p:spPr bwMode="auto">
          <a:xfrm rot="10800000" flipV="1">
            <a:off x="4133850" y="6561138"/>
            <a:ext cx="1638300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defRPr/>
            </a:pPr>
            <a:fld id="{4099380A-163B-4E82-8511-0149791259A8}" type="slidenum">
              <a:rPr lang="en-US" altLang="ko-KR" sz="1200">
                <a:latin typeface="Book Antiqua" pitchFamily="18" charset="0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latin typeface="Book Antiqua" pitchFamily="18" charset="0"/>
              <a:ea typeface="맑은 고딕" pitchFamily="50" charset="-127"/>
            </a:endParaRPr>
          </a:p>
        </p:txBody>
      </p:sp>
      <p:sp>
        <p:nvSpPr>
          <p:cNvPr id="8" name="Rectangle 131"/>
          <p:cNvSpPr>
            <a:spLocks noChangeArrowheads="1"/>
          </p:cNvSpPr>
          <p:nvPr userDrawn="1"/>
        </p:nvSpPr>
        <p:spPr bwMode="auto">
          <a:xfrm>
            <a:off x="4953000" y="620713"/>
            <a:ext cx="4681538" cy="555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Rectangle 130"/>
          <p:cNvSpPr>
            <a:spLocks noChangeArrowheads="1"/>
          </p:cNvSpPr>
          <p:nvPr userDrawn="1"/>
        </p:nvSpPr>
        <p:spPr bwMode="auto">
          <a:xfrm>
            <a:off x="271463" y="620713"/>
            <a:ext cx="6046787" cy="555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29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02650" y="285750"/>
            <a:ext cx="1125538" cy="2476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8"/>
          <p:cNvSpPr txBox="1">
            <a:spLocks noChangeArrowheads="1"/>
          </p:cNvSpPr>
          <p:nvPr/>
        </p:nvSpPr>
        <p:spPr bwMode="auto">
          <a:xfrm>
            <a:off x="271463" y="2097088"/>
            <a:ext cx="93599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kumimoji="0" lang="ko-KR" altLang="en-US" sz="2000" b="1" noProof="1" smtClean="0">
                <a:latin typeface="+mn-ea"/>
                <a:ea typeface="+mn-ea"/>
              </a:rPr>
              <a:t>세무 </a:t>
            </a:r>
            <a:r>
              <a:rPr kumimoji="0" lang="en-US" altLang="ko-KR" sz="2000" b="1" noProof="1" smtClean="0">
                <a:latin typeface="+mn-ea"/>
                <a:ea typeface="+mn-ea"/>
              </a:rPr>
              <a:t>/ </a:t>
            </a:r>
            <a:r>
              <a:rPr kumimoji="0" lang="ko-KR" altLang="en-US" sz="2000" b="1" noProof="1" smtClean="0">
                <a:latin typeface="+mn-ea"/>
                <a:ea typeface="+mn-ea"/>
              </a:rPr>
              <a:t>전자세금계산서 </a:t>
            </a:r>
            <a:r>
              <a:rPr kumimoji="0" lang="en-US" altLang="ko-KR" sz="2000" b="1" noProof="1" smtClean="0">
                <a:latin typeface="+mn-ea"/>
                <a:ea typeface="+mn-ea"/>
              </a:rPr>
              <a:t>- </a:t>
            </a:r>
            <a:r>
              <a:rPr kumimoji="0" lang="ko-KR" altLang="en-US" sz="2000" b="1" noProof="1" smtClean="0">
                <a:latin typeface="+mn-ea"/>
                <a:ea typeface="+mn-ea"/>
              </a:rPr>
              <a:t>테이블 </a:t>
            </a:r>
            <a:r>
              <a:rPr kumimoji="0" lang="ko-KR" altLang="en-US" sz="2000" b="1" noProof="1" smtClean="0">
                <a:latin typeface="+mn-ea"/>
                <a:ea typeface="+mn-ea"/>
              </a:rPr>
              <a:t>구조</a:t>
            </a:r>
            <a:endParaRPr kumimoji="0" lang="en-US" altLang="ko-KR" sz="2000" b="1" noProof="1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992560" y="1628800"/>
            <a:ext cx="3384376" cy="4011649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92560" y="1196752"/>
            <a:ext cx="3384376" cy="43204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dirty="0" smtClean="0">
                <a:ea typeface="맑은 고딕" pitchFamily="50" charset="-127"/>
              </a:rPr>
              <a:t>서울우유 </a:t>
            </a:r>
            <a:r>
              <a:rPr lang="en-US" altLang="ko-KR" sz="1100" dirty="0" smtClean="0">
                <a:ea typeface="맑은 고딕" pitchFamily="50" charset="-127"/>
              </a:rPr>
              <a:t>ERP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70" name="제목 1"/>
          <p:cNvSpPr txBox="1">
            <a:spLocks/>
          </p:cNvSpPr>
          <p:nvPr/>
        </p:nvSpPr>
        <p:spPr bwMode="auto">
          <a:xfrm>
            <a:off x="271463" y="7938"/>
            <a:ext cx="57737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세무관련 테이블 구조</a:t>
            </a:r>
            <a:endParaRPr kumimoji="0" lang="ko-KR" altLang="en-US" sz="1600" dirty="0">
              <a:latin typeface="+mn-ea"/>
              <a:ea typeface="+mn-ea"/>
              <a:cs typeface="+mj-cs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097016" y="1628800"/>
            <a:ext cx="3492388" cy="4011649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97016" y="1196752"/>
            <a:ext cx="3492388" cy="43204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ETAX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12" name="양쪽 모서리가 둥근 사각형 11"/>
          <p:cNvSpPr/>
          <p:nvPr/>
        </p:nvSpPr>
        <p:spPr bwMode="auto">
          <a:xfrm>
            <a:off x="2881508" y="1998471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b="1" dirty="0" smtClean="0">
                <a:solidFill>
                  <a:srgbClr val="FF0000"/>
                </a:solidFill>
                <a:ea typeface="맑은 고딕" pitchFamily="50" charset="-127"/>
              </a:rPr>
              <a:t>세무집계</a:t>
            </a:r>
            <a:endParaRPr lang="ko-KR" altLang="en-US" sz="1100" b="1" dirty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 bwMode="auto">
          <a:xfrm>
            <a:off x="2881508" y="2250499"/>
            <a:ext cx="1224136" cy="58001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kumimoji="0" lang="en-US" altLang="ko-KR" sz="800" kern="0" dirty="0" smtClean="0">
                <a:solidFill>
                  <a:srgbClr val="FF0000"/>
                </a:solidFill>
                <a:latin typeface="+mn-ea"/>
              </a:rPr>
              <a:t>SDC_TAX_SUMMARY</a:t>
            </a:r>
          </a:p>
          <a:p>
            <a:pPr marL="457200" indent="-457200" algn="ctr" latinLnBrk="0"/>
            <a:r>
              <a:rPr kumimoji="0" lang="en-US" altLang="ko-KR" sz="800" kern="0" dirty="0" smtClean="0">
                <a:solidFill>
                  <a:srgbClr val="FF0000"/>
                </a:solidFill>
                <a:latin typeface="+mn-ea"/>
              </a:rPr>
              <a:t>SDC_TAX_SUMMARY_LINE</a:t>
            </a:r>
            <a:endParaRPr lang="ko-KR" altLang="en-US" sz="1100" dirty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1" name="양쪽 모서리가 둥근 사각형 50"/>
          <p:cNvSpPr/>
          <p:nvPr/>
        </p:nvSpPr>
        <p:spPr bwMode="auto">
          <a:xfrm>
            <a:off x="1244588" y="2704495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ERP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2" name="순서도: 처리 51"/>
          <p:cNvSpPr/>
          <p:nvPr/>
        </p:nvSpPr>
        <p:spPr bwMode="auto">
          <a:xfrm>
            <a:off x="1244588" y="2956522"/>
            <a:ext cx="1224136" cy="1063747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AP – </a:t>
            </a:r>
            <a:r>
              <a:rPr kumimoji="0" lang="ko-KR" altLang="en-US" sz="800" kern="0" dirty="0" smtClean="0">
                <a:latin typeface="+mn-ea"/>
              </a:rPr>
              <a:t>매입</a:t>
            </a:r>
            <a:endParaRPr kumimoji="0" lang="en-US" altLang="ko-KR" sz="800" kern="0" dirty="0" smtClean="0">
              <a:latin typeface="+mn-ea"/>
            </a:endParaRP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AR – </a:t>
            </a:r>
            <a:r>
              <a:rPr kumimoji="0" lang="ko-KR" altLang="en-US" sz="800" kern="0" dirty="0" smtClean="0">
                <a:latin typeface="+mn-ea"/>
              </a:rPr>
              <a:t>매출</a:t>
            </a:r>
            <a:endParaRPr kumimoji="0" lang="en-US" altLang="ko-KR" sz="800" kern="0" dirty="0" smtClean="0">
              <a:latin typeface="+mn-ea"/>
            </a:endParaRP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OM – </a:t>
            </a:r>
            <a:r>
              <a:rPr kumimoji="0" lang="ko-KR" altLang="en-US" sz="800" kern="0" dirty="0" smtClean="0">
                <a:latin typeface="+mn-ea"/>
              </a:rPr>
              <a:t>수수료</a:t>
            </a:r>
            <a:endParaRPr kumimoji="0" lang="en-US" altLang="ko-KR" sz="800" kern="0" dirty="0" smtClean="0">
              <a:latin typeface="+mn-ea"/>
            </a:endParaRP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JSP – </a:t>
            </a:r>
            <a:r>
              <a:rPr kumimoji="0" lang="ko-KR" altLang="en-US" sz="800" kern="0" dirty="0" smtClean="0">
                <a:latin typeface="+mn-ea"/>
              </a:rPr>
              <a:t>유대계산서</a:t>
            </a:r>
            <a:endParaRPr kumimoji="0" lang="en-US" altLang="ko-KR" sz="800" kern="0" dirty="0" smtClean="0">
              <a:latin typeface="+mn-ea"/>
            </a:endParaRPr>
          </a:p>
          <a:p>
            <a:pPr marL="457200" indent="-457200" algn="ctr" latinLnBrk="0"/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고객원장</a:t>
            </a:r>
            <a:endParaRPr kumimoji="0" lang="en-US" altLang="ko-KR" sz="800" kern="0" dirty="0" smtClean="0">
              <a:latin typeface="+mn-ea"/>
              <a:ea typeface="맑은 고딕" pitchFamily="50" charset="-127"/>
            </a:endParaRPr>
          </a:p>
          <a:p>
            <a:pPr marL="457200" indent="-457200" algn="ctr" latinLnBrk="0"/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공급자원</a:t>
            </a:r>
            <a:r>
              <a:rPr kumimoji="0" lang="ko-KR" altLang="en-US" sz="800" kern="0" dirty="0">
                <a:latin typeface="+mn-ea"/>
                <a:ea typeface="맑은 고딕" pitchFamily="50" charset="-127"/>
              </a:rPr>
              <a:t>장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5" name="양쪽 모서리가 둥근 사각형 54"/>
          <p:cNvSpPr/>
          <p:nvPr/>
        </p:nvSpPr>
        <p:spPr bwMode="auto">
          <a:xfrm>
            <a:off x="5457056" y="2734056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solidFill>
                  <a:srgbClr val="FF0000"/>
                </a:solidFill>
                <a:ea typeface="맑은 고딕" pitchFamily="50" charset="-127"/>
              </a:rPr>
              <a:t>ETAX</a:t>
            </a:r>
            <a:endParaRPr lang="ko-KR" altLang="en-US" sz="1100" dirty="0">
              <a:solidFill>
                <a:srgbClr val="FF0000"/>
              </a:solidFill>
              <a:ea typeface="맑은 고딕" pitchFamily="50" charset="-127"/>
            </a:endParaRPr>
          </a:p>
        </p:txBody>
      </p:sp>
      <p:sp>
        <p:nvSpPr>
          <p:cNvPr id="56" name="순서도: 처리 55"/>
          <p:cNvSpPr/>
          <p:nvPr/>
        </p:nvSpPr>
        <p:spPr bwMode="auto">
          <a:xfrm>
            <a:off x="5457056" y="2986084"/>
            <a:ext cx="1224136" cy="432048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smtClean="0">
                <a:solidFill>
                  <a:srgbClr val="FF0000"/>
                </a:solidFill>
                <a:latin typeface="+mn-ea"/>
              </a:rPr>
              <a:t>ZDTV3_AR_HEAD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solidFill>
                  <a:srgbClr val="FF0000"/>
                </a:solidFill>
                <a:latin typeface="+mn-ea"/>
              </a:rPr>
              <a:t>ZDTV3_AP_HEAD</a:t>
            </a:r>
            <a:endParaRPr kumimoji="0" lang="en-US" altLang="ko-KR" sz="800" kern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양쪽 모서리가 둥근 사각형 56"/>
          <p:cNvSpPr/>
          <p:nvPr/>
        </p:nvSpPr>
        <p:spPr bwMode="auto">
          <a:xfrm>
            <a:off x="7113240" y="2734056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ETAX - </a:t>
            </a:r>
            <a:r>
              <a:rPr lang="ko-KR" altLang="en-US" sz="1100" dirty="0" smtClean="0">
                <a:ea typeface="맑은 고딕" pitchFamily="50" charset="-127"/>
              </a:rPr>
              <a:t>발행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59" name="순서도: 처리 58"/>
          <p:cNvSpPr/>
          <p:nvPr/>
        </p:nvSpPr>
        <p:spPr bwMode="auto">
          <a:xfrm>
            <a:off x="7113240" y="2986083"/>
            <a:ext cx="1224136" cy="614347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 smtClean="0">
                <a:latin typeface="+mn-ea"/>
              </a:rPr>
              <a:t>T_ALICE_ENTRY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ea"/>
              </a:rPr>
              <a:t>T_ALICE_DSIG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800" kern="0" dirty="0" smtClean="0">
                <a:latin typeface="+mn-ea"/>
              </a:rPr>
              <a:t>T_ACHARLES_ENTRY</a:t>
            </a:r>
            <a:endParaRPr kumimoji="0" lang="en-US" altLang="ko-KR" sz="800" kern="0" dirty="0">
              <a:latin typeface="+mn-ea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800" kern="0" dirty="0">
              <a:latin typeface="+mn-ea"/>
            </a:endParaRPr>
          </a:p>
        </p:txBody>
      </p:sp>
      <p:sp>
        <p:nvSpPr>
          <p:cNvPr id="60" name="양쪽 모서리가 둥근 사각형 59"/>
          <p:cNvSpPr/>
          <p:nvPr/>
        </p:nvSpPr>
        <p:spPr bwMode="auto">
          <a:xfrm>
            <a:off x="5457056" y="3768241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2" name="순서도: 처리 61"/>
          <p:cNvSpPr/>
          <p:nvPr/>
        </p:nvSpPr>
        <p:spPr bwMode="auto">
          <a:xfrm>
            <a:off x="5457056" y="4020269"/>
            <a:ext cx="1224136" cy="432048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kern="0" dirty="0">
                <a:latin typeface="+mn-ea"/>
              </a:rPr>
              <a:t>ZDTV3_NTS</a:t>
            </a:r>
          </a:p>
        </p:txBody>
      </p:sp>
      <p:sp>
        <p:nvSpPr>
          <p:cNvPr id="63" name="양쪽 모서리가 둥근 사각형 62"/>
          <p:cNvSpPr/>
          <p:nvPr/>
        </p:nvSpPr>
        <p:spPr bwMode="auto">
          <a:xfrm>
            <a:off x="2878658" y="3068960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b="1" dirty="0" smtClean="0">
                <a:ea typeface="맑은 고딕" pitchFamily="50" charset="-127"/>
              </a:rPr>
              <a:t>매입통합</a:t>
            </a:r>
            <a:endParaRPr lang="ko-KR" altLang="en-US" sz="1100" b="1" dirty="0">
              <a:ea typeface="맑은 고딕" pitchFamily="50" charset="-127"/>
            </a:endParaRPr>
          </a:p>
        </p:txBody>
      </p:sp>
      <p:sp>
        <p:nvSpPr>
          <p:cNvPr id="64" name="순서도: 처리 63"/>
          <p:cNvSpPr/>
          <p:nvPr/>
        </p:nvSpPr>
        <p:spPr bwMode="auto">
          <a:xfrm>
            <a:off x="2878658" y="3320988"/>
            <a:ext cx="1224136" cy="432048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XXC_TAX_</a:t>
            </a:r>
            <a:r>
              <a:rPr kumimoji="0" lang="ko-KR" altLang="en-US" sz="800" kern="0" dirty="0" smtClean="0">
                <a:latin typeface="+mn-ea"/>
              </a:rPr>
              <a:t>매입통합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 bwMode="auto">
          <a:xfrm>
            <a:off x="2864768" y="4041068"/>
            <a:ext cx="1224136" cy="252028"/>
          </a:xfrm>
          <a:prstGeom prst="round2Same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b="1" dirty="0" smtClean="0">
                <a:ea typeface="맑은 고딕" pitchFamily="50" charset="-127"/>
              </a:rPr>
              <a:t>세무원장</a:t>
            </a:r>
            <a:endParaRPr lang="ko-KR" altLang="en-US" sz="1100" b="1" dirty="0">
              <a:ea typeface="맑은 고딕" pitchFamily="50" charset="-127"/>
            </a:endParaRPr>
          </a:p>
        </p:txBody>
      </p:sp>
      <p:sp>
        <p:nvSpPr>
          <p:cNvPr id="66" name="순서도: 처리 65"/>
          <p:cNvSpPr/>
          <p:nvPr/>
        </p:nvSpPr>
        <p:spPr bwMode="auto">
          <a:xfrm>
            <a:off x="2864768" y="4293096"/>
            <a:ext cx="1224136" cy="1152128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kumimoji="0" lang="en-US" altLang="ko-KR" sz="800" kern="0" dirty="0" smtClean="0">
                <a:latin typeface="+mn-ea"/>
              </a:rPr>
              <a:t>XXC_TAX_USER</a:t>
            </a: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XXC_TAX_USER_LOG</a:t>
            </a: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</a:t>
            </a:r>
            <a:r>
              <a:rPr kumimoji="0" lang="ko-KR" altLang="en-US" sz="800" kern="0" dirty="0" err="1" smtClean="0">
                <a:latin typeface="+mn-ea"/>
                <a:ea typeface="맑은 고딕" pitchFamily="50" charset="-127"/>
              </a:rPr>
              <a:t>종사업장</a:t>
            </a:r>
            <a:endParaRPr kumimoji="0" lang="en-US" altLang="ko-KR" sz="800" kern="0" dirty="0" smtClean="0">
              <a:latin typeface="+mn-ea"/>
              <a:ea typeface="맑은 고딕" pitchFamily="50" charset="-127"/>
            </a:endParaRP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</a:t>
            </a:r>
            <a:r>
              <a:rPr kumimoji="0" lang="ko-KR" altLang="en-US" sz="800" kern="0" dirty="0" err="1" smtClean="0">
                <a:latin typeface="+mn-ea"/>
                <a:ea typeface="맑은 고딕" pitchFamily="50" charset="-127"/>
              </a:rPr>
              <a:t>종사업장</a:t>
            </a:r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_LOG</a:t>
            </a: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</a:t>
            </a:r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고객원장</a:t>
            </a:r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_LOG</a:t>
            </a:r>
          </a:p>
          <a:p>
            <a:pPr marL="457200" indent="-457200" algn="ctr" latinLnBrk="0"/>
            <a:endParaRPr kumimoji="0" lang="en-US" altLang="ko-KR" sz="800" kern="0" dirty="0">
              <a:latin typeface="+mn-ea"/>
              <a:ea typeface="맑은 고딕" pitchFamily="50" charset="-127"/>
            </a:endParaRP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</a:t>
            </a:r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고객번호</a:t>
            </a:r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_V</a:t>
            </a: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</a:t>
            </a:r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담당자</a:t>
            </a:r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_V</a:t>
            </a:r>
          </a:p>
          <a:p>
            <a:pPr marL="457200" indent="-457200" algn="ctr" latinLnBrk="0"/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XXC_TAX_USER_</a:t>
            </a:r>
            <a:r>
              <a:rPr kumimoji="0" lang="ko-KR" altLang="en-US" sz="800" kern="0" dirty="0" smtClean="0">
                <a:latin typeface="+mn-ea"/>
                <a:ea typeface="맑은 고딕" pitchFamily="50" charset="-127"/>
              </a:rPr>
              <a:t>조합원</a:t>
            </a:r>
            <a:r>
              <a:rPr kumimoji="0" lang="en-US" altLang="ko-KR" sz="800" kern="0" dirty="0" smtClean="0">
                <a:latin typeface="+mn-ea"/>
                <a:ea typeface="맑은 고딕" pitchFamily="50" charset="-127"/>
              </a:rPr>
              <a:t>_V</a:t>
            </a:r>
            <a:endParaRPr lang="ko-KR" altLang="en-US" sz="8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1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 1"/>
          <p:cNvSpPr/>
          <p:nvPr/>
        </p:nvSpPr>
        <p:spPr bwMode="gray">
          <a:xfrm>
            <a:off x="920552" y="2659603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ZDTV3_AR_HEAD</a:t>
            </a:r>
          </a:p>
        </p:txBody>
      </p:sp>
      <p:sp>
        <p:nvSpPr>
          <p:cNvPr id="3" name="원통 2"/>
          <p:cNvSpPr/>
          <p:nvPr/>
        </p:nvSpPr>
        <p:spPr bwMode="gray">
          <a:xfrm>
            <a:off x="904125" y="3319838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ZDTV3_AP_HEAD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273050" y="1196752"/>
            <a:ext cx="2447702" cy="529258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720752" y="1196752"/>
            <a:ext cx="6912198" cy="529258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72480" y="764704"/>
            <a:ext cx="2447702" cy="43204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ERP - </a:t>
            </a:r>
            <a:r>
              <a:rPr lang="ko-KR" altLang="en-US" sz="1100" dirty="0" smtClean="0">
                <a:ea typeface="맑은 고딕" pitchFamily="50" charset="-127"/>
              </a:rPr>
              <a:t>인터페이스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720182" y="764704"/>
            <a:ext cx="6912198" cy="432048"/>
          </a:xfrm>
          <a:prstGeom prst="rect">
            <a:avLst/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ETAX - </a:t>
            </a:r>
            <a:r>
              <a:rPr lang="ko-KR" altLang="en-US" sz="1100" dirty="0" smtClean="0">
                <a:ea typeface="맑은 고딕" pitchFamily="50" charset="-127"/>
              </a:rPr>
              <a:t>서명 및 전송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8" name="원통 7"/>
          <p:cNvSpPr/>
          <p:nvPr/>
        </p:nvSpPr>
        <p:spPr bwMode="gray">
          <a:xfrm>
            <a:off x="3764868" y="2816932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T_ALICE_ENTRY</a:t>
            </a:r>
          </a:p>
        </p:txBody>
      </p:sp>
      <p:sp>
        <p:nvSpPr>
          <p:cNvPr id="9" name="원통 8"/>
          <p:cNvSpPr/>
          <p:nvPr/>
        </p:nvSpPr>
        <p:spPr bwMode="gray">
          <a:xfrm>
            <a:off x="3764868" y="4005064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T_ALICE_DSIG</a:t>
            </a:r>
          </a:p>
        </p:txBody>
      </p:sp>
      <p:cxnSp>
        <p:nvCxnSpPr>
          <p:cNvPr id="11" name="직선 화살표 연결선 10"/>
          <p:cNvCxnSpPr>
            <a:stCxn id="8" idx="3"/>
            <a:endCxn id="9" idx="1"/>
          </p:cNvCxnSpPr>
          <p:nvPr/>
        </p:nvCxnSpPr>
        <p:spPr>
          <a:xfrm>
            <a:off x="4376868" y="3464932"/>
            <a:ext cx="0" cy="5401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5421" y="365083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역매</a:t>
            </a:r>
            <a:r>
              <a:rPr lang="ko-KR" altLang="en-US" sz="1000"/>
              <a:t>입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655421" y="272085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매출</a:t>
            </a:r>
            <a:endParaRPr lang="ko-KR" altLang="en-US" sz="1000" dirty="0"/>
          </a:p>
        </p:txBody>
      </p:sp>
      <p:sp>
        <p:nvSpPr>
          <p:cNvPr id="21" name="원통 20"/>
          <p:cNvSpPr/>
          <p:nvPr/>
        </p:nvSpPr>
        <p:spPr bwMode="gray">
          <a:xfrm>
            <a:off x="3764868" y="5265276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>
                <a:solidFill>
                  <a:srgbClr val="FFFFFF"/>
                </a:solidFill>
                <a:latin typeface="+mn-ea"/>
              </a:rPr>
              <a:t>T_ACHARLES_ENTRY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19481" y="360902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전자서명</a:t>
            </a:r>
            <a:endParaRPr lang="ko-KR" altLang="en-US" sz="1000" dirty="0"/>
          </a:p>
        </p:txBody>
      </p:sp>
      <p:cxnSp>
        <p:nvCxnSpPr>
          <p:cNvPr id="23" name="직선 화살표 연결선 22"/>
          <p:cNvCxnSpPr>
            <a:stCxn id="9" idx="3"/>
            <a:endCxn id="21" idx="1"/>
          </p:cNvCxnSpPr>
          <p:nvPr/>
        </p:nvCxnSpPr>
        <p:spPr>
          <a:xfrm>
            <a:off x="4376868" y="4653064"/>
            <a:ext cx="0" cy="6122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30054" y="483605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국세청 신고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 bwMode="auto">
          <a:xfrm>
            <a:off x="5889104" y="2424143"/>
            <a:ext cx="1296144" cy="4154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(</a:t>
            </a:r>
            <a:r>
              <a:rPr lang="ko-KR" altLang="en-US" sz="1100" dirty="0" smtClean="0">
                <a:ea typeface="맑은 고딕" pitchFamily="50" charset="-127"/>
              </a:rPr>
              <a:t>서버</a:t>
            </a:r>
            <a:r>
              <a:rPr lang="en-US" altLang="ko-KR" sz="1100" dirty="0" smtClean="0">
                <a:ea typeface="맑은 고딕" pitchFamily="50" charset="-127"/>
              </a:rPr>
              <a:t>) </a:t>
            </a:r>
            <a:r>
              <a:rPr lang="ko-KR" altLang="en-US" sz="1100" dirty="0" smtClean="0">
                <a:ea typeface="맑은 고딕" pitchFamily="50" charset="-127"/>
              </a:rPr>
              <a:t>전자서명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7905328" y="3337556"/>
            <a:ext cx="1296144" cy="4154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100" dirty="0" smtClean="0">
                <a:ea typeface="맑은 고딕" pitchFamily="50" charset="-127"/>
              </a:rPr>
              <a:t>(</a:t>
            </a:r>
            <a:r>
              <a:rPr lang="ko-KR" altLang="en-US" sz="1100" dirty="0" smtClean="0">
                <a:ea typeface="맑은 고딕" pitchFamily="50" charset="-127"/>
              </a:rPr>
              <a:t>클라이언트</a:t>
            </a:r>
            <a:r>
              <a:rPr lang="en-US" altLang="ko-KR" sz="1100" dirty="0" smtClean="0">
                <a:ea typeface="맑은 고딕" pitchFamily="50" charset="-127"/>
              </a:rPr>
              <a:t>)</a:t>
            </a:r>
            <a:r>
              <a:rPr lang="ko-KR" altLang="en-US" sz="1100" dirty="0" smtClean="0">
                <a:ea typeface="맑은 고딕" pitchFamily="50" charset="-127"/>
              </a:rPr>
              <a:t>서명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905328" y="3841612"/>
            <a:ext cx="1296144" cy="4154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dirty="0" smtClean="0">
                <a:ea typeface="맑은 고딕" pitchFamily="50" charset="-127"/>
              </a:rPr>
              <a:t>세금계산서 </a:t>
            </a:r>
            <a:endParaRPr lang="en-US" altLang="ko-KR" sz="1100" dirty="0" smtClean="0">
              <a:ea typeface="맑은 고딕" pitchFamily="50" charset="-127"/>
            </a:endParaRPr>
          </a:p>
          <a:p>
            <a:pPr marL="457200" indent="-457200" algn="ctr" latinLnBrk="0"/>
            <a:r>
              <a:rPr lang="ko-KR" altLang="en-US" sz="1100" dirty="0" smtClean="0">
                <a:ea typeface="맑은 고딕" pitchFamily="50" charset="-127"/>
              </a:rPr>
              <a:t>조회 등</a:t>
            </a:r>
            <a:endParaRPr lang="ko-KR" altLang="en-US" sz="1100" dirty="0">
              <a:ea typeface="맑은 고딕" pitchFamily="50" charset="-127"/>
            </a:endParaRPr>
          </a:p>
        </p:txBody>
      </p:sp>
      <p:sp>
        <p:nvSpPr>
          <p:cNvPr id="39" name="원통 38"/>
          <p:cNvSpPr/>
          <p:nvPr/>
        </p:nvSpPr>
        <p:spPr bwMode="gray">
          <a:xfrm>
            <a:off x="3764868" y="1628800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kern="0" dirty="0" smtClean="0">
                <a:solidFill>
                  <a:srgbClr val="FFFFFF"/>
                </a:solidFill>
                <a:latin typeface="+mn-ea"/>
                <a:ea typeface="+mn-ea"/>
              </a:rPr>
              <a:t>회원</a:t>
            </a: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kumimoji="0" lang="ko-KR" altLang="en-US" sz="1000" kern="0" dirty="0" smtClean="0">
                <a:solidFill>
                  <a:srgbClr val="FFFFFF"/>
                </a:solidFill>
                <a:latin typeface="+mn-ea"/>
                <a:ea typeface="+mn-ea"/>
              </a:rPr>
              <a:t>로그인 등 </a:t>
            </a:r>
            <a:endParaRPr kumimoji="0" lang="en-US" altLang="ko-KR" sz="1000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905328" y="1736812"/>
            <a:ext cx="1296144" cy="4154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dirty="0" smtClean="0">
                <a:ea typeface="맑은 고딕" pitchFamily="50" charset="-127"/>
              </a:rPr>
              <a:t>로그인</a:t>
            </a:r>
            <a:endParaRPr lang="ko-KR" altLang="en-US" sz="1100" dirty="0">
              <a:ea typeface="맑은 고딕" pitchFamily="50" charset="-127"/>
            </a:endParaRPr>
          </a:p>
        </p:txBody>
      </p:sp>
      <p:cxnSp>
        <p:nvCxnSpPr>
          <p:cNvPr id="41" name="직선 연결선 40"/>
          <p:cNvCxnSpPr>
            <a:stCxn id="39" idx="4"/>
            <a:endCxn id="40" idx="1"/>
          </p:cNvCxnSpPr>
          <p:nvPr/>
        </p:nvCxnSpPr>
        <p:spPr>
          <a:xfrm flipV="1">
            <a:off x="4988868" y="1944552"/>
            <a:ext cx="2916460" cy="82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8" idx="4"/>
            <a:endCxn id="27" idx="1"/>
          </p:cNvCxnSpPr>
          <p:nvPr/>
        </p:nvCxnSpPr>
        <p:spPr>
          <a:xfrm flipV="1">
            <a:off x="4988868" y="2631883"/>
            <a:ext cx="900236" cy="50904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endCxn id="28" idx="1"/>
          </p:cNvCxnSpPr>
          <p:nvPr/>
        </p:nvCxnSpPr>
        <p:spPr>
          <a:xfrm>
            <a:off x="4988868" y="3293332"/>
            <a:ext cx="2916460" cy="2519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endCxn id="29" idx="1"/>
          </p:cNvCxnSpPr>
          <p:nvPr/>
        </p:nvCxnSpPr>
        <p:spPr>
          <a:xfrm>
            <a:off x="4988868" y="3343114"/>
            <a:ext cx="2916460" cy="706238"/>
          </a:xfrm>
          <a:prstGeom prst="bentConnector3">
            <a:avLst>
              <a:gd name="adj1" fmla="val 4216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 bwMode="auto">
          <a:xfrm>
            <a:off x="5889104" y="4561692"/>
            <a:ext cx="1296144" cy="41548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ko-KR" altLang="en-US" sz="1100" dirty="0" smtClean="0">
                <a:ea typeface="맑은 고딕" pitchFamily="50" charset="-127"/>
              </a:rPr>
              <a:t>국세청 신고</a:t>
            </a:r>
            <a:endParaRPr lang="ko-KR" altLang="en-US" sz="1100" dirty="0">
              <a:ea typeface="맑은 고딕" pitchFamily="50" charset="-127"/>
            </a:endParaRPr>
          </a:p>
        </p:txBody>
      </p:sp>
      <p:cxnSp>
        <p:nvCxnSpPr>
          <p:cNvPr id="54" name="꺾인 연결선 53"/>
          <p:cNvCxnSpPr>
            <a:stCxn id="2" idx="4"/>
            <a:endCxn id="8" idx="2"/>
          </p:cNvCxnSpPr>
          <p:nvPr/>
        </p:nvCxnSpPr>
        <p:spPr>
          <a:xfrm>
            <a:off x="2144552" y="2983603"/>
            <a:ext cx="1620316" cy="15732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3" idx="4"/>
          </p:cNvCxnSpPr>
          <p:nvPr/>
        </p:nvCxnSpPr>
        <p:spPr>
          <a:xfrm flipV="1">
            <a:off x="2128125" y="3293332"/>
            <a:ext cx="1636743" cy="35050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9" idx="4"/>
            <a:endCxn id="53" idx="1"/>
          </p:cNvCxnSpPr>
          <p:nvPr/>
        </p:nvCxnSpPr>
        <p:spPr>
          <a:xfrm>
            <a:off x="4988868" y="4329064"/>
            <a:ext cx="900236" cy="4403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제목 1"/>
          <p:cNvSpPr txBox="1">
            <a:spLocks/>
          </p:cNvSpPr>
          <p:nvPr/>
        </p:nvSpPr>
        <p:spPr bwMode="auto">
          <a:xfrm>
            <a:off x="271463" y="7938"/>
            <a:ext cx="57737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kumimoji="0" lang="en-US" altLang="ko-KR" sz="1600" dirty="0" smtClean="0">
                <a:latin typeface="+mn-ea"/>
                <a:ea typeface="+mn-ea"/>
                <a:cs typeface="+mj-cs"/>
              </a:rPr>
              <a:t>ETAX/</a:t>
            </a: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매입통합 구조</a:t>
            </a:r>
            <a:endParaRPr kumimoji="0" lang="ko-KR" altLang="en-US" sz="1600" dirty="0">
              <a:latin typeface="+mn-ea"/>
              <a:ea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95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"/>
          <p:cNvSpPr txBox="1">
            <a:spLocks/>
          </p:cNvSpPr>
          <p:nvPr/>
        </p:nvSpPr>
        <p:spPr bwMode="auto">
          <a:xfrm>
            <a:off x="271463" y="7938"/>
            <a:ext cx="57737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latin typeface="+mn-ea"/>
                <a:ea typeface="+mn-ea"/>
                <a:cs typeface="+mj-cs"/>
              </a:rPr>
              <a:t>ETAX/</a:t>
            </a:r>
            <a:r>
              <a:rPr kumimoji="0" lang="ko-KR" altLang="en-US" sz="1600" dirty="0">
                <a:latin typeface="+mn-ea"/>
                <a:ea typeface="+mn-ea"/>
                <a:cs typeface="+mj-cs"/>
              </a:rPr>
              <a:t>매입통합 </a:t>
            </a:r>
            <a:r>
              <a:rPr kumimoji="0" lang="en-US" altLang="ko-KR" sz="1600" dirty="0"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테이블 </a:t>
            </a: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구조 </a:t>
            </a:r>
            <a:endParaRPr kumimoji="0" lang="ko-KR" altLang="en-US" sz="1600" dirty="0">
              <a:latin typeface="+mn-ea"/>
              <a:ea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71463" y="765176"/>
            <a:ext cx="4609529" cy="43204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200" b="1" dirty="0" smtClean="0">
                <a:ea typeface="맑은 고딕" pitchFamily="50" charset="-127"/>
              </a:rPr>
              <a:t>ERP </a:t>
            </a:r>
            <a:r>
              <a:rPr lang="ko-KR" altLang="en-US" sz="1200" b="1" dirty="0" smtClean="0">
                <a:ea typeface="맑은 고딕" pitchFamily="50" charset="-127"/>
              </a:rPr>
              <a:t>테이블</a:t>
            </a:r>
            <a:endParaRPr lang="ko-KR" altLang="en-US" sz="1200" b="1" dirty="0"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023991" y="764705"/>
            <a:ext cx="4609529" cy="43204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r>
              <a:rPr lang="en-US" altLang="ko-KR" sz="1200" b="1" dirty="0" smtClean="0">
                <a:ea typeface="맑은 고딕" pitchFamily="50" charset="-127"/>
              </a:rPr>
              <a:t>ETAX </a:t>
            </a:r>
            <a:r>
              <a:rPr lang="ko-KR" altLang="en-US" sz="1200" b="1" dirty="0" smtClean="0">
                <a:ea typeface="맑은 고딕" pitchFamily="50" charset="-127"/>
              </a:rPr>
              <a:t>테이블 </a:t>
            </a:r>
            <a:endParaRPr lang="ko-KR" altLang="en-US" sz="1200" b="1" dirty="0"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72480" y="1197223"/>
            <a:ext cx="4609529" cy="529258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023991" y="1196752"/>
            <a:ext cx="4609529" cy="5292588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23" name="원통 22"/>
          <p:cNvSpPr/>
          <p:nvPr/>
        </p:nvSpPr>
        <p:spPr bwMode="gray">
          <a:xfrm>
            <a:off x="2456253" y="2911559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ZDTV3_AR_HEAD</a:t>
            </a:r>
          </a:p>
        </p:txBody>
      </p:sp>
      <p:sp>
        <p:nvSpPr>
          <p:cNvPr id="25" name="원통 24"/>
          <p:cNvSpPr/>
          <p:nvPr/>
        </p:nvSpPr>
        <p:spPr bwMode="gray">
          <a:xfrm>
            <a:off x="800904" y="3282912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ZDTV3_AR_PAYM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6516" y="2276872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[</a:t>
            </a:r>
            <a:r>
              <a:rPr lang="ko-KR" altLang="en-US" sz="1100" dirty="0" smtClean="0">
                <a:latin typeface="+mn-ea"/>
                <a:ea typeface="+mn-ea"/>
              </a:rPr>
              <a:t>매출세금계산서용 테이블</a:t>
            </a:r>
            <a:r>
              <a:rPr lang="en-US" altLang="ko-KR" sz="1100" dirty="0" smtClean="0">
                <a:latin typeface="+mn-ea"/>
                <a:ea typeface="+mn-ea"/>
              </a:rPr>
              <a:t>]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28" name="원통 27"/>
          <p:cNvSpPr/>
          <p:nvPr/>
        </p:nvSpPr>
        <p:spPr bwMode="gray">
          <a:xfrm>
            <a:off x="800904" y="2670844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ZDTV3_AR_ITEM</a:t>
            </a:r>
            <a:endParaRPr kumimoji="0" lang="ko-KR" altLang="en-US" sz="1000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9" name="원통 28"/>
          <p:cNvSpPr/>
          <p:nvPr/>
        </p:nvSpPr>
        <p:spPr bwMode="gray">
          <a:xfrm>
            <a:off x="2456253" y="5109947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ZDTV3_AP_HEAD</a:t>
            </a:r>
          </a:p>
        </p:txBody>
      </p:sp>
      <p:sp>
        <p:nvSpPr>
          <p:cNvPr id="30" name="원통 29"/>
          <p:cNvSpPr/>
          <p:nvPr/>
        </p:nvSpPr>
        <p:spPr bwMode="gray">
          <a:xfrm>
            <a:off x="800904" y="5481300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ZDTV3_AP_PAYM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0512" y="4509120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+mn-ea"/>
                <a:ea typeface="+mn-ea"/>
              </a:rPr>
              <a:t>[</a:t>
            </a:r>
            <a:r>
              <a:rPr lang="ko-KR" altLang="en-US" sz="1100" dirty="0" smtClean="0">
                <a:latin typeface="+mn-ea"/>
                <a:ea typeface="+mn-ea"/>
              </a:rPr>
              <a:t>매입세금계산서용 테이블</a:t>
            </a:r>
            <a:r>
              <a:rPr lang="en-US" altLang="ko-KR" sz="1100" dirty="0" smtClean="0">
                <a:latin typeface="+mn-ea"/>
                <a:ea typeface="+mn-ea"/>
              </a:rPr>
              <a:t>]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32" name="원통 31"/>
          <p:cNvSpPr/>
          <p:nvPr/>
        </p:nvSpPr>
        <p:spPr bwMode="gray">
          <a:xfrm>
            <a:off x="800904" y="4869232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ZDTV3_AP_ITEM</a:t>
            </a:r>
            <a:endParaRPr kumimoji="0" lang="ko-KR" altLang="en-US" sz="1000" kern="0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2480" y="1340768"/>
            <a:ext cx="45784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ERP </a:t>
            </a:r>
            <a:r>
              <a:rPr lang="ko-KR" altLang="en-US" sz="1100" dirty="0" smtClean="0">
                <a:latin typeface="+mn-ea"/>
                <a:ea typeface="+mn-ea"/>
              </a:rPr>
              <a:t>와 연계된 테이블은 프로세스에 관계없이</a:t>
            </a:r>
            <a:r>
              <a:rPr lang="en-US" altLang="ko-KR" sz="1100" dirty="0" smtClean="0">
                <a:latin typeface="+mn-ea"/>
                <a:ea typeface="+mn-ea"/>
              </a:rPr>
              <a:t>, </a:t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lang="ko-KR" altLang="en-US" sz="1100" dirty="0" smtClean="0">
                <a:latin typeface="+mn-ea"/>
                <a:ea typeface="+mn-ea"/>
              </a:rPr>
              <a:t>매출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ko-KR" altLang="en-US" sz="1100" dirty="0" smtClean="0">
                <a:latin typeface="+mn-ea"/>
                <a:ea typeface="+mn-ea"/>
              </a:rPr>
              <a:t>매입으로 구성된 테이블로 통합함을 원칙으로 한다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  <a:endParaRPr lang="en-US" altLang="ko-KR" sz="1100" dirty="0">
              <a:latin typeface="+mn-ea"/>
              <a:ea typeface="+mn-ea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</a:rPr>
              <a:t>매출</a:t>
            </a:r>
            <a:r>
              <a:rPr lang="en-US" altLang="ko-KR" sz="1100" dirty="0" smtClean="0">
                <a:latin typeface="+mn-ea"/>
                <a:ea typeface="+mn-ea"/>
              </a:rPr>
              <a:t>/</a:t>
            </a:r>
            <a:r>
              <a:rPr lang="ko-KR" altLang="en-US" sz="1100" dirty="0" smtClean="0">
                <a:latin typeface="+mn-ea"/>
                <a:ea typeface="+mn-ea"/>
              </a:rPr>
              <a:t>매입의 각 프로세스에 대한 구분은 필드 및 코드 값으로 구분 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32520" y="2526756"/>
            <a:ext cx="3384376" cy="15121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632520" y="4761148"/>
            <a:ext cx="3384376" cy="151216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rtlCol="0" anchor="ctr"/>
          <a:lstStyle/>
          <a:p>
            <a:pPr marL="457200" indent="-457200" algn="ctr" latinLnBrk="0"/>
            <a:endParaRPr lang="ko-KR" altLang="en-US" sz="1100"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25008" y="1340768"/>
            <a:ext cx="475001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+mn-ea"/>
                <a:ea typeface="+mn-ea"/>
              </a:rPr>
              <a:t>ETAX </a:t>
            </a:r>
            <a:r>
              <a:rPr lang="ko-KR" altLang="en-US" sz="1100" dirty="0" smtClean="0">
                <a:latin typeface="+mn-ea"/>
                <a:ea typeface="+mn-ea"/>
              </a:rPr>
              <a:t>테이블은 </a:t>
            </a:r>
            <a:r>
              <a:rPr lang="ko-KR" altLang="en-US" sz="1100" dirty="0" err="1" smtClean="0">
                <a:latin typeface="+mn-ea"/>
                <a:ea typeface="+mn-ea"/>
              </a:rPr>
              <a:t>유니포스트</a:t>
            </a:r>
            <a:r>
              <a:rPr lang="ko-KR" altLang="en-US" sz="1100" dirty="0" smtClean="0">
                <a:latin typeface="+mn-ea"/>
                <a:ea typeface="+mn-ea"/>
              </a:rPr>
              <a:t> 솔루션 구조에서 사용중인 테이블 구조를 </a:t>
            </a:r>
            <a:r>
              <a:rPr lang="en-US" altLang="ko-KR" sz="1100" dirty="0" smtClean="0">
                <a:latin typeface="+mn-ea"/>
                <a:ea typeface="+mn-ea"/>
              </a:rPr>
              <a:t/>
            </a:r>
            <a:br>
              <a:rPr lang="en-US" altLang="ko-KR" sz="1100" dirty="0" smtClean="0">
                <a:latin typeface="+mn-ea"/>
                <a:ea typeface="+mn-ea"/>
              </a:rPr>
            </a:br>
            <a:r>
              <a:rPr lang="ko-KR" altLang="en-US" sz="1100" dirty="0" smtClean="0">
                <a:latin typeface="+mn-ea"/>
                <a:ea typeface="+mn-ea"/>
              </a:rPr>
              <a:t>사용함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dirty="0" err="1" smtClean="0">
                <a:latin typeface="+mn-ea"/>
                <a:ea typeface="+mn-ea"/>
              </a:rPr>
              <a:t>유니포스트</a:t>
            </a:r>
            <a:r>
              <a:rPr lang="ko-KR" altLang="en-US" sz="1100" dirty="0" smtClean="0">
                <a:latin typeface="+mn-ea"/>
                <a:ea typeface="+mn-ea"/>
              </a:rPr>
              <a:t> 솔루션에 포함되지 않는 테이블은 별도로 설계함 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37" name="원통 36"/>
          <p:cNvSpPr/>
          <p:nvPr/>
        </p:nvSpPr>
        <p:spPr bwMode="gray">
          <a:xfrm>
            <a:off x="5745088" y="3390924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T_ALICE_ENTRY</a:t>
            </a:r>
          </a:p>
        </p:txBody>
      </p:sp>
      <p:sp>
        <p:nvSpPr>
          <p:cNvPr id="38" name="원통 37"/>
          <p:cNvSpPr/>
          <p:nvPr/>
        </p:nvSpPr>
        <p:spPr bwMode="gray">
          <a:xfrm>
            <a:off x="5745088" y="4041068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T_ALICE_ITEMS</a:t>
            </a:r>
          </a:p>
        </p:txBody>
      </p:sp>
      <p:sp>
        <p:nvSpPr>
          <p:cNvPr id="39" name="원통 38"/>
          <p:cNvSpPr/>
          <p:nvPr/>
        </p:nvSpPr>
        <p:spPr bwMode="gray">
          <a:xfrm>
            <a:off x="7416086" y="3369946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T_ALICE_DSIG</a:t>
            </a:r>
          </a:p>
        </p:txBody>
      </p:sp>
      <p:sp>
        <p:nvSpPr>
          <p:cNvPr id="41" name="원통 40"/>
          <p:cNvSpPr/>
          <p:nvPr/>
        </p:nvSpPr>
        <p:spPr bwMode="gray">
          <a:xfrm>
            <a:off x="7401272" y="5265204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……</a:t>
            </a:r>
          </a:p>
        </p:txBody>
      </p:sp>
      <p:sp>
        <p:nvSpPr>
          <p:cNvPr id="42" name="원통 41"/>
          <p:cNvSpPr/>
          <p:nvPr/>
        </p:nvSpPr>
        <p:spPr bwMode="gray">
          <a:xfrm>
            <a:off x="7400017" y="4689068"/>
            <a:ext cx="1224000" cy="648000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kern="0" dirty="0" smtClean="0">
                <a:solidFill>
                  <a:srgbClr val="FFFFFF"/>
                </a:solidFill>
                <a:latin typeface="+mn-ea"/>
                <a:ea typeface="+mn-ea"/>
              </a:rPr>
              <a:t>T_ACHARLES_ENTRY</a:t>
            </a:r>
          </a:p>
        </p:txBody>
      </p:sp>
    </p:spTree>
    <p:extLst>
      <p:ext uri="{BB962C8B-B14F-4D97-AF65-F5344CB8AC3E}">
        <p14:creationId xmlns:p14="http://schemas.microsoft.com/office/powerpoint/2010/main" val="23885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271463" y="7938"/>
            <a:ext cx="5773737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kumimoji="0" lang="en-US" altLang="ko-KR" sz="1600" dirty="0">
                <a:latin typeface="+mn-ea"/>
                <a:ea typeface="+mn-ea"/>
                <a:cs typeface="+mj-cs"/>
              </a:rPr>
              <a:t>ETAX/</a:t>
            </a:r>
            <a:r>
              <a:rPr kumimoji="0" lang="ko-KR" altLang="en-US" sz="1600" dirty="0">
                <a:latin typeface="+mn-ea"/>
                <a:ea typeface="+mn-ea"/>
                <a:cs typeface="+mj-cs"/>
              </a:rPr>
              <a:t>매입통합 </a:t>
            </a:r>
            <a:r>
              <a:rPr kumimoji="0" lang="en-US" altLang="ko-KR" sz="1600" dirty="0"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테이블 </a:t>
            </a:r>
            <a:r>
              <a:rPr kumimoji="0" lang="ko-KR" altLang="en-US" sz="1600" dirty="0" smtClean="0">
                <a:latin typeface="+mn-ea"/>
                <a:ea typeface="+mn-ea"/>
                <a:cs typeface="+mj-cs"/>
              </a:rPr>
              <a:t>항목</a:t>
            </a:r>
            <a:endParaRPr kumimoji="0" lang="ko-KR" altLang="en-US" sz="1600" dirty="0">
              <a:latin typeface="+mn-ea"/>
              <a:ea typeface="+mn-ea"/>
              <a:cs typeface="+mj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0472" y="6299738"/>
            <a:ext cx="27606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1100" dirty="0" smtClean="0">
                <a:solidFill>
                  <a:srgbClr val="000000"/>
                </a:solidFill>
                <a:latin typeface="+mn-ea"/>
                <a:ea typeface="+mn-ea"/>
              </a:rPr>
              <a:t>※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  <a:ea typeface="+mn-ea"/>
              </a:rPr>
              <a:t>상세 테이블 구조는 별도 문서를 참고 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09962"/>
              </p:ext>
            </p:extLst>
          </p:nvPr>
        </p:nvGraphicFramePr>
        <p:xfrm>
          <a:off x="282889" y="777363"/>
          <a:ext cx="9350631" cy="355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012"/>
                <a:gridCol w="1870012"/>
                <a:gridCol w="1870012"/>
                <a:gridCol w="374059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테이블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ERP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ZDTV3T_AR_HEAD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Head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ZDTV3T_AR_ITEM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Item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ZDTV3T_AR_PAYM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매출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결재방법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ZDTV3T_AP_HEAD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매입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Head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ZDTV3T_AP_ITEM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매입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Item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ZDTV3T_AP_PAYM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매입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전자세금계산서 결재방법</a:t>
                      </a: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ETAX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세금계산서 테이블 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매입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공통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T_ALICE_ETNRY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세금계산서 헤더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결재방법 정보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T_ALICE_ITEMS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품목정보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T_ALICE_DSIG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전자서명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XML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보관위치 정보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T_CHARLES_ENTRY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국세청 신고 정보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….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회원정보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0000" marR="90000" marT="54000" marB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9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wrap="none" anchor="ctr"/>
      <a:lstStyle>
        <a:defPPr marL="457200" indent="-457200" algn="ctr" latinLnBrk="0">
          <a:defRPr sz="1100">
            <a:ea typeface="맑은 고딕" pitchFamily="50" charset="-127"/>
          </a:defRPr>
        </a:defPPr>
      </a:lstStyle>
    </a:spDef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62287</TotalTime>
  <Words>231</Words>
  <Application>Microsoft Office PowerPoint</Application>
  <PresentationFormat>A4 용지(210x297mm)</PresentationFormat>
  <Paragraphs>106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c216</dc:creator>
  <cp:lastModifiedBy>SDC</cp:lastModifiedBy>
  <cp:revision>2758</cp:revision>
  <cp:lastPrinted>2011-10-07T02:04:48Z</cp:lastPrinted>
  <dcterms:created xsi:type="dcterms:W3CDTF">2010-05-12T00:46:05Z</dcterms:created>
  <dcterms:modified xsi:type="dcterms:W3CDTF">2017-11-08T04:22:49Z</dcterms:modified>
</cp:coreProperties>
</file>