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1" r:id="rId2"/>
  </p:sldIdLst>
  <p:sldSz cx="43891200" cy="32918400"/>
  <p:notesSz cx="6858000" cy="9144000"/>
  <p:defaultTextStyle>
    <a:defPPr>
      <a:defRPr lang="en-US"/>
    </a:defPPr>
    <a:lvl1pPr marL="0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1pPr>
    <a:lvl2pPr marL="1843194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2pPr>
    <a:lvl3pPr marL="3686388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3pPr>
    <a:lvl4pPr marL="5529582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4pPr>
    <a:lvl5pPr marL="7372775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5pPr>
    <a:lvl6pPr marL="9215969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6pPr>
    <a:lvl7pPr marL="11059163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7pPr>
    <a:lvl8pPr marL="12902357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8pPr>
    <a:lvl9pPr marL="14745551" algn="l" defTabSz="3686388" rtl="0" eaLnBrk="1" latinLnBrk="0" hangingPunct="1">
      <a:defRPr sz="7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551">
          <p15:clr>
            <a:srgbClr val="A4A3A4"/>
          </p15:clr>
        </p15:guide>
        <p15:guide id="2" orient="horz" pos="10368">
          <p15:clr>
            <a:srgbClr val="A4A3A4"/>
          </p15:clr>
        </p15:guide>
        <p15:guide id="3" pos="21376">
          <p15:clr>
            <a:srgbClr val="A4A3A4"/>
          </p15:clr>
        </p15:guide>
        <p15:guide id="4" pos="6187">
          <p15:clr>
            <a:srgbClr val="A4A3A4"/>
          </p15:clr>
        </p15:guide>
        <p15:guide id="5" pos="26410">
          <p15:clr>
            <a:srgbClr val="A4A3A4"/>
          </p15:clr>
        </p15:guide>
        <p15:guide id="6" pos="1217">
          <p15:clr>
            <a:srgbClr val="A4A3A4"/>
          </p15:clr>
        </p15:guide>
        <p15:guide id="7" pos="19873">
          <p15:clr>
            <a:srgbClr val="A4A3A4"/>
          </p15:clr>
        </p15:guide>
        <p15:guide id="8" pos="77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E05529"/>
    <a:srgbClr val="DC4405"/>
    <a:srgbClr val="003D41"/>
    <a:srgbClr val="005973"/>
    <a:srgbClr val="004348"/>
    <a:srgbClr val="F1BDCF"/>
    <a:srgbClr val="8E9089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8"/>
    <p:restoredTop sz="94787"/>
  </p:normalViewPr>
  <p:slideViewPr>
    <p:cSldViewPr snapToGrid="0" snapToObjects="1">
      <p:cViewPr>
        <p:scale>
          <a:sx n="19" d="100"/>
          <a:sy n="19" d="100"/>
        </p:scale>
        <p:origin x="1872" y="888"/>
      </p:cViewPr>
      <p:guideLst>
        <p:guide orient="horz" pos="19551"/>
        <p:guide orient="horz" pos="10368"/>
        <p:guide pos="21376"/>
        <p:guide pos="6187"/>
        <p:guide pos="26410"/>
        <p:guide pos="1217"/>
        <p:guide pos="19873"/>
        <p:guide pos="77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Verdana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Verdana Regular" charset="0"/>
              </a:defRPr>
            </a:lvl1pPr>
          </a:lstStyle>
          <a:p>
            <a:fld id="{9CF59EBC-EC05-6B4D-B166-DDFA6A1EDCB6}" type="datetimeFigureOut">
              <a:rPr lang="en-US" smtClean="0"/>
              <a:pPr/>
              <a:t>5/5/25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Verdana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Verdana Regular" charset="0"/>
              </a:defRPr>
            </a:lvl1pPr>
          </a:lstStyle>
          <a:p>
            <a:fld id="{DD9D7D82-3AAB-FE4F-A8B8-55362074E5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05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1pPr>
    <a:lvl2pPr marL="1843194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2pPr>
    <a:lvl3pPr marL="3686388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3pPr>
    <a:lvl4pPr marL="5529582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4pPr>
    <a:lvl5pPr marL="7372775" algn="l" defTabSz="3686388" rtl="0" eaLnBrk="1" latinLnBrk="0" hangingPunct="1">
      <a:defRPr sz="4800" b="0" i="0" kern="1200">
        <a:solidFill>
          <a:schemeClr val="tx1"/>
        </a:solidFill>
        <a:latin typeface="Verdana Regular" charset="0"/>
        <a:ea typeface="+mn-ea"/>
        <a:cs typeface="+mn-cs"/>
      </a:defRPr>
    </a:lvl5pPr>
    <a:lvl6pPr marL="9215969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11059163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12902357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14745551" algn="l" defTabSz="3686388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D7D82-3AAB-FE4F-A8B8-55362074E59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028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04713" y="9976466"/>
            <a:ext cx="19243675" cy="12045642"/>
          </a:xfrm>
          <a:prstGeom prst="rect">
            <a:avLst/>
          </a:prstGeom>
        </p:spPr>
        <p:txBody>
          <a:bodyPr vert="horz"/>
          <a:lstStyle>
            <a:lvl1pPr>
              <a:defRPr sz="960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33934400" y="22022108"/>
            <a:ext cx="7994507" cy="9101138"/>
          </a:xfrm>
          <a:prstGeom prst="rect">
            <a:avLst/>
          </a:prstGeom>
        </p:spPr>
        <p:txBody>
          <a:bodyPr vert="horz"/>
          <a:lstStyle>
            <a:lvl1pPr>
              <a:defRPr sz="960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32758" y="1731788"/>
            <a:ext cx="42425683" cy="30491668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 Regular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32804491" y="1731788"/>
            <a:ext cx="10353950" cy="30491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 Regular" charset="0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9988062" y="720448"/>
            <a:ext cx="33170379" cy="1828799"/>
          </a:xfrm>
          <a:prstGeom prst="rect">
            <a:avLst/>
          </a:prstGeom>
          <a:solidFill>
            <a:srgbClr val="F3BF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Title 1"/>
          <p:cNvSpPr txBox="1">
            <a:spLocks/>
          </p:cNvSpPr>
          <p:nvPr userDrawn="1"/>
        </p:nvSpPr>
        <p:spPr>
          <a:xfrm>
            <a:off x="12280010" y="758646"/>
            <a:ext cx="30878431" cy="179060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r>
              <a:rPr lang="en-US" sz="5400" cap="none" spc="520" baseline="0" dirty="0">
                <a:latin typeface="Impact" charset="0"/>
                <a:ea typeface="Impact" charset="0"/>
                <a:cs typeface="Impact" charset="0"/>
              </a:rPr>
              <a:t>Electrical Engineering and Computer Science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2758" y="1731788"/>
            <a:ext cx="10353950" cy="30491668"/>
          </a:xfrm>
          <a:prstGeom prst="rect">
            <a:avLst/>
          </a:prstGeom>
          <a:solidFill>
            <a:srgbClr val="E055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Verdana Regular" charset="0"/>
            </a:endParaRPr>
          </a:p>
        </p:txBody>
      </p:sp>
      <p:pic>
        <p:nvPicPr>
          <p:cNvPr id="2" name="Picture 1" descr="OSU_horizontal_2C_W_over_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021" y="28559364"/>
            <a:ext cx="7046627" cy="2247216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 flipV="1">
            <a:off x="11086708" y="-1930400"/>
            <a:ext cx="0" cy="16764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 userDrawn="1"/>
        </p:nvSpPr>
        <p:spPr>
          <a:xfrm>
            <a:off x="9486509" y="-3200400"/>
            <a:ext cx="3200400" cy="11683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400" b="0" i="0" cap="none" spc="170" dirty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FOLD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 flipV="1">
            <a:off x="32804490" y="-1930400"/>
            <a:ext cx="0" cy="16764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 userDrawn="1"/>
        </p:nvSpPr>
        <p:spPr>
          <a:xfrm>
            <a:off x="31204291" y="-3200400"/>
            <a:ext cx="3200400" cy="11683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400" b="0" i="0" cap="none" spc="170" dirty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FOLD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V="1">
            <a:off x="11048216" y="33172400"/>
            <a:ext cx="0" cy="16764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 txBox="1">
            <a:spLocks/>
          </p:cNvSpPr>
          <p:nvPr userDrawn="1"/>
        </p:nvSpPr>
        <p:spPr>
          <a:xfrm>
            <a:off x="9446648" y="34899602"/>
            <a:ext cx="3200400" cy="11683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400" b="0" i="0" cap="none" spc="170" dirty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FOLD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 flipV="1">
            <a:off x="32805859" y="33172400"/>
            <a:ext cx="0" cy="16764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 txBox="1">
            <a:spLocks/>
          </p:cNvSpPr>
          <p:nvPr userDrawn="1"/>
        </p:nvSpPr>
        <p:spPr>
          <a:xfrm>
            <a:off x="31204291" y="34899602"/>
            <a:ext cx="3200400" cy="116839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ctr"/>
            <a:r>
              <a:rPr lang="en-US" sz="5400" b="0" i="0" cap="none" spc="170" dirty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FOLD</a:t>
            </a:r>
          </a:p>
        </p:txBody>
      </p:sp>
      <p:cxnSp>
        <p:nvCxnSpPr>
          <p:cNvPr id="23" name="Straight Connector 22"/>
          <p:cNvCxnSpPr/>
          <p:nvPr userDrawn="1"/>
        </p:nvCxnSpPr>
        <p:spPr>
          <a:xfrm rot="16200000" flipV="1">
            <a:off x="-1092201" y="25473947"/>
            <a:ext cx="0" cy="16764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"/>
          <p:cNvSpPr txBox="1">
            <a:spLocks/>
          </p:cNvSpPr>
          <p:nvPr userDrawn="1"/>
        </p:nvSpPr>
        <p:spPr>
          <a:xfrm>
            <a:off x="-6807200" y="25041022"/>
            <a:ext cx="4876798" cy="254225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5400" b="0" i="0" cap="none" spc="170" dirty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NO</a:t>
            </a:r>
            <a:r>
              <a:rPr lang="en-US" sz="5400" b="0" i="0" cap="none" spc="170" baseline="0" dirty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 TEXT </a:t>
            </a:r>
          </a:p>
          <a:p>
            <a:pPr algn="ctr">
              <a:lnSpc>
                <a:spcPct val="120000"/>
              </a:lnSpc>
            </a:pPr>
            <a:r>
              <a:rPr lang="en-US" sz="5400" b="0" i="0" cap="none" spc="170" baseline="0" dirty="0">
                <a:solidFill>
                  <a:schemeClr val="tx1"/>
                </a:solidFill>
                <a:latin typeface="Verdana Regular" charset="0"/>
                <a:cs typeface="Verdana Regular" charset="0"/>
              </a:rPr>
              <a:t>IN ORANGE BOX BELOW THIS LINE</a:t>
            </a:r>
            <a:endParaRPr lang="en-US" sz="5400" b="0" i="0" cap="none" spc="170" dirty="0">
              <a:solidFill>
                <a:schemeClr val="tx1"/>
              </a:solidFill>
              <a:latin typeface="Verdana Regular" charset="0"/>
              <a:cs typeface="Verdana Regular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2759" y="720448"/>
            <a:ext cx="10353950" cy="1828799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chemeClr val="tx1"/>
              </a:solidFill>
              <a:latin typeface="Verdana Regular" charset="0"/>
            </a:endParaRPr>
          </a:p>
        </p:txBody>
      </p:sp>
      <p:sp>
        <p:nvSpPr>
          <p:cNvPr id="24" name="Title 1"/>
          <p:cNvSpPr txBox="1">
            <a:spLocks/>
          </p:cNvSpPr>
          <p:nvPr userDrawn="1"/>
        </p:nvSpPr>
        <p:spPr>
          <a:xfrm>
            <a:off x="1920240" y="758646"/>
            <a:ext cx="11897360" cy="179060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fontAlgn="ctr">
              <a:spcBef>
                <a:spcPts val="0"/>
              </a:spcBef>
            </a:pPr>
            <a:r>
              <a:rPr lang="en-US" sz="5400" spc="520" baseline="0" dirty="0">
                <a:latin typeface="Impact" charset="0"/>
                <a:ea typeface="Impact" charset="0"/>
                <a:cs typeface="Impact" charset="0"/>
              </a:rPr>
              <a:t>COLLEGE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177973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8"/>
          <p:cNvSpPr txBox="1">
            <a:spLocks/>
          </p:cNvSpPr>
          <p:nvPr/>
        </p:nvSpPr>
        <p:spPr>
          <a:xfrm>
            <a:off x="19981612" y="12760232"/>
            <a:ext cx="10929720" cy="98723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4800" dirty="0">
                <a:solidFill>
                  <a:srgbClr val="E05529"/>
                </a:solidFill>
                <a:latin typeface="Verdana Regular" charset="0"/>
              </a:rPr>
              <a:t>Tools &amp; Tech Stack</a:t>
            </a:r>
            <a:endParaRPr lang="en-US" b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Frontend: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React, HTML/CSS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Backend: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Python, FastAPI, LangChain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Database: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Qdrant for vector storage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Model: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OpenAI GPT-4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Infrastructure: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Docker, AWS EC2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Version Control &amp; Collaboration: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GitHub, JIRA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Additional Features: </a:t>
            </a:r>
            <a:r>
              <a:rPr lang="en-US" sz="320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RAG (Retrieval-Augmented</a:t>
            </a:r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Generation) for pulling real academic sources into prompts</a:t>
            </a:r>
            <a:endParaRPr lang="en-US" sz="3200" b="1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xt Placeholder 18"/>
          <p:cNvSpPr txBox="1">
            <a:spLocks/>
          </p:cNvSpPr>
          <p:nvPr/>
        </p:nvSpPr>
        <p:spPr>
          <a:xfrm>
            <a:off x="1964266" y="6422030"/>
            <a:ext cx="8126412" cy="16417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200" marR="0" indent="-457200" algn="l" defTabSz="4389120" rtl="0" eaLnBrk="1" fontAlgn="auto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charset="0"/>
              <a:buChar char="•"/>
              <a:tabLst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chemeClr val="bg1"/>
                </a:solidFill>
                <a:effectLst/>
              </a:rPr>
              <a:t>Traditional assignments in large courses often lack adaptability</a:t>
            </a:r>
            <a:r>
              <a:rPr lang="en-US" b="0" i="0" u="none" strike="noStrike" dirty="0">
                <a:solidFill>
                  <a:schemeClr val="bg1"/>
                </a:solidFill>
                <a:effectLst/>
              </a:rPr>
              <a:t>, failing to meet the diverse learning needs of students. This leads to </a:t>
            </a:r>
            <a:r>
              <a:rPr lang="en-US" b="1" i="0" u="none" strike="noStrike" dirty="0">
                <a:solidFill>
                  <a:schemeClr val="bg1"/>
                </a:solidFill>
                <a:effectLst/>
              </a:rPr>
              <a:t>low engagement, reduced motivation</a:t>
            </a:r>
            <a:r>
              <a:rPr lang="en-US" b="0" i="0" u="none" strike="noStrike" dirty="0">
                <a:solidFill>
                  <a:schemeClr val="bg1"/>
                </a:solidFill>
                <a:effectLst/>
              </a:rPr>
              <a:t>, and a disconnect between students and the material.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</a:rPr>
              <a:t>Without opportunities for reflection or feedback, </a:t>
            </a:r>
            <a:r>
              <a:rPr lang="en-US" b="1" i="0" u="none" strike="noStrike" dirty="0">
                <a:solidFill>
                  <a:schemeClr val="bg1"/>
                </a:solidFill>
                <a:effectLst/>
              </a:rPr>
              <a:t>students often complete tasks without fully understanding the concepts</a:t>
            </a:r>
            <a:r>
              <a:rPr lang="en-US" b="0" i="0" u="none" strike="noStrike" dirty="0">
                <a:solidFill>
                  <a:schemeClr val="bg1"/>
                </a:solidFill>
                <a:effectLst/>
              </a:rPr>
              <a:t>, which limits long-term retention and real-world application.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600" b="1" i="0" u="sng" strike="noStrike" dirty="0">
                <a:solidFill>
                  <a:schemeClr val="bg1"/>
                </a:solidFill>
                <a:effectLst/>
              </a:rPr>
              <a:t>The Solution </a:t>
            </a:r>
            <a:endParaRPr lang="en-US" sz="3000" b="1" i="0" u="sng" strike="noStrike" dirty="0">
              <a:solidFill>
                <a:schemeClr val="bg1"/>
              </a:solidFill>
              <a:effectLst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chemeClr val="bg1"/>
                </a:solidFill>
                <a:effectLst/>
              </a:rPr>
              <a:t>Our project explores how </a:t>
            </a:r>
            <a:r>
              <a:rPr lang="en-US" b="1" i="0" u="none" strike="noStrike" dirty="0">
                <a:solidFill>
                  <a:schemeClr val="bg1"/>
                </a:solidFill>
                <a:effectLst/>
              </a:rPr>
              <a:t>AI can enhance learning </a:t>
            </a:r>
            <a:r>
              <a:rPr lang="en-US" b="0" i="0" u="none" strike="noStrike" dirty="0">
                <a:solidFill>
                  <a:schemeClr val="bg1"/>
                </a:solidFill>
                <a:effectLst/>
              </a:rPr>
              <a:t>by adapting to student input and providing dynamic personalized support throughout the assignment process.</a:t>
            </a:r>
            <a:r>
              <a:rPr lang="en-US" b="0" i="0" u="none" strike="noStrike" dirty="0">
                <a:solidFill>
                  <a:srgbClr val="EBEBEB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b="0" i="0" u="none" strike="noStrike" dirty="0">
                <a:solidFill>
                  <a:schemeClr val="bg1"/>
                </a:solidFill>
                <a:effectLst/>
              </a:rPr>
              <a:t>By comparing this method to traditional assignments, we evaluate whether </a:t>
            </a:r>
            <a:r>
              <a:rPr lang="en-US" b="1" i="0" u="none" strike="noStrike" dirty="0">
                <a:solidFill>
                  <a:schemeClr val="bg1"/>
                </a:solidFill>
                <a:effectLst/>
              </a:rPr>
              <a:t>generative AI can improve student understanding and engagement and support scalable personalized learning</a:t>
            </a:r>
            <a:r>
              <a:rPr lang="en-US" b="0" i="0" u="none" strike="noStrike" dirty="0">
                <a:solidFill>
                  <a:schemeClr val="bg1"/>
                </a:solidFill>
                <a:effectLst/>
              </a:rPr>
              <a:t> in large classes.  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029950" y="3463917"/>
            <a:ext cx="21831302" cy="1542674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tx2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2300" spc="100" dirty="0">
                <a:solidFill>
                  <a:srgbClr val="E05529"/>
                </a:solidFill>
                <a:latin typeface="Impact" charset="0"/>
                <a:ea typeface="Impact" charset="0"/>
                <a:cs typeface="Impact" charset="0"/>
              </a:rPr>
              <a:t>G. A. R. Y.</a:t>
            </a: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2292012" y="5503233"/>
            <a:ext cx="19544199" cy="608050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389120" rtl="0" eaLnBrk="1" latinLnBrk="0" hangingPunct="1">
              <a:lnSpc>
                <a:spcPts val="8640"/>
              </a:lnSpc>
              <a:spcBef>
                <a:spcPts val="4800"/>
              </a:spcBef>
              <a:buFont typeface="Arial" panose="020B0604020202020204" pitchFamily="34" charset="0"/>
              <a:buNone/>
              <a:defRPr sz="6600" b="0" i="0" kern="1200" spc="200" baseline="0">
                <a:solidFill>
                  <a:schemeClr val="tx1"/>
                </a:solidFill>
                <a:latin typeface="Rufina-Stencil-Regular"/>
                <a:ea typeface="+mn-ea"/>
                <a:cs typeface="Rufina-Stencil-Regular"/>
              </a:defRPr>
            </a:lvl1pPr>
            <a:lvl2pPr marL="21945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736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6192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6480" indent="0" algn="ctr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None/>
              <a:defRPr sz="76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4" name="Text Placeholder 16"/>
          <p:cNvSpPr txBox="1">
            <a:spLocks/>
          </p:cNvSpPr>
          <p:nvPr/>
        </p:nvSpPr>
        <p:spPr>
          <a:xfrm>
            <a:off x="33934401" y="5503233"/>
            <a:ext cx="8158690" cy="6647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4800" kern="1200" cap="all" baseline="0">
                <a:solidFill>
                  <a:schemeClr val="tx1"/>
                </a:solidFill>
                <a:latin typeface="KievitPro-Medium" charset="0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Acknowledgments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15" name="Text Placeholder 18"/>
          <p:cNvSpPr txBox="1">
            <a:spLocks/>
          </p:cNvSpPr>
          <p:nvPr/>
        </p:nvSpPr>
        <p:spPr>
          <a:xfrm>
            <a:off x="33966678" y="6832828"/>
            <a:ext cx="7876646" cy="13211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457200" marR="0" indent="-457200" algn="l" defTabSz="4389120" rtl="0" eaLnBrk="1" fontAlgn="auto" latinLnBrk="0" hangingPunct="1">
              <a:lnSpc>
                <a:spcPts val="336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charset="0"/>
              <a:buChar char="•"/>
              <a:tabLst/>
              <a:defRPr lang="en-US" sz="2800" kern="1200" baseline="0" smtClean="0">
                <a:solidFill>
                  <a:schemeClr val="tx1"/>
                </a:solidFill>
                <a:effectLst/>
                <a:latin typeface="KievitPro-Regular" charset="0"/>
                <a:ea typeface="+mn-ea"/>
                <a:cs typeface="+mn-cs"/>
              </a:defRPr>
            </a:lvl1pPr>
            <a:lvl2pPr marL="219456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912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368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8240" indent="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Tx/>
              <a:buNone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200000"/>
              </a:lnSpc>
              <a:buNone/>
            </a:pPr>
            <a:br>
              <a:rPr 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Special thanks to our Project Partner,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Joe Slade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the visionary behind this project, for his guidance and inspiration. We also thank the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OSU EECS Department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for their support throughout the development process.</a:t>
            </a:r>
          </a:p>
          <a:p>
            <a:pPr marL="0" indent="0" algn="l">
              <a:lnSpc>
                <a:spcPct val="200000"/>
              </a:lnSpc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Authors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Steve Akiyama –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akiyamas@oregonstate.edu</a:t>
            </a:r>
            <a:endParaRPr lang="en-US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Maile Look –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lookm@oregonstate.edu</a:t>
            </a:r>
            <a:endParaRPr lang="en-US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Varsha Narayan –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narayava@oregonstate.edu</a:t>
            </a:r>
            <a:endParaRPr lang="en-US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Grant O’Connor – 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oconnorg@oregonstate.edu</a:t>
            </a:r>
            <a:endParaRPr lang="en-US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>
              <a:lnSpc>
                <a:spcPct val="200000"/>
              </a:lnSpc>
            </a:pPr>
            <a:endParaRPr lang="en-US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>
              <a:lnSpc>
                <a:spcPct val="200000"/>
              </a:lnSpc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>
              <a:lnSpc>
                <a:spcPct val="200000"/>
              </a:lnSpc>
            </a:pPr>
            <a:endParaRPr lang="en-US" b="0" i="0" u="none" strike="noStrike" dirty="0">
              <a:solidFill>
                <a:srgbClr val="00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8032266" y="754123"/>
            <a:ext cx="3811058" cy="179060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l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500" kern="1200" cap="all" baseline="0">
                <a:solidFill>
                  <a:schemeClr val="bg1"/>
                </a:solidFill>
                <a:latin typeface="Stratum2 Bold" charset="0"/>
                <a:ea typeface="+mj-ea"/>
                <a:cs typeface="+mj-cs"/>
              </a:defRPr>
            </a:lvl1pPr>
          </a:lstStyle>
          <a:p>
            <a:pPr algn="r" fontAlgn="ctr">
              <a:spcBef>
                <a:spcPts val="0"/>
              </a:spcBef>
            </a:pPr>
            <a:r>
              <a:rPr lang="en-US" sz="5400" spc="520" baseline="0" dirty="0">
                <a:latin typeface="Impact" charset="0"/>
                <a:ea typeface="Impact" charset="0"/>
                <a:cs typeface="Impact" charset="0"/>
              </a:rPr>
              <a:t>CS.035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A02527-4FFB-3A44-B8C6-B7BEAA2B2FE4}"/>
              </a:ext>
            </a:extLst>
          </p:cNvPr>
          <p:cNvSpPr txBox="1"/>
          <p:nvPr/>
        </p:nvSpPr>
        <p:spPr>
          <a:xfrm>
            <a:off x="1113183" y="3260035"/>
            <a:ext cx="99167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0" i="0" u="none" strike="noStrike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Breaking Barriers: Rethinking</a:t>
            </a:r>
          </a:p>
          <a:p>
            <a:r>
              <a:rPr lang="en-US" sz="4800" b="0" i="0" u="none" strike="noStrike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Traditional Learning Methods</a:t>
            </a:r>
            <a:endParaRPr lang="en-US" sz="4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0" name="Picture 19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C06AC33C-39EC-9D43-9B0F-CE0479B80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9926" y="27807880"/>
            <a:ext cx="3810150" cy="3810150"/>
          </a:xfrm>
          <a:prstGeom prst="rect">
            <a:avLst/>
          </a:prstGeom>
          <a:noFill/>
          <a:ln w="377825" cap="sq">
            <a:solidFill>
              <a:schemeClr val="accent6">
                <a:lumMod val="75000"/>
              </a:schemeClr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22" name="Picture 21" descr="A cartoon character pointing at something&#10;&#10;Description automatically generated">
            <a:extLst>
              <a:ext uri="{FF2B5EF4-FFF2-40B4-BE49-F238E27FC236}">
                <a16:creationId xmlns:a16="http://schemas.microsoft.com/office/drawing/2014/main" id="{42DFC6A6-027D-F64D-B90E-801EE63C57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1108" y="6414498"/>
            <a:ext cx="11105752" cy="11216633"/>
          </a:xfrm>
          <a:prstGeom prst="rect">
            <a:avLst/>
          </a:prstGeom>
        </p:spPr>
      </p:pic>
      <p:pic>
        <p:nvPicPr>
          <p:cNvPr id="29" name="Picture 28" descr="A group of people standing together&#10;&#10;Description automatically generated">
            <a:extLst>
              <a:ext uri="{FF2B5EF4-FFF2-40B4-BE49-F238E27FC236}">
                <a16:creationId xmlns:a16="http://schemas.microsoft.com/office/drawing/2014/main" id="{F78C3757-15E9-194B-8875-6EC2576998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95746" y="18406721"/>
            <a:ext cx="8636000" cy="69977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3" name="Picture 32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227A4CEE-7788-874A-893D-E90B3E1C64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55214" y="24471597"/>
            <a:ext cx="19896265" cy="844680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A cell phone with text on it&#10;&#10;Description automatically generated">
            <a:extLst>
              <a:ext uri="{FF2B5EF4-FFF2-40B4-BE49-F238E27FC236}">
                <a16:creationId xmlns:a16="http://schemas.microsoft.com/office/drawing/2014/main" id="{ECC406F1-33A9-4F4A-9251-F018F0908C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03590" y="9776495"/>
            <a:ext cx="13781278" cy="160455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BB68A11-93DE-A641-8C50-36E4399748B1}"/>
              </a:ext>
            </a:extLst>
          </p:cNvPr>
          <p:cNvSpPr txBox="1"/>
          <p:nvPr/>
        </p:nvSpPr>
        <p:spPr>
          <a:xfrm>
            <a:off x="12055214" y="7477725"/>
            <a:ext cx="16616261" cy="3439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i="0" u="none" strike="noStrike" dirty="0">
                <a:solidFill>
                  <a:srgbClr val="E05529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GARY in Action</a:t>
            </a:r>
          </a:p>
          <a:p>
            <a:pPr algn="l"/>
            <a:endParaRPr lang="en-US" sz="3200" dirty="0">
              <a:solidFill>
                <a:srgbClr val="E05529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image below shows GARY using AI to review a student’s response. It scores the answer, provides personalized feedback, and generates a follow-up question to encourage deeper thinking and reflection.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2A8728-36DE-5A4E-9AEA-7D1AB71A0434}"/>
              </a:ext>
            </a:extLst>
          </p:cNvPr>
          <p:cNvSpPr txBox="1"/>
          <p:nvPr/>
        </p:nvSpPr>
        <p:spPr>
          <a:xfrm>
            <a:off x="19069736" y="24536461"/>
            <a:ext cx="7301614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E0552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GARY’s Review Process</a:t>
            </a:r>
          </a:p>
          <a:p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E04856-3E35-0149-B39E-397EACAF831C}"/>
              </a:ext>
            </a:extLst>
          </p:cNvPr>
          <p:cNvSpPr txBox="1"/>
          <p:nvPr/>
        </p:nvSpPr>
        <p:spPr>
          <a:xfrm>
            <a:off x="35733385" y="26458078"/>
            <a:ext cx="256011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800" dirty="0">
                <a:solidFill>
                  <a:srgbClr val="E0552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Scan to use</a:t>
            </a:r>
            <a:endParaRPr lang="en-US" sz="4800" i="0" u="none" strike="noStrike" dirty="0">
              <a:solidFill>
                <a:srgbClr val="E05529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24E29B-7AB0-D142-8A1A-1FDAA92DF951}"/>
              </a:ext>
            </a:extLst>
          </p:cNvPr>
          <p:cNvSpPr txBox="1"/>
          <p:nvPr/>
        </p:nvSpPr>
        <p:spPr>
          <a:xfrm>
            <a:off x="15973086" y="5566038"/>
            <a:ext cx="1349491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Generative AI Reviewer for You </a:t>
            </a:r>
          </a:p>
        </p:txBody>
      </p:sp>
    </p:spTree>
    <p:extLst>
      <p:ext uri="{BB962C8B-B14F-4D97-AF65-F5344CB8AC3E}">
        <p14:creationId xmlns:p14="http://schemas.microsoft.com/office/powerpoint/2010/main" val="2732054176"/>
      </p:ext>
    </p:extLst>
  </p:cSld>
  <p:clrMapOvr>
    <a:masterClrMapping/>
  </p:clrMapOvr>
</p:sld>
</file>

<file path=ppt/theme/theme1.xml><?xml version="1.0" encoding="utf-8"?>
<a:theme xmlns:a="http://schemas.openxmlformats.org/drawingml/2006/main" name="research_poster_template-48x36">
  <a:themeElements>
    <a:clrScheme name="OSU COE">
      <a:dk1>
        <a:sysClr val="windowText" lastClr="000000"/>
      </a:dk1>
      <a:lt1>
        <a:sysClr val="window" lastClr="FFFFFF"/>
      </a:lt1>
      <a:dk2>
        <a:srgbClr val="D63F20"/>
      </a:dk2>
      <a:lt2>
        <a:srgbClr val="B1B2B1"/>
      </a:lt2>
      <a:accent1>
        <a:srgbClr val="7D7819"/>
      </a:accent1>
      <a:accent2>
        <a:srgbClr val="004760"/>
      </a:accent2>
      <a:accent3>
        <a:srgbClr val="EFB31D"/>
      </a:accent3>
      <a:accent4>
        <a:srgbClr val="002F32"/>
      </a:accent4>
      <a:accent5>
        <a:srgbClr val="00747E"/>
      </a:accent5>
      <a:accent6>
        <a:srgbClr val="777877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earch_poster_template-48x36" id="{0FFAA6C9-1816-164A-913C-442D436FEA80}" vid="{D21D638B-596F-CB49-840C-9C72AB38A7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11827</TotalTime>
  <Words>313</Words>
  <Application>Microsoft Macintosh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KievitPro-Medium</vt:lpstr>
      <vt:lpstr>KievitPro-Regular</vt:lpstr>
      <vt:lpstr>Verdana Regular</vt:lpstr>
      <vt:lpstr>Arial</vt:lpstr>
      <vt:lpstr>Calibri</vt:lpstr>
      <vt:lpstr>Georgia</vt:lpstr>
      <vt:lpstr>Impact</vt:lpstr>
      <vt:lpstr>Verdana</vt:lpstr>
      <vt:lpstr>research_poster_template-48x36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Mlook8000@outlook.com</cp:lastModifiedBy>
  <cp:revision>57</cp:revision>
  <dcterms:created xsi:type="dcterms:W3CDTF">2017-04-19T21:01:26Z</dcterms:created>
  <dcterms:modified xsi:type="dcterms:W3CDTF">2025-05-08T03:13:01Z</dcterms:modified>
</cp:coreProperties>
</file>