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2"/>
  </p:notesMasterIdLst>
  <p:sldIdLst>
    <p:sldId id="256" r:id="rId2"/>
    <p:sldId id="285" r:id="rId3"/>
    <p:sldId id="287" r:id="rId4"/>
    <p:sldId id="267" r:id="rId5"/>
    <p:sldId id="258" r:id="rId6"/>
    <p:sldId id="268" r:id="rId7"/>
    <p:sldId id="259" r:id="rId8"/>
    <p:sldId id="271" r:id="rId9"/>
    <p:sldId id="270" r:id="rId10"/>
    <p:sldId id="275" r:id="rId11"/>
    <p:sldId id="276" r:id="rId12"/>
    <p:sldId id="260" r:id="rId13"/>
    <p:sldId id="277" r:id="rId14"/>
    <p:sldId id="261" r:id="rId15"/>
    <p:sldId id="281" r:id="rId16"/>
    <p:sldId id="278" r:id="rId17"/>
    <p:sldId id="264" r:id="rId18"/>
    <p:sldId id="283" r:id="rId19"/>
    <p:sldId id="288" r:id="rId20"/>
    <p:sldId id="26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3784" autoAdjust="0"/>
  </p:normalViewPr>
  <p:slideViewPr>
    <p:cSldViewPr snapToGrid="0">
      <p:cViewPr varScale="1">
        <p:scale>
          <a:sx n="96" d="100"/>
          <a:sy n="96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É notável as utilidades que a mão e o braço humano oferecem para realizar praticamente todo tipo de tarefa;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Acidentados ou deficientes que não possuem ou perderam um dos braços e que podem se beneficiar de alguma forma;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 dirty="0"/>
            <a:t>Um protótipo de um braço robótico, com peças impressas em uma impressora 3D, que é capaz de receber comandos de voz e realizar alguma tarefa pré-programada.</a:t>
          </a:r>
          <a:endParaRPr lang="en-US" sz="2800" dirty="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Atualmente, diversas máquinas, materiais e equipamentos são utilizados em lugares que possuem doenças contagiosas, perigos ou locais inacessíveis;</a:t>
          </a:r>
          <a:endParaRPr lang="en-US" sz="2800" dirty="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3DD54C07-15BF-4E30-B525-16ADCCF4E815}" type="pres">
      <dgm:prSet presAssocID="{EAAADC63-7F05-4901-91B1-4A5EBB531D84}" presName="thickLine" presStyleLbl="alignNode1" presStyleIdx="0" presStyleCnt="4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0" presStyleCnt="4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1" presStyleCnt="4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1" presStyleCnt="4" custLinFactNeighborX="-58779" custLinFactNeighborY="267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2" presStyleCnt="4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2" presStyleCnt="4"/>
      <dgm:spPr/>
    </dgm:pt>
    <dgm:pt modelId="{42B21626-C409-4941-B7E1-2354EA19E2D8}" type="pres">
      <dgm:prSet presAssocID="{876214C1-635C-4FC1-83B9-90C10BEFF283}" presName="vert1" presStyleCnt="0"/>
      <dgm:spPr/>
    </dgm:pt>
    <dgm:pt modelId="{D69795E1-0E97-44F6-B22F-5BAA1878F543}" type="pres">
      <dgm:prSet presAssocID="{120198D4-96B8-4F4F-80F6-6461F83722A4}" presName="thickLine" presStyleLbl="alignNode1" presStyleIdx="3" presStyleCnt="4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3" presStyleCnt="4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0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1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3" destOrd="0" parTransId="{E738C3B6-E96A-44AD-8383-8DEC2D7A9C9C}" sibTransId="{C4D9E0D4-AB51-429E-A032-13DB595A8B6C}"/>
    <dgm:cxn modelId="{52547FEC-A824-4E85-B8BF-71FEE75759FC}" srcId="{9D2CED2C-1FC6-4BCE-9A4A-13B8AF4AB7D7}" destId="{876214C1-635C-4FC1-83B9-90C10BEFF283}" srcOrd="2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ABCEB99D-0C64-4EE2-96D1-5039B52167A8}" type="presParOf" srcId="{A0B9358D-9B08-427F-BBB4-2DFB78678F93}" destId="{3DD54C07-15BF-4E30-B525-16ADCCF4E815}" srcOrd="0" destOrd="0" presId="urn:microsoft.com/office/officeart/2008/layout/LinedList"/>
    <dgm:cxn modelId="{F8E714D8-9E1E-4737-BB7B-98E3F8BE3E62}" type="presParOf" srcId="{A0B9358D-9B08-427F-BBB4-2DFB78678F93}" destId="{F17BCDF6-18BA-490C-9126-DA1A4356FDDA}" srcOrd="1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2" destOrd="0" presId="urn:microsoft.com/office/officeart/2008/layout/LinedList"/>
    <dgm:cxn modelId="{121AACAB-1AA6-4752-8A8A-1BEA8BF4BA26}" type="presParOf" srcId="{A0B9358D-9B08-427F-BBB4-2DFB78678F93}" destId="{0AA8A4BD-69E5-430C-8129-C866E2AF2D72}" srcOrd="3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4" destOrd="0" presId="urn:microsoft.com/office/officeart/2008/layout/LinedList"/>
    <dgm:cxn modelId="{D48D0BD9-F978-4989-9E98-2830D46C8B48}" type="presParOf" srcId="{A0B9358D-9B08-427F-BBB4-2DFB78678F93}" destId="{965983E1-A060-47E2-871E-D675530C5DFA}" srcOrd="5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7FD3EFC0-D407-437F-9B62-ADC64C5D2F41}" type="presParOf" srcId="{A0B9358D-9B08-427F-BBB4-2DFB78678F93}" destId="{D69795E1-0E97-44F6-B22F-5BAA1878F543}" srcOrd="6" destOrd="0" presId="urn:microsoft.com/office/officeart/2008/layout/LinedList"/>
    <dgm:cxn modelId="{053047BC-79C1-483E-8B6E-4A22421F69F0}" type="presParOf" srcId="{A0B9358D-9B08-427F-BBB4-2DFB78678F93}" destId="{3A05FAD9-F236-42F1-AF1F-079906ECEB01}" srcOrd="7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AFE17-D7F9-4A1A-85A1-AF447FD6E95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28D164-5975-4EB2-8BCD-2E1496C8D961}">
      <dgm:prSet custT="1"/>
      <dgm:spPr/>
      <dgm:t>
        <a:bodyPr/>
        <a:lstStyle/>
        <a:p>
          <a:r>
            <a:rPr lang="pt-BR" sz="2800" dirty="0"/>
            <a:t>O avanço tecnológico permitiu chegar às inúmeras possibilidades de gerar objetos a partir de impressoras 3D;</a:t>
          </a:r>
          <a:endParaRPr lang="en-US" sz="2800" dirty="0"/>
        </a:p>
      </dgm:t>
    </dgm:pt>
    <dgm:pt modelId="{D042E08D-99C0-4E08-8DF8-1B35BD5364DC}" type="parTrans" cxnId="{954B57D4-7E74-4782-AD6A-E3F67BC2F17B}">
      <dgm:prSet/>
      <dgm:spPr/>
      <dgm:t>
        <a:bodyPr/>
        <a:lstStyle/>
        <a:p>
          <a:endParaRPr lang="en-US"/>
        </a:p>
      </dgm:t>
    </dgm:pt>
    <dgm:pt modelId="{B9D00388-F160-40E7-A8B2-2ED68C140FD0}" type="sibTrans" cxnId="{954B57D4-7E74-4782-AD6A-E3F67BC2F17B}">
      <dgm:prSet/>
      <dgm:spPr/>
      <dgm:t>
        <a:bodyPr/>
        <a:lstStyle/>
        <a:p>
          <a:endParaRPr lang="en-US"/>
        </a:p>
      </dgm:t>
    </dgm:pt>
    <dgm:pt modelId="{F21F3390-0B26-4966-A279-5626C69D4A0C}">
      <dgm:prSet custT="1"/>
      <dgm:spPr/>
      <dgm:t>
        <a:bodyPr/>
        <a:lstStyle/>
        <a:p>
          <a:r>
            <a:rPr lang="pt-BR" sz="2800" dirty="0"/>
            <a:t>A construção de um braço com auxílio de voz permite diversas utilidades;</a:t>
          </a:r>
          <a:endParaRPr lang="en-US" sz="2800" dirty="0"/>
        </a:p>
      </dgm:t>
    </dgm:pt>
    <dgm:pt modelId="{58911E3F-18FC-40FB-B1DF-4530B18792F5}" type="parTrans" cxnId="{2BA151AF-45A5-421B-A26A-349E62739F52}">
      <dgm:prSet/>
      <dgm:spPr/>
      <dgm:t>
        <a:bodyPr/>
        <a:lstStyle/>
        <a:p>
          <a:endParaRPr lang="en-US"/>
        </a:p>
      </dgm:t>
    </dgm:pt>
    <dgm:pt modelId="{C39B748D-22B4-4AB1-838B-1C7A0F22D43D}" type="sibTrans" cxnId="{2BA151AF-45A5-421B-A26A-349E62739F52}">
      <dgm:prSet/>
      <dgm:spPr/>
      <dgm:t>
        <a:bodyPr/>
        <a:lstStyle/>
        <a:p>
          <a:endParaRPr lang="en-US"/>
        </a:p>
      </dgm:t>
    </dgm:pt>
    <dgm:pt modelId="{45AC8C5A-7AC0-45D0-A777-89D626DD8207}">
      <dgm:prSet custT="1"/>
      <dgm:spPr/>
      <dgm:t>
        <a:bodyPr/>
        <a:lstStyle/>
        <a:p>
          <a:r>
            <a:rPr lang="pt-BR" sz="2800" dirty="0"/>
            <a:t>Utilizar em casos de necessidades para facilitar a vida das pessoas.</a:t>
          </a:r>
          <a:endParaRPr lang="en-US" sz="2800" dirty="0"/>
        </a:p>
      </dgm:t>
    </dgm:pt>
    <dgm:pt modelId="{C8B60B5A-2911-4CDC-960B-F227EB41BC16}" type="parTrans" cxnId="{FCB4719E-F599-4439-9CD6-9A4A9BEC9F37}">
      <dgm:prSet/>
      <dgm:spPr/>
      <dgm:t>
        <a:bodyPr/>
        <a:lstStyle/>
        <a:p>
          <a:endParaRPr lang="en-US"/>
        </a:p>
      </dgm:t>
    </dgm:pt>
    <dgm:pt modelId="{D23EEC30-DAB0-40B8-8C6A-EDF1EA7F1508}" type="sibTrans" cxnId="{FCB4719E-F599-4439-9CD6-9A4A9BEC9F37}">
      <dgm:prSet/>
      <dgm:spPr/>
      <dgm:t>
        <a:bodyPr/>
        <a:lstStyle/>
        <a:p>
          <a:endParaRPr lang="en-US"/>
        </a:p>
      </dgm:t>
    </dgm:pt>
    <dgm:pt modelId="{7E84CFE9-A2E5-40DA-A7B9-9D648A00E850}" type="pres">
      <dgm:prSet presAssocID="{519AFE17-D7F9-4A1A-85A1-AF447FD6E95B}" presName="vert0" presStyleCnt="0">
        <dgm:presLayoutVars>
          <dgm:dir/>
          <dgm:animOne val="branch"/>
          <dgm:animLvl val="lvl"/>
        </dgm:presLayoutVars>
      </dgm:prSet>
      <dgm:spPr/>
    </dgm:pt>
    <dgm:pt modelId="{3A202D89-904C-4E8B-9BA3-C76C2A6DB940}" type="pres">
      <dgm:prSet presAssocID="{8928D164-5975-4EB2-8BCD-2E1496C8D961}" presName="thickLine" presStyleLbl="alignNode1" presStyleIdx="0" presStyleCnt="3"/>
      <dgm:spPr/>
    </dgm:pt>
    <dgm:pt modelId="{7805FCCF-ABF4-4E16-BB73-7489406FF5E1}" type="pres">
      <dgm:prSet presAssocID="{8928D164-5975-4EB2-8BCD-2E1496C8D961}" presName="horz1" presStyleCnt="0"/>
      <dgm:spPr/>
    </dgm:pt>
    <dgm:pt modelId="{07412E69-D382-4DEC-A92A-A2EE74AB0DD9}" type="pres">
      <dgm:prSet presAssocID="{8928D164-5975-4EB2-8BCD-2E1496C8D961}" presName="tx1" presStyleLbl="revTx" presStyleIdx="0" presStyleCnt="3"/>
      <dgm:spPr/>
    </dgm:pt>
    <dgm:pt modelId="{EF386942-19E8-495F-BE98-E3557072D35B}" type="pres">
      <dgm:prSet presAssocID="{8928D164-5975-4EB2-8BCD-2E1496C8D961}" presName="vert1" presStyleCnt="0"/>
      <dgm:spPr/>
    </dgm:pt>
    <dgm:pt modelId="{AB000F37-8928-4250-9110-B6CD661A8AF6}" type="pres">
      <dgm:prSet presAssocID="{F21F3390-0B26-4966-A279-5626C69D4A0C}" presName="thickLine" presStyleLbl="alignNode1" presStyleIdx="1" presStyleCnt="3"/>
      <dgm:spPr/>
    </dgm:pt>
    <dgm:pt modelId="{2788010E-2E85-4C1B-8DEB-47DE66B2A821}" type="pres">
      <dgm:prSet presAssocID="{F21F3390-0B26-4966-A279-5626C69D4A0C}" presName="horz1" presStyleCnt="0"/>
      <dgm:spPr/>
    </dgm:pt>
    <dgm:pt modelId="{0B231A21-D863-466B-BC48-435723960636}" type="pres">
      <dgm:prSet presAssocID="{F21F3390-0B26-4966-A279-5626C69D4A0C}" presName="tx1" presStyleLbl="revTx" presStyleIdx="1" presStyleCnt="3"/>
      <dgm:spPr/>
    </dgm:pt>
    <dgm:pt modelId="{874109E8-76F6-4B73-B814-83414FAD206E}" type="pres">
      <dgm:prSet presAssocID="{F21F3390-0B26-4966-A279-5626C69D4A0C}" presName="vert1" presStyleCnt="0"/>
      <dgm:spPr/>
    </dgm:pt>
    <dgm:pt modelId="{25F2C67A-E3A6-470F-A465-BAFC2789F837}" type="pres">
      <dgm:prSet presAssocID="{45AC8C5A-7AC0-45D0-A777-89D626DD8207}" presName="thickLine" presStyleLbl="alignNode1" presStyleIdx="2" presStyleCnt="3"/>
      <dgm:spPr/>
    </dgm:pt>
    <dgm:pt modelId="{D892AFBF-FAD9-4E6A-A04A-6A5D803681A1}" type="pres">
      <dgm:prSet presAssocID="{45AC8C5A-7AC0-45D0-A777-89D626DD8207}" presName="horz1" presStyleCnt="0"/>
      <dgm:spPr/>
    </dgm:pt>
    <dgm:pt modelId="{8BB7161C-B980-4611-AF1E-DF3706EB4D68}" type="pres">
      <dgm:prSet presAssocID="{45AC8C5A-7AC0-45D0-A777-89D626DD8207}" presName="tx1" presStyleLbl="revTx" presStyleIdx="2" presStyleCnt="3"/>
      <dgm:spPr/>
    </dgm:pt>
    <dgm:pt modelId="{564BDB24-56BA-4AAE-A7E6-BED7FFFF9F33}" type="pres">
      <dgm:prSet presAssocID="{45AC8C5A-7AC0-45D0-A777-89D626DD8207}" presName="vert1" presStyleCnt="0"/>
      <dgm:spPr/>
    </dgm:pt>
  </dgm:ptLst>
  <dgm:cxnLst>
    <dgm:cxn modelId="{EE789724-F18F-4536-B0B5-CE87AD82D5E3}" type="presOf" srcId="{45AC8C5A-7AC0-45D0-A777-89D626DD8207}" destId="{8BB7161C-B980-4611-AF1E-DF3706EB4D68}" srcOrd="0" destOrd="0" presId="urn:microsoft.com/office/officeart/2008/layout/LinedList"/>
    <dgm:cxn modelId="{FA82B24C-070A-4505-B298-33E0ABBF931B}" type="presOf" srcId="{8928D164-5975-4EB2-8BCD-2E1496C8D961}" destId="{07412E69-D382-4DEC-A92A-A2EE74AB0DD9}" srcOrd="0" destOrd="0" presId="urn:microsoft.com/office/officeart/2008/layout/LinedList"/>
    <dgm:cxn modelId="{FCB4719E-F599-4439-9CD6-9A4A9BEC9F37}" srcId="{519AFE17-D7F9-4A1A-85A1-AF447FD6E95B}" destId="{45AC8C5A-7AC0-45D0-A777-89D626DD8207}" srcOrd="2" destOrd="0" parTransId="{C8B60B5A-2911-4CDC-960B-F227EB41BC16}" sibTransId="{D23EEC30-DAB0-40B8-8C6A-EDF1EA7F1508}"/>
    <dgm:cxn modelId="{2BA151AF-45A5-421B-A26A-349E62739F52}" srcId="{519AFE17-D7F9-4A1A-85A1-AF447FD6E95B}" destId="{F21F3390-0B26-4966-A279-5626C69D4A0C}" srcOrd="1" destOrd="0" parTransId="{58911E3F-18FC-40FB-B1DF-4530B18792F5}" sibTransId="{C39B748D-22B4-4AB1-838B-1C7A0F22D43D}"/>
    <dgm:cxn modelId="{CF4716C3-6A5F-4582-BE60-D80A522202B5}" type="presOf" srcId="{F21F3390-0B26-4966-A279-5626C69D4A0C}" destId="{0B231A21-D863-466B-BC48-435723960636}" srcOrd="0" destOrd="0" presId="urn:microsoft.com/office/officeart/2008/layout/LinedList"/>
    <dgm:cxn modelId="{954B57D4-7E74-4782-AD6A-E3F67BC2F17B}" srcId="{519AFE17-D7F9-4A1A-85A1-AF447FD6E95B}" destId="{8928D164-5975-4EB2-8BCD-2E1496C8D961}" srcOrd="0" destOrd="0" parTransId="{D042E08D-99C0-4E08-8DF8-1B35BD5364DC}" sibTransId="{B9D00388-F160-40E7-A8B2-2ED68C140FD0}"/>
    <dgm:cxn modelId="{44F0CFD7-C35B-4A83-A418-076367316524}" type="presOf" srcId="{519AFE17-D7F9-4A1A-85A1-AF447FD6E95B}" destId="{7E84CFE9-A2E5-40DA-A7B9-9D648A00E850}" srcOrd="0" destOrd="0" presId="urn:microsoft.com/office/officeart/2008/layout/LinedList"/>
    <dgm:cxn modelId="{8BCF268F-D598-455E-B462-59AB3C242A9D}" type="presParOf" srcId="{7E84CFE9-A2E5-40DA-A7B9-9D648A00E850}" destId="{3A202D89-904C-4E8B-9BA3-C76C2A6DB940}" srcOrd="0" destOrd="0" presId="urn:microsoft.com/office/officeart/2008/layout/LinedList"/>
    <dgm:cxn modelId="{9B718A5D-12C1-4E64-8C9C-24C394C4B12C}" type="presParOf" srcId="{7E84CFE9-A2E5-40DA-A7B9-9D648A00E850}" destId="{7805FCCF-ABF4-4E16-BB73-7489406FF5E1}" srcOrd="1" destOrd="0" presId="urn:microsoft.com/office/officeart/2008/layout/LinedList"/>
    <dgm:cxn modelId="{5366C62F-9351-47E8-9502-F18E4300E81B}" type="presParOf" srcId="{7805FCCF-ABF4-4E16-BB73-7489406FF5E1}" destId="{07412E69-D382-4DEC-A92A-A2EE74AB0DD9}" srcOrd="0" destOrd="0" presId="urn:microsoft.com/office/officeart/2008/layout/LinedList"/>
    <dgm:cxn modelId="{74BAF3A6-EB03-400E-B1AC-F5849B60924F}" type="presParOf" srcId="{7805FCCF-ABF4-4E16-BB73-7489406FF5E1}" destId="{EF386942-19E8-495F-BE98-E3557072D35B}" srcOrd="1" destOrd="0" presId="urn:microsoft.com/office/officeart/2008/layout/LinedList"/>
    <dgm:cxn modelId="{8EF6689B-257A-4151-8A3A-FFCFCB6BA5B9}" type="presParOf" srcId="{7E84CFE9-A2E5-40DA-A7B9-9D648A00E850}" destId="{AB000F37-8928-4250-9110-B6CD661A8AF6}" srcOrd="2" destOrd="0" presId="urn:microsoft.com/office/officeart/2008/layout/LinedList"/>
    <dgm:cxn modelId="{D1389F1D-8005-4202-AA8A-6187889A007D}" type="presParOf" srcId="{7E84CFE9-A2E5-40DA-A7B9-9D648A00E850}" destId="{2788010E-2E85-4C1B-8DEB-47DE66B2A821}" srcOrd="3" destOrd="0" presId="urn:microsoft.com/office/officeart/2008/layout/LinedList"/>
    <dgm:cxn modelId="{F31D9ECD-CA38-449C-8332-3756EE13597B}" type="presParOf" srcId="{2788010E-2E85-4C1B-8DEB-47DE66B2A821}" destId="{0B231A21-D863-466B-BC48-435723960636}" srcOrd="0" destOrd="0" presId="urn:microsoft.com/office/officeart/2008/layout/LinedList"/>
    <dgm:cxn modelId="{F882B7E7-2FF5-4C47-8787-46BBA20878D5}" type="presParOf" srcId="{2788010E-2E85-4C1B-8DEB-47DE66B2A821}" destId="{874109E8-76F6-4B73-B814-83414FAD206E}" srcOrd="1" destOrd="0" presId="urn:microsoft.com/office/officeart/2008/layout/LinedList"/>
    <dgm:cxn modelId="{29AA20B1-E0FB-48EC-AC23-5AE3E19B3C6C}" type="presParOf" srcId="{7E84CFE9-A2E5-40DA-A7B9-9D648A00E850}" destId="{25F2C67A-E3A6-470F-A465-BAFC2789F837}" srcOrd="4" destOrd="0" presId="urn:microsoft.com/office/officeart/2008/layout/LinedList"/>
    <dgm:cxn modelId="{B9F244E8-F9C4-4A4A-9047-1A055EE0BA85}" type="presParOf" srcId="{7E84CFE9-A2E5-40DA-A7B9-9D648A00E850}" destId="{D892AFBF-FAD9-4E6A-A04A-6A5D803681A1}" srcOrd="5" destOrd="0" presId="urn:microsoft.com/office/officeart/2008/layout/LinedList"/>
    <dgm:cxn modelId="{3DFE4072-4A3D-40E4-AF31-DEC3F9D1AB5A}" type="presParOf" srcId="{D892AFBF-FAD9-4E6A-A04A-6A5D803681A1}" destId="{8BB7161C-B980-4611-AF1E-DF3706EB4D68}" srcOrd="0" destOrd="0" presId="urn:microsoft.com/office/officeart/2008/layout/LinedList"/>
    <dgm:cxn modelId="{887E3ABE-C2BB-436C-895B-310EA2887A95}" type="presParOf" srcId="{D892AFBF-FAD9-4E6A-A04A-6A5D803681A1}" destId="{564BDB24-56BA-4AAE-A7E6-BED7FFFF9F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B7D250-9B51-4C78-A490-BC6143D47AC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5FF4BF-CFC4-45B6-99CE-36357DFAC3C2}">
      <dgm:prSet custT="1"/>
      <dgm:spPr/>
      <dgm:t>
        <a:bodyPr/>
        <a:lstStyle/>
        <a:p>
          <a:r>
            <a:rPr lang="pt-BR" sz="2800" dirty="0"/>
            <a:t>Contribuir para auxílio das pessoas com comprometimento motor de antebraço, criando um braço robótico de baixo custo;</a:t>
          </a:r>
          <a:endParaRPr lang="en-US" sz="2800" dirty="0"/>
        </a:p>
      </dgm:t>
    </dgm:pt>
    <dgm:pt modelId="{262672A4-4A0D-408F-9C02-C59A67AECE3A}" type="parTrans" cxnId="{533ECFF2-53E1-4551-A041-B74894AD14D3}">
      <dgm:prSet/>
      <dgm:spPr/>
      <dgm:t>
        <a:bodyPr/>
        <a:lstStyle/>
        <a:p>
          <a:endParaRPr lang="en-US"/>
        </a:p>
      </dgm:t>
    </dgm:pt>
    <dgm:pt modelId="{A2B8FD87-4072-4B45-8242-2AEE8652CFD6}" type="sibTrans" cxnId="{533ECFF2-53E1-4551-A041-B74894AD14D3}">
      <dgm:prSet/>
      <dgm:spPr/>
      <dgm:t>
        <a:bodyPr/>
        <a:lstStyle/>
        <a:p>
          <a:endParaRPr lang="en-US"/>
        </a:p>
      </dgm:t>
    </dgm:pt>
    <dgm:pt modelId="{41A10E31-D0F3-4D67-BE73-7A8F7D76E786}">
      <dgm:prSet custT="1"/>
      <dgm:spPr/>
      <dgm:t>
        <a:bodyPr/>
        <a:lstStyle/>
        <a:p>
          <a:r>
            <a:rPr lang="pt-BR" sz="2800" dirty="0"/>
            <a:t>Comandos de voz via </a:t>
          </a:r>
          <a:r>
            <a:rPr lang="pt-BR" sz="2800" i="1" dirty="0"/>
            <a:t>Bluetooth</a:t>
          </a:r>
          <a:r>
            <a:rPr lang="pt-BR" sz="2800" dirty="0"/>
            <a:t> por meio de um aplicativo móvel e interprete o que o usuário está dizendo;</a:t>
          </a:r>
          <a:endParaRPr lang="en-US" sz="2800" dirty="0"/>
        </a:p>
      </dgm:t>
    </dgm:pt>
    <dgm:pt modelId="{D39204F7-1A0E-46D6-8FBD-20A7D9BD1EB1}" type="parTrans" cxnId="{14924E2B-DB6F-4CD2-87FE-18D8A61A4602}">
      <dgm:prSet/>
      <dgm:spPr/>
      <dgm:t>
        <a:bodyPr/>
        <a:lstStyle/>
        <a:p>
          <a:endParaRPr lang="en-US"/>
        </a:p>
      </dgm:t>
    </dgm:pt>
    <dgm:pt modelId="{EB63C424-6080-4921-BFFD-C4ABBE3BA477}" type="sibTrans" cxnId="{14924E2B-DB6F-4CD2-87FE-18D8A61A4602}">
      <dgm:prSet/>
      <dgm:spPr/>
      <dgm:t>
        <a:bodyPr/>
        <a:lstStyle/>
        <a:p>
          <a:endParaRPr lang="en-US"/>
        </a:p>
      </dgm:t>
    </dgm:pt>
    <dgm:pt modelId="{C6FA2933-A041-4440-BAAE-2DAB19EC4BD9}">
      <dgm:prSet custT="1"/>
      <dgm:spPr/>
      <dgm:t>
        <a:bodyPr/>
        <a:lstStyle/>
        <a:p>
          <a:r>
            <a:rPr lang="pt-BR" sz="2800" dirty="0"/>
            <a:t>Comandos pré-programados para facilitação do usuário.</a:t>
          </a:r>
          <a:endParaRPr lang="en-US" sz="2800" dirty="0"/>
        </a:p>
      </dgm:t>
    </dgm:pt>
    <dgm:pt modelId="{547F6087-DC46-45FE-9B53-B2B796AC36EF}" type="parTrans" cxnId="{94222A17-8573-40D1-A0B5-71F8C084E2E3}">
      <dgm:prSet/>
      <dgm:spPr/>
      <dgm:t>
        <a:bodyPr/>
        <a:lstStyle/>
        <a:p>
          <a:endParaRPr lang="en-US"/>
        </a:p>
      </dgm:t>
    </dgm:pt>
    <dgm:pt modelId="{EE4266F2-3AE6-4FB6-B648-6D01CC39BF23}" type="sibTrans" cxnId="{94222A17-8573-40D1-A0B5-71F8C084E2E3}">
      <dgm:prSet/>
      <dgm:spPr/>
      <dgm:t>
        <a:bodyPr/>
        <a:lstStyle/>
        <a:p>
          <a:endParaRPr lang="en-US"/>
        </a:p>
      </dgm:t>
    </dgm:pt>
    <dgm:pt modelId="{A1603189-87DB-4E0B-8DA2-8D7C10E9A5E4}" type="pres">
      <dgm:prSet presAssocID="{A5B7D250-9B51-4C78-A490-BC6143D47AC7}" presName="vert0" presStyleCnt="0">
        <dgm:presLayoutVars>
          <dgm:dir/>
          <dgm:animOne val="branch"/>
          <dgm:animLvl val="lvl"/>
        </dgm:presLayoutVars>
      </dgm:prSet>
      <dgm:spPr/>
    </dgm:pt>
    <dgm:pt modelId="{0638C3D3-2E2D-4ED7-8FE0-113555D0D2FF}" type="pres">
      <dgm:prSet presAssocID="{A05FF4BF-CFC4-45B6-99CE-36357DFAC3C2}" presName="thickLine" presStyleLbl="alignNode1" presStyleIdx="0" presStyleCnt="3"/>
      <dgm:spPr/>
    </dgm:pt>
    <dgm:pt modelId="{16B27F09-9364-424B-87E9-4DB14BBBE480}" type="pres">
      <dgm:prSet presAssocID="{A05FF4BF-CFC4-45B6-99CE-36357DFAC3C2}" presName="horz1" presStyleCnt="0"/>
      <dgm:spPr/>
    </dgm:pt>
    <dgm:pt modelId="{D445B347-7092-41CF-8647-48196D9AAC0F}" type="pres">
      <dgm:prSet presAssocID="{A05FF4BF-CFC4-45B6-99CE-36357DFAC3C2}" presName="tx1" presStyleLbl="revTx" presStyleIdx="0" presStyleCnt="3"/>
      <dgm:spPr/>
    </dgm:pt>
    <dgm:pt modelId="{B292A2B7-C08F-4F88-97D0-A52FBC305BCD}" type="pres">
      <dgm:prSet presAssocID="{A05FF4BF-CFC4-45B6-99CE-36357DFAC3C2}" presName="vert1" presStyleCnt="0"/>
      <dgm:spPr/>
    </dgm:pt>
    <dgm:pt modelId="{BFE4C372-068F-4AF0-80B6-F176FF884224}" type="pres">
      <dgm:prSet presAssocID="{41A10E31-D0F3-4D67-BE73-7A8F7D76E786}" presName="thickLine" presStyleLbl="alignNode1" presStyleIdx="1" presStyleCnt="3"/>
      <dgm:spPr/>
    </dgm:pt>
    <dgm:pt modelId="{21074999-9AC4-470C-81F3-1E332BFD77CD}" type="pres">
      <dgm:prSet presAssocID="{41A10E31-D0F3-4D67-BE73-7A8F7D76E786}" presName="horz1" presStyleCnt="0"/>
      <dgm:spPr/>
    </dgm:pt>
    <dgm:pt modelId="{13727872-E181-4EAB-8E39-325E02BF629E}" type="pres">
      <dgm:prSet presAssocID="{41A10E31-D0F3-4D67-BE73-7A8F7D76E786}" presName="tx1" presStyleLbl="revTx" presStyleIdx="1" presStyleCnt="3"/>
      <dgm:spPr/>
    </dgm:pt>
    <dgm:pt modelId="{54ACCAD3-91BA-47BC-A36B-B6C8E464D29D}" type="pres">
      <dgm:prSet presAssocID="{41A10E31-D0F3-4D67-BE73-7A8F7D76E786}" presName="vert1" presStyleCnt="0"/>
      <dgm:spPr/>
    </dgm:pt>
    <dgm:pt modelId="{989125FF-A35A-4398-8B1C-D8AEBA830C07}" type="pres">
      <dgm:prSet presAssocID="{C6FA2933-A041-4440-BAAE-2DAB19EC4BD9}" presName="thickLine" presStyleLbl="alignNode1" presStyleIdx="2" presStyleCnt="3"/>
      <dgm:spPr/>
    </dgm:pt>
    <dgm:pt modelId="{B2C2CFC3-CA44-4A0B-B0F5-42A6C30A2043}" type="pres">
      <dgm:prSet presAssocID="{C6FA2933-A041-4440-BAAE-2DAB19EC4BD9}" presName="horz1" presStyleCnt="0"/>
      <dgm:spPr/>
    </dgm:pt>
    <dgm:pt modelId="{F901CB4F-2B7D-42BB-9F9A-29EE82EEA39A}" type="pres">
      <dgm:prSet presAssocID="{C6FA2933-A041-4440-BAAE-2DAB19EC4BD9}" presName="tx1" presStyleLbl="revTx" presStyleIdx="2" presStyleCnt="3"/>
      <dgm:spPr/>
    </dgm:pt>
    <dgm:pt modelId="{A544A37A-175E-42C1-A22D-604D86173784}" type="pres">
      <dgm:prSet presAssocID="{C6FA2933-A041-4440-BAAE-2DAB19EC4BD9}" presName="vert1" presStyleCnt="0"/>
      <dgm:spPr/>
    </dgm:pt>
  </dgm:ptLst>
  <dgm:cxnLst>
    <dgm:cxn modelId="{94222A17-8573-40D1-A0B5-71F8C084E2E3}" srcId="{A5B7D250-9B51-4C78-A490-BC6143D47AC7}" destId="{C6FA2933-A041-4440-BAAE-2DAB19EC4BD9}" srcOrd="2" destOrd="0" parTransId="{547F6087-DC46-45FE-9B53-B2B796AC36EF}" sibTransId="{EE4266F2-3AE6-4FB6-B648-6D01CC39BF23}"/>
    <dgm:cxn modelId="{14924E2B-DB6F-4CD2-87FE-18D8A61A4602}" srcId="{A5B7D250-9B51-4C78-A490-BC6143D47AC7}" destId="{41A10E31-D0F3-4D67-BE73-7A8F7D76E786}" srcOrd="1" destOrd="0" parTransId="{D39204F7-1A0E-46D6-8FBD-20A7D9BD1EB1}" sibTransId="{EB63C424-6080-4921-BFFD-C4ABBE3BA477}"/>
    <dgm:cxn modelId="{4778A935-B0C8-4977-B094-E1C4D447ACC1}" type="presOf" srcId="{A05FF4BF-CFC4-45B6-99CE-36357DFAC3C2}" destId="{D445B347-7092-41CF-8647-48196D9AAC0F}" srcOrd="0" destOrd="0" presId="urn:microsoft.com/office/officeart/2008/layout/LinedList"/>
    <dgm:cxn modelId="{17E6EE5A-E391-43ED-BBCA-576AADAA55C1}" type="presOf" srcId="{A5B7D250-9B51-4C78-A490-BC6143D47AC7}" destId="{A1603189-87DB-4E0B-8DA2-8D7C10E9A5E4}" srcOrd="0" destOrd="0" presId="urn:microsoft.com/office/officeart/2008/layout/LinedList"/>
    <dgm:cxn modelId="{7EC364A2-D231-4E23-A590-F900098E112B}" type="presOf" srcId="{C6FA2933-A041-4440-BAAE-2DAB19EC4BD9}" destId="{F901CB4F-2B7D-42BB-9F9A-29EE82EEA39A}" srcOrd="0" destOrd="0" presId="urn:microsoft.com/office/officeart/2008/layout/LinedList"/>
    <dgm:cxn modelId="{533ECFF2-53E1-4551-A041-B74894AD14D3}" srcId="{A5B7D250-9B51-4C78-A490-BC6143D47AC7}" destId="{A05FF4BF-CFC4-45B6-99CE-36357DFAC3C2}" srcOrd="0" destOrd="0" parTransId="{262672A4-4A0D-408F-9C02-C59A67AECE3A}" sibTransId="{A2B8FD87-4072-4B45-8242-2AEE8652CFD6}"/>
    <dgm:cxn modelId="{A0FB18F9-B2AE-4928-BA5A-D4A8ACE668FA}" type="presOf" srcId="{41A10E31-D0F3-4D67-BE73-7A8F7D76E786}" destId="{13727872-E181-4EAB-8E39-325E02BF629E}" srcOrd="0" destOrd="0" presId="urn:microsoft.com/office/officeart/2008/layout/LinedList"/>
    <dgm:cxn modelId="{92D16FDD-4DE4-4905-9B7D-B4BAF885D315}" type="presParOf" srcId="{A1603189-87DB-4E0B-8DA2-8D7C10E9A5E4}" destId="{0638C3D3-2E2D-4ED7-8FE0-113555D0D2FF}" srcOrd="0" destOrd="0" presId="urn:microsoft.com/office/officeart/2008/layout/LinedList"/>
    <dgm:cxn modelId="{99ABB326-0699-4F98-BCDA-2B347EBA08C6}" type="presParOf" srcId="{A1603189-87DB-4E0B-8DA2-8D7C10E9A5E4}" destId="{16B27F09-9364-424B-87E9-4DB14BBBE480}" srcOrd="1" destOrd="0" presId="urn:microsoft.com/office/officeart/2008/layout/LinedList"/>
    <dgm:cxn modelId="{376FEBA0-BD9A-463A-AD12-B861B9545082}" type="presParOf" srcId="{16B27F09-9364-424B-87E9-4DB14BBBE480}" destId="{D445B347-7092-41CF-8647-48196D9AAC0F}" srcOrd="0" destOrd="0" presId="urn:microsoft.com/office/officeart/2008/layout/LinedList"/>
    <dgm:cxn modelId="{2CF6287A-1786-4A3A-896C-52046EB7FCB7}" type="presParOf" srcId="{16B27F09-9364-424B-87E9-4DB14BBBE480}" destId="{B292A2B7-C08F-4F88-97D0-A52FBC305BCD}" srcOrd="1" destOrd="0" presId="urn:microsoft.com/office/officeart/2008/layout/LinedList"/>
    <dgm:cxn modelId="{2BD076B0-22DB-47C8-8AED-5D2FDE079616}" type="presParOf" srcId="{A1603189-87DB-4E0B-8DA2-8D7C10E9A5E4}" destId="{BFE4C372-068F-4AF0-80B6-F176FF884224}" srcOrd="2" destOrd="0" presId="urn:microsoft.com/office/officeart/2008/layout/LinedList"/>
    <dgm:cxn modelId="{12C0955E-B5FC-4A54-AA53-B92868BB40E3}" type="presParOf" srcId="{A1603189-87DB-4E0B-8DA2-8D7C10E9A5E4}" destId="{21074999-9AC4-470C-81F3-1E332BFD77CD}" srcOrd="3" destOrd="0" presId="urn:microsoft.com/office/officeart/2008/layout/LinedList"/>
    <dgm:cxn modelId="{2C90E122-A9F3-4F70-9736-7966A701B210}" type="presParOf" srcId="{21074999-9AC4-470C-81F3-1E332BFD77CD}" destId="{13727872-E181-4EAB-8E39-325E02BF629E}" srcOrd="0" destOrd="0" presId="urn:microsoft.com/office/officeart/2008/layout/LinedList"/>
    <dgm:cxn modelId="{BFCF26C0-8FF9-4F9F-B88C-1F8BEBC6A723}" type="presParOf" srcId="{21074999-9AC4-470C-81F3-1E332BFD77CD}" destId="{54ACCAD3-91BA-47BC-A36B-B6C8E464D29D}" srcOrd="1" destOrd="0" presId="urn:microsoft.com/office/officeart/2008/layout/LinedList"/>
    <dgm:cxn modelId="{0AEF1201-E5EC-42E9-9933-66941208AC18}" type="presParOf" srcId="{A1603189-87DB-4E0B-8DA2-8D7C10E9A5E4}" destId="{989125FF-A35A-4398-8B1C-D8AEBA830C07}" srcOrd="4" destOrd="0" presId="urn:microsoft.com/office/officeart/2008/layout/LinedList"/>
    <dgm:cxn modelId="{114BBDB0-EB75-4ED7-A240-95AEE89565D5}" type="presParOf" srcId="{A1603189-87DB-4E0B-8DA2-8D7C10E9A5E4}" destId="{B2C2CFC3-CA44-4A0B-B0F5-42A6C30A2043}" srcOrd="5" destOrd="0" presId="urn:microsoft.com/office/officeart/2008/layout/LinedList"/>
    <dgm:cxn modelId="{1C73E5B6-EC64-4B5C-938A-E4484EA6B0E1}" type="presParOf" srcId="{B2C2CFC3-CA44-4A0B-B0F5-42A6C30A2043}" destId="{F901CB4F-2B7D-42BB-9F9A-29EE82EEA39A}" srcOrd="0" destOrd="0" presId="urn:microsoft.com/office/officeart/2008/layout/LinedList"/>
    <dgm:cxn modelId="{EE45E745-C327-4CC0-939E-57B8704DA173}" type="presParOf" srcId="{B2C2CFC3-CA44-4A0B-B0F5-42A6C30A2043}" destId="{A544A37A-175E-42C1-A22D-604D861737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/>
            <a:t>A etapa de pesquisa feita para identificar o modelo do braço que atenderia este projeto;</a:t>
          </a:r>
          <a:endParaRPr lang="en-US" sz="280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/>
            <a:t>Preparação das peças 3D para a impressão e montagem do braço robótico;</a:t>
          </a:r>
          <a:endParaRPr lang="en-US" sz="280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protótipo;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impressão;</a:t>
          </a:r>
          <a:endParaRPr lang="en-US" sz="2800" dirty="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 custLinFactNeighborX="-58779" custLinFactNeighborY="267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 dirty="0"/>
            <a:t>A etapa de pesquisa feita para identificar o modelo do braço que atenderia este projeto;</a:t>
          </a:r>
          <a:endParaRPr lang="en-US" sz="2800" dirty="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Preparação das peças 3D para a impressão e montagem do braço robótico;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</a:t>
          </a:r>
          <a:endParaRPr lang="en-US" sz="2800" dirty="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 dirty="0"/>
            <a:t>A etapa de pesquisa feita para identificar o modelo do braço que atenderia este projeto;</a:t>
          </a:r>
          <a:endParaRPr lang="en-US" sz="2800" dirty="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Preparação das peças 3D para a impressão e montagem do braço robótico;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</a:t>
          </a:r>
          <a:endParaRPr lang="en-US" sz="2800" dirty="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54C07-15BF-4E30-B525-16ADCCF4E815}">
      <dsp:nvSpPr>
        <dsp:cNvPr id="0" name=""/>
        <dsp:cNvSpPr/>
      </dsp:nvSpPr>
      <dsp:spPr>
        <a:xfrm>
          <a:off x="0" y="0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0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É notável as utilidades que a mão e o braço humano oferecem para realizar praticamente todo tipo de tarefa;</a:t>
          </a:r>
          <a:endParaRPr lang="en-US" sz="2800" kern="1200" dirty="0"/>
        </a:p>
      </dsp:txBody>
      <dsp:txXfrm>
        <a:off x="0" y="0"/>
        <a:ext cx="7555992" cy="1743075"/>
      </dsp:txXfrm>
    </dsp:sp>
    <dsp:sp modelId="{1EAD96C9-9E4A-4B39-A0A9-8B63E01C4D1E}">
      <dsp:nvSpPr>
        <dsp:cNvPr id="0" name=""/>
        <dsp:cNvSpPr/>
      </dsp:nvSpPr>
      <dsp:spPr>
        <a:xfrm>
          <a:off x="0" y="1743075"/>
          <a:ext cx="755599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1747729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Atualmente, diversas máquinas, materiais e equipamentos são utilizados em lugares que possuem doenças contagiosas, perigos ou locais inacessíveis;</a:t>
          </a:r>
          <a:endParaRPr lang="en-US" sz="2800" kern="1200" dirty="0"/>
        </a:p>
      </dsp:txBody>
      <dsp:txXfrm>
        <a:off x="0" y="1747729"/>
        <a:ext cx="7555992" cy="174307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Acidentados ou deficientes que não possuem ou perderam um dos braços e que podem se beneficiar de alguma forma;</a:t>
          </a:r>
          <a:endParaRPr lang="en-US" sz="2800" kern="1200" dirty="0"/>
        </a:p>
      </dsp:txBody>
      <dsp:txXfrm>
        <a:off x="0" y="3486150"/>
        <a:ext cx="7555992" cy="1743075"/>
      </dsp:txXfrm>
    </dsp:sp>
    <dsp:sp modelId="{D69795E1-0E97-44F6-B22F-5BAA1878F543}">
      <dsp:nvSpPr>
        <dsp:cNvPr id="0" name=""/>
        <dsp:cNvSpPr/>
      </dsp:nvSpPr>
      <dsp:spPr>
        <a:xfrm>
          <a:off x="0" y="5229225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229225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Um protótipo de um braço robótico, com peças impressas em uma impressora 3D, que é capaz de receber comandos de voz e realizar alguma tarefa pré-programada.</a:t>
          </a:r>
          <a:endParaRPr lang="en-US" sz="2800" kern="1200" dirty="0"/>
        </a:p>
      </dsp:txBody>
      <dsp:txXfrm>
        <a:off x="0" y="5229225"/>
        <a:ext cx="7555992" cy="1743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02D89-904C-4E8B-9BA3-C76C2A6DB940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2E69-D382-4DEC-A92A-A2EE74AB0DD9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O avanço tecnológico permitiu chegar às inúmeras possibilidades de gerar objetos a partir de impressoras 3D;</a:t>
          </a:r>
          <a:endParaRPr lang="en-US" sz="2800" kern="1200" dirty="0"/>
        </a:p>
      </dsp:txBody>
      <dsp:txXfrm>
        <a:off x="0" y="2720"/>
        <a:ext cx="6269038" cy="1855561"/>
      </dsp:txXfrm>
    </dsp:sp>
    <dsp:sp modelId="{AB000F37-8928-4250-9110-B6CD661A8AF6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31A21-D863-466B-BC48-435723960636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construção de um braço com auxílio de voz permite diversas utilidades;</a:t>
          </a:r>
          <a:endParaRPr lang="en-US" sz="2800" kern="1200" dirty="0"/>
        </a:p>
      </dsp:txBody>
      <dsp:txXfrm>
        <a:off x="0" y="1858281"/>
        <a:ext cx="6269038" cy="1855561"/>
      </dsp:txXfrm>
    </dsp:sp>
    <dsp:sp modelId="{25F2C67A-E3A6-470F-A465-BAFC2789F837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7161C-B980-4611-AF1E-DF3706EB4D68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Utilizar em casos de necessidades para facilitar a vida das pessoas.</a:t>
          </a:r>
          <a:endParaRPr lang="en-US" sz="2800" kern="1200" dirty="0"/>
        </a:p>
      </dsp:txBody>
      <dsp:txXfrm>
        <a:off x="0" y="3713843"/>
        <a:ext cx="6269038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C3D3-2E2D-4ED7-8FE0-113555D0D2FF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5B347-7092-41CF-8647-48196D9AAC0F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Contribuir para auxílio das pessoas com comprometimento motor de antebraço, criando um braço robótico de baixo custo;</a:t>
          </a:r>
          <a:endParaRPr lang="en-US" sz="2800" kern="1200" dirty="0"/>
        </a:p>
      </dsp:txBody>
      <dsp:txXfrm>
        <a:off x="0" y="2720"/>
        <a:ext cx="6269038" cy="1855561"/>
      </dsp:txXfrm>
    </dsp:sp>
    <dsp:sp modelId="{BFE4C372-068F-4AF0-80B6-F176FF884224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27872-E181-4EAB-8E39-325E02BF629E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Comandos de voz via </a:t>
          </a:r>
          <a:r>
            <a:rPr lang="pt-BR" sz="2800" i="1" kern="1200" dirty="0"/>
            <a:t>Bluetooth</a:t>
          </a:r>
          <a:r>
            <a:rPr lang="pt-BR" sz="2800" kern="1200" dirty="0"/>
            <a:t> por meio de um aplicativo móvel e interprete o que o usuário está dizendo;</a:t>
          </a:r>
          <a:endParaRPr lang="en-US" sz="2800" kern="1200" dirty="0"/>
        </a:p>
      </dsp:txBody>
      <dsp:txXfrm>
        <a:off x="0" y="1858281"/>
        <a:ext cx="6269038" cy="1855561"/>
      </dsp:txXfrm>
    </dsp:sp>
    <dsp:sp modelId="{989125FF-A35A-4398-8B1C-D8AEBA830C07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1CB4F-2B7D-42BB-9F9A-29EE82EEA39A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Comandos pré-programados para facilitação do usuário.</a:t>
          </a:r>
          <a:endParaRPr lang="en-US" sz="2800" kern="1200" dirty="0"/>
        </a:p>
      </dsp:txBody>
      <dsp:txXfrm>
        <a:off x="0" y="3713843"/>
        <a:ext cx="6269038" cy="185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etapa de pesquisa feita para identificar o modelo do braço que atenderia este projeto;</a:t>
          </a:r>
          <a:endParaRPr lang="en-US" sz="2800" kern="120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Preparação das peças 3D para a impressão e montagem do braço robótico;</a:t>
          </a:r>
          <a:endParaRPr lang="en-US" sz="2800" kern="120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833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impressão;</a:t>
          </a:r>
          <a:endParaRPr lang="en-US" sz="2800" kern="1200" dirty="0"/>
        </a:p>
      </dsp:txBody>
      <dsp:txXfrm>
        <a:off x="0" y="2328334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protótipo;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etapa de pesquisa feita para identificar o modelo do braço que atenderia este projeto;</a:t>
          </a:r>
          <a:endParaRPr lang="en-US" sz="2800" kern="1200" dirty="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Preparação das peças 3D para a impressão e montagem do braço robótico;</a:t>
          </a:r>
          <a:endParaRPr lang="en-US" sz="2800" kern="1200" dirty="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523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</a:t>
          </a:r>
          <a:endParaRPr lang="en-US" sz="2800" kern="1200" dirty="0"/>
        </a:p>
      </dsp:txBody>
      <dsp:txXfrm>
        <a:off x="0" y="2325235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etapa de pesquisa feita para identificar o modelo do braço que atenderia este projeto;</a:t>
          </a:r>
          <a:endParaRPr lang="en-US" sz="2800" kern="1200" dirty="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Preparação das peças 3D para a impressão e montagem do braço robótico;</a:t>
          </a:r>
          <a:endParaRPr lang="en-US" sz="2800" kern="1200" dirty="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523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</a:t>
          </a:r>
          <a:endParaRPr lang="en-US" sz="2800" kern="1200" dirty="0"/>
        </a:p>
      </dsp:txBody>
      <dsp:txXfrm>
        <a:off x="0" y="2325235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356B-D91B-42A3-8008-AA3AC95D862B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F1BB9-98D6-4FAB-9612-AE0990BA2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01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2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97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3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85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37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5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7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1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4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32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7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07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00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8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5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97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9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9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1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64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7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30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9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67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9.jpg"/><Relationship Id="rId5" Type="http://schemas.openxmlformats.org/officeDocument/2006/relationships/diagramLayout" Target="../diagrams/layout5.xml"/><Relationship Id="rId10" Type="http://schemas.openxmlformats.org/officeDocument/2006/relationships/image" Target="../media/image8.jpg"/><Relationship Id="rId4" Type="http://schemas.openxmlformats.org/officeDocument/2006/relationships/diagramData" Target="../diagrams/data5.xml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1.jpg"/><Relationship Id="rId4" Type="http://schemas.openxmlformats.org/officeDocument/2006/relationships/diagramData" Target="../diagrams/data6.xml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41332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err="1"/>
              <a:t>Halp</a:t>
            </a:r>
            <a:r>
              <a:rPr lang="pt-BR" b="1" dirty="0"/>
              <a:t>: Protótipo de Braço Robótico Controlado Por Voz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49603"/>
            <a:ext cx="9144000" cy="1655762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Lucas </a:t>
            </a:r>
            <a:r>
              <a:rPr lang="pt-BR" dirty="0" err="1"/>
              <a:t>Catalano</a:t>
            </a:r>
            <a:r>
              <a:rPr lang="pt-BR" dirty="0"/>
              <a:t> de Souza</a:t>
            </a:r>
          </a:p>
          <a:p>
            <a:r>
              <a:rPr lang="pt-BR" dirty="0"/>
              <a:t>Rogério Arturo de Menezes</a:t>
            </a:r>
          </a:p>
          <a:p>
            <a:r>
              <a:rPr lang="pt-BR" dirty="0"/>
              <a:t>Orientadora: Professora Valéria Maria Volpe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5239A-EF61-45FE-BA2A-8BE5EB4CA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92" y="791586"/>
            <a:ext cx="7291815" cy="113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7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Desenvolvimento Físico</a:t>
            </a:r>
            <a:br>
              <a:rPr lang="pt-BR" sz="3600" dirty="0">
                <a:solidFill>
                  <a:srgbClr val="FFFFFF"/>
                </a:solidFill>
              </a:rPr>
            </a:br>
            <a:br>
              <a:rPr lang="pt-BR" sz="3600" dirty="0">
                <a:solidFill>
                  <a:srgbClr val="FFFFFF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- 1,5m de filamento de impressão 3D para as juntas dos dedos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- 5m linha de nylon para pesca trançada 200lb (libras);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Impressora 3D modelo </a:t>
            </a:r>
            <a:r>
              <a:rPr lang="pt-BR" sz="3100" dirty="0" err="1">
                <a:solidFill>
                  <a:schemeClr val="bg1"/>
                </a:solidFill>
              </a:rPr>
              <a:t>Graber</a:t>
            </a:r>
            <a:r>
              <a:rPr lang="pt-BR" sz="3100" dirty="0">
                <a:solidFill>
                  <a:schemeClr val="bg1"/>
                </a:solidFill>
              </a:rPr>
              <a:t> I3</a:t>
            </a:r>
            <a:endParaRPr lang="pt-BR" sz="36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05D4AC01-7BF8-45AC-8A87-F21D2DC6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6" y="6367930"/>
            <a:ext cx="3137908" cy="4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age1.jpg">
            <a:extLst>
              <a:ext uri="{FF2B5EF4-FFF2-40B4-BE49-F238E27FC236}">
                <a16:creationId xmlns:a16="http://schemas.microsoft.com/office/drawing/2014/main" id="{4B92B039-9AC3-4861-906C-6B07D8CCE90C}"/>
              </a:ext>
            </a:extLst>
          </p:cNvPr>
          <p:cNvPicPr/>
          <p:nvPr/>
        </p:nvPicPr>
        <p:blipFill>
          <a:blip r:embed="rId9"/>
          <a:srcRect r="8669" b="8810"/>
          <a:stretch>
            <a:fillRect/>
          </a:stretch>
        </p:blipFill>
        <p:spPr>
          <a:xfrm>
            <a:off x="4636960" y="3474718"/>
            <a:ext cx="7552943" cy="3383282"/>
          </a:xfrm>
          <a:prstGeom prst="rect">
            <a:avLst/>
          </a:prstGeom>
          <a:ln/>
        </p:spPr>
      </p:pic>
      <p:pic>
        <p:nvPicPr>
          <p:cNvPr id="9" name="image12.jpg">
            <a:extLst>
              <a:ext uri="{FF2B5EF4-FFF2-40B4-BE49-F238E27FC236}">
                <a16:creationId xmlns:a16="http://schemas.microsoft.com/office/drawing/2014/main" id="{34904907-CB16-4EFE-A2D1-A89A879583DB}"/>
              </a:ext>
            </a:extLst>
          </p:cNvPr>
          <p:cNvPicPr/>
          <p:nvPr/>
        </p:nvPicPr>
        <p:blipFill>
          <a:blip r:embed="rId10"/>
          <a:srcRect l="20337" r="14570"/>
          <a:stretch>
            <a:fillRect/>
          </a:stretch>
        </p:blipFill>
        <p:spPr>
          <a:xfrm rot="5400000">
            <a:off x="4811219" y="-174258"/>
            <a:ext cx="3383282" cy="3731798"/>
          </a:xfrm>
          <a:prstGeom prst="rect">
            <a:avLst/>
          </a:prstGeom>
          <a:ln/>
        </p:spPr>
      </p:pic>
      <p:pic>
        <p:nvPicPr>
          <p:cNvPr id="11" name="image8.jpg">
            <a:extLst>
              <a:ext uri="{FF2B5EF4-FFF2-40B4-BE49-F238E27FC236}">
                <a16:creationId xmlns:a16="http://schemas.microsoft.com/office/drawing/2014/main" id="{696B070D-AC2E-4654-92B1-515D50D235C4}"/>
              </a:ext>
            </a:extLst>
          </p:cNvPr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8289890" y="0"/>
            <a:ext cx="3900014" cy="33832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19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712269"/>
            <a:ext cx="4091351" cy="5502264"/>
          </a:xfrm>
        </p:spPr>
        <p:txBody>
          <a:bodyPr>
            <a:noAutofit/>
          </a:bodyPr>
          <a:lstStyle/>
          <a:p>
            <a:pPr lvl="0" fontAlgn="base"/>
            <a:r>
              <a:rPr lang="pt-BR" sz="3600" dirty="0">
                <a:solidFill>
                  <a:schemeClr val="bg1"/>
                </a:solidFill>
              </a:rPr>
              <a:t>Desenvolvimento Mecânico e Eletrônico</a:t>
            </a: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- 7 motores micro servos SG90 ou MG90</a:t>
            </a:r>
            <a:br>
              <a:rPr lang="pt-BR" sz="2800" dirty="0">
                <a:solidFill>
                  <a:schemeClr val="bg1"/>
                </a:solidFill>
              </a:rPr>
            </a:b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- 1 placa Arduino AT Mega 2560</a:t>
            </a:r>
            <a:br>
              <a:rPr lang="pt-BR" sz="2800" dirty="0">
                <a:solidFill>
                  <a:schemeClr val="bg1"/>
                </a:solidFill>
              </a:rPr>
            </a:b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- 1 módulo </a:t>
            </a:r>
            <a:r>
              <a:rPr lang="pt-BR" sz="2800" i="1" dirty="0">
                <a:solidFill>
                  <a:schemeClr val="bg1"/>
                </a:solidFill>
              </a:rPr>
              <a:t>Bluetooth</a:t>
            </a:r>
            <a:br>
              <a:rPr lang="pt-BR" sz="3200" dirty="0"/>
            </a:br>
            <a:endParaRPr lang="pt-BR" sz="2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05D4AC01-7BF8-45AC-8A87-F21D2DC6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6" y="6367930"/>
            <a:ext cx="3137908" cy="4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image9.jpg">
            <a:extLst>
              <a:ext uri="{FF2B5EF4-FFF2-40B4-BE49-F238E27FC236}">
                <a16:creationId xmlns:a16="http://schemas.microsoft.com/office/drawing/2014/main" id="{85A1C420-AB0F-4A41-8472-7CD30300E20F}"/>
              </a:ext>
            </a:extLst>
          </p:cNvPr>
          <p:cNvPicPr/>
          <p:nvPr/>
        </p:nvPicPr>
        <p:blipFill>
          <a:blip r:embed="rId9"/>
          <a:srcRect l="3031" t="21923" r="12743" b="23843"/>
          <a:stretch>
            <a:fillRect/>
          </a:stretch>
        </p:blipFill>
        <p:spPr>
          <a:xfrm>
            <a:off x="4636007" y="0"/>
            <a:ext cx="7552943" cy="3474717"/>
          </a:xfrm>
          <a:prstGeom prst="rect">
            <a:avLst/>
          </a:prstGeom>
          <a:ln/>
        </p:spPr>
      </p:pic>
      <p:pic>
        <p:nvPicPr>
          <p:cNvPr id="15" name="image10.jpg">
            <a:extLst>
              <a:ext uri="{FF2B5EF4-FFF2-40B4-BE49-F238E27FC236}">
                <a16:creationId xmlns:a16="http://schemas.microsoft.com/office/drawing/2014/main" id="{8EC5DBA9-41E4-4E80-BA9E-798F55255973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4632957" y="3429000"/>
            <a:ext cx="7559043" cy="3429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78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Código do Arduino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4.png">
            <a:extLst>
              <a:ext uri="{FF2B5EF4-FFF2-40B4-BE49-F238E27FC236}">
                <a16:creationId xmlns:a16="http://schemas.microsoft.com/office/drawing/2014/main" id="{E9BB25A7-8A1F-48E3-B521-2D0B1622F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5816" y="2426818"/>
            <a:ext cx="2487418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7.png">
            <a:extLst>
              <a:ext uri="{FF2B5EF4-FFF2-40B4-BE49-F238E27FC236}">
                <a16:creationId xmlns:a16="http://schemas.microsoft.com/office/drawing/2014/main" id="{0DB15517-1C18-4B70-A3E1-28D974C8A2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21061" y="2426818"/>
            <a:ext cx="27039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Código do Aplicativo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16.png">
            <a:extLst>
              <a:ext uri="{FF2B5EF4-FFF2-40B4-BE49-F238E27FC236}">
                <a16:creationId xmlns:a16="http://schemas.microsoft.com/office/drawing/2014/main" id="{FA6822C9-4CEB-4B98-AAAA-C2820FF093E9}"/>
              </a:ext>
            </a:extLst>
          </p:cNvPr>
          <p:cNvPicPr/>
          <p:nvPr/>
        </p:nvPicPr>
        <p:blipFill rotWithShape="1">
          <a:blip r:embed="rId3"/>
          <a:srcRect t="5484" r="3" b="19787"/>
          <a:stretch/>
        </p:blipFill>
        <p:spPr>
          <a:xfrm>
            <a:off x="331567" y="2488271"/>
            <a:ext cx="5455917" cy="387473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4.png">
            <a:extLst>
              <a:ext uri="{FF2B5EF4-FFF2-40B4-BE49-F238E27FC236}">
                <a16:creationId xmlns:a16="http://schemas.microsoft.com/office/drawing/2014/main" id="{896909B4-5910-4BA7-9877-913C0B703975}"/>
              </a:ext>
            </a:extLst>
          </p:cNvPr>
          <p:cNvPicPr/>
          <p:nvPr/>
        </p:nvPicPr>
        <p:blipFill rotWithShape="1">
          <a:blip r:embed="rId4"/>
          <a:srcRect r="-6" b="5216"/>
          <a:stretch/>
        </p:blipFill>
        <p:spPr>
          <a:xfrm>
            <a:off x="6445073" y="2488263"/>
            <a:ext cx="5455917" cy="38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Aplicativo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8.jpg">
            <a:extLst>
              <a:ext uri="{FF2B5EF4-FFF2-40B4-BE49-F238E27FC236}">
                <a16:creationId xmlns:a16="http://schemas.microsoft.com/office/drawing/2014/main" id="{8B122CF7-636B-489C-A92A-BD279EF4A8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661" y="2426818"/>
            <a:ext cx="466320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9.jpg">
            <a:extLst>
              <a:ext uri="{FF2B5EF4-FFF2-40B4-BE49-F238E27FC236}">
                <a16:creationId xmlns:a16="http://schemas.microsoft.com/office/drawing/2014/main" id="{11CEF025-F29D-4526-BE19-B60195B58A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9027" y="2426818"/>
            <a:ext cx="5348009" cy="399763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42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A9C29FA-B11B-40A5-B96C-760F189BBB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448" y="119062"/>
            <a:ext cx="4744152" cy="6619875"/>
          </a:xfrm>
          <a:prstGeom prst="rect">
            <a:avLst/>
          </a:prstGeom>
          <a:noFill/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208A03C-D3C4-4A3B-93B8-B111DBC6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336" y="5317588"/>
            <a:ext cx="4880051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Comandos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Configurados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01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5"/>
            <a:ext cx="10515600" cy="3879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B6C2A4-F1AF-46E7-8BC6-FCDBAEFD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83596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ARDUINO (Org.). Open-source electronics platform based on easy-to-use hardware and software. </a:t>
            </a: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&lt;https://www.arduino.cc&gt;.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01 </a:t>
            </a:r>
            <a:r>
              <a:rPr lang="en-US" sz="2000" dirty="0" err="1"/>
              <a:t>dez</a:t>
            </a:r>
            <a:r>
              <a:rPr lang="en-US" sz="2000" dirty="0"/>
              <a:t>. 2019.</a:t>
            </a:r>
          </a:p>
          <a:p>
            <a:endParaRPr lang="en-US" sz="2000" dirty="0"/>
          </a:p>
          <a:p>
            <a:r>
              <a:rPr lang="en-US" sz="2000" dirty="0"/>
              <a:t>AUTODESK. Getting Started with G-Code. </a:t>
            </a: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&lt;https://www.autodesk.com/industry/manufacturing/resources/manufacturing-engineer/g-code&gt;.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02 </a:t>
            </a:r>
            <a:r>
              <a:rPr lang="en-US" sz="2000" dirty="0" err="1"/>
              <a:t>dez</a:t>
            </a:r>
            <a:r>
              <a:rPr lang="en-US" sz="2000" dirty="0"/>
              <a:t>. 2019.</a:t>
            </a:r>
          </a:p>
          <a:p>
            <a:endParaRPr lang="en-US" sz="2000" dirty="0"/>
          </a:p>
          <a:p>
            <a:r>
              <a:rPr lang="en-US" sz="2000" dirty="0"/>
              <a:t>BLENDER (Org.). Free to Use. Free to Change. Free to Share. Free to Sell Your Work. </a:t>
            </a: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&lt;https://www.blender.org/&gt;.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01 </a:t>
            </a:r>
            <a:r>
              <a:rPr lang="en-US" sz="2000" dirty="0" err="1"/>
              <a:t>dez</a:t>
            </a:r>
            <a:r>
              <a:rPr lang="en-US" sz="2000" dirty="0"/>
              <a:t>. 2019.</a:t>
            </a:r>
          </a:p>
          <a:p>
            <a:endParaRPr lang="en-US" sz="2000" dirty="0"/>
          </a:p>
          <a:p>
            <a:r>
              <a:rPr lang="pt-BR" sz="2000" dirty="0"/>
              <a:t>ELETROGATE, (Org.). Módulos Bluetooth HC05 e HC06 para comunicação com dispositivos móveis com Arduino. Disponível em: &lt;https://blog.eletrogate.com/modulos-bluetooth-hc05-e-hc06-para-comunicacao-com-dispositivos-moveis-com-arduino/&gt;. Acesso em: 02 dez. 2019.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32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000" dirty="0"/>
              <a:t>INMOOV. Open </a:t>
            </a:r>
            <a:r>
              <a:rPr lang="pt-BR" sz="2000" dirty="0" err="1"/>
              <a:t>Source</a:t>
            </a:r>
            <a:r>
              <a:rPr lang="pt-BR" sz="2000" dirty="0"/>
              <a:t> </a:t>
            </a:r>
            <a:r>
              <a:rPr lang="pt-BR" sz="2000" dirty="0" err="1"/>
              <a:t>prosthetic</a:t>
            </a:r>
            <a:r>
              <a:rPr lang="pt-BR" sz="2000" dirty="0"/>
              <a:t> </a:t>
            </a:r>
            <a:r>
              <a:rPr lang="pt-BR" sz="2000" dirty="0" err="1"/>
              <a:t>hand</a:t>
            </a:r>
            <a:r>
              <a:rPr lang="pt-BR" sz="2000" dirty="0"/>
              <a:t>, http://inmoov.fr/, 2012. Disponível em: http://inmoov.fr/</a:t>
            </a:r>
            <a:r>
              <a:rPr lang="pt-BR" sz="2000" dirty="0" err="1"/>
              <a:t>hand-and-forarm</a:t>
            </a:r>
            <a:r>
              <a:rPr lang="pt-BR" sz="2000" dirty="0"/>
              <a:t>/. Acesso em: 10 jun. 2019.</a:t>
            </a:r>
          </a:p>
          <a:p>
            <a:endParaRPr lang="pt-BR" sz="2000" dirty="0"/>
          </a:p>
          <a:p>
            <a:r>
              <a:rPr lang="pt-BR" sz="2000" dirty="0"/>
              <a:t>LOPES, Guilherme José; OLIVEIRA, Valter de Lima. Braço Articulado Controlado Remotamente Via Bluetooth. 2013. Conclusão de curso (Bacharelado Engenharia Elétrica/Eletrônica) - UNIVERSIDADE DO VALE DO PARAÍBA, São José dos Campos, 2013. Disponível em: https://drive.google.com/file/d/1oViM1Xqn6-s5LspHumx-0bBc4SsetaDp/</a:t>
            </a:r>
            <a:r>
              <a:rPr lang="pt-BR" sz="2000" dirty="0" err="1"/>
              <a:t>view?usp</a:t>
            </a:r>
            <a:r>
              <a:rPr lang="pt-BR" sz="2000" dirty="0"/>
              <a:t>=</a:t>
            </a:r>
            <a:r>
              <a:rPr lang="pt-BR" sz="2000" dirty="0" err="1"/>
              <a:t>sharing</a:t>
            </a:r>
            <a:r>
              <a:rPr lang="pt-BR" sz="2000" dirty="0"/>
              <a:t>. Acesso em: 10 jun. 2019.</a:t>
            </a:r>
          </a:p>
          <a:p>
            <a:endParaRPr lang="pt-BR" sz="2000" dirty="0"/>
          </a:p>
          <a:p>
            <a:r>
              <a:rPr lang="pt-BR" sz="2000" dirty="0"/>
              <a:t>OLIVEIRA, Bruno Fernando; RITA, Rodrigo Leonardo. Protótipo de mão automatizada controlada por voz. Revista Eletrônica multidisciplinar FACEAR, [S. l.], p. 27-40, 22 dez. 2014. Disponível em: https://drive.google.com/file/d/1KiBETrAOPSGcuZMjTbV26fZWLFE9yrj_/</a:t>
            </a:r>
            <a:r>
              <a:rPr lang="pt-BR" sz="2000" dirty="0" err="1"/>
              <a:t>view?usp</a:t>
            </a:r>
            <a:r>
              <a:rPr lang="pt-BR" sz="2000" dirty="0"/>
              <a:t>=</a:t>
            </a:r>
            <a:r>
              <a:rPr lang="pt-BR" sz="2000" dirty="0" err="1"/>
              <a:t>sharing</a:t>
            </a:r>
            <a:r>
              <a:rPr lang="pt-BR" sz="2000" dirty="0"/>
              <a:t>. Acesso em: 10 jun. 2019.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C6DEA67-B47A-48DB-9B12-2E421D35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6160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000" dirty="0"/>
              <a:t>PUB DEV et al. </a:t>
            </a:r>
            <a:r>
              <a:rPr lang="pt-BR" sz="2000" dirty="0" err="1"/>
              <a:t>Flutter_bluetooth_serial</a:t>
            </a:r>
            <a:r>
              <a:rPr lang="pt-BR" sz="2000" dirty="0"/>
              <a:t>: Implementação básica de Bluetooth clássico para </a:t>
            </a:r>
            <a:r>
              <a:rPr lang="pt-BR" sz="2000" dirty="0" err="1"/>
              <a:t>Flutter</a:t>
            </a:r>
            <a:r>
              <a:rPr lang="pt-BR" sz="2000" dirty="0"/>
              <a:t>.. 0.2. 0.2.2. ed. Https://pub.dev/: Rxlabz@gmail.com, 19 ago. 2019. 92. Disponível em: https://pub.dev/packages/speech_recognition. Acesso em: 17 nov. 2019.</a:t>
            </a:r>
          </a:p>
          <a:p>
            <a:endParaRPr lang="pt-BR" sz="2000" dirty="0"/>
          </a:p>
          <a:p>
            <a:r>
              <a:rPr lang="pt-BR" sz="2000" dirty="0"/>
              <a:t>PUB DEV et al. </a:t>
            </a:r>
            <a:r>
              <a:rPr lang="pt-BR" sz="2000" dirty="0" err="1"/>
              <a:t>Speech_recognition</a:t>
            </a:r>
            <a:r>
              <a:rPr lang="pt-BR" sz="2000" dirty="0"/>
              <a:t>: Um plugin de vibração para usar o reconhecimento de fala. 0.3. 0.3.0+1. ed. Https://pub.dev/: Rxlabz@gmail.com, 30 nov. 2018. 97. Disponível em: https://pub.dev/packages/speech_recognition. Acesso em: 17 nov. 2019.</a:t>
            </a:r>
          </a:p>
          <a:p>
            <a:endParaRPr lang="pt-BR" sz="2000" dirty="0"/>
          </a:p>
          <a:p>
            <a:r>
              <a:rPr lang="pt-BR" sz="2000" dirty="0"/>
              <a:t>TECNOBLOG. Tecnologia de fabricação aditiva. Disponível em: &lt;https://tecnoblog.net/240402/como-funciona-impressora-3d/&gt;. Acesso em: 02 dez. 2019.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C6DEA67-B47A-48DB-9B12-2E421D35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97818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Sumário</a:t>
            </a:r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C29ADE0-8D4F-4430-AC0B-E1E47BAB9822}"/>
              </a:ext>
            </a:extLst>
          </p:cNvPr>
          <p:cNvSpPr txBox="1">
            <a:spLocks/>
          </p:cNvSpPr>
          <p:nvPr/>
        </p:nvSpPr>
        <p:spPr>
          <a:xfrm>
            <a:off x="5010015" y="636190"/>
            <a:ext cx="6906491" cy="5585619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Introdução;</a:t>
            </a:r>
          </a:p>
          <a:p>
            <a:r>
              <a:rPr lang="pt-BR" dirty="0"/>
              <a:t>Justificativa;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Fundamentação Teórica;</a:t>
            </a:r>
          </a:p>
          <a:p>
            <a:r>
              <a:rPr lang="pt-BR" dirty="0"/>
              <a:t>Idealização;</a:t>
            </a:r>
          </a:p>
          <a:p>
            <a:r>
              <a:rPr lang="pt-BR" dirty="0"/>
              <a:t>Metodologia; </a:t>
            </a:r>
          </a:p>
          <a:p>
            <a:r>
              <a:rPr lang="pt-BR" dirty="0"/>
              <a:t>Primeiras Peças;</a:t>
            </a:r>
          </a:p>
          <a:p>
            <a:r>
              <a:rPr lang="pt-BR" dirty="0"/>
              <a:t>Desenvolvimento Físico;</a:t>
            </a:r>
          </a:p>
          <a:p>
            <a:endParaRPr lang="pt-BR" dirty="0"/>
          </a:p>
          <a:p>
            <a:r>
              <a:rPr lang="pt-BR" dirty="0"/>
              <a:t>Desenvolvimento Mecânico e Eletrônico;</a:t>
            </a:r>
          </a:p>
          <a:p>
            <a:r>
              <a:rPr lang="pt-BR" dirty="0"/>
              <a:t>Código do Arduino;</a:t>
            </a:r>
          </a:p>
          <a:p>
            <a:r>
              <a:rPr lang="pt-BR" dirty="0"/>
              <a:t>Código do Aplicativo;</a:t>
            </a:r>
          </a:p>
          <a:p>
            <a:r>
              <a:rPr lang="pt-BR" dirty="0"/>
              <a:t>Aplicativo;</a:t>
            </a:r>
          </a:p>
          <a:p>
            <a:r>
              <a:rPr lang="pt-BR" dirty="0"/>
              <a:t>Comandos Configurados;</a:t>
            </a:r>
          </a:p>
          <a:p>
            <a:r>
              <a:rPr lang="pt-BR" dirty="0"/>
              <a:t>Referências;</a:t>
            </a:r>
          </a:p>
          <a:p>
            <a:r>
              <a:rPr lang="pt-BR" dirty="0"/>
              <a:t>Agradecimentos.</a:t>
            </a:r>
          </a:p>
        </p:txBody>
      </p:sp>
    </p:spTree>
    <p:extLst>
      <p:ext uri="{BB962C8B-B14F-4D97-AF65-F5344CB8AC3E}">
        <p14:creationId xmlns:p14="http://schemas.microsoft.com/office/powerpoint/2010/main" val="303293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60258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6000" dirty="0"/>
              <a:t>Agradecimentos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DF9D5-2745-4F16-B7F0-CEFF22A9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3" y="6165779"/>
            <a:ext cx="2798994" cy="4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117489"/>
              </p:ext>
            </p:extLst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Justificativa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05B1AC0-E3DA-4E6D-B855-AB18AEED0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49417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0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Objetivos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F0AC095-349B-4605-963D-9109346A7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321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78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FFFFFF"/>
                </a:solidFill>
              </a:rPr>
              <a:t>Fundamentação Teórica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7A24384-8540-4F8F-AC1E-C8557CCF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552" y="602900"/>
            <a:ext cx="6921050" cy="6255099"/>
          </a:xfrm>
        </p:spPr>
        <p:txBody>
          <a:bodyPr numCol="1">
            <a:noAutofit/>
          </a:bodyPr>
          <a:lstStyle/>
          <a:p>
            <a:pPr algn="just"/>
            <a:r>
              <a:rPr lang="pt-BR" dirty="0"/>
              <a:t>Arduino;</a:t>
            </a:r>
          </a:p>
          <a:p>
            <a:pPr algn="just"/>
            <a:r>
              <a:rPr lang="pt-BR" dirty="0"/>
              <a:t>Placa Arduino Mega 2560;</a:t>
            </a:r>
          </a:p>
          <a:p>
            <a:pPr algn="just"/>
            <a:r>
              <a:rPr lang="pt-BR" dirty="0"/>
              <a:t>Servo motores;</a:t>
            </a:r>
          </a:p>
          <a:p>
            <a:pPr algn="just"/>
            <a:r>
              <a:rPr lang="pt-BR" dirty="0"/>
              <a:t>Modulo Bluetooth</a:t>
            </a:r>
          </a:p>
          <a:p>
            <a:pPr algn="just"/>
            <a:r>
              <a:rPr lang="pt-BR" dirty="0"/>
              <a:t>Impressora 3D</a:t>
            </a:r>
          </a:p>
          <a:p>
            <a:pPr algn="just"/>
            <a:r>
              <a:rPr lang="pt-BR" dirty="0"/>
              <a:t>Software Blender</a:t>
            </a:r>
          </a:p>
          <a:p>
            <a:pPr algn="just"/>
            <a:r>
              <a:rPr lang="pt-BR" dirty="0"/>
              <a:t>Software </a:t>
            </a:r>
            <a:r>
              <a:rPr lang="pt-BR" dirty="0" err="1"/>
              <a:t>Ultimaker</a:t>
            </a:r>
            <a:r>
              <a:rPr lang="pt-BR" dirty="0"/>
              <a:t> Cura</a:t>
            </a:r>
          </a:p>
          <a:p>
            <a:pPr algn="just"/>
            <a:r>
              <a:rPr lang="pt-BR" dirty="0"/>
              <a:t>G-</a:t>
            </a:r>
            <a:r>
              <a:rPr lang="pt-BR" dirty="0" err="1"/>
              <a:t>code</a:t>
            </a:r>
            <a:endParaRPr lang="pt-BR" dirty="0"/>
          </a:p>
          <a:p>
            <a:pPr algn="just"/>
            <a:r>
              <a:rPr lang="pt-BR" dirty="0" err="1"/>
              <a:t>Flutter</a:t>
            </a:r>
            <a:r>
              <a:rPr lang="pt-BR" dirty="0"/>
              <a:t> e </a:t>
            </a:r>
            <a:r>
              <a:rPr lang="pt-BR" dirty="0" err="1"/>
              <a:t>Dart</a:t>
            </a:r>
            <a:endParaRPr lang="pt-BR" dirty="0"/>
          </a:p>
          <a:p>
            <a:pPr algn="just"/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9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7.jpg">
            <a:extLst>
              <a:ext uri="{FF2B5EF4-FFF2-40B4-BE49-F238E27FC236}">
                <a16:creationId xmlns:a16="http://schemas.microsoft.com/office/drawing/2014/main" id="{E56888EB-B53E-4200-9D45-479EF6BC0CC1}"/>
              </a:ext>
            </a:extLst>
          </p:cNvPr>
          <p:cNvPicPr/>
          <p:nvPr/>
        </p:nvPicPr>
        <p:blipFill rotWithShape="1">
          <a:blip r:embed="rId2"/>
          <a:srcRect l="3118" r="29980" b="1"/>
          <a:stretch/>
        </p:blipFill>
        <p:spPr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4614" y="5708141"/>
            <a:ext cx="3886199" cy="915035"/>
          </a:xfrm>
        </p:spPr>
        <p:txBody>
          <a:bodyPr>
            <a:normAutofit/>
          </a:bodyPr>
          <a:lstStyle/>
          <a:p>
            <a:r>
              <a:rPr lang="pt-BR" sz="2800" dirty="0"/>
              <a:t>Idealização e representação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064" y="3081756"/>
            <a:ext cx="4620544" cy="1775994"/>
          </a:xfrm>
        </p:spPr>
        <p:txBody>
          <a:bodyPr>
            <a:normAutofit/>
          </a:bodyPr>
          <a:lstStyle/>
          <a:p>
            <a:endParaRPr lang="pt-BR" sz="1800"/>
          </a:p>
        </p:txBody>
      </p:sp>
      <p:pic>
        <p:nvPicPr>
          <p:cNvPr id="5" name="image13.jpg">
            <a:extLst>
              <a:ext uri="{FF2B5EF4-FFF2-40B4-BE49-F238E27FC236}">
                <a16:creationId xmlns:a16="http://schemas.microsoft.com/office/drawing/2014/main" id="{3C3473B5-7D3E-45C9-BC5C-D3F4C3A70FF6}"/>
              </a:ext>
            </a:extLst>
          </p:cNvPr>
          <p:cNvPicPr/>
          <p:nvPr/>
        </p:nvPicPr>
        <p:blipFill rotWithShape="1">
          <a:blip r:embed="rId3"/>
          <a:srcRect l="8156" r="1532" b="-1"/>
          <a:stretch/>
        </p:blipFill>
        <p:spPr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8E4D344-1CCE-489A-8711-A2323722311A}"/>
              </a:ext>
            </a:extLst>
          </p:cNvPr>
          <p:cNvSpPr/>
          <p:nvPr/>
        </p:nvSpPr>
        <p:spPr>
          <a:xfrm>
            <a:off x="-2" y="0"/>
            <a:ext cx="579120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Idealização e representação do projeto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90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569084"/>
              </p:ext>
            </p:extLst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Metodologia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4152624"/>
            <a:ext cx="2112264" cy="192024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BR" sz="3600" b="1" dirty="0"/>
              <a:t>Primeiras Peças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8918" y="5108173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4992" y="4151376"/>
            <a:ext cx="3319272" cy="1920240"/>
          </a:xfrm>
        </p:spPr>
        <p:txBody>
          <a:bodyPr anchor="ctr">
            <a:normAutofit/>
          </a:bodyPr>
          <a:lstStyle/>
          <a:p>
            <a:pPr lvl="0" fontAlgn="base"/>
            <a:r>
              <a:rPr lang="pt-BR" dirty="0"/>
              <a:t>Primeiros testes de impressão</a:t>
            </a:r>
          </a:p>
          <a:p>
            <a:pPr lvl="0" fontAlgn="base"/>
            <a:r>
              <a:rPr lang="pt-BR" dirty="0"/>
              <a:t>Primeira peça</a:t>
            </a:r>
            <a:endParaRPr lang="pt-BR" sz="1700" dirty="0"/>
          </a:p>
          <a:p>
            <a:pPr marL="0" indent="0">
              <a:buNone/>
            </a:pPr>
            <a:endParaRPr lang="pt-BR" sz="1700" dirty="0"/>
          </a:p>
        </p:txBody>
      </p:sp>
      <p:pic>
        <p:nvPicPr>
          <p:cNvPr id="20" name="image5.jpg">
            <a:extLst>
              <a:ext uri="{FF2B5EF4-FFF2-40B4-BE49-F238E27FC236}">
                <a16:creationId xmlns:a16="http://schemas.microsoft.com/office/drawing/2014/main" id="{EFD1C7A6-1721-4926-80FB-A92F19F6AD94}"/>
              </a:ext>
            </a:extLst>
          </p:cNvPr>
          <p:cNvPicPr/>
          <p:nvPr/>
        </p:nvPicPr>
        <p:blipFill rotWithShape="1">
          <a:blip r:embed="rId2"/>
          <a:srcRect r="1754" b="-1"/>
          <a:stretch/>
        </p:blipFill>
        <p:spPr>
          <a:xfrm>
            <a:off x="7809462" y="3512354"/>
            <a:ext cx="4382545" cy="3345646"/>
          </a:xfrm>
          <a:prstGeom prst="rect">
            <a:avLst/>
          </a:prstGeom>
        </p:spPr>
      </p:pic>
      <p:pic>
        <p:nvPicPr>
          <p:cNvPr id="22" name="image11.jpg">
            <a:extLst>
              <a:ext uri="{FF2B5EF4-FFF2-40B4-BE49-F238E27FC236}">
                <a16:creationId xmlns:a16="http://schemas.microsoft.com/office/drawing/2014/main" id="{29C33D46-6F06-4689-8B49-2A6480D0B701}"/>
              </a:ext>
            </a:extLst>
          </p:cNvPr>
          <p:cNvPicPr/>
          <p:nvPr/>
        </p:nvPicPr>
        <p:blipFill>
          <a:blip r:embed="rId3"/>
          <a:srcRect l="36633" r="22020"/>
          <a:stretch>
            <a:fillRect/>
          </a:stretch>
        </p:blipFill>
        <p:spPr>
          <a:xfrm rot="5400000">
            <a:off x="8286225" y="-476770"/>
            <a:ext cx="3428999" cy="4382546"/>
          </a:xfrm>
          <a:prstGeom prst="rect">
            <a:avLst/>
          </a:prstGeom>
          <a:ln/>
        </p:spPr>
      </p:pic>
      <p:pic>
        <p:nvPicPr>
          <p:cNvPr id="21" name="image6.jpg">
            <a:extLst>
              <a:ext uri="{FF2B5EF4-FFF2-40B4-BE49-F238E27FC236}">
                <a16:creationId xmlns:a16="http://schemas.microsoft.com/office/drawing/2014/main" id="{48C04013-CD4F-473F-858E-DC4EF4B5730C}"/>
              </a:ext>
            </a:extLst>
          </p:cNvPr>
          <p:cNvPicPr/>
          <p:nvPr/>
        </p:nvPicPr>
        <p:blipFill rotWithShape="1">
          <a:blip r:embed="rId4"/>
          <a:srcRect l="3441" r="12977"/>
          <a:stretch/>
        </p:blipFill>
        <p:spPr>
          <a:xfrm>
            <a:off x="-6" y="10"/>
            <a:ext cx="7642746" cy="685799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795D6EF5-66F7-473B-BF53-27CA9E1F38A7}"/>
              </a:ext>
            </a:extLst>
          </p:cNvPr>
          <p:cNvSpPr/>
          <p:nvPr/>
        </p:nvSpPr>
        <p:spPr>
          <a:xfrm>
            <a:off x="-2" y="0"/>
            <a:ext cx="2524127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Primeiras Peças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97258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1092</Words>
  <Application>Microsoft Office PowerPoint</Application>
  <PresentationFormat>Widescreen</PresentationFormat>
  <Paragraphs>119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Halp: Protótipo de Braço Robótico Controlado Por Voz</vt:lpstr>
      <vt:lpstr>Sumário</vt:lpstr>
      <vt:lpstr>Introdução</vt:lpstr>
      <vt:lpstr>Justificativa</vt:lpstr>
      <vt:lpstr>Objetivos</vt:lpstr>
      <vt:lpstr>Fundamentação Teórica</vt:lpstr>
      <vt:lpstr>Idealização e representação do projeto</vt:lpstr>
      <vt:lpstr>Metodologia</vt:lpstr>
      <vt:lpstr>Primeiras Peças</vt:lpstr>
      <vt:lpstr>Desenvolvimento Físico  - 1,5m de filamento de impressão 3D para as juntas dos dedos  - 5m linha de nylon para pesca trançada 200lb (libras);  - Impressora 3D modelo Graber I3</vt:lpstr>
      <vt:lpstr>Desenvolvimento Mecânico e Eletrônico  - 7 motores micro servos SG90 ou MG90  - 1 placa Arduino AT Mega 2560  - 1 módulo Bluetooth </vt:lpstr>
      <vt:lpstr>Código do Arduino</vt:lpstr>
      <vt:lpstr>Código do Aplicativo</vt:lpstr>
      <vt:lpstr>Aplicativo</vt:lpstr>
      <vt:lpstr>Comandos Configurados </vt:lpstr>
      <vt:lpstr>Conclusão</vt:lpstr>
      <vt:lpstr>Referências</vt:lpstr>
      <vt:lpstr>Referências</vt:lpstr>
      <vt:lpstr>Referências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Halp: Protótipo de Braço Robótico Controlado Por Voz</dc:title>
  <dc:creator>Rodrigo Arturo</dc:creator>
  <cp:lastModifiedBy>Lucas</cp:lastModifiedBy>
  <cp:revision>12</cp:revision>
  <dcterms:created xsi:type="dcterms:W3CDTF">2019-12-10T23:58:40Z</dcterms:created>
  <dcterms:modified xsi:type="dcterms:W3CDTF">2019-12-11T00:50:56Z</dcterms:modified>
</cp:coreProperties>
</file>