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2" pos="7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nyapat Plangpranet" initials="PP" lastIdx="1" clrIdx="0">
    <p:extLst>
      <p:ext uri="{19B8F6BF-5375-455C-9EA6-DF929625EA0E}">
        <p15:presenceInfo xmlns:p15="http://schemas.microsoft.com/office/powerpoint/2012/main" userId="5d0800eafc12e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38" y="48"/>
      </p:cViewPr>
      <p:guideLst>
        <p:guide orient="horz" pos="3792"/>
        <p:guide pos="7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7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5273-B4FB-43FF-9093-154EF557262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8AAB6-52A7-44B4-86DD-297001E8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750275" y="1528315"/>
            <a:ext cx="13809785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HUMAN</a:t>
            </a:r>
            <a:endParaRPr lang="en-US" sz="25000" b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20612" y="1447999"/>
            <a:ext cx="13809785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HUMAN</a:t>
            </a:r>
            <a:endParaRPr lang="en-US" sz="25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79400"/>
            <a:ext cx="9448801" cy="629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9952" y="2474259"/>
            <a:ext cx="3523129" cy="18960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6846" y="2868278"/>
            <a:ext cx="3455894" cy="110799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LGBTQ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0" y="66890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loud Light" panose="02000000000000000000" pitchFamily="50" charset="-34"/>
                <a:cs typeface="Cloud Light" panose="02000000000000000000" pitchFamily="50" charset="-34"/>
              </a:rPr>
              <a:t>Web Developer</a:t>
            </a:r>
            <a:endParaRPr lang="en-US" sz="36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0" y="54263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err="1" smtClean="0">
                <a:latin typeface="Cloud Light" panose="02000000000000000000" pitchFamily="50" charset="-34"/>
                <a:cs typeface="Cloud Light" panose="02000000000000000000" pitchFamily="50" charset="-34"/>
              </a:rPr>
              <a:t>ซีน</a:t>
            </a:r>
            <a:r>
              <a:rPr lang="th-TH" sz="32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					</a:t>
            </a:r>
            <a:r>
              <a:rPr lang="th-TH" sz="3200" dirty="0" err="1" smtClean="0">
                <a:latin typeface="Cloud Light" panose="02000000000000000000" pitchFamily="50" charset="-34"/>
                <a:cs typeface="Cloud Light" panose="02000000000000000000" pitchFamily="50" charset="-34"/>
              </a:rPr>
              <a:t>อ๊อฟ</a:t>
            </a:r>
            <a:endParaRPr lang="en-US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6" y="1678911"/>
            <a:ext cx="3383768" cy="3383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05" y="1678911"/>
            <a:ext cx="3383768" cy="3383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34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9815" y="4721461"/>
            <a:ext cx="83062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i="0" u="none" strike="noStrike" cap="none" normalizeH="0" baseline="0" dirty="0" smtClean="0">
                <a:ln>
                  <a:noFill/>
                </a:ln>
                <a:solidFill>
                  <a:srgbClr val="1C1E21"/>
                </a:solidFill>
                <a:effectLst/>
                <a:latin typeface="Cloud Light" panose="02000000000000000000" pitchFamily="50" charset="-34"/>
                <a:cs typeface="Cloud Light" panose="02000000000000000000" pitchFamily="50" charset="-34"/>
              </a:rPr>
              <a:t>จาก</a:t>
            </a:r>
            <a:r>
              <a:rPr kumimoji="0" lang="th-TH" sz="2400" i="0" u="none" strike="noStrike" cap="none" normalizeH="0" baseline="0" dirty="0" smtClean="0">
                <a:ln>
                  <a:noFill/>
                </a:ln>
                <a:solidFill>
                  <a:srgbClr val="1C1E21"/>
                </a:solidFill>
                <a:effectLst/>
                <a:latin typeface="Cloud Light" panose="02000000000000000000" pitchFamily="50" charset="-34"/>
                <a:cs typeface="Cloud Light" panose="02000000000000000000" pitchFamily="50" charset="-34"/>
              </a:rPr>
              <a:t>สถานการณ์ทั่วโลก ผู้ที่เป็นเลสเบี้ยน เกย์ ไบเซ็กช่วล </a:t>
            </a:r>
            <a:r>
              <a:rPr lang="th-TH" sz="2400" dirty="0" smtClean="0">
                <a:solidFill>
                  <a:srgbClr val="1C1E2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และ </a:t>
            </a:r>
            <a:r>
              <a:rPr kumimoji="0" lang="th-TH" sz="2400" i="0" u="none" strike="noStrike" cap="none" normalizeH="0" baseline="0" dirty="0" smtClean="0">
                <a:ln>
                  <a:noFill/>
                </a:ln>
                <a:solidFill>
                  <a:srgbClr val="1C1E21"/>
                </a:solidFill>
                <a:effectLst/>
                <a:latin typeface="Cloud Light" panose="02000000000000000000" pitchFamily="50" charset="-34"/>
                <a:cs typeface="Cloud Light" panose="02000000000000000000" pitchFamily="50" charset="-34"/>
              </a:rPr>
              <a:t>บุคคลข้ามเพศ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1C1E21"/>
                </a:solidFill>
                <a:effectLst/>
                <a:latin typeface="Cloud Light" panose="02000000000000000000" pitchFamily="50" charset="-34"/>
                <a:cs typeface="Cloud Light" panose="02000000000000000000" pitchFamily="50" charset="-34"/>
              </a:rPr>
              <a:t>(transgender) </a:t>
            </a:r>
            <a:r>
              <a:rPr kumimoji="0" lang="th-TH" sz="2400" i="0" u="none" strike="noStrike" cap="none" normalizeH="0" baseline="0" dirty="0" smtClean="0">
                <a:ln>
                  <a:noFill/>
                </a:ln>
                <a:solidFill>
                  <a:srgbClr val="1C1E21"/>
                </a:solidFill>
                <a:effectLst/>
                <a:latin typeface="Cloud Light" panose="02000000000000000000" pitchFamily="50" charset="-34"/>
                <a:cs typeface="Cloud Light" panose="02000000000000000000" pitchFamily="50" charset="-34"/>
              </a:rPr>
              <a:t>นั้นมักจะถูกละเมิดสิทธิมนุษยชนอยู่เป็นประจำ ไม่ว่าจะเป็นถูกซ้อม ถูกจำคุก หรือแม้กระทั่งถูกฆ่าจากรัฐบาลของประเทศตัวเองเพียงเพราะตัวตนของพวกเขา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loud Light" panose="02000000000000000000" pitchFamily="50" charset="-34"/>
                <a:cs typeface="Cloud Light" panose="02000000000000000000" pitchFamily="50" charset="-34"/>
              </a:rPr>
              <a:t/>
            </a:r>
            <a:b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loud Light" panose="02000000000000000000" pitchFamily="50" charset="-34"/>
                <a:cs typeface="Cloud Light" panose="02000000000000000000" pitchFamily="50" charset="-34"/>
              </a:rPr>
            </a:b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pic>
        <p:nvPicPr>
          <p:cNvPr id="1026" name="Picture 2" descr="https://www.advocate.com/sites/advocate.com/files/2016/02/23/lgbt-jail-x7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304" y="816605"/>
            <a:ext cx="4881289" cy="36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2638567"/>
            <a:ext cx="10515600" cy="2773363"/>
          </a:xfrm>
        </p:spPr>
        <p:txBody>
          <a:bodyPr>
            <a:normAutofit/>
          </a:bodyPr>
          <a:lstStyle/>
          <a:p>
            <a:endParaRPr lang="th-TH" sz="2400" dirty="0"/>
          </a:p>
          <a:p>
            <a:pPr marL="0" indent="0">
              <a:buNone/>
            </a:pPr>
            <a:r>
              <a:rPr lang="th-TH" sz="2400" b="1" dirty="0" smtClean="0"/>
              <a:t>ข้อ </a:t>
            </a:r>
            <a:r>
              <a:rPr lang="th-TH" sz="2400" b="1" dirty="0"/>
              <a:t>2 </a:t>
            </a:r>
            <a:r>
              <a:rPr lang="th-TH" sz="2400" dirty="0"/>
              <a:t>ทุกคนย่อมมีสิทธิและอิสรภาพทั้งปวงตามที่กำหนดไว้ในปฏิญญานี้ โดยปราศจากการแบ่งแยกไม่ว่าชนิดใด อาทิ เชื้อชาติ ผิว เพศ ภาษา ศาสนา ความคิดเห็นทางการเมืองหรือทางอื่น พื้นเพทางชาติหรือสังคม ทรัพย์สิน การเกิด หรือสถานะอื่น นอกเหนือจากนี้ จะไม่มีการแบ่งแยกใดบนพื้นฐานของสถานะทางการเมือง ทางกฎหมาย หรือทางการระหว่างประเทศของประเทศ หรือดินแดนที่บุคคลสังกัด ไม่ว่าดินแดนนี้จะเป็นเอกราช อยู่ในความพิทักษ์ มิได้ปกครองตนเอง หรืออยู่ภายใต้การจำกัดอธิปไตยอื่น</a:t>
            </a:r>
            <a:r>
              <a:rPr lang="th-TH" sz="2400" dirty="0" smtClean="0"/>
              <a:t>ใด</a:t>
            </a:r>
            <a:endParaRPr lang="th-TH" sz="2400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0" y="144382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/>
              <a:t> </a:t>
            </a:r>
            <a:r>
              <a:rPr lang="th-TH" sz="2800" b="1" dirty="0"/>
              <a:t>ปฏิญญาสากลว่าด้วยสิทธิมนุษยชน</a:t>
            </a:r>
          </a:p>
          <a:p>
            <a:pPr algn="ctr"/>
            <a:r>
              <a:rPr lang="en-US" sz="2800" b="1" dirty="0"/>
              <a:t>Universal Declaration of Human Rights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2016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7636" y="2904978"/>
            <a:ext cx="8780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เว็บไซต์</a:t>
            </a:r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นี้ในส่วนแรกของเว็บจะนำเสนอเป็น </a:t>
            </a:r>
            <a:r>
              <a:rPr lang="en-US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box content </a:t>
            </a:r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ให้ได้เลือกอ่านทำให้ผู้ที่เข้ามาอ่านได้คิด ตั้งคำถามตาม และ เปลี่ยนความคิดว่าควรเลิกแบ่งแยกหรือมีอคติกับกลุ่มคนที่มีความหลากหลายทางเพศเพราะเรื่องแบบนี้มันควรจะเป็นเรื่อง</a:t>
            </a:r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ปกติธรรมดา</a:t>
            </a:r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ทั่วไปเพราะไม่ว่าคุณจะมีรสนิยมทางเพศแบบไหนยังไงคุณก็คือ </a:t>
            </a:r>
            <a:r>
              <a:rPr lang="en-US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“</a:t>
            </a:r>
            <a:r>
              <a:rPr lang="en-US" sz="2400" b="1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HUMAN”</a:t>
            </a:r>
            <a:r>
              <a:rPr lang="th-TH" sz="2400" b="1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ที่มี </a:t>
            </a:r>
            <a:r>
              <a:rPr lang="en-US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Human right </a:t>
            </a:r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และ</a:t>
            </a:r>
            <a:r>
              <a:rPr lang="en-GB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r>
              <a:rPr lang="en-US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R</a:t>
            </a:r>
            <a:r>
              <a:rPr lang="en-GB" sz="2400" dirty="0" err="1" smtClean="0">
                <a:latin typeface="Cloud Light" panose="02000000000000000000" pitchFamily="50" charset="-34"/>
                <a:cs typeface="Cloud Light" panose="02000000000000000000" pitchFamily="50" charset="-34"/>
              </a:rPr>
              <a:t>espect</a:t>
            </a:r>
            <a:r>
              <a:rPr lang="en-GB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 human right </a:t>
            </a:r>
            <a:r>
              <a:rPr lang="th-TH" sz="24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เหมือนกับทุกคนบนโลกนี้</a:t>
            </a:r>
            <a:endParaRPr lang="en-US" sz="24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2" name="กล่องข้อความ 1"/>
          <p:cNvSpPr txBox="1"/>
          <p:nvPr/>
        </p:nvSpPr>
        <p:spPr>
          <a:xfrm>
            <a:off x="-18030" y="18918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/>
              <a:t>สิ่งที่ได้จากเว็บไซต์</a:t>
            </a:r>
            <a:endParaRPr lang="th-TH" sz="3200" b="1" dirty="0"/>
          </a:p>
        </p:txBody>
      </p:sp>
    </p:spTree>
    <p:extLst>
      <p:ext uri="{BB962C8B-B14F-4D97-AF65-F5344CB8AC3E}">
        <p14:creationId xmlns:p14="http://schemas.microsoft.com/office/powerpoint/2010/main" val="30583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23602" t="4058" r="12833" b="3032"/>
          <a:stretch/>
        </p:blipFill>
        <p:spPr>
          <a:xfrm>
            <a:off x="3857610" y="419972"/>
            <a:ext cx="7410735" cy="609001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873457" y="3003312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Wireframe</a:t>
            </a:r>
            <a:endParaRPr lang="th-TH" sz="36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80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0318" y="705853"/>
            <a:ext cx="4347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ให้ทดลองทำแบบสอบถาม</a:t>
            </a:r>
          </a:p>
          <a:p>
            <a:pPr algn="ctr"/>
            <a:r>
              <a:rPr lang="en-US" sz="32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“</a:t>
            </a:r>
            <a:r>
              <a:rPr lang="th-TH" sz="32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แล้วคุณล่ะเป็นเพศไหน</a:t>
            </a:r>
            <a:r>
              <a:rPr lang="en-US" sz="32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”</a:t>
            </a:r>
            <a:endParaRPr lang="en-US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30318" y="2149642"/>
            <a:ext cx="685800" cy="685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7811" y="2149642"/>
            <a:ext cx="685800" cy="685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4305" y="3429000"/>
            <a:ext cx="685800" cy="685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41798" y="3429000"/>
            <a:ext cx="685800" cy="685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48373" y="4708358"/>
            <a:ext cx="685800" cy="685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65866" y="4708358"/>
            <a:ext cx="685800" cy="685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8763" y="2330116"/>
            <a:ext cx="336883" cy="336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541798" y="3503750"/>
            <a:ext cx="1007070" cy="381411"/>
            <a:chOff x="8870855" y="3137414"/>
            <a:chExt cx="1007070" cy="381411"/>
          </a:xfrm>
        </p:grpSpPr>
        <p:sp>
          <p:nvSpPr>
            <p:cNvPr id="20" name="Rectangle 19"/>
            <p:cNvSpPr/>
            <p:nvPr/>
          </p:nvSpPr>
          <p:spPr>
            <a:xfrm rot="2910953">
              <a:off x="9288379" y="2835442"/>
              <a:ext cx="256674" cy="9224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9079524">
              <a:off x="8870855" y="3137414"/>
              <a:ext cx="245889" cy="3814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94349" y="4654334"/>
            <a:ext cx="739824" cy="739824"/>
            <a:chOff x="5451628" y="4500618"/>
            <a:chExt cx="739824" cy="739824"/>
          </a:xfrm>
        </p:grpSpPr>
        <p:sp>
          <p:nvSpPr>
            <p:cNvPr id="24" name="Rectangle 23"/>
            <p:cNvSpPr/>
            <p:nvPr/>
          </p:nvSpPr>
          <p:spPr>
            <a:xfrm rot="2910953">
              <a:off x="5718607" y="4500618"/>
              <a:ext cx="205865" cy="739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9009379">
              <a:off x="5701484" y="4500618"/>
              <a:ext cx="205865" cy="7398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4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5283822" y="818909"/>
            <a:ext cx="1624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Design</a:t>
            </a:r>
            <a:endParaRPr lang="en-US" sz="36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pic>
        <p:nvPicPr>
          <p:cNvPr id="13" name="รูปภาพ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50" y="1521866"/>
            <a:ext cx="5288898" cy="3963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กล่องข้อความ 13"/>
          <p:cNvSpPr txBox="1"/>
          <p:nvPr/>
        </p:nvSpPr>
        <p:spPr>
          <a:xfrm>
            <a:off x="0" y="55420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err="1" smtClean="0">
                <a:latin typeface="Cloud Light" panose="02000000000000000000" pitchFamily="50" charset="-34"/>
                <a:cs typeface="Cloud Light" panose="02000000000000000000" pitchFamily="50" charset="-34"/>
              </a:rPr>
              <a:t>กฤษฏิ์</a:t>
            </a:r>
            <a:endParaRPr lang="en-US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482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5143560" y="668909"/>
            <a:ext cx="190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Content</a:t>
            </a:r>
            <a:endParaRPr lang="en-US" sz="36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0" y="54263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ต้น					</a:t>
            </a:r>
            <a:r>
              <a:rPr lang="th-TH" sz="3200" dirty="0" err="1" smtClean="0">
                <a:latin typeface="Cloud Light" panose="02000000000000000000" pitchFamily="50" charset="-34"/>
                <a:cs typeface="Cloud Light" panose="02000000000000000000" pitchFamily="50" charset="-34"/>
              </a:rPr>
              <a:t>โฟร์ท</a:t>
            </a:r>
            <a:endParaRPr lang="en-US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69" y="1667658"/>
            <a:ext cx="3409828" cy="3406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59" y="1667658"/>
            <a:ext cx="3406276" cy="3406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65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0" y="66890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latin typeface="Cloud Light" panose="02000000000000000000" pitchFamily="50" charset="-34"/>
                <a:cs typeface="Cloud Light" panose="02000000000000000000" pitchFamily="50" charset="-34"/>
              </a:rPr>
              <a:t>WordPress</a:t>
            </a:r>
            <a:r>
              <a:rPr lang="en-US" sz="3600" dirty="0">
                <a:latin typeface="Cloud Light" panose="02000000000000000000" pitchFamily="50" charset="-34"/>
                <a:cs typeface="Cloud Light" panose="02000000000000000000" pitchFamily="50" charset="-34"/>
              </a:rPr>
              <a:t> Developer</a:t>
            </a:r>
            <a:endParaRPr lang="en-US" sz="36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0" y="54263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 smtClean="0">
                <a:latin typeface="Cloud Light" panose="02000000000000000000" pitchFamily="50" charset="-34"/>
                <a:cs typeface="Cloud Light" panose="02000000000000000000" pitchFamily="50" charset="-34"/>
              </a:rPr>
              <a:t>มีน					</a:t>
            </a:r>
            <a:r>
              <a:rPr lang="th-TH" sz="3200" dirty="0" err="1" smtClean="0">
                <a:latin typeface="Cloud Light" panose="02000000000000000000" pitchFamily="50" charset="-34"/>
                <a:cs typeface="Cloud Light" panose="02000000000000000000" pitchFamily="50" charset="-34"/>
              </a:rPr>
              <a:t>โอ๊ป</a:t>
            </a:r>
            <a:endParaRPr lang="en-US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43" y="1671205"/>
            <a:ext cx="3406276" cy="3399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80" y="1703857"/>
            <a:ext cx="3330136" cy="3333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69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287</Words>
  <Application>Microsoft Office PowerPoint</Application>
  <PresentationFormat>แบบจอกว้าง</PresentationFormat>
  <Paragraphs>21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Cloud Light</vt:lpstr>
      <vt:lpstr>Cordia New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Punyapat Plangpranet</dc:creator>
  <cp:lastModifiedBy>Puntakarn Kaewsanghan</cp:lastModifiedBy>
  <cp:revision>19</cp:revision>
  <dcterms:created xsi:type="dcterms:W3CDTF">2019-04-30T17:00:20Z</dcterms:created>
  <dcterms:modified xsi:type="dcterms:W3CDTF">2019-05-01T07:22:29Z</dcterms:modified>
</cp:coreProperties>
</file>