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>
        <p:scale>
          <a:sx n="100" d="100"/>
          <a:sy n="100" d="100"/>
        </p:scale>
        <p:origin x="8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F61378-15ED-4042-A53A-5841E704CD95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D1F90F-E402-40CB-9B2F-08EECBB36C2D}" type="datetime1">
              <a:rPr lang="th-TH" smtClean="0"/>
              <a:t>11/08/63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E9CC6D-FE19-46F6-91BF-97C422AA06FB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46FD7F-9F3F-4820-A770-D2DCC99DF60F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ตัวแทนวันที่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2CB5B-2134-44FC-9AB6-ADF4CC4C0B6A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12" name="ตัวแทนท้ายกระดา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ตัวแทนหมายเลขสไลด์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34CF9-3607-4163-B0AF-C05B1C5E394B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2734B2-2EFD-4A75-9369-BA4728C04AAE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120EBB-2394-42DF-B497-39935672E343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FA734-1D8B-44BD-B41C-006C3F8585E3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9DF848-F2D8-4232-95F5-9CD083AF4492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615087-67A0-4011-BACD-002B2E3EE475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1260465C-C444-452E-879B-C7FB69E491D8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10" name="ตัวแทนท้ายกระดา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ตัวแทนหมายเลขสไลด์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73317-3D85-41F5-BCE2-188655733ED8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6EFA600-0A9C-4821-991C-104EFA012074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สี่เหลี่ยมผืนผ้า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สี่เหลี่ยมผืนผ้า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" TargetMode="External"/><Relationship Id="rId2" Type="http://schemas.openxmlformats.org/officeDocument/2006/relationships/hyperlink" Target="https://saixii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818315"/>
            <a:ext cx="10993546" cy="468233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th-TH" sz="1800" dirty="0">
                <a:latin typeface="JasmineUPC" panose="02020603050405020304" pitchFamily="18" charset="-34"/>
                <a:cs typeface="JasmineUPC" panose="02020603050405020304" pitchFamily="18" charset="-34"/>
              </a:rPr>
              <a:t>กลุ่ม </a:t>
            </a:r>
            <a:r>
              <a:rPr lang="en-US" sz="18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Space_bar</a:t>
            </a:r>
            <a:endParaRPr lang="en-US" sz="1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rtl="0"/>
            <a:endParaRPr lang="th-th" sz="1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6D5034-70F2-4203-AE56-F20D24CC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16" y="1227509"/>
            <a:ext cx="3991500" cy="158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6340DD-62D2-4AF0-8D2E-B9D5715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</a:rPr>
              <a:t>JSON </a:t>
            </a:r>
            <a:r>
              <a:rPr lang="th-TH" b="1" i="0" dirty="0">
                <a:effectLst/>
              </a:rPr>
              <a:t>คืออะไร</a:t>
            </a:r>
            <a:endParaRPr lang="th-TH" dirty="0"/>
          </a:p>
        </p:txBody>
      </p:sp>
      <p:pic>
        <p:nvPicPr>
          <p:cNvPr id="6" name="รูปภาพ 5" descr="รูปภาพประกอบด้วย นาฬิก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0664D13-9D7A-439E-8840-A889BA7D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28" y="2378269"/>
            <a:ext cx="6650991" cy="2261336"/>
          </a:xfrm>
          <a:prstGeom prst="rect">
            <a:avLst/>
          </a:prstGeom>
          <a:noFill/>
        </p:spPr>
      </p:pic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1502E9D-B0CC-47C3-A0A5-3994452E9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	JSON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ย่อมาจาก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JavaScript Object Notation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มันก็คือ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Standard format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อย่างหนึ่งที่เป็น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text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และสามารถอ่านออกได้ด้วยตาเปล่า ใช้ในการสร้าง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object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ขึ้นมาเพื่อส่งข้อมูลระหว่าง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application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หรือ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Applications Program Interface (API)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โดย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format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จะมีรูปแบบเป็น คู่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Key-Value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หรือเป็นแบบ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Array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และสามารถนำมาใช้แทน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XML format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ได้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D042BCB-F0CB-436C-9100-48A8A45C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DD34CF9-3607-4163-B0AF-C05B1C5E394B}" type="datetime1">
              <a:rPr lang="th-TH" smtClean="0"/>
              <a:pPr rtl="0">
                <a:spcAft>
                  <a:spcPts val="600"/>
                </a:spcAft>
              </a:pPr>
              <a:t>11/08/63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9F5C3A8-48A4-4DAE-8BD1-7DBAA1CE6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135" y="813826"/>
            <a:ext cx="10993549" cy="1475013"/>
          </a:xfrm>
        </p:spPr>
        <p:txBody>
          <a:bodyPr>
            <a:normAutofit/>
          </a:bodyPr>
          <a:lstStyle/>
          <a:p>
            <a:r>
              <a:rPr lang="th-TH" sz="3200" b="1" i="0" dirty="0">
                <a:solidFill>
                  <a:srgbClr val="555555"/>
                </a:solidFill>
                <a:effectLst/>
                <a:latin typeface="Montserrat"/>
              </a:rPr>
              <a:t>ประเภทของ </a:t>
            </a:r>
            <a:r>
              <a:rPr lang="en-US" sz="3200" b="1" i="0" dirty="0">
                <a:solidFill>
                  <a:srgbClr val="555555"/>
                </a:solidFill>
                <a:effectLst/>
                <a:latin typeface="Montserrat"/>
              </a:rPr>
              <a:t>JSON</a:t>
            </a:r>
            <a:br>
              <a:rPr lang="en-US" sz="3200" b="1" i="0" dirty="0">
                <a:solidFill>
                  <a:srgbClr val="555555"/>
                </a:solidFill>
                <a:effectLst/>
                <a:latin typeface="Montserrat"/>
              </a:rPr>
            </a:br>
            <a:endParaRPr lang="en-US" sz="32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AF713F8-003E-497E-A88F-3E5F134C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342732"/>
            <a:ext cx="10993546" cy="28080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 Number: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ตัวเลขเท่านั้น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 String: Unicode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ใช้เครื่องหมาย 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double-quote (“)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เป็นตัวบ่งบอก และสามารถใช้ 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backslash syntax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ได้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 Boolean: True or False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 Array: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ชุดข้อมูล ซึ่งจะเป็นชนิดใดก็ได้ ใช้สัญลักษณ์ 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square bracket [var1,var2]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เป็นตัวแสดง และคั้นด้วย 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comma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แต่</a:t>
            </a:r>
            <a:r>
              <a:rPr lang="th-TH" b="0" i="0" dirty="0" err="1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ะล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ค่าใน 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array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 Object: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ชุดข้อมูลที่เป็นคู่ 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Key-Value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แบบ 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strings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ใช้สัญลักษณ์ปีกกา {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key1:value1,key2:value2}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ใช้ 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comma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เป็นตัวแบ่งแต่ละคู่ และใช้ 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colon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เป็นตัวแบ่งระหว่าง 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key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 Null: </a:t>
            </a:r>
            <a:r>
              <a:rPr lang="th-TH" b="0" i="0" dirty="0">
                <a:solidFill>
                  <a:schemeClr val="bg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ค่าว่าง</a:t>
            </a:r>
          </a:p>
          <a:p>
            <a:endParaRPr lang="en-US" dirty="0">
              <a:solidFill>
                <a:schemeClr val="bg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36ABC97-2474-4D33-96D7-4447B17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260465C-C444-452E-879B-C7FB69E491D8}" type="datetime1">
              <a:rPr lang="th-TH" smtClean="0"/>
              <a:pPr rtl="0">
                <a:spcAft>
                  <a:spcPts val="600"/>
                </a:spcAft>
              </a:pPr>
              <a:t>11/08/63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6D5759-2C01-4D0F-BC94-E00D205F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19" y="1551333"/>
            <a:ext cx="2981291" cy="170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6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FB9B974-CCEF-488A-BBCF-BB2A8CC6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54" y="1727948"/>
            <a:ext cx="11029616" cy="988332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555555"/>
                </a:solidFill>
                <a:effectLst/>
                <a:latin typeface="Montserrat"/>
              </a:rPr>
              <a:t>        JSON Schema</a:t>
            </a:r>
            <a:endParaRPr lang="en-US" sz="32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200BDE-6998-4F92-B714-0B0B8BE1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DD34CF9-3607-4163-B0AF-C05B1C5E394B}" type="datetime1">
              <a:rPr lang="th-TH" smtClean="0"/>
              <a:pPr rtl="0">
                <a:spcAft>
                  <a:spcPts val="600"/>
                </a:spcAft>
              </a:pPr>
              <a:t>11/08/63</a:t>
            </a:fld>
            <a:endParaRPr lang="en-US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353653C-9B41-4F12-976D-7A69F45665E0}"/>
              </a:ext>
            </a:extLst>
          </p:cNvPr>
          <p:cNvSpPr txBox="1"/>
          <p:nvPr/>
        </p:nvSpPr>
        <p:spPr>
          <a:xfrm>
            <a:off x="807696" y="3264558"/>
            <a:ext cx="468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 JSON Schema </a:t>
            </a:r>
            <a:r>
              <a:rPr lang="th-TH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ใช้สำหรับแสดง </a:t>
            </a:r>
            <a:r>
              <a:rPr lang="en-US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format </a:t>
            </a:r>
            <a:r>
              <a:rPr lang="th-TH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โครงสร้างของ </a:t>
            </a:r>
            <a:r>
              <a:rPr lang="en-US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JSON </a:t>
            </a:r>
            <a:r>
              <a:rPr lang="th-TH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เพื่อทำ </a:t>
            </a:r>
            <a:r>
              <a:rPr lang="en-US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validation, documentation </a:t>
            </a:r>
            <a:r>
              <a:rPr lang="th-TH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interaction control </a:t>
            </a:r>
            <a:r>
              <a:rPr lang="th-TH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เอาง่ายๆคือการติดต่อไปยัง </a:t>
            </a:r>
            <a:r>
              <a:rPr lang="en-US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application </a:t>
            </a:r>
            <a:r>
              <a:rPr lang="th-TH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เราจำเป็นต้องส่ง </a:t>
            </a:r>
            <a:r>
              <a:rPr lang="en-US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request </a:t>
            </a:r>
            <a:r>
              <a:rPr lang="th-TH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ที่ทาง </a:t>
            </a:r>
            <a:r>
              <a:rPr lang="en-US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application </a:t>
            </a:r>
            <a:r>
              <a:rPr lang="th-TH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ต้องการไปให้ครบถ้วน ซึ่ง </a:t>
            </a:r>
            <a:r>
              <a:rPr lang="en-US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Schema </a:t>
            </a:r>
            <a:r>
              <a:rPr lang="th-TH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จะเป็นตัวบอกว่าข้อมูลต้องมีอะไรบ้าง ซึ่งใช้หลักการเดียวกับ </a:t>
            </a:r>
            <a:r>
              <a:rPr lang="en-US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XML Schema (XSD)  </a:t>
            </a:r>
            <a:r>
              <a:rPr lang="th-TH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ถึงจะไม่มีมาตราฐานของ </a:t>
            </a:r>
            <a:r>
              <a:rPr lang="en-US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file extension </a:t>
            </a:r>
            <a:r>
              <a:rPr lang="th-TH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แต่หลายคนก็แนะนำว่าให้ใช้  .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schema.json</a:t>
            </a: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122" name="Picture 2" descr="Using JSON schema to validate your data | Diggernaut">
            <a:extLst>
              <a:ext uri="{FF2B5EF4-FFF2-40B4-BE49-F238E27FC236}">
                <a16:creationId xmlns:a16="http://schemas.microsoft.com/office/drawing/2014/main" id="{5D2A18D6-8DA1-4AC7-931B-82AF98192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515" y="2530698"/>
            <a:ext cx="5585951" cy="218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91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849F9DF-98F4-4B00-9C39-31DD3577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5090"/>
            <a:ext cx="11029616" cy="5804788"/>
          </a:xfrm>
        </p:spPr>
        <p:txBody>
          <a:bodyPr>
            <a:normAutofit/>
          </a:bodyPr>
          <a:lstStyle/>
          <a:p>
            <a:pPr algn="ctr"/>
            <a:r>
              <a:rPr lang="th-TH" b="1" i="0" dirty="0">
                <a:solidFill>
                  <a:srgbClr val="555555"/>
                </a:solidFill>
                <a:effectLst/>
                <a:latin typeface="Montserrat"/>
              </a:rPr>
              <a:t>ตัวอย่าง </a:t>
            </a:r>
            <a:r>
              <a:rPr lang="en-US" b="1" i="0" dirty="0">
                <a:solidFill>
                  <a:srgbClr val="555555"/>
                </a:solidFill>
                <a:effectLst/>
                <a:latin typeface="Montserrat"/>
              </a:rPr>
              <a:t>JSON</a:t>
            </a:r>
            <a:br>
              <a:rPr lang="en-US" b="1" i="0" dirty="0">
                <a:solidFill>
                  <a:srgbClr val="555555"/>
                </a:solidFill>
                <a:effectLst/>
                <a:latin typeface="Montserrat"/>
              </a:rPr>
            </a:br>
            <a:br>
              <a:rPr lang="en-US" b="1" i="0" dirty="0">
                <a:solidFill>
                  <a:srgbClr val="555555"/>
                </a:solidFill>
                <a:effectLst/>
                <a:latin typeface="Montserrat"/>
              </a:rPr>
            </a:br>
            <a:br>
              <a:rPr lang="en-US" b="1" i="0" dirty="0">
                <a:solidFill>
                  <a:srgbClr val="555555"/>
                </a:solidFill>
                <a:effectLst/>
                <a:latin typeface="Montserrat"/>
              </a:rPr>
            </a:br>
            <a:br>
              <a:rPr lang="th-TH" b="1" i="0" dirty="0">
                <a:solidFill>
                  <a:srgbClr val="555555"/>
                </a:solidFill>
                <a:effectLst/>
                <a:latin typeface="Montserrat"/>
              </a:rPr>
            </a:br>
            <a:br>
              <a:rPr lang="th-TH" b="1" i="0" dirty="0">
                <a:solidFill>
                  <a:srgbClr val="555555"/>
                </a:solidFill>
                <a:effectLst/>
                <a:latin typeface="Montserrat"/>
              </a:rPr>
            </a:br>
            <a:br>
              <a:rPr lang="th-TH" b="1" i="0" dirty="0">
                <a:solidFill>
                  <a:srgbClr val="555555"/>
                </a:solidFill>
                <a:effectLst/>
                <a:latin typeface="Montserrat"/>
              </a:rPr>
            </a:br>
            <a:br>
              <a:rPr lang="th-TH" b="1" i="0" dirty="0">
                <a:solidFill>
                  <a:srgbClr val="555555"/>
                </a:solidFill>
                <a:effectLst/>
                <a:latin typeface="Montserrat"/>
              </a:rPr>
            </a:br>
            <a:br>
              <a:rPr lang="th-TH" b="1" i="0" dirty="0">
                <a:solidFill>
                  <a:srgbClr val="555555"/>
                </a:solidFill>
                <a:effectLst/>
                <a:latin typeface="Montserrat"/>
              </a:rPr>
            </a:br>
            <a:br>
              <a:rPr lang="th-TH" b="1" i="0" dirty="0">
                <a:solidFill>
                  <a:srgbClr val="555555"/>
                </a:solidFill>
                <a:effectLst/>
                <a:latin typeface="Montserrat"/>
              </a:rPr>
            </a:br>
            <a:br>
              <a:rPr lang="th-TH" b="1" i="0" dirty="0">
                <a:solidFill>
                  <a:srgbClr val="555555"/>
                </a:solidFill>
                <a:effectLst/>
                <a:latin typeface="Montserrat"/>
              </a:rPr>
            </a:br>
            <a:br>
              <a:rPr lang="th-TH" b="1" i="0" dirty="0">
                <a:solidFill>
                  <a:srgbClr val="555555"/>
                </a:solidFill>
                <a:effectLst/>
                <a:latin typeface="Montserrat"/>
              </a:rPr>
            </a:br>
            <a:br>
              <a:rPr lang="th-TH" b="1" i="0" dirty="0">
                <a:solidFill>
                  <a:srgbClr val="555555"/>
                </a:solidFill>
                <a:effectLst/>
                <a:latin typeface="Montserrat"/>
              </a:rPr>
            </a:br>
            <a:r>
              <a:rPr lang="th-TH" sz="16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จากตัวอย่างจะเห็นว่าข้อมูลมี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attribute </a:t>
            </a:r>
            <a:r>
              <a:rPr lang="th-TH" sz="1600" b="0" i="0" dirty="0"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หลายแบบมาก เช่น</a:t>
            </a: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68BD32F-3463-453E-95F7-F10D2525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120EBB-2394-42DF-B497-39935672E343}" type="datetime1">
              <a:rPr lang="th-TH" smtClean="0"/>
              <a:t>11/08/63</a:t>
            </a:fld>
            <a:endParaRPr lang="en-US" dirty="0"/>
          </a:p>
        </p:txBody>
      </p:sp>
      <p:pic>
        <p:nvPicPr>
          <p:cNvPr id="11" name="รูปภาพ 10" descr="รูปภาพประกอบด้วย นก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CA87BD7-EBB5-4147-9821-F3BDB0B12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79" y="2117751"/>
            <a:ext cx="4925796" cy="3278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ลูกศร: ขวา 11">
            <a:extLst>
              <a:ext uri="{FF2B5EF4-FFF2-40B4-BE49-F238E27FC236}">
                <a16:creationId xmlns:a16="http://schemas.microsoft.com/office/drawing/2014/main" id="{44AD7C0C-4B8A-4FA0-9633-E15E6D30AB33}"/>
              </a:ext>
            </a:extLst>
          </p:cNvPr>
          <p:cNvSpPr/>
          <p:nvPr/>
        </p:nvSpPr>
        <p:spPr>
          <a:xfrm>
            <a:off x="3733800" y="3262626"/>
            <a:ext cx="2571750" cy="988332"/>
          </a:xfrm>
          <a:prstGeom prst="rightArrow">
            <a:avLst/>
          </a:prstGeom>
          <a:solidFill>
            <a:srgbClr val="1CADE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7D150308-53F2-42E1-A291-98939C77B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6" y="2028175"/>
            <a:ext cx="4252109" cy="3457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41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8D60C42-E53A-47E2-A22A-747B6E82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EED0C7-0415-4889-A9F0-E3A83F83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16000" cy="1080000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Poppins"/>
              </a:rPr>
              <a:t>Author: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Poppins"/>
              </a:rPr>
              <a:t>Suphakit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Poppins"/>
              </a:rPr>
              <a:t>Annoppornchai</a:t>
            </a:r>
            <a:endParaRPr lang="en-US" b="0" i="0" dirty="0">
              <a:solidFill>
                <a:srgbClr val="333333"/>
              </a:solidFill>
              <a:effectLst/>
              <a:latin typeface="Poppins"/>
            </a:endParaRP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Poppins"/>
              </a:rPr>
              <a:t>Credit: </a:t>
            </a:r>
            <a:r>
              <a:rPr lang="en-US" sz="1800" b="0" i="0" u="none" strike="noStrike" dirty="0">
                <a:solidFill>
                  <a:srgbClr val="007ACC"/>
                </a:solidFill>
                <a:effectLst/>
                <a:latin typeface="Poppins"/>
                <a:hlinkClick r:id="rId2"/>
              </a:rPr>
              <a:t>https://saixiii.com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Poppins"/>
              </a:rPr>
              <a:t>,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Poppins"/>
                <a:hlinkClick r:id="rId3"/>
              </a:rPr>
              <a:t>https://en.wikipedia.org</a:t>
            </a:r>
            <a:endParaRPr lang="en-US" sz="1800" b="0" i="0" dirty="0">
              <a:solidFill>
                <a:srgbClr val="333333"/>
              </a:solidFill>
              <a:effectLst/>
              <a:latin typeface="Poppins"/>
            </a:endParaRP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7EB6472-5C36-4B18-9C60-7FBBA513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2120EBB-2394-42DF-B497-39935672E343}" type="datetime1">
              <a:rPr lang="th-TH" smtClean="0"/>
              <a:pPr rtl="0">
                <a:spcAft>
                  <a:spcPts val="600"/>
                </a:spcAft>
              </a:pPr>
              <a:t>11/08/63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0BC687-C91A-473A-9BAA-72D5E801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360853"/>
            <a:ext cx="11029616" cy="1450494"/>
          </a:xfrm>
        </p:spPr>
        <p:txBody>
          <a:bodyPr>
            <a:normAutofit/>
          </a:bodyPr>
          <a:lstStyle/>
          <a:p>
            <a:pPr algn="ctr"/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จบการนำเสนอ</a:t>
            </a:r>
            <a:b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4400" dirty="0">
                <a:latin typeface="JasmineUPC" panose="02020603050405020304" pitchFamily="18" charset="-34"/>
                <a:cs typeface="JasmineUPC" panose="02020603050405020304" pitchFamily="18" charset="-34"/>
              </a:rPr>
              <a:t>ขอบคุณครับ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BDC81CD-2CA3-40A0-89C7-19958972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11/08/63</a:t>
            </a:fld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9CFBCDB-3BD7-42E3-A222-D66063333077}"/>
              </a:ext>
            </a:extLst>
          </p:cNvPr>
          <p:cNvSpPr txBox="1"/>
          <p:nvPr/>
        </p:nvSpPr>
        <p:spPr>
          <a:xfrm>
            <a:off x="3048000" y="3916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th-TH" sz="1800" dirty="0">
                <a:latin typeface="JasmineUPC" panose="02020603050405020304" pitchFamily="18" charset="-34"/>
                <a:cs typeface="JasmineUPC" panose="02020603050405020304" pitchFamily="18" charset="-34"/>
              </a:rPr>
              <a:t>กลุ่ม </a:t>
            </a:r>
            <a:r>
              <a:rPr lang="en-US" sz="18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Space_bar</a:t>
            </a:r>
            <a:endParaRPr lang="en-US" sz="18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43948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88_TF33552983" id="{BFF30C02-7FD5-4277-BC91-4F17C9516DC0}" vid="{0CC6A5CB-693F-472D-93D9-BBECBC4D6870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324</Words>
  <Application>Microsoft Office PowerPoint</Application>
  <PresentationFormat>แบบจอกว้าง</PresentationFormat>
  <Paragraphs>24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7" baseType="lpstr">
      <vt:lpstr>Arial</vt:lpstr>
      <vt:lpstr>Calibri</vt:lpstr>
      <vt:lpstr>Cordia New</vt:lpstr>
      <vt:lpstr>Franklin Gothic Book</vt:lpstr>
      <vt:lpstr>JasmineUPC</vt:lpstr>
      <vt:lpstr>Leelawadee</vt:lpstr>
      <vt:lpstr>Montserrat</vt:lpstr>
      <vt:lpstr>Poppins</vt:lpstr>
      <vt:lpstr>Wingdings 2</vt:lpstr>
      <vt:lpstr>DividendVTI</vt:lpstr>
      <vt:lpstr>งานนำเสนอ PowerPoint</vt:lpstr>
      <vt:lpstr>JSON คืออะไร</vt:lpstr>
      <vt:lpstr>ประเภทของ JSON </vt:lpstr>
      <vt:lpstr>        JSON Schema</vt:lpstr>
      <vt:lpstr>ตัวอย่าง JSON            จากตัวอย่างจะเห็นว่าข้อมูลมี attribute หลายแบบมาก เช่น</vt:lpstr>
      <vt:lpstr>References</vt:lpstr>
      <vt:lpstr>จบการนำเสนอ ขอบคุณครับ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PUNTAKARN KAEWSANGHAN</dc:creator>
  <cp:lastModifiedBy>PUNTAKARN KAEWSANGHAN</cp:lastModifiedBy>
  <cp:revision>1</cp:revision>
  <dcterms:created xsi:type="dcterms:W3CDTF">2020-08-10T17:57:55Z</dcterms:created>
  <dcterms:modified xsi:type="dcterms:W3CDTF">2020-08-10T18:00:38Z</dcterms:modified>
</cp:coreProperties>
</file>