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7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8" r:id="rId14"/>
    <p:sldId id="279" r:id="rId15"/>
    <p:sldId id="280" r:id="rId16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18"/>
      <p:bold r:id="rId19"/>
    </p:embeddedFont>
    <p:embeddedFont>
      <p:font typeface="배달의민족 한나체 Air" panose="020B0600000101010101" pitchFamily="50" charset="-127"/>
      <p:regular r:id="rId20"/>
    </p:embeddedFont>
    <p:embeddedFont>
      <p:font typeface="Jua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3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82" autoAdjust="0"/>
  </p:normalViewPr>
  <p:slideViewPr>
    <p:cSldViewPr snapToGrid="0">
      <p:cViewPr>
        <p:scale>
          <a:sx n="100" d="100"/>
          <a:sy n="100" d="100"/>
        </p:scale>
        <p:origin x="1914" y="7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ed1b34306_7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안녕하세요 프로젝트 </a:t>
            </a:r>
            <a:r>
              <a:rPr lang="ko-KR" altLang="en-US" dirty="0" err="1" smtClean="0"/>
              <a:t>스멜의</a:t>
            </a:r>
            <a:r>
              <a:rPr lang="ko-KR" altLang="en-US" dirty="0" smtClean="0"/>
              <a:t> 발표를 맡은 이석기입니다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193" name="Google Shape;193;g8ed1b34306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1aa4ca341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두 번째 핵심 기능인 검색입니다</a:t>
            </a:r>
            <a:r>
              <a:rPr lang="en-US" altLang="ko-KR" sz="140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600" dirty="0" smtClean="0">
              <a:latin typeface="Gulim"/>
              <a:ea typeface="Gulim"/>
              <a:cs typeface="Gulim"/>
              <a:sym typeface="Gul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600" dirty="0" smtClean="0">
                <a:latin typeface="Gulim"/>
                <a:ea typeface="Gulim"/>
                <a:cs typeface="Gulim"/>
                <a:sym typeface="Gulim"/>
              </a:rPr>
              <a:t>보통의 검색은 제목이나 내용을 검색하고 끝이 납니다</a:t>
            </a:r>
            <a:r>
              <a:rPr lang="en-US" altLang="ko-KR" sz="600" dirty="0" smtClean="0">
                <a:latin typeface="Gulim"/>
                <a:ea typeface="Gulim"/>
                <a:cs typeface="Gulim"/>
                <a:sym typeface="Gulim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600" dirty="0" smtClean="0">
                <a:latin typeface="Gulim"/>
                <a:ea typeface="Gulim"/>
                <a:cs typeface="Gulim"/>
                <a:sym typeface="Gulim"/>
              </a:rPr>
              <a:t>그러나 저희의 검색 시스템은 제목과 내용</a:t>
            </a:r>
            <a:r>
              <a:rPr lang="en-US" altLang="ko-KR" sz="600" dirty="0" smtClean="0">
                <a:latin typeface="Gulim"/>
                <a:ea typeface="Gulim"/>
                <a:cs typeface="Gulim"/>
                <a:sym typeface="Gulim"/>
              </a:rPr>
              <a:t>, </a:t>
            </a:r>
            <a:r>
              <a:rPr lang="ko-KR" altLang="en-US" sz="600" dirty="0" smtClean="0">
                <a:latin typeface="Gulim"/>
                <a:ea typeface="Gulim"/>
                <a:cs typeface="Gulim"/>
                <a:sym typeface="Gulim"/>
              </a:rPr>
              <a:t>태그까지 한 번에 검색이 가능합니다</a:t>
            </a:r>
            <a:r>
              <a:rPr lang="en-US" altLang="ko-KR" sz="600" dirty="0" smtClean="0">
                <a:latin typeface="Gulim"/>
                <a:ea typeface="Gulim"/>
                <a:cs typeface="Gulim"/>
                <a:sym typeface="Gulim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600" dirty="0" smtClean="0">
              <a:latin typeface="Gulim"/>
              <a:ea typeface="Gulim"/>
              <a:cs typeface="Gulim"/>
              <a:sym typeface="Gul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600" dirty="0" smtClean="0">
                <a:latin typeface="Gulim"/>
                <a:ea typeface="Gulim"/>
                <a:cs typeface="Gulim"/>
                <a:sym typeface="Gulim"/>
              </a:rPr>
              <a:t>그렇기때문에 유저들은 원하는 정확한 정보들을 여러 과정과 많은 시간을 들이지 않고 편리하게 찾을 수 있게 됩니다</a:t>
            </a:r>
            <a:r>
              <a:rPr lang="en-US" altLang="ko-KR" sz="600" dirty="0" smtClean="0">
                <a:latin typeface="Gulim"/>
                <a:ea typeface="Gulim"/>
                <a:cs typeface="Gulim"/>
                <a:sym typeface="Gulim"/>
              </a:rPr>
              <a:t>.</a:t>
            </a:r>
            <a:endParaRPr sz="600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8" name="Google Shape;418;g91aa4ca341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1aa4ca341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마지막 </a:t>
            </a:r>
            <a:r>
              <a:rPr lang="ko-KR" altLang="en-US" sz="1400" dirty="0" err="1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핵심기능인</a:t>
            </a:r>
            <a:r>
              <a:rPr lang="ko-KR" altLang="en-US" sz="140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블로그의 </a:t>
            </a:r>
            <a:r>
              <a:rPr lang="ko-KR" altLang="en-US" sz="1400" dirty="0" err="1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커뮤니티화</a:t>
            </a:r>
            <a:r>
              <a:rPr lang="ko-KR" altLang="en-US" sz="140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입니다</a:t>
            </a:r>
            <a:r>
              <a:rPr lang="en-US" altLang="ko-KR" sz="140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600" dirty="0" smtClean="0">
                <a:latin typeface="Gulim"/>
                <a:ea typeface="Gulim"/>
                <a:cs typeface="Gulim"/>
                <a:sym typeface="Gulim"/>
              </a:rPr>
              <a:t>블로그가 무슨 </a:t>
            </a:r>
            <a:r>
              <a:rPr lang="ko-KR" altLang="en-US" sz="600" dirty="0" err="1" smtClean="0">
                <a:latin typeface="Gulim"/>
                <a:ea typeface="Gulim"/>
                <a:cs typeface="Gulim"/>
                <a:sym typeface="Gulim"/>
              </a:rPr>
              <a:t>커뮤니티냐는</a:t>
            </a:r>
            <a:r>
              <a:rPr lang="ko-KR" altLang="en-US" sz="600" dirty="0" smtClean="0">
                <a:latin typeface="Gulim"/>
                <a:ea typeface="Gulim"/>
                <a:cs typeface="Gulim"/>
                <a:sym typeface="Gulim"/>
              </a:rPr>
              <a:t> 생각이 있을 수 있습니다</a:t>
            </a:r>
            <a:r>
              <a:rPr lang="en-US" altLang="ko-KR" sz="600" dirty="0" smtClean="0">
                <a:latin typeface="Gulim"/>
                <a:ea typeface="Gulim"/>
                <a:cs typeface="Gulim"/>
                <a:sym typeface="Gulim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600" dirty="0" smtClean="0">
                <a:latin typeface="Gulim"/>
                <a:ea typeface="Gulim"/>
                <a:cs typeface="Gulim"/>
                <a:sym typeface="Gulim"/>
              </a:rPr>
              <a:t>하지만</a:t>
            </a:r>
            <a:r>
              <a:rPr lang="en-US" altLang="ko-KR" sz="600" dirty="0" smtClean="0">
                <a:latin typeface="Gulim"/>
                <a:ea typeface="Gulim"/>
                <a:cs typeface="Gulim"/>
                <a:sym typeface="Gulim"/>
              </a:rPr>
              <a:t>, </a:t>
            </a:r>
            <a:r>
              <a:rPr lang="ko-KR" altLang="en-US" sz="600" dirty="0" smtClean="0">
                <a:latin typeface="Gulim"/>
                <a:ea typeface="Gulim"/>
                <a:cs typeface="Gulim"/>
                <a:sym typeface="Gulim"/>
              </a:rPr>
              <a:t>저희는 블로그에 등록된 글을 유저 모두가 볼 수 있도록 만들었고</a:t>
            </a:r>
            <a:r>
              <a:rPr lang="en-US" altLang="ko-KR" sz="600" dirty="0" smtClean="0">
                <a:latin typeface="Gulim"/>
                <a:ea typeface="Gulim"/>
                <a:cs typeface="Gulim"/>
                <a:sym typeface="Gulim"/>
              </a:rPr>
              <a:t>, </a:t>
            </a:r>
            <a:r>
              <a:rPr lang="ko-KR" altLang="en-US" sz="600" dirty="0" smtClean="0">
                <a:latin typeface="Gulim"/>
                <a:ea typeface="Gulim"/>
                <a:cs typeface="Gulim"/>
                <a:sym typeface="Gulim"/>
              </a:rPr>
              <a:t>이는 여타 커뮤니티처럼 모든 유저의 접근성을 높여줍니다</a:t>
            </a:r>
            <a:r>
              <a:rPr lang="en-US" altLang="ko-KR" sz="600" dirty="0" smtClean="0">
                <a:latin typeface="Gulim"/>
                <a:ea typeface="Gulim"/>
                <a:cs typeface="Gulim"/>
                <a:sym typeface="Gulim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600" dirty="0" smtClean="0">
                <a:latin typeface="Gulim"/>
                <a:ea typeface="Gulim"/>
                <a:cs typeface="Gulim"/>
                <a:sym typeface="Gulim"/>
              </a:rPr>
              <a:t>이런 접근성을 기반으로 각각의 글에는 피드백이 있으며</a:t>
            </a:r>
            <a:r>
              <a:rPr lang="en-US" altLang="ko-KR" sz="600" dirty="0" smtClean="0">
                <a:latin typeface="Gulim"/>
                <a:ea typeface="Gulim"/>
                <a:cs typeface="Gulim"/>
                <a:sym typeface="Gulim"/>
              </a:rPr>
              <a:t>, </a:t>
            </a:r>
            <a:r>
              <a:rPr lang="ko-KR" altLang="en-US" sz="600" dirty="0" smtClean="0">
                <a:latin typeface="Gulim"/>
                <a:ea typeface="Gulim"/>
                <a:cs typeface="Gulim"/>
                <a:sym typeface="Gulim"/>
              </a:rPr>
              <a:t>피드백이 있기에 포스팅 된 </a:t>
            </a:r>
            <a:r>
              <a:rPr lang="ko-KR" altLang="en-US" sz="600" dirty="0" err="1" smtClean="0">
                <a:latin typeface="Gulim"/>
                <a:ea typeface="Gulim"/>
                <a:cs typeface="Gulim"/>
                <a:sym typeface="Gulim"/>
              </a:rPr>
              <a:t>게시글의</a:t>
            </a:r>
            <a:r>
              <a:rPr lang="ko-KR" altLang="en-US" sz="600" dirty="0" smtClean="0">
                <a:latin typeface="Gulim"/>
                <a:ea typeface="Gulim"/>
                <a:cs typeface="Gulim"/>
                <a:sym typeface="Gulim"/>
              </a:rPr>
              <a:t> 질은 더 좋아집니다</a:t>
            </a:r>
            <a:r>
              <a:rPr lang="en-US" altLang="ko-KR" sz="600" dirty="0" smtClean="0">
                <a:latin typeface="Gulim"/>
                <a:ea typeface="Gulim"/>
                <a:cs typeface="Gulim"/>
                <a:sym typeface="Gulim"/>
              </a:rPr>
              <a:t>.</a:t>
            </a:r>
            <a:endParaRPr sz="600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2" name="Google Shape;432;g91aa4ca341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ed1b3430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다음은 저희의 </a:t>
            </a:r>
            <a:r>
              <a:rPr lang="ko-KR" altLang="en-US" dirty="0" err="1" smtClean="0"/>
              <a:t>기술스택과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아키텍쳐입니다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위의 지라와 깃은 프로젝트 개발에 있어서 관리를 하는데 필요하여 사용했으며</a:t>
            </a:r>
            <a:r>
              <a:rPr lang="en-US" altLang="ko-KR" dirty="0" smtClean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기술스택은</a:t>
            </a:r>
            <a:r>
              <a:rPr lang="ko-KR" altLang="en-US" dirty="0" smtClean="0"/>
              <a:t> 아마존 웹 서버를 통한 서버 배포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뷰와 </a:t>
            </a:r>
            <a:r>
              <a:rPr lang="ko-KR" altLang="en-US" baseline="0" dirty="0" err="1" smtClean="0"/>
              <a:t>뷰티파이를</a:t>
            </a:r>
            <a:r>
              <a:rPr lang="ko-KR" altLang="en-US" baseline="0" dirty="0" smtClean="0"/>
              <a:t> 사용한 </a:t>
            </a:r>
            <a:r>
              <a:rPr lang="ko-KR" altLang="en-US" baseline="0" dirty="0" err="1" smtClean="0"/>
              <a:t>프론트엔드의</a:t>
            </a:r>
            <a:r>
              <a:rPr lang="ko-KR" altLang="en-US" baseline="0" dirty="0" smtClean="0"/>
              <a:t> 개발</a:t>
            </a:r>
            <a:r>
              <a:rPr lang="en-US" altLang="ko-KR" baseline="0" dirty="0" smtClean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스프링 부트를 사용한 </a:t>
            </a:r>
            <a:r>
              <a:rPr lang="ko-KR" altLang="en-US" baseline="0" dirty="0" err="1" smtClean="0"/>
              <a:t>백엔드의</a:t>
            </a:r>
            <a:r>
              <a:rPr lang="ko-KR" altLang="en-US" baseline="0" dirty="0" smtClean="0"/>
              <a:t> 개발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도커를</a:t>
            </a:r>
            <a:r>
              <a:rPr lang="ko-KR" altLang="en-US" baseline="0" dirty="0" smtClean="0"/>
              <a:t> 사용하여 </a:t>
            </a:r>
            <a:r>
              <a:rPr lang="ko-KR" altLang="en-US" baseline="0" dirty="0" err="1" smtClean="0"/>
              <a:t>마리아디비의</a:t>
            </a:r>
            <a:r>
              <a:rPr lang="ko-KR" altLang="en-US" baseline="0" dirty="0" smtClean="0"/>
              <a:t> 이미지를 띄워 </a:t>
            </a:r>
            <a:r>
              <a:rPr lang="ko-KR" altLang="en-US" baseline="0" dirty="0" err="1" smtClean="0"/>
              <a:t>디비</a:t>
            </a:r>
            <a:r>
              <a:rPr lang="ko-KR" altLang="en-US" baseline="0" dirty="0" smtClean="0"/>
              <a:t> 구축이 있었습니다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err="1" smtClean="0"/>
              <a:t>아키텍쳐는</a:t>
            </a:r>
            <a:r>
              <a:rPr lang="ko-KR" altLang="en-US" baseline="0" dirty="0" smtClean="0"/>
              <a:t> 다음 흐름과 같습니다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  <p:sp>
        <p:nvSpPr>
          <p:cNvPr id="441" name="Google Shape;441;g8ed1b3430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8ed1b34306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이제 결과물 </a:t>
            </a:r>
            <a:r>
              <a:rPr lang="en-US" altLang="ko-KR" dirty="0" smtClean="0"/>
              <a:t>UCC</a:t>
            </a:r>
            <a:r>
              <a:rPr lang="ko-KR" altLang="en-US" dirty="0" smtClean="0"/>
              <a:t>를 보여드리도록 하겠습니다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565" name="Google Shape;565;g8ed1b34306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ed1b34306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질문 받겠습니다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571" name="Google Shape;571;g8ed1b34306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8ed1b34306_5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578" name="Google Shape;578;g8ed1b34306_5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ed1b34306_7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sz="800" dirty="0" smtClean="0"/>
              <a:t>우선 목차에 대해 설명해드리겠습니다</a:t>
            </a:r>
            <a:r>
              <a:rPr lang="en-US" altLang="ko-KR" sz="800" dirty="0" smtClean="0"/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sz="800" dirty="0" smtClean="0"/>
              <a:t>첫 번째로 팀 소개</a:t>
            </a:r>
            <a:r>
              <a:rPr lang="en-US" altLang="ko-KR" sz="800" dirty="0" smtClean="0"/>
              <a:t>,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sz="800" dirty="0" smtClean="0"/>
              <a:t>두 번째로 저희 프로젝트의 기획 의도</a:t>
            </a:r>
            <a:endParaRPr lang="en-US" altLang="ko-KR" sz="800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sz="800" dirty="0" smtClean="0"/>
              <a:t>세 번째로 프로젝트 소개</a:t>
            </a:r>
            <a:r>
              <a:rPr lang="en-US" altLang="ko-KR" sz="800" dirty="0" smtClean="0"/>
              <a:t>,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sz="800" dirty="0" smtClean="0"/>
              <a:t>마지막으로 프로젝트의 특징과 </a:t>
            </a:r>
            <a:r>
              <a:rPr lang="ko-KR" altLang="en-US" sz="800" dirty="0" err="1" smtClean="0"/>
              <a:t>차별점을</a:t>
            </a:r>
            <a:r>
              <a:rPr lang="ko-KR" altLang="en-US" sz="800" dirty="0" smtClean="0"/>
              <a:t> 말씀 드린 뒤</a:t>
            </a:r>
            <a:endParaRPr lang="en-US" altLang="ko-KR" sz="800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sz="800" dirty="0" smtClean="0"/>
              <a:t>결과물 시연이 있겠습니다</a:t>
            </a:r>
            <a:r>
              <a:rPr lang="en-US" altLang="ko-KR" sz="800" dirty="0" smtClean="0"/>
              <a:t>.</a:t>
            </a:r>
            <a:endParaRPr sz="800" dirty="0"/>
          </a:p>
        </p:txBody>
      </p:sp>
      <p:sp>
        <p:nvSpPr>
          <p:cNvPr id="201" name="Google Shape;201;g8ed1b34306_7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ed1b34306_5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저희의 </a:t>
            </a:r>
            <a:r>
              <a:rPr lang="ko-KR" altLang="en-US" dirty="0" err="1" smtClean="0"/>
              <a:t>팀명은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포맨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241" name="Google Shape;241;g8ed1b34306_5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319dafd6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팀원으로는 당근과 채찍으로 팀원들을 다루고 프로젝트의 총괄을 담당하는 </a:t>
            </a:r>
            <a:r>
              <a:rPr lang="ko-KR" altLang="en-US" dirty="0" err="1" smtClean="0"/>
              <a:t>전병규</a:t>
            </a:r>
            <a:r>
              <a:rPr lang="ko-KR" altLang="en-US" dirty="0" smtClean="0"/>
              <a:t> 팀장님이 있고</a:t>
            </a:r>
            <a:r>
              <a:rPr lang="en-US" altLang="ko-KR" dirty="0" smtClean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그 산하에 저 이석기 팀원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윤영현</a:t>
            </a:r>
            <a:r>
              <a:rPr lang="ko-KR" altLang="en-US" dirty="0" smtClean="0"/>
              <a:t> 팀원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장진우</a:t>
            </a:r>
            <a:r>
              <a:rPr lang="ko-KR" altLang="en-US" dirty="0" smtClean="0"/>
              <a:t> 팀원이 있습니다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프론트와 백을 나누어 개발을 시작하였으나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사실상 모두가 </a:t>
            </a:r>
            <a:r>
              <a:rPr lang="ko-KR" altLang="en-US" dirty="0" err="1" smtClean="0"/>
              <a:t>풀스택으로</a:t>
            </a:r>
            <a:r>
              <a:rPr lang="ko-KR" altLang="en-US" dirty="0" smtClean="0"/>
              <a:t> 개발하였습니다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271" name="Google Shape;271;g5319dafd6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1aa4ca341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다음은 저희 프로젝트의 기획 당위성 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 </a:t>
            </a:r>
            <a:r>
              <a:rPr lang="ko-KR" altLang="en-US" dirty="0" err="1" smtClean="0"/>
              <a:t>도표들에서</a:t>
            </a:r>
            <a:r>
              <a:rPr lang="ko-KR" altLang="en-US" dirty="0" smtClean="0"/>
              <a:t> 볼 수 있듯이 국내 </a:t>
            </a:r>
            <a:r>
              <a:rPr lang="en-US" altLang="ko-KR" dirty="0" smtClean="0"/>
              <a:t>IT</a:t>
            </a:r>
            <a:r>
              <a:rPr lang="ko-KR" altLang="en-US" dirty="0" smtClean="0"/>
              <a:t>시장은 분야를 막론하고 성장하고 있는 추세입니다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그렇기에 </a:t>
            </a:r>
            <a:r>
              <a:rPr lang="en-US" altLang="ko-KR" dirty="0" smtClean="0"/>
              <a:t>IT</a:t>
            </a:r>
            <a:r>
              <a:rPr lang="ko-KR" altLang="en-US" dirty="0" smtClean="0"/>
              <a:t>와 뗄 수 없는 시대가 온 요즘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컴퓨팅 사고가 필수가 되었고</a:t>
            </a:r>
            <a:r>
              <a:rPr lang="en-US" altLang="ko-KR" dirty="0" smtClean="0"/>
              <a:t>,</a:t>
            </a: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이를 통해 소프트웨어 및 코딩 교육이 늘어나며 개발자들이 많아지고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일</a:t>
            </a:r>
            <a:r>
              <a:rPr lang="en-US" altLang="ko-KR" dirty="0" smtClean="0"/>
              <a:t>(job)</a:t>
            </a:r>
            <a:r>
              <a:rPr lang="ko-KR" altLang="en-US" dirty="0" smtClean="0"/>
              <a:t>들과 소프트웨어를 융합하고있습니다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 때 소프트웨어 및 코딩과 관련하여 제대로 된 정보를 찾으려면 어떻게 하시죠</a:t>
            </a:r>
            <a:r>
              <a:rPr lang="en-US" altLang="ko-KR" dirty="0" smtClean="0"/>
              <a:t>? </a:t>
            </a:r>
            <a:r>
              <a:rPr lang="ko-KR" altLang="en-US" dirty="0" smtClean="0"/>
              <a:t>맞아요 구글을 통해 힘들게 찾아야 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저희는 이런 사람들을 위해 개발자들끼리의 정보의 저장과 소통을 위한 공간이 따로 필요할 것이라 생각하고 개발자 블로그를 만들었습니다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302" name="Google Shape;302;g91aa4ca341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ed1b34306_5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그렇게 저희의 프로젝트를 요약하여 설명해 드리자면 프로젝트명은 </a:t>
            </a:r>
            <a:r>
              <a:rPr lang="ko-KR" altLang="en-US" dirty="0" err="1" smtClean="0"/>
              <a:t>디벨롭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줄여서 </a:t>
            </a:r>
            <a:r>
              <a:rPr lang="ko-KR" altLang="en-US" dirty="0" err="1" smtClean="0"/>
              <a:t>스멜이라고</a:t>
            </a:r>
            <a:r>
              <a:rPr lang="ko-KR" altLang="en-US" dirty="0" smtClean="0"/>
              <a:t> 부르고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개요는 개발자들이 만들어가는 </a:t>
            </a:r>
            <a:r>
              <a:rPr lang="ko-KR" altLang="en-US" dirty="0" err="1" smtClean="0"/>
              <a:t>트렌디한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IT</a:t>
            </a:r>
            <a:r>
              <a:rPr lang="ko-KR" altLang="en-US" dirty="0" smtClean="0"/>
              <a:t>블로그 입니다</a:t>
            </a:r>
            <a:r>
              <a:rPr lang="en-US" altLang="ko-KR" dirty="0" smtClean="0"/>
              <a:t>.</a:t>
            </a:r>
            <a:endParaRPr dirty="0"/>
          </a:p>
        </p:txBody>
      </p:sp>
      <p:sp>
        <p:nvSpPr>
          <p:cNvPr id="312" name="Google Shape;312;g8ed1b34306_5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ed1b3430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000" dirty="0" smtClean="0">
                <a:solidFill>
                  <a:schemeClr val="dk1"/>
                </a:solidFill>
              </a:rPr>
              <a:t>저희의 컨셉은</a:t>
            </a:r>
            <a:r>
              <a:rPr lang="ko-KR" altLang="en-US" sz="1000" baseline="0" dirty="0" smtClean="0">
                <a:solidFill>
                  <a:schemeClr val="dk1"/>
                </a:solidFill>
              </a:rPr>
              <a:t> 블로그를 이용하는 모든 사람이 </a:t>
            </a:r>
            <a:r>
              <a:rPr lang="ko-KR" altLang="en-US" sz="1000" baseline="0" dirty="0" err="1" smtClean="0">
                <a:solidFill>
                  <a:schemeClr val="dk1"/>
                </a:solidFill>
              </a:rPr>
              <a:t>포스팅된</a:t>
            </a:r>
            <a:r>
              <a:rPr lang="ko-KR" altLang="en-US" sz="1000" baseline="0" dirty="0" smtClean="0">
                <a:solidFill>
                  <a:schemeClr val="dk1"/>
                </a:solidFill>
              </a:rPr>
              <a:t> 글을 모아서 한 번에 볼 수 있는 그런 블로그입니다</a:t>
            </a:r>
            <a:r>
              <a:rPr lang="en-US" altLang="ko-KR" sz="1000" baseline="0" dirty="0" smtClean="0">
                <a:solidFill>
                  <a:schemeClr val="dk1"/>
                </a:solidFill>
              </a:rPr>
              <a:t>.</a:t>
            </a:r>
            <a:endParaRPr lang="en-US" altLang="ko-KR" sz="10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000" dirty="0" smtClean="0">
                <a:solidFill>
                  <a:schemeClr val="dk1"/>
                </a:solidFill>
              </a:rPr>
              <a:t>또한 저희의 </a:t>
            </a:r>
            <a:r>
              <a:rPr lang="ko" sz="1000" dirty="0" smtClean="0">
                <a:solidFill>
                  <a:schemeClr val="dk1"/>
                </a:solidFill>
              </a:rPr>
              <a:t>타겟</a:t>
            </a:r>
            <a:r>
              <a:rPr lang="ko-KR" altLang="en-US" sz="1000" dirty="0" smtClean="0">
                <a:solidFill>
                  <a:schemeClr val="dk1"/>
                </a:solidFill>
              </a:rPr>
              <a:t>은 크게 작성자와 열람자 두 분류로 나눌 수 있습니다</a:t>
            </a:r>
            <a:r>
              <a:rPr lang="en-US" altLang="ko-KR" sz="1000" dirty="0" smtClean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000" dirty="0" smtClean="0">
                <a:solidFill>
                  <a:schemeClr val="dk1"/>
                </a:solidFill>
              </a:rPr>
              <a:t>작성자는 이제 막 블로그를 사용하고자 하는 개발자</a:t>
            </a:r>
            <a:r>
              <a:rPr lang="en-US" altLang="ko-KR" sz="1000" dirty="0" smtClean="0">
                <a:solidFill>
                  <a:schemeClr val="dk1"/>
                </a:solidFill>
              </a:rPr>
              <a:t>,</a:t>
            </a:r>
            <a:r>
              <a:rPr lang="en-US" altLang="ko-KR" sz="1000" baseline="0" dirty="0" smtClean="0">
                <a:solidFill>
                  <a:schemeClr val="dk1"/>
                </a:solidFill>
              </a:rPr>
              <a:t> </a:t>
            </a:r>
            <a:r>
              <a:rPr lang="ko-KR" altLang="en-US" sz="1000" baseline="0" dirty="0" smtClean="0">
                <a:solidFill>
                  <a:schemeClr val="dk1"/>
                </a:solidFill>
              </a:rPr>
              <a:t>또는 이전에 사용하던 블로그가 불편했던 개발자입니다</a:t>
            </a:r>
            <a:r>
              <a:rPr lang="en-US" altLang="ko-KR" sz="1000" baseline="0" dirty="0" smtClean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000" baseline="0" dirty="0" smtClean="0">
                <a:solidFill>
                  <a:schemeClr val="dk1"/>
                </a:solidFill>
              </a:rPr>
              <a:t>열람자는 코딩을 열심히 하다가 자신이 당면한 오류를 해결하고자 하는 사람</a:t>
            </a:r>
            <a:r>
              <a:rPr lang="en-US" altLang="ko-KR" sz="1000" baseline="0" dirty="0" smtClean="0">
                <a:solidFill>
                  <a:schemeClr val="dk1"/>
                </a:solidFill>
              </a:rPr>
              <a:t>, </a:t>
            </a:r>
            <a:r>
              <a:rPr lang="ko-KR" altLang="en-US" sz="1000" baseline="0" dirty="0" smtClean="0">
                <a:solidFill>
                  <a:schemeClr val="dk1"/>
                </a:solidFill>
              </a:rPr>
              <a:t>또는 </a:t>
            </a:r>
            <a:r>
              <a:rPr lang="en-US" altLang="ko-KR" sz="1000" baseline="0" dirty="0" smtClean="0">
                <a:solidFill>
                  <a:schemeClr val="dk1"/>
                </a:solidFill>
              </a:rPr>
              <a:t>IT </a:t>
            </a:r>
            <a:r>
              <a:rPr lang="ko-KR" altLang="en-US" sz="1000" baseline="0" dirty="0" smtClean="0">
                <a:solidFill>
                  <a:schemeClr val="dk1"/>
                </a:solidFill>
              </a:rPr>
              <a:t>트렌드 파악을 위한 정보가 필요한 사람입니다</a:t>
            </a:r>
            <a:r>
              <a:rPr lang="en-US" altLang="ko-KR" sz="1000" baseline="0" dirty="0" smtClean="0">
                <a:solidFill>
                  <a:schemeClr val="dk1"/>
                </a:solidFill>
              </a:rPr>
              <a:t>.</a:t>
            </a:r>
            <a:endParaRPr lang="en-US" altLang="ko-KR" sz="10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0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0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000" dirty="0" smtClean="0">
                <a:solidFill>
                  <a:schemeClr val="dk1"/>
                </a:solidFill>
              </a:rPr>
              <a:t>타겟</a:t>
            </a:r>
            <a:r>
              <a:rPr lang="ko" sz="1000" dirty="0" smtClean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: 작성자, 열람자 / 작성자 : 이제 막 블로그 사용하고자 하는 개발자, 이전에 사용하던 블로그가 불편했던 개발자. / 열람자 : 자신이 당면한 오류를 해결하고자 하는 사람, 트렌드 파악을 위한 정보가 필요한 사람.</a:t>
            </a:r>
            <a:endParaRPr dirty="0"/>
          </a:p>
        </p:txBody>
      </p:sp>
      <p:sp>
        <p:nvSpPr>
          <p:cNvPr id="334" name="Google Shape;334;g8ed1b3430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1aa4ca34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300" dirty="0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다음으로는 컨셉과 타겟에 따른 기존 블로그와의 </a:t>
            </a:r>
            <a:r>
              <a:rPr lang="ko-KR" altLang="en-US" sz="1300" dirty="0" err="1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차별점을</a:t>
            </a:r>
            <a:r>
              <a:rPr lang="ko-KR" altLang="en-US" sz="1300" dirty="0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 소개해 드리겠습니다</a:t>
            </a:r>
            <a:r>
              <a:rPr lang="en-US" altLang="ko-KR" sz="1300" dirty="0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300" dirty="0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첫 번째로 보통의 일반 블로그는 자신만의 공간입니다</a:t>
            </a:r>
            <a:r>
              <a:rPr lang="en-US" altLang="ko-KR" sz="1300" dirty="0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. </a:t>
            </a:r>
            <a:r>
              <a:rPr lang="ko-KR" altLang="en-US" sz="1300" dirty="0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그러나 저희는 모든 유저들의 공간입니다</a:t>
            </a:r>
            <a:r>
              <a:rPr lang="en-US" altLang="ko-KR" sz="1300" dirty="0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300" dirty="0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두 번째로 </a:t>
            </a:r>
            <a:r>
              <a:rPr lang="ko-KR" altLang="en-US" sz="1300" dirty="0" err="1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게시글과</a:t>
            </a:r>
            <a:r>
              <a:rPr lang="ko-KR" altLang="en-US" sz="1300" dirty="0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 유저에 각각 랭킹을 부여하여 포스팅에 어느정도 재미를 붙여줍니다</a:t>
            </a:r>
            <a:r>
              <a:rPr lang="en-US" altLang="ko-KR" sz="1300" dirty="0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300" dirty="0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세 번째로 글의 제목과 내용</a:t>
            </a:r>
            <a:r>
              <a:rPr lang="en-US" altLang="ko-KR" sz="1300" dirty="0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, </a:t>
            </a:r>
            <a:r>
              <a:rPr lang="ko-KR" altLang="en-US" sz="1300" dirty="0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태그를 동시에 검색할 수 있는 기능입니다</a:t>
            </a:r>
            <a:r>
              <a:rPr lang="en-US" altLang="ko-KR" sz="1300" dirty="0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300" dirty="0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네 번째로 </a:t>
            </a:r>
            <a:r>
              <a:rPr lang="ko-KR" altLang="en-US" sz="1300" dirty="0" err="1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마크다운과</a:t>
            </a:r>
            <a:r>
              <a:rPr lang="ko-KR" altLang="en-US" sz="1300" dirty="0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 </a:t>
            </a:r>
            <a:r>
              <a:rPr lang="ko-KR" altLang="en-US" sz="1300" dirty="0" err="1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위지윅을</a:t>
            </a:r>
            <a:r>
              <a:rPr lang="ko-KR" altLang="en-US" sz="1300" dirty="0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 동시에 사용해볼 수 있습니다</a:t>
            </a:r>
            <a:r>
              <a:rPr lang="en-US" altLang="ko-KR" sz="1300" dirty="0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300" dirty="0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마지막으로 저희만의 템플릿을 제공하여 블로그에 포스팅을 처음 하는 사람이라도 어느 정도의 가이드라인하에 편리하게 작성할 수 있도록 도와줍니다</a:t>
            </a:r>
            <a:r>
              <a:rPr lang="en-US" altLang="ko-KR" sz="1300" dirty="0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altLang="ko" sz="1300" dirty="0" smtClean="0">
              <a:solidFill>
                <a:srgbClr val="3F3F3F"/>
              </a:solidFill>
              <a:latin typeface="굴림" panose="020B0600000101010101" pitchFamily="50" charset="-127"/>
              <a:ea typeface="굴림" panose="020B0600000101010101" pitchFamily="50" charset="-127"/>
              <a:cs typeface="Jua"/>
              <a:sym typeface="Ju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altLang="ko" sz="1300" dirty="0" smtClean="0">
              <a:solidFill>
                <a:srgbClr val="3F3F3F"/>
              </a:solidFill>
              <a:latin typeface="굴림" panose="020B0600000101010101" pitchFamily="50" charset="-127"/>
              <a:ea typeface="굴림" panose="020B0600000101010101" pitchFamily="50" charset="-127"/>
              <a:cs typeface="Jua"/>
              <a:sym typeface="Ju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altLang="ko" sz="1300" dirty="0" smtClean="0">
              <a:solidFill>
                <a:srgbClr val="3F3F3F"/>
              </a:solidFill>
              <a:latin typeface="굴림" panose="020B0600000101010101" pitchFamily="50" charset="-127"/>
              <a:ea typeface="굴림" panose="020B0600000101010101" pitchFamily="50" charset="-127"/>
              <a:cs typeface="Jua"/>
              <a:sym typeface="Ju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300" dirty="0" smtClean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자신의 </a:t>
            </a:r>
            <a:r>
              <a:rPr lang="ko" sz="1300" dirty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공간에서 게시글을 올리고 정리한다. vs 가입한 유저들 모두가 쓴 글을 한번에 볼 수 있다.</a:t>
            </a:r>
            <a:endParaRPr sz="1300" dirty="0">
              <a:solidFill>
                <a:srgbClr val="3F3F3F"/>
              </a:solidFill>
              <a:latin typeface="굴림" panose="020B0600000101010101" pitchFamily="50" charset="-127"/>
              <a:ea typeface="굴림" panose="020B0600000101010101" pitchFamily="50" charset="-127"/>
              <a:cs typeface="Jua"/>
              <a:sym typeface="Ju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300" dirty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오로지 자신의 의지로 게시글을 올린다. vs 게시글과 유저 랭크 시스템으로 사용자에게 동기부여 한다.</a:t>
            </a:r>
            <a:endParaRPr sz="1300" dirty="0">
              <a:solidFill>
                <a:srgbClr val="3F3F3F"/>
              </a:solidFill>
              <a:latin typeface="굴림" panose="020B0600000101010101" pitchFamily="50" charset="-127"/>
              <a:ea typeface="굴림" panose="020B0600000101010101" pitchFamily="50" charset="-127"/>
              <a:cs typeface="Jua"/>
              <a:sym typeface="Ju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300" dirty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게시글 작성시에 백지에서 시작한다. vs 템플릿을 제공하여 쉽게 게시글을 작성할 수 있도록 한다.</a:t>
            </a:r>
            <a:endParaRPr sz="1300" dirty="0">
              <a:solidFill>
                <a:srgbClr val="3F3F3F"/>
              </a:solidFill>
              <a:latin typeface="굴림" panose="020B0600000101010101" pitchFamily="50" charset="-127"/>
              <a:ea typeface="굴림" panose="020B0600000101010101" pitchFamily="50" charset="-127"/>
              <a:cs typeface="Jua"/>
              <a:sym typeface="Ju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300" dirty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내용을 검색하여 해당되는 내용을 보여준다. vs 태그를 통해 다른 유저들의 게시글을 쉽게 찾을 수 있다. </a:t>
            </a:r>
            <a:endParaRPr sz="1300" dirty="0">
              <a:solidFill>
                <a:srgbClr val="3F3F3F"/>
              </a:solidFill>
              <a:latin typeface="굴림" panose="020B0600000101010101" pitchFamily="50" charset="-127"/>
              <a:ea typeface="굴림" panose="020B0600000101010101" pitchFamily="50" charset="-127"/>
              <a:cs typeface="Jua"/>
              <a:sym typeface="Ju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3F3F3F"/>
                </a:solidFill>
                <a:latin typeface="굴림" panose="020B0600000101010101" pitchFamily="50" charset="-127"/>
                <a:ea typeface="굴림" panose="020B0600000101010101" pitchFamily="50" charset="-127"/>
                <a:cs typeface="Jua"/>
                <a:sym typeface="Jua"/>
              </a:rPr>
              <a:t>에디터에서 보통 MarkDown이 제공된다. vs 에디터에서 MarkDown과 WYSIWYG 둘 다 제공한다.</a:t>
            </a:r>
            <a:endParaRPr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1" name="Google Shape;351;g91aa4ca34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319dafd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" sz="1400" dirty="0" smtClean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그 중에서 핵심 기능인 랭크 시스템입니다</a:t>
            </a:r>
            <a:r>
              <a:rPr lang="en-US" altLang="ko-KR" sz="140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랭크 시스템의 도입으로 인해 랭크가 점점 올라가며 작성자는 성취감과 흥미도가 생기게 되고</a:t>
            </a:r>
            <a:endParaRPr lang="en-US" altLang="ko-KR" sz="1400" dirty="0" smtClean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다른 유저들은 랭크에 따라서 블로그에 </a:t>
            </a:r>
            <a:r>
              <a:rPr lang="ko-KR" altLang="en-US" sz="1400" dirty="0" err="1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포스팅된</a:t>
            </a:r>
            <a:r>
              <a:rPr lang="ko-KR" altLang="en-US" sz="140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글의 신뢰도가 올라가게 됩니다</a:t>
            </a:r>
            <a:r>
              <a:rPr lang="en-US" altLang="ko-KR" sz="140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endParaRPr lang="en-US" altLang="ko" sz="1400" dirty="0" smtClean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" sz="1400" dirty="0" smtClean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랭크</a:t>
            </a:r>
            <a:r>
              <a:rPr lang="ko-KR" altLang="en-US" sz="1400" baseline="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시스템은 유저가 작성한 각각의 글의 랭크를 합산하여 유저 랭크가 매겨지는 시스템입니다</a:t>
            </a:r>
            <a:r>
              <a:rPr lang="en-US" altLang="ko-KR" sz="1400" baseline="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baseline="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그렇기때문에 양질의 글을 작성하면 글의 랭크도 올라가고</a:t>
            </a:r>
            <a:r>
              <a:rPr lang="en-US" altLang="ko-KR" sz="1400" baseline="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, </a:t>
            </a:r>
            <a:r>
              <a:rPr lang="ko-KR" altLang="en-US" sz="1400" baseline="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덩달아서 유저 본인의 랭크까지 올라가게되는 시스템인 것입니다</a:t>
            </a:r>
            <a:r>
              <a:rPr lang="en-US" altLang="ko-KR" sz="1400" baseline="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" sz="1400" baseline="0" dirty="0" smtClean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baseline="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이런 일련의 과정들을 거쳐 랭크가 높아진다면 이는 포스팅 질의 증가로 이어지는 선순환 구조가 일어나게 됩니다</a:t>
            </a:r>
            <a:r>
              <a:rPr lang="en-US" altLang="ko-KR" sz="1400" baseline="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endParaRPr lang="en-US" altLang="ko" sz="1400" dirty="0" smtClean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" sz="1400" dirty="0" smtClean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" sz="1400" dirty="0" smtClean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" sz="1400" dirty="0" smtClean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" sz="1400" dirty="0" smtClean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 smtClean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</a:t>
            </a:r>
            <a:r>
              <a:rPr lang="ko" sz="1400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랭킹시스템으로 인한 성취감과 흥미도 신뢰성 상승으로 게시글 작성 동기부여 </a:t>
            </a:r>
            <a:endParaRPr sz="14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다양한 사람들의 게시물을 조회하여 피드백과 소통 증가로 인한 포스팅 질 증가</a:t>
            </a:r>
            <a:endParaRPr sz="14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7" name="Google Shape;397;g5319dafd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sz="3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.jpe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A22E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/>
          <p:nvPr/>
        </p:nvSpPr>
        <p:spPr>
          <a:xfrm>
            <a:off x="2276475" y="1617656"/>
            <a:ext cx="4620300" cy="39900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16200000" rotWithShape="0">
              <a:schemeClr val="lt1"/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100" b="0" i="0" u="none" strike="noStrike" cap="none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96" name="Google Shape;196;p32"/>
          <p:cNvSpPr/>
          <p:nvPr/>
        </p:nvSpPr>
        <p:spPr>
          <a:xfrm>
            <a:off x="1154475" y="506075"/>
            <a:ext cx="6864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700">
                <a:solidFill>
                  <a:srgbClr val="3F3F3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Develop Smell</a:t>
            </a:r>
            <a:r>
              <a:rPr lang="ko" sz="5700" i="0" u="none" strike="noStrike" cap="none">
                <a:solidFill>
                  <a:srgbClr val="3F3F3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endParaRPr sz="230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 b="0" i="0" u="none" strike="noStrike" cap="none">
              <a:solidFill>
                <a:srgbClr val="3F3F3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6200" y="1795275"/>
            <a:ext cx="2929100" cy="29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998" cy="50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"/>
          <p:cNvSpPr/>
          <p:nvPr/>
        </p:nvSpPr>
        <p:spPr>
          <a:xfrm>
            <a:off x="0" y="1"/>
            <a:ext cx="9144000" cy="805800"/>
          </a:xfrm>
          <a:prstGeom prst="rect">
            <a:avLst/>
          </a:prstGeom>
          <a:solidFill>
            <a:srgbClr val="733214"/>
          </a:solidFill>
          <a:ln>
            <a:noFill/>
          </a:ln>
          <a:effectLst>
            <a:outerShdw dist="38100" dir="5400000" algn="t" rotWithShape="0">
              <a:schemeClr val="lt1"/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차별점</a:t>
            </a:r>
            <a:endParaRPr sz="40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pic>
        <p:nvPicPr>
          <p:cNvPr id="421" name="Google Shape;421;p4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450217" cy="8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1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9525" y="2793150"/>
            <a:ext cx="1104925" cy="456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3" name="Google Shape;423;p41"/>
          <p:cNvGrpSpPr/>
          <p:nvPr/>
        </p:nvGrpSpPr>
        <p:grpSpPr>
          <a:xfrm>
            <a:off x="2431700" y="1163321"/>
            <a:ext cx="4280600" cy="3806616"/>
            <a:chOff x="2408175" y="1299834"/>
            <a:chExt cx="4280600" cy="3806616"/>
          </a:xfrm>
        </p:grpSpPr>
        <p:pic>
          <p:nvPicPr>
            <p:cNvPr id="424" name="Google Shape;424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08175" y="1299834"/>
              <a:ext cx="4280600" cy="3806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41"/>
            <p:cNvPicPr preferRelativeResize="0"/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9025" y="3516700"/>
              <a:ext cx="1375700" cy="14161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6" name="Google Shape;426;p41"/>
            <p:cNvSpPr txBox="1"/>
            <p:nvPr/>
          </p:nvSpPr>
          <p:spPr>
            <a:xfrm rot="-2147748">
              <a:off x="3317340" y="4221142"/>
              <a:ext cx="998635" cy="452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FFF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Jua"/>
                  <a:sym typeface="Jua"/>
                </a:rPr>
                <a:t>#JAVA</a:t>
              </a:r>
              <a:endParaRPr sz="180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</p:txBody>
        </p:sp>
      </p:grpSp>
      <p:pic>
        <p:nvPicPr>
          <p:cNvPr id="427" name="Google Shape;427;p41"/>
          <p:cNvPicPr preferRelativeResize="0"/>
          <p:nvPr/>
        </p:nvPicPr>
        <p:blipFill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2525" y="1983650"/>
            <a:ext cx="1375693" cy="13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1"/>
          <p:cNvSpPr/>
          <p:nvPr/>
        </p:nvSpPr>
        <p:spPr>
          <a:xfrm>
            <a:off x="1113775" y="1237175"/>
            <a:ext cx="1767000" cy="415500"/>
          </a:xfrm>
          <a:prstGeom prst="roundRect">
            <a:avLst>
              <a:gd name="adj" fmla="val 50000"/>
            </a:avLst>
          </a:prstGeom>
          <a:solidFill>
            <a:srgbClr val="733214"/>
          </a:solidFill>
          <a:ln w="19050" cap="flat" cmpd="sng">
            <a:solidFill>
              <a:srgbClr val="3F3F3F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검색</a:t>
            </a:r>
            <a:endParaRPr sz="23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429" name="Google Shape;429;p41"/>
          <p:cNvSpPr txBox="1"/>
          <p:nvPr/>
        </p:nvSpPr>
        <p:spPr>
          <a:xfrm>
            <a:off x="5573050" y="1983638"/>
            <a:ext cx="32607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태그와 검색어 함께 이용한 검색</a:t>
            </a:r>
            <a:endParaRPr sz="18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"/>
          <p:cNvSpPr/>
          <p:nvPr/>
        </p:nvSpPr>
        <p:spPr>
          <a:xfrm>
            <a:off x="0" y="1"/>
            <a:ext cx="9144000" cy="805800"/>
          </a:xfrm>
          <a:prstGeom prst="rect">
            <a:avLst/>
          </a:prstGeom>
          <a:solidFill>
            <a:srgbClr val="733214"/>
          </a:solidFill>
          <a:ln>
            <a:noFill/>
          </a:ln>
          <a:effectLst>
            <a:outerShdw dist="38100" dir="5400000" algn="t" rotWithShape="0">
              <a:schemeClr val="lt1"/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차별점</a:t>
            </a:r>
            <a:endParaRPr sz="40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435" name="Google Shape;435;p42"/>
          <p:cNvSpPr/>
          <p:nvPr/>
        </p:nvSpPr>
        <p:spPr>
          <a:xfrm>
            <a:off x="1113775" y="1237175"/>
            <a:ext cx="1767000" cy="415500"/>
          </a:xfrm>
          <a:prstGeom prst="roundRect">
            <a:avLst>
              <a:gd name="adj" fmla="val 50000"/>
            </a:avLst>
          </a:prstGeom>
          <a:solidFill>
            <a:srgbClr val="733214"/>
          </a:solidFill>
          <a:ln w="19050" cap="flat" cmpd="sng">
            <a:solidFill>
              <a:srgbClr val="3F3F3F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커뮤니티화</a:t>
            </a:r>
            <a:endParaRPr sz="23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436" name="Google Shape;436;p42"/>
          <p:cNvSpPr txBox="1"/>
          <p:nvPr/>
        </p:nvSpPr>
        <p:spPr>
          <a:xfrm>
            <a:off x="4425625" y="3951050"/>
            <a:ext cx="4055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 smtClean="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피드백을 </a:t>
            </a:r>
            <a:r>
              <a:rPr lang="ko" sz="1800" dirty="0">
                <a:solidFill>
                  <a:schemeClr val="dk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통한 게시글 퀄리티 향상</a:t>
            </a:r>
            <a:endParaRPr sz="1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437" name="Google Shape;437;p4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450217" cy="8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4525" y="1801250"/>
            <a:ext cx="3470426" cy="30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3"/>
          <p:cNvSpPr/>
          <p:nvPr/>
        </p:nvSpPr>
        <p:spPr>
          <a:xfrm>
            <a:off x="0" y="1"/>
            <a:ext cx="9144000" cy="805800"/>
          </a:xfrm>
          <a:prstGeom prst="rect">
            <a:avLst/>
          </a:prstGeom>
          <a:solidFill>
            <a:srgbClr val="733214"/>
          </a:solidFill>
          <a:ln>
            <a:noFill/>
          </a:ln>
          <a:effectLst>
            <a:outerShdw dist="38100" dir="5400000" algn="t" rotWithShape="0">
              <a:schemeClr val="lt1"/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기술스택 &amp; 아키텍쳐</a:t>
            </a:r>
            <a:endParaRPr sz="40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pic>
        <p:nvPicPr>
          <p:cNvPr id="444" name="Google Shape;444;p43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707" y="2815873"/>
            <a:ext cx="1089890" cy="8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3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7425" y="2968451"/>
            <a:ext cx="1089899" cy="97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3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7425" y="2318625"/>
            <a:ext cx="1089900" cy="34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3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1542" y="3245621"/>
            <a:ext cx="688200" cy="68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3"/>
          <p:cNvPicPr preferRelativeResize="0"/>
          <p:nvPr/>
        </p:nvPicPr>
        <p:blipFill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4024" y="1271787"/>
            <a:ext cx="1595977" cy="57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3"/>
          <p:cNvPicPr preferRelativeResize="0"/>
          <p:nvPr/>
        </p:nvPicPr>
        <p:blipFill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9178" y="2940993"/>
            <a:ext cx="1165444" cy="6127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0" name="Google Shape;450;p43"/>
          <p:cNvCxnSpPr/>
          <p:nvPr/>
        </p:nvCxnSpPr>
        <p:spPr>
          <a:xfrm>
            <a:off x="1334850" y="1884569"/>
            <a:ext cx="6474300" cy="0"/>
          </a:xfrm>
          <a:prstGeom prst="straightConnector1">
            <a:avLst/>
          </a:pr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51" name="Google Shape;451;p43"/>
          <p:cNvPicPr preferRelativeResize="0"/>
          <p:nvPr/>
        </p:nvPicPr>
        <p:blipFill rotWithShape="1"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586" t="38352" r="22009" b="38260"/>
          <a:stretch/>
        </p:blipFill>
        <p:spPr>
          <a:xfrm>
            <a:off x="3686371" y="898124"/>
            <a:ext cx="1771234" cy="413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3"/>
          <p:cNvPicPr preferRelativeResize="0"/>
          <p:nvPr/>
        </p:nvPicPr>
        <p:blipFill>
          <a:blip r:embed="rId10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00" y="2977248"/>
            <a:ext cx="494644" cy="494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3"/>
          <p:cNvPicPr preferRelativeResize="0"/>
          <p:nvPr/>
        </p:nvPicPr>
        <p:blipFill rotWithShape="1">
          <a:blip r:embed="rId11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2980" y="2781254"/>
            <a:ext cx="800760" cy="400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3"/>
          <p:cNvPicPr preferRelativeResize="0"/>
          <p:nvPr/>
        </p:nvPicPr>
        <p:blipFill rotWithShape="1">
          <a:blip r:embed="rId1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2979" y="3278399"/>
            <a:ext cx="800760" cy="4005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Google Shape;455;p43"/>
          <p:cNvCxnSpPr/>
          <p:nvPr/>
        </p:nvCxnSpPr>
        <p:spPr>
          <a:xfrm>
            <a:off x="925174" y="3069126"/>
            <a:ext cx="4233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43"/>
          <p:cNvCxnSpPr/>
          <p:nvPr/>
        </p:nvCxnSpPr>
        <p:spPr>
          <a:xfrm rot="10800000">
            <a:off x="912983" y="3399647"/>
            <a:ext cx="4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" name="Google Shape;457;p43"/>
          <p:cNvCxnSpPr/>
          <p:nvPr/>
        </p:nvCxnSpPr>
        <p:spPr>
          <a:xfrm>
            <a:off x="2354542" y="3059308"/>
            <a:ext cx="4233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" name="Google Shape;458;p43"/>
          <p:cNvCxnSpPr/>
          <p:nvPr/>
        </p:nvCxnSpPr>
        <p:spPr>
          <a:xfrm rot="10800000">
            <a:off x="2342350" y="3389829"/>
            <a:ext cx="4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" name="Google Shape;459;p43"/>
          <p:cNvCxnSpPr/>
          <p:nvPr/>
        </p:nvCxnSpPr>
        <p:spPr>
          <a:xfrm>
            <a:off x="5200544" y="3059308"/>
            <a:ext cx="4233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" name="Google Shape;460;p43"/>
          <p:cNvCxnSpPr/>
          <p:nvPr/>
        </p:nvCxnSpPr>
        <p:spPr>
          <a:xfrm rot="10800000">
            <a:off x="5188352" y="3389829"/>
            <a:ext cx="4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p43"/>
          <p:cNvCxnSpPr/>
          <p:nvPr/>
        </p:nvCxnSpPr>
        <p:spPr>
          <a:xfrm>
            <a:off x="8287636" y="2740927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p43"/>
          <p:cNvCxnSpPr/>
          <p:nvPr/>
        </p:nvCxnSpPr>
        <p:spPr>
          <a:xfrm rot="10800000">
            <a:off x="7957114" y="2728934"/>
            <a:ext cx="0" cy="29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3" name="Google Shape;463;p43"/>
          <p:cNvPicPr preferRelativeResize="0"/>
          <p:nvPr/>
        </p:nvPicPr>
        <p:blipFill>
          <a:blip r:embed="rId1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0028" y="2502402"/>
            <a:ext cx="651204" cy="74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3"/>
          <p:cNvPicPr preferRelativeResize="0"/>
          <p:nvPr/>
        </p:nvPicPr>
        <p:blipFill rotWithShape="1">
          <a:blip r:embed="rId1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450217" cy="80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43"/>
          <p:cNvCxnSpPr/>
          <p:nvPr/>
        </p:nvCxnSpPr>
        <p:spPr>
          <a:xfrm>
            <a:off x="7112236" y="3059308"/>
            <a:ext cx="4233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6" name="Google Shape;466;p43"/>
          <p:cNvCxnSpPr/>
          <p:nvPr/>
        </p:nvCxnSpPr>
        <p:spPr>
          <a:xfrm rot="10800000">
            <a:off x="7100044" y="3389829"/>
            <a:ext cx="4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p43"/>
          <p:cNvCxnSpPr/>
          <p:nvPr/>
        </p:nvCxnSpPr>
        <p:spPr>
          <a:xfrm>
            <a:off x="3908179" y="3059308"/>
            <a:ext cx="4233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8" name="Google Shape;468;p43"/>
          <p:cNvCxnSpPr/>
          <p:nvPr/>
        </p:nvCxnSpPr>
        <p:spPr>
          <a:xfrm rot="10800000">
            <a:off x="3895988" y="3389829"/>
            <a:ext cx="4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"/>
          <p:cNvSpPr/>
          <p:nvPr/>
        </p:nvSpPr>
        <p:spPr>
          <a:xfrm>
            <a:off x="0" y="1"/>
            <a:ext cx="9144000" cy="805800"/>
          </a:xfrm>
          <a:prstGeom prst="rect">
            <a:avLst/>
          </a:prstGeom>
          <a:solidFill>
            <a:srgbClr val="733214"/>
          </a:solidFill>
          <a:ln>
            <a:noFill/>
          </a:ln>
          <a:effectLst>
            <a:outerShdw dist="38100" dir="5400000" algn="t" rotWithShape="0">
              <a:schemeClr val="lt1"/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결과물</a:t>
            </a:r>
            <a:endParaRPr sz="40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pic>
        <p:nvPicPr>
          <p:cNvPr id="568" name="Google Shape;568;p4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450217" cy="8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598" y="991428"/>
            <a:ext cx="7088732" cy="3987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8"/>
          <p:cNvSpPr/>
          <p:nvPr/>
        </p:nvSpPr>
        <p:spPr>
          <a:xfrm>
            <a:off x="0" y="1604200"/>
            <a:ext cx="9144000" cy="2085600"/>
          </a:xfrm>
          <a:prstGeom prst="rect">
            <a:avLst/>
          </a:prstGeom>
          <a:solidFill>
            <a:srgbClr val="733214"/>
          </a:solidFill>
          <a:ln>
            <a:noFill/>
          </a:ln>
          <a:effectLst>
            <a:outerShdw dist="38100" dir="5400000" algn="t" rotWithShape="0">
              <a:schemeClr val="lt1"/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700" b="1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QnA</a:t>
            </a:r>
            <a:endParaRPr sz="97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574" name="Google Shape;574;p48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7600" y="1832800"/>
            <a:ext cx="268775" cy="2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8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89800"/>
            <a:ext cx="1814001" cy="16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9"/>
          <p:cNvSpPr/>
          <p:nvPr/>
        </p:nvSpPr>
        <p:spPr>
          <a:xfrm>
            <a:off x="0" y="1604200"/>
            <a:ext cx="9144000" cy="2085600"/>
          </a:xfrm>
          <a:prstGeom prst="rect">
            <a:avLst/>
          </a:prstGeom>
          <a:solidFill>
            <a:srgbClr val="733214"/>
          </a:solidFill>
          <a:ln>
            <a:noFill/>
          </a:ln>
          <a:effectLst>
            <a:outerShdw dist="38100" dir="5400000" algn="t" rotWithShape="0">
              <a:schemeClr val="lt1"/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0" b="1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Thank You</a:t>
            </a:r>
            <a:endParaRPr sz="90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581" name="Google Shape;581;p49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7613" y="1832800"/>
            <a:ext cx="268775" cy="2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9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89800"/>
            <a:ext cx="1814001" cy="16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/>
          <p:nvPr/>
        </p:nvSpPr>
        <p:spPr>
          <a:xfrm>
            <a:off x="0" y="1"/>
            <a:ext cx="9144000" cy="805800"/>
          </a:xfrm>
          <a:prstGeom prst="rect">
            <a:avLst/>
          </a:prstGeom>
          <a:solidFill>
            <a:srgbClr val="733214"/>
          </a:solidFill>
          <a:ln>
            <a:noFill/>
          </a:ln>
          <a:effectLst>
            <a:outerShdw dist="38100" dir="5400000" algn="t" rotWithShape="0">
              <a:schemeClr val="lt1"/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목차</a:t>
            </a:r>
            <a:endParaRPr sz="4000" i="0" u="none" strike="noStrike" cap="none" dirty="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1077310" y="1194950"/>
            <a:ext cx="6929438" cy="3236134"/>
          </a:xfrm>
          <a:custGeom>
            <a:avLst/>
            <a:gdLst/>
            <a:ahLst/>
            <a:cxnLst/>
            <a:rect l="l" t="t" r="r" b="b"/>
            <a:pathLst>
              <a:path w="9239250" h="4314845" extrusionOk="0">
                <a:moveTo>
                  <a:pt x="0" y="4314825"/>
                </a:moveTo>
                <a:cubicBezTo>
                  <a:pt x="5213350" y="4324350"/>
                  <a:pt x="8469312" y="966788"/>
                  <a:pt x="9239250" y="0"/>
                </a:cubicBezTo>
                <a:lnTo>
                  <a:pt x="9239250" y="0"/>
                </a:lnTo>
              </a:path>
            </a:pathLst>
          </a:custGeom>
          <a:noFill/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937638" y="4357675"/>
            <a:ext cx="146700" cy="146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1759169" y="4049508"/>
            <a:ext cx="616200" cy="6162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3316507" y="3741341"/>
            <a:ext cx="616200" cy="6162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08" name="Google Shape;208;p33"/>
          <p:cNvSpPr/>
          <p:nvPr/>
        </p:nvSpPr>
        <p:spPr>
          <a:xfrm>
            <a:off x="4736511" y="3175653"/>
            <a:ext cx="616200" cy="6162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09" name="Google Shape;209;p33"/>
          <p:cNvSpPr/>
          <p:nvPr/>
        </p:nvSpPr>
        <p:spPr>
          <a:xfrm>
            <a:off x="5940233" y="2497705"/>
            <a:ext cx="616200" cy="6162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10" name="Google Shape;210;p33"/>
          <p:cNvSpPr/>
          <p:nvPr/>
        </p:nvSpPr>
        <p:spPr>
          <a:xfrm>
            <a:off x="6997508" y="1632695"/>
            <a:ext cx="616200" cy="6162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2016035" y="3887650"/>
            <a:ext cx="102600" cy="88500"/>
          </a:xfrm>
          <a:prstGeom prst="triangle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994400" y="3414350"/>
            <a:ext cx="1692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dirty="0">
                <a:solidFill>
                  <a:srgbClr val="3F3F3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팀 소개</a:t>
            </a:r>
            <a:endParaRPr sz="3500" i="0" u="none" strike="noStrike" cap="none" dirty="0">
              <a:solidFill>
                <a:srgbClr val="3F3F3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13" name="Google Shape;213;p33"/>
          <p:cNvSpPr/>
          <p:nvPr/>
        </p:nvSpPr>
        <p:spPr>
          <a:xfrm rot="-905603">
            <a:off x="4869557" y="3049123"/>
            <a:ext cx="102537" cy="88488"/>
          </a:xfrm>
          <a:prstGeom prst="triangle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14" name="Google Shape;214;p33"/>
          <p:cNvSpPr/>
          <p:nvPr/>
        </p:nvSpPr>
        <p:spPr>
          <a:xfrm rot="8100000">
            <a:off x="3881551" y="4313647"/>
            <a:ext cx="102672" cy="88247"/>
          </a:xfrm>
          <a:prstGeom prst="triangle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15" name="Google Shape;215;p33"/>
          <p:cNvSpPr/>
          <p:nvPr/>
        </p:nvSpPr>
        <p:spPr>
          <a:xfrm rot="8100000">
            <a:off x="6511137" y="3078449"/>
            <a:ext cx="102672" cy="88247"/>
          </a:xfrm>
          <a:prstGeom prst="triangle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16" name="Google Shape;216;p33"/>
          <p:cNvSpPr/>
          <p:nvPr/>
        </p:nvSpPr>
        <p:spPr>
          <a:xfrm rot="-2700000">
            <a:off x="6982701" y="1588476"/>
            <a:ext cx="102672" cy="88247"/>
          </a:xfrm>
          <a:prstGeom prst="triangle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grpSp>
        <p:nvGrpSpPr>
          <p:cNvPr id="217" name="Google Shape;217;p33"/>
          <p:cNvGrpSpPr/>
          <p:nvPr/>
        </p:nvGrpSpPr>
        <p:grpSpPr>
          <a:xfrm>
            <a:off x="6144691" y="2704834"/>
            <a:ext cx="238229" cy="202076"/>
            <a:chOff x="3669" y="3943"/>
            <a:chExt cx="626" cy="531"/>
          </a:xfrm>
        </p:grpSpPr>
        <p:sp>
          <p:nvSpPr>
            <p:cNvPr id="218" name="Google Shape;218;p33"/>
            <p:cNvSpPr/>
            <p:nvPr/>
          </p:nvSpPr>
          <p:spPr>
            <a:xfrm>
              <a:off x="3669" y="3943"/>
              <a:ext cx="626" cy="531"/>
            </a:xfrm>
            <a:custGeom>
              <a:avLst/>
              <a:gdLst/>
              <a:ahLst/>
              <a:cxnLst/>
              <a:rect l="l" t="t" r="r" b="b"/>
              <a:pathLst>
                <a:path w="3756" h="3186" extrusionOk="0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3928" y="4071"/>
              <a:ext cx="108" cy="109"/>
            </a:xfrm>
            <a:custGeom>
              <a:avLst/>
              <a:gdLst/>
              <a:ahLst/>
              <a:cxnLst/>
              <a:rect l="l" t="t" r="r" b="b"/>
              <a:pathLst>
                <a:path w="654" h="654" extrusionOk="0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</p:txBody>
        </p:sp>
      </p:grpSp>
      <p:grpSp>
        <p:nvGrpSpPr>
          <p:cNvPr id="220" name="Google Shape;220;p33"/>
          <p:cNvGrpSpPr/>
          <p:nvPr/>
        </p:nvGrpSpPr>
        <p:grpSpPr>
          <a:xfrm>
            <a:off x="1955307" y="4241689"/>
            <a:ext cx="217885" cy="190692"/>
            <a:chOff x="496" y="4251"/>
            <a:chExt cx="641" cy="561"/>
          </a:xfrm>
        </p:grpSpPr>
        <p:sp>
          <p:nvSpPr>
            <p:cNvPr id="221" name="Google Shape;221;p33"/>
            <p:cNvSpPr/>
            <p:nvPr/>
          </p:nvSpPr>
          <p:spPr>
            <a:xfrm>
              <a:off x="709" y="4720"/>
              <a:ext cx="88" cy="92"/>
            </a:xfrm>
            <a:custGeom>
              <a:avLst/>
              <a:gdLst/>
              <a:ahLst/>
              <a:cxnLst/>
              <a:rect l="l" t="t" r="r" b="b"/>
              <a:pathLst>
                <a:path w="526" h="553" extrusionOk="0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496" y="4251"/>
              <a:ext cx="641" cy="530"/>
            </a:xfrm>
            <a:custGeom>
              <a:avLst/>
              <a:gdLst/>
              <a:ahLst/>
              <a:cxnLst/>
              <a:rect l="l" t="t" r="r" b="b"/>
              <a:pathLst>
                <a:path w="3847" h="3180" extrusionOk="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</p:txBody>
        </p:sp>
      </p:grpSp>
      <p:grpSp>
        <p:nvGrpSpPr>
          <p:cNvPr id="223" name="Google Shape;223;p33"/>
          <p:cNvGrpSpPr/>
          <p:nvPr/>
        </p:nvGrpSpPr>
        <p:grpSpPr>
          <a:xfrm>
            <a:off x="4937955" y="3364618"/>
            <a:ext cx="213725" cy="236887"/>
            <a:chOff x="4006850" y="1601788"/>
            <a:chExt cx="322263" cy="357188"/>
          </a:xfrm>
        </p:grpSpPr>
        <p:sp>
          <p:nvSpPr>
            <p:cNvPr id="224" name="Google Shape;224;p33"/>
            <p:cNvSpPr/>
            <p:nvPr/>
          </p:nvSpPr>
          <p:spPr>
            <a:xfrm>
              <a:off x="4125913" y="1674813"/>
              <a:ext cx="141288" cy="109538"/>
            </a:xfrm>
            <a:custGeom>
              <a:avLst/>
              <a:gdLst/>
              <a:ahLst/>
              <a:cxnLst/>
              <a:rect l="l" t="t" r="r" b="b"/>
              <a:pathLst>
                <a:path w="1255" h="963" extrusionOk="0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4006850" y="1725613"/>
              <a:ext cx="234950" cy="233363"/>
            </a:xfrm>
            <a:custGeom>
              <a:avLst/>
              <a:gdLst/>
              <a:ahLst/>
              <a:cxnLst/>
              <a:rect l="l" t="t" r="r" b="b"/>
              <a:pathLst>
                <a:path w="2072" h="2058" extrusionOk="0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4191000" y="1716088"/>
              <a:ext cx="111125" cy="141288"/>
            </a:xfrm>
            <a:custGeom>
              <a:avLst/>
              <a:gdLst/>
              <a:ahLst/>
              <a:cxnLst/>
              <a:rect l="l" t="t" r="r" b="b"/>
              <a:pathLst>
                <a:path w="984" h="1236" extrusionOk="0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</p:txBody>
        </p:sp>
        <p:sp>
          <p:nvSpPr>
            <p:cNvPr id="227" name="Google Shape;227;p33"/>
            <p:cNvSpPr/>
            <p:nvPr/>
          </p:nvSpPr>
          <p:spPr>
            <a:xfrm>
              <a:off x="4267200" y="1601788"/>
              <a:ext cx="61913" cy="114300"/>
            </a:xfrm>
            <a:custGeom>
              <a:avLst/>
              <a:gdLst/>
              <a:ahLst/>
              <a:cxnLst/>
              <a:rect l="l" t="t" r="r" b="b"/>
              <a:pathLst>
                <a:path w="546" h="1016" extrusionOk="0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</p:txBody>
        </p:sp>
        <p:sp>
          <p:nvSpPr>
            <p:cNvPr id="228" name="Google Shape;228;p33"/>
            <p:cNvSpPr/>
            <p:nvPr/>
          </p:nvSpPr>
          <p:spPr>
            <a:xfrm>
              <a:off x="4211638" y="1727200"/>
              <a:ext cx="41275" cy="39688"/>
            </a:xfrm>
            <a:custGeom>
              <a:avLst/>
              <a:gdLst/>
              <a:ahLst/>
              <a:cxnLst/>
              <a:rect l="l" t="t" r="r" b="b"/>
              <a:pathLst>
                <a:path w="366" h="351" extrusionOk="0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</p:txBody>
        </p:sp>
      </p:grpSp>
      <p:grpSp>
        <p:nvGrpSpPr>
          <p:cNvPr id="229" name="Google Shape;229;p33"/>
          <p:cNvGrpSpPr/>
          <p:nvPr/>
        </p:nvGrpSpPr>
        <p:grpSpPr>
          <a:xfrm>
            <a:off x="3511416" y="3954148"/>
            <a:ext cx="226513" cy="183168"/>
            <a:chOff x="5919" y="4283"/>
            <a:chExt cx="324" cy="262"/>
          </a:xfrm>
        </p:grpSpPr>
        <p:sp>
          <p:nvSpPr>
            <p:cNvPr id="230" name="Google Shape;230;p33"/>
            <p:cNvSpPr/>
            <p:nvPr/>
          </p:nvSpPr>
          <p:spPr>
            <a:xfrm>
              <a:off x="6065" y="4421"/>
              <a:ext cx="32" cy="38"/>
            </a:xfrm>
            <a:custGeom>
              <a:avLst/>
              <a:gdLst/>
              <a:ahLst/>
              <a:cxnLst/>
              <a:rect l="l" t="t" r="r" b="b"/>
              <a:pathLst>
                <a:path w="349" h="421" extrusionOk="0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5926" y="4448"/>
              <a:ext cx="310" cy="97"/>
            </a:xfrm>
            <a:custGeom>
              <a:avLst/>
              <a:gdLst/>
              <a:ahLst/>
              <a:cxnLst/>
              <a:rect l="l" t="t" r="r" b="b"/>
              <a:pathLst>
                <a:path w="3415" h="1067" extrusionOk="0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</p:txBody>
        </p:sp>
        <p:sp>
          <p:nvSpPr>
            <p:cNvPr id="232" name="Google Shape;232;p33"/>
            <p:cNvSpPr/>
            <p:nvPr/>
          </p:nvSpPr>
          <p:spPr>
            <a:xfrm>
              <a:off x="5919" y="4283"/>
              <a:ext cx="324" cy="150"/>
            </a:xfrm>
            <a:custGeom>
              <a:avLst/>
              <a:gdLst/>
              <a:ahLst/>
              <a:cxnLst/>
              <a:rect l="l" t="t" r="r" b="b"/>
              <a:pathLst>
                <a:path w="3559" h="1653" extrusionOk="0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0E5C8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</p:txBody>
        </p:sp>
      </p:grpSp>
      <p:sp>
        <p:nvSpPr>
          <p:cNvPr id="233" name="Google Shape;233;p33"/>
          <p:cNvSpPr/>
          <p:nvPr/>
        </p:nvSpPr>
        <p:spPr>
          <a:xfrm>
            <a:off x="7218127" y="1833377"/>
            <a:ext cx="175097" cy="214969"/>
          </a:xfrm>
          <a:custGeom>
            <a:avLst/>
            <a:gdLst/>
            <a:ahLst/>
            <a:cxnLst/>
            <a:rect l="l" t="t" r="r" b="b"/>
            <a:pathLst>
              <a:path w="2831" h="3472" extrusionOk="0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E5C8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34" name="Google Shape;234;p33"/>
          <p:cNvSpPr/>
          <p:nvPr/>
        </p:nvSpPr>
        <p:spPr>
          <a:xfrm>
            <a:off x="3592900" y="4428175"/>
            <a:ext cx="26736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3F3F3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기획의도</a:t>
            </a:r>
            <a:endParaRPr sz="28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6401375" y="3149475"/>
            <a:ext cx="20886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dirty="0">
                <a:solidFill>
                  <a:srgbClr val="3F3F3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 </a:t>
            </a:r>
            <a:r>
              <a:rPr lang="ko" sz="2800" dirty="0">
                <a:solidFill>
                  <a:srgbClr val="3F3F3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프로젝트 특징</a:t>
            </a:r>
            <a:endParaRPr sz="17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5352700" y="1118750"/>
            <a:ext cx="17892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dirty="0" smtClean="0">
                <a:solidFill>
                  <a:srgbClr val="3F3F3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결과물</a:t>
            </a:r>
            <a:endParaRPr sz="2800" i="0" u="none" strike="noStrike" cap="none" dirty="0">
              <a:solidFill>
                <a:srgbClr val="3F3F3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3101009" y="2515575"/>
            <a:ext cx="2110216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dirty="0">
                <a:solidFill>
                  <a:srgbClr val="3F3F3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프로젝트 소개</a:t>
            </a:r>
            <a:endParaRPr sz="28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450217" cy="8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/>
        </p:nvSpPr>
        <p:spPr>
          <a:xfrm>
            <a:off x="0" y="1"/>
            <a:ext cx="9144000" cy="805800"/>
          </a:xfrm>
          <a:prstGeom prst="rect">
            <a:avLst/>
          </a:prstGeom>
          <a:solidFill>
            <a:srgbClr val="733214"/>
          </a:solidFill>
          <a:ln>
            <a:noFill/>
          </a:ln>
          <a:effectLst>
            <a:outerShdw dist="38100" dir="5400000" algn="t" rotWithShape="0">
              <a:schemeClr val="lt1"/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팀 소개</a:t>
            </a:r>
            <a:endParaRPr sz="57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grpSp>
        <p:nvGrpSpPr>
          <p:cNvPr id="244" name="Google Shape;244;p34"/>
          <p:cNvGrpSpPr/>
          <p:nvPr/>
        </p:nvGrpSpPr>
        <p:grpSpPr>
          <a:xfrm>
            <a:off x="5882912" y="3021777"/>
            <a:ext cx="1076541" cy="1018219"/>
            <a:chOff x="1230527" y="1778888"/>
            <a:chExt cx="1924800" cy="1924800"/>
          </a:xfrm>
        </p:grpSpPr>
        <p:sp>
          <p:nvSpPr>
            <p:cNvPr id="245" name="Google Shape;245;p34"/>
            <p:cNvSpPr/>
            <p:nvPr/>
          </p:nvSpPr>
          <p:spPr>
            <a:xfrm rot="8100000">
              <a:off x="1512407" y="2060768"/>
              <a:ext cx="1361039" cy="1361039"/>
            </a:xfrm>
            <a:prstGeom prst="teardrop">
              <a:avLst>
                <a:gd name="adj" fmla="val 100000"/>
              </a:avLst>
            </a:prstGeom>
            <a:solidFill>
              <a:srgbClr val="0E5C82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1651388" y="2172798"/>
              <a:ext cx="1083300" cy="10833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endParaRPr>
            </a:p>
          </p:txBody>
        </p:sp>
        <p:pic>
          <p:nvPicPr>
            <p:cNvPr id="247" name="Google Shape;247;p34"/>
            <p:cNvPicPr preferRelativeResize="0"/>
            <p:nvPr/>
          </p:nvPicPr>
          <p:blipFill rotWithShape="1"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8" name="Google Shape;248;p34"/>
          <p:cNvGrpSpPr/>
          <p:nvPr/>
        </p:nvGrpSpPr>
        <p:grpSpPr>
          <a:xfrm>
            <a:off x="2330511" y="3028007"/>
            <a:ext cx="1076541" cy="1012060"/>
            <a:chOff x="8425254" y="3748011"/>
            <a:chExt cx="1924800" cy="1924800"/>
          </a:xfrm>
        </p:grpSpPr>
        <p:sp>
          <p:nvSpPr>
            <p:cNvPr id="249" name="Google Shape;249;p34"/>
            <p:cNvSpPr/>
            <p:nvPr/>
          </p:nvSpPr>
          <p:spPr>
            <a:xfrm rot="8100000">
              <a:off x="8707134" y="4029891"/>
              <a:ext cx="1361039" cy="1361039"/>
            </a:xfrm>
            <a:prstGeom prst="teardrop">
              <a:avLst>
                <a:gd name="adj" fmla="val 100000"/>
              </a:avLst>
            </a:prstGeom>
            <a:solidFill>
              <a:srgbClr val="FFC000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8846116" y="4168827"/>
              <a:ext cx="1083300" cy="10833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endParaRPr>
            </a:p>
          </p:txBody>
        </p:sp>
        <p:pic>
          <p:nvPicPr>
            <p:cNvPr id="251" name="Google Shape;251;p34"/>
            <p:cNvPicPr preferRelativeResize="0"/>
            <p:nvPr/>
          </p:nvPicPr>
          <p:blipFill rotWithShape="1">
            <a:blip r:embed="rId4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2" name="Google Shape;252;p34"/>
          <p:cNvGrpSpPr/>
          <p:nvPr/>
        </p:nvGrpSpPr>
        <p:grpSpPr>
          <a:xfrm>
            <a:off x="3514617" y="3021777"/>
            <a:ext cx="1076541" cy="1018219"/>
            <a:chOff x="8302498" y="1358113"/>
            <a:chExt cx="1924800" cy="1924800"/>
          </a:xfrm>
        </p:grpSpPr>
        <p:sp>
          <p:nvSpPr>
            <p:cNvPr id="253" name="Google Shape;253;p34"/>
            <p:cNvSpPr/>
            <p:nvPr/>
          </p:nvSpPr>
          <p:spPr>
            <a:xfrm rot="8100000">
              <a:off x="8584378" y="1639994"/>
              <a:ext cx="1361039" cy="1361039"/>
            </a:xfrm>
            <a:prstGeom prst="teardrop">
              <a:avLst>
                <a:gd name="adj" fmla="val 100000"/>
              </a:avLst>
            </a:prstGeom>
            <a:solidFill>
              <a:srgbClr val="0E5C82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8723358" y="1778931"/>
              <a:ext cx="1083300" cy="10833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endParaRPr>
            </a:p>
          </p:txBody>
        </p:sp>
        <p:pic>
          <p:nvPicPr>
            <p:cNvPr id="255" name="Google Shape;255;p34"/>
            <p:cNvPicPr preferRelativeResize="0"/>
            <p:nvPr/>
          </p:nvPicPr>
          <p:blipFill rotWithShape="1"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6" name="Google Shape;256;p34"/>
          <p:cNvGrpSpPr/>
          <p:nvPr/>
        </p:nvGrpSpPr>
        <p:grpSpPr>
          <a:xfrm>
            <a:off x="4698726" y="3021776"/>
            <a:ext cx="1076541" cy="1018219"/>
            <a:chOff x="2478798" y="3882614"/>
            <a:chExt cx="1924800" cy="1924800"/>
          </a:xfrm>
        </p:grpSpPr>
        <p:sp>
          <p:nvSpPr>
            <p:cNvPr id="257" name="Google Shape;257;p34"/>
            <p:cNvSpPr/>
            <p:nvPr/>
          </p:nvSpPr>
          <p:spPr>
            <a:xfrm rot="8100000">
              <a:off x="2760678" y="4164495"/>
              <a:ext cx="1361039" cy="1361039"/>
            </a:xfrm>
            <a:prstGeom prst="teardrop">
              <a:avLst>
                <a:gd name="adj" fmla="val 100000"/>
              </a:avLst>
            </a:prstGeom>
            <a:solidFill>
              <a:srgbClr val="0E5C82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99657" y="4303429"/>
              <a:ext cx="1083300" cy="10833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endParaRPr>
            </a:p>
          </p:txBody>
        </p:sp>
        <p:pic>
          <p:nvPicPr>
            <p:cNvPr id="259" name="Google Shape;259;p34"/>
            <p:cNvPicPr preferRelativeResize="0"/>
            <p:nvPr/>
          </p:nvPicPr>
          <p:blipFill rotWithShape="1"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0" name="Google Shape;260;p34"/>
          <p:cNvSpPr/>
          <p:nvPr/>
        </p:nvSpPr>
        <p:spPr>
          <a:xfrm>
            <a:off x="4737471" y="4248319"/>
            <a:ext cx="999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윤영현</a:t>
            </a:r>
            <a:endParaRPr i="0" u="none" strike="noStrike" cap="none"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Back-End</a:t>
            </a:r>
            <a:r>
              <a:rPr lang="ko" i="0" u="none" strike="noStrike" cap="none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 </a:t>
            </a:r>
            <a:endParaRPr i="0" u="none" strike="noStrike" cap="none"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5921525" y="4248322"/>
            <a:ext cx="999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장진우</a:t>
            </a:r>
            <a:endParaRPr i="0" u="none" strike="noStrike" cap="none"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Back-End</a:t>
            </a:r>
            <a:endParaRPr sz="1600" i="0" u="none" strike="noStrike" cap="none"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3553423" y="4248326"/>
            <a:ext cx="999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이석기</a:t>
            </a:r>
            <a:endParaRPr i="0" u="none" strike="noStrike" cap="none"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Front-End</a:t>
            </a:r>
            <a:endParaRPr i="0" u="none" strike="noStrike" cap="none"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2093323" y="4248331"/>
            <a:ext cx="14601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전병규</a:t>
            </a:r>
            <a:endParaRPr i="0" u="none" strike="noStrike" cap="none" dirty="0"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Front-End</a:t>
            </a:r>
            <a:endParaRPr i="0" u="none" strike="noStrike" cap="none" dirty="0"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4466" y="3344864"/>
            <a:ext cx="393255" cy="37194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/>
          <p:nvPr/>
        </p:nvSpPr>
        <p:spPr>
          <a:xfrm>
            <a:off x="524175" y="1101500"/>
            <a:ext cx="1384200" cy="527100"/>
          </a:xfrm>
          <a:prstGeom prst="roundRect">
            <a:avLst>
              <a:gd name="adj" fmla="val 50000"/>
            </a:avLst>
          </a:prstGeom>
          <a:solidFill>
            <a:srgbClr val="733214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팀명</a:t>
            </a:r>
            <a:endParaRPr sz="20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1558950" y="1535765"/>
            <a:ext cx="6026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 4MEN :) </a:t>
            </a:r>
            <a:endParaRPr sz="4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481125" y="2640775"/>
            <a:ext cx="1470300" cy="527100"/>
          </a:xfrm>
          <a:prstGeom prst="roundRect">
            <a:avLst>
              <a:gd name="adj" fmla="val 50000"/>
            </a:avLst>
          </a:prstGeom>
          <a:solidFill>
            <a:srgbClr val="733214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구성원</a:t>
            </a:r>
            <a:endParaRPr sz="20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pic>
        <p:nvPicPr>
          <p:cNvPr id="268" name="Google Shape;268;p34"/>
          <p:cNvPicPr preferRelativeResize="0"/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450217" cy="8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5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41" t="29465" r="21456" b="19262"/>
          <a:stretch/>
        </p:blipFill>
        <p:spPr>
          <a:xfrm>
            <a:off x="2441400" y="926860"/>
            <a:ext cx="854725" cy="102696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/>
          <p:nvPr/>
        </p:nvSpPr>
        <p:spPr>
          <a:xfrm>
            <a:off x="0" y="1"/>
            <a:ext cx="9144000" cy="805800"/>
          </a:xfrm>
          <a:prstGeom prst="rect">
            <a:avLst/>
          </a:prstGeom>
          <a:solidFill>
            <a:srgbClr val="733214"/>
          </a:solidFill>
          <a:ln>
            <a:noFill/>
          </a:ln>
          <a:effectLst>
            <a:outerShdw dist="38100" dir="5400000" algn="t" rotWithShape="0">
              <a:schemeClr val="lt1"/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팀원 역할</a:t>
            </a:r>
            <a:endParaRPr sz="57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grpSp>
        <p:nvGrpSpPr>
          <p:cNvPr id="275" name="Google Shape;275;p35"/>
          <p:cNvGrpSpPr/>
          <p:nvPr/>
        </p:nvGrpSpPr>
        <p:grpSpPr>
          <a:xfrm>
            <a:off x="2330512" y="4067202"/>
            <a:ext cx="1076541" cy="1018219"/>
            <a:chOff x="1230527" y="1778888"/>
            <a:chExt cx="1924800" cy="1924800"/>
          </a:xfrm>
        </p:grpSpPr>
        <p:sp>
          <p:nvSpPr>
            <p:cNvPr id="276" name="Google Shape;276;p35"/>
            <p:cNvSpPr/>
            <p:nvPr/>
          </p:nvSpPr>
          <p:spPr>
            <a:xfrm rot="8100000">
              <a:off x="1512407" y="2060768"/>
              <a:ext cx="1361039" cy="1361039"/>
            </a:xfrm>
            <a:prstGeom prst="teardrop">
              <a:avLst>
                <a:gd name="adj" fmla="val 100000"/>
              </a:avLst>
            </a:prstGeom>
            <a:solidFill>
              <a:srgbClr val="0E5C82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1651388" y="2172798"/>
              <a:ext cx="1083300" cy="10833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endParaRPr>
            </a:p>
          </p:txBody>
        </p:sp>
        <p:pic>
          <p:nvPicPr>
            <p:cNvPr id="278" name="Google Shape;278;p35"/>
            <p:cNvPicPr preferRelativeResize="0"/>
            <p:nvPr/>
          </p:nvPicPr>
          <p:blipFill rotWithShape="1">
            <a:blip r:embed="rId4"/>
            <a:srcRect/>
            <a:stretch/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" name="Google Shape;279;p35"/>
          <p:cNvGrpSpPr/>
          <p:nvPr/>
        </p:nvGrpSpPr>
        <p:grpSpPr>
          <a:xfrm>
            <a:off x="2330504" y="1924302"/>
            <a:ext cx="1076541" cy="1018219"/>
            <a:chOff x="8302498" y="1358113"/>
            <a:chExt cx="1924800" cy="1924800"/>
          </a:xfrm>
        </p:grpSpPr>
        <p:sp>
          <p:nvSpPr>
            <p:cNvPr id="280" name="Google Shape;280;p35"/>
            <p:cNvSpPr/>
            <p:nvPr/>
          </p:nvSpPr>
          <p:spPr>
            <a:xfrm rot="8100000">
              <a:off x="8584378" y="1639994"/>
              <a:ext cx="1361039" cy="1361039"/>
            </a:xfrm>
            <a:prstGeom prst="teardrop">
              <a:avLst>
                <a:gd name="adj" fmla="val 100000"/>
              </a:avLst>
            </a:prstGeom>
            <a:solidFill>
              <a:srgbClr val="0E5C82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8723358" y="1778931"/>
              <a:ext cx="1083300" cy="10833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endParaRPr>
            </a:p>
          </p:txBody>
        </p:sp>
        <p:pic>
          <p:nvPicPr>
            <p:cNvPr id="282" name="Google Shape;282;p35"/>
            <p:cNvPicPr preferRelativeResize="0"/>
            <p:nvPr/>
          </p:nvPicPr>
          <p:blipFill rotWithShape="1"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3" name="Google Shape;283;p35"/>
          <p:cNvGrpSpPr/>
          <p:nvPr/>
        </p:nvGrpSpPr>
        <p:grpSpPr>
          <a:xfrm>
            <a:off x="2330501" y="2995751"/>
            <a:ext cx="1076541" cy="1018219"/>
            <a:chOff x="2478798" y="3882614"/>
            <a:chExt cx="1924800" cy="1924800"/>
          </a:xfrm>
        </p:grpSpPr>
        <p:sp>
          <p:nvSpPr>
            <p:cNvPr id="284" name="Google Shape;284;p35"/>
            <p:cNvSpPr/>
            <p:nvPr/>
          </p:nvSpPr>
          <p:spPr>
            <a:xfrm rot="8100000">
              <a:off x="2760678" y="4164495"/>
              <a:ext cx="1361039" cy="1361039"/>
            </a:xfrm>
            <a:prstGeom prst="teardrop">
              <a:avLst>
                <a:gd name="adj" fmla="val 100000"/>
              </a:avLst>
            </a:prstGeom>
            <a:solidFill>
              <a:srgbClr val="0E5C82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2899657" y="4303429"/>
              <a:ext cx="1083300" cy="108330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Malgun Gothic"/>
                <a:sym typeface="Malgun Gothic"/>
              </a:endParaRPr>
            </a:p>
          </p:txBody>
        </p:sp>
        <p:pic>
          <p:nvPicPr>
            <p:cNvPr id="286" name="Google Shape;286;p35"/>
            <p:cNvPicPr preferRelativeResize="0"/>
            <p:nvPr/>
          </p:nvPicPr>
          <p:blipFill rotWithShape="1"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7" name="Google Shape;287;p35"/>
          <p:cNvSpPr/>
          <p:nvPr/>
        </p:nvSpPr>
        <p:spPr>
          <a:xfrm>
            <a:off x="3637446" y="3186307"/>
            <a:ext cx="999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윤영현</a:t>
            </a:r>
            <a:endParaRPr i="0" u="none" strike="noStrike" cap="none"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Back-End</a:t>
            </a:r>
            <a:r>
              <a:rPr lang="ko" i="0" u="none" strike="noStrike" cap="none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 </a:t>
            </a:r>
            <a:endParaRPr i="0" u="none" strike="noStrike" cap="none"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88" name="Google Shape;288;p35"/>
          <p:cNvSpPr/>
          <p:nvPr/>
        </p:nvSpPr>
        <p:spPr>
          <a:xfrm>
            <a:off x="3637450" y="4218410"/>
            <a:ext cx="999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장진우</a:t>
            </a:r>
            <a:endParaRPr i="0" u="none" strike="noStrike" cap="none"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Back-End</a:t>
            </a:r>
            <a:endParaRPr sz="1600" i="0" u="none" strike="noStrike" cap="none"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3637448" y="2154201"/>
            <a:ext cx="999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이석기</a:t>
            </a:r>
            <a:endParaRPr i="0" u="none" strike="noStrike" cap="none"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Front-End</a:t>
            </a:r>
            <a:endParaRPr i="0" u="none" strike="noStrike" cap="none"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90" name="Google Shape;290;p35"/>
          <p:cNvSpPr/>
          <p:nvPr/>
        </p:nvSpPr>
        <p:spPr>
          <a:xfrm>
            <a:off x="524175" y="1101500"/>
            <a:ext cx="1384200" cy="527100"/>
          </a:xfrm>
          <a:prstGeom prst="roundRect">
            <a:avLst>
              <a:gd name="adj" fmla="val 50000"/>
            </a:avLst>
          </a:prstGeom>
          <a:solidFill>
            <a:srgbClr val="733214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역할</a:t>
            </a:r>
            <a:endParaRPr sz="20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91" name="Google Shape;291;p35"/>
          <p:cNvSpPr/>
          <p:nvPr/>
        </p:nvSpPr>
        <p:spPr>
          <a:xfrm>
            <a:off x="3637448" y="1122101"/>
            <a:ext cx="999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전병규(팀장)</a:t>
            </a:r>
            <a:endParaRPr i="0" u="none" strike="noStrike" cap="none"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Front-End</a:t>
            </a:r>
            <a:endParaRPr i="0" u="none" strike="noStrike" cap="none"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92" name="Google Shape;292;p35"/>
          <p:cNvSpPr/>
          <p:nvPr/>
        </p:nvSpPr>
        <p:spPr>
          <a:xfrm>
            <a:off x="5159700" y="1082775"/>
            <a:ext cx="2757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Git, Jira 총괄</a:t>
            </a:r>
            <a:endParaRPr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당근 7 채찍 3 비율 강박</a:t>
            </a:r>
            <a:endParaRPr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5159703" y="2075513"/>
            <a:ext cx="24315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모르는게 없는 인간 백과사전</a:t>
            </a:r>
            <a:endParaRPr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5159703" y="3146950"/>
            <a:ext cx="24315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깔끔한 Frontend, </a:t>
            </a:r>
            <a:endParaRPr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정교한 Backend </a:t>
            </a:r>
            <a:r>
              <a:rPr lang="ko" sz="800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하고싶다..</a:t>
            </a:r>
            <a:endParaRPr sz="900"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5159700" y="4185700"/>
            <a:ext cx="26934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B454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마치 손가락이 4개와 같은 작업 속도</a:t>
            </a:r>
            <a:endParaRPr>
              <a:solidFill>
                <a:srgbClr val="4B454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pic>
        <p:nvPicPr>
          <p:cNvPr id="296" name="Google Shape;296;p35"/>
          <p:cNvPicPr preferRelativeResize="0"/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247" t="28304" r="19000" b="17503"/>
          <a:stretch/>
        </p:blipFill>
        <p:spPr>
          <a:xfrm>
            <a:off x="2441400" y="1986750"/>
            <a:ext cx="854725" cy="10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5"/>
          <p:cNvPicPr preferRelativeResize="0"/>
          <p:nvPr/>
        </p:nvPicPr>
        <p:blipFill rotWithShape="1"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354" t="28713" r="20991" b="19165"/>
          <a:stretch/>
        </p:blipFill>
        <p:spPr>
          <a:xfrm>
            <a:off x="2449513" y="3026975"/>
            <a:ext cx="838548" cy="10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5"/>
          <p:cNvPicPr preferRelativeResize="0"/>
          <p:nvPr/>
        </p:nvPicPr>
        <p:blipFill rotWithShape="1"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314" t="28264" r="21427" b="18605"/>
          <a:stretch/>
        </p:blipFill>
        <p:spPr>
          <a:xfrm>
            <a:off x="2449500" y="4067200"/>
            <a:ext cx="838525" cy="1018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5"/>
          <p:cNvPicPr preferRelativeResize="0"/>
          <p:nvPr/>
        </p:nvPicPr>
        <p:blipFill rotWithShape="1">
          <a:blip r:embed="rId10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450217" cy="8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6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-884557">
            <a:off x="411152" y="1380287"/>
            <a:ext cx="3943199" cy="247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6"/>
          <p:cNvSpPr/>
          <p:nvPr/>
        </p:nvSpPr>
        <p:spPr>
          <a:xfrm>
            <a:off x="0" y="1"/>
            <a:ext cx="9144000" cy="805800"/>
          </a:xfrm>
          <a:prstGeom prst="rect">
            <a:avLst/>
          </a:prstGeom>
          <a:solidFill>
            <a:srgbClr val="733214"/>
          </a:solidFill>
          <a:ln>
            <a:noFill/>
          </a:ln>
          <a:effectLst>
            <a:outerShdw dist="38100" dir="5400000" algn="t" rotWithShape="0">
              <a:schemeClr val="lt1"/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400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기획 당위성 </a:t>
            </a:r>
            <a:endParaRPr sz="40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pic>
        <p:nvPicPr>
          <p:cNvPr id="306" name="Google Shape;306;p36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450217" cy="8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6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06457">
            <a:off x="2975826" y="1845576"/>
            <a:ext cx="3375800" cy="25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6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-751702">
            <a:off x="4727628" y="1148925"/>
            <a:ext cx="2995426" cy="362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6"/>
          <p:cNvPicPr preferRelativeResize="0"/>
          <p:nvPr/>
        </p:nvPicPr>
        <p:blipFill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8806">
            <a:off x="5778501" y="1234975"/>
            <a:ext cx="2803875" cy="267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/>
          <p:nvPr/>
        </p:nvSpPr>
        <p:spPr>
          <a:xfrm>
            <a:off x="0" y="1"/>
            <a:ext cx="9144000" cy="805800"/>
          </a:xfrm>
          <a:prstGeom prst="rect">
            <a:avLst/>
          </a:prstGeom>
          <a:solidFill>
            <a:srgbClr val="733214"/>
          </a:solidFill>
          <a:ln>
            <a:noFill/>
          </a:ln>
          <a:effectLst>
            <a:outerShdw dist="38100" dir="5400000" algn="t" rotWithShape="0">
              <a:schemeClr val="lt1"/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400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프로젝트 소개</a:t>
            </a:r>
            <a:endParaRPr sz="40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grpSp>
        <p:nvGrpSpPr>
          <p:cNvPr id="315" name="Google Shape;315;p37"/>
          <p:cNvGrpSpPr/>
          <p:nvPr/>
        </p:nvGrpSpPr>
        <p:grpSpPr>
          <a:xfrm>
            <a:off x="1073375" y="1558975"/>
            <a:ext cx="3039959" cy="2959757"/>
            <a:chOff x="860650" y="1891000"/>
            <a:chExt cx="3039959" cy="2959757"/>
          </a:xfrm>
        </p:grpSpPr>
        <p:sp>
          <p:nvSpPr>
            <p:cNvPr id="316" name="Google Shape;316;p37"/>
            <p:cNvSpPr/>
            <p:nvPr/>
          </p:nvSpPr>
          <p:spPr>
            <a:xfrm rot="10800000" flipH="1">
              <a:off x="860650" y="2915198"/>
              <a:ext cx="3033600" cy="765300"/>
            </a:xfrm>
            <a:prstGeom prst="trapezoid">
              <a:avLst>
                <a:gd name="adj" fmla="val 48514"/>
              </a:avLst>
            </a:prstGeom>
            <a:solidFill>
              <a:srgbClr val="062A3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</p:txBody>
        </p:sp>
        <p:grpSp>
          <p:nvGrpSpPr>
            <p:cNvPr id="317" name="Google Shape;317;p37"/>
            <p:cNvGrpSpPr/>
            <p:nvPr/>
          </p:nvGrpSpPr>
          <p:grpSpPr>
            <a:xfrm>
              <a:off x="896214" y="1953482"/>
              <a:ext cx="2961534" cy="2897274"/>
              <a:chOff x="774700" y="2795587"/>
              <a:chExt cx="2793900" cy="2793900"/>
            </a:xfrm>
          </p:grpSpPr>
          <p:sp>
            <p:nvSpPr>
              <p:cNvPr id="318" name="Google Shape;318;p37"/>
              <p:cNvSpPr/>
              <p:nvPr/>
            </p:nvSpPr>
            <p:spPr>
              <a:xfrm>
                <a:off x="774700" y="2795587"/>
                <a:ext cx="2793900" cy="2793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Jua"/>
                  <a:sym typeface="Jua"/>
                </a:endParaRPr>
              </a:p>
            </p:txBody>
          </p:sp>
          <p:sp>
            <p:nvSpPr>
              <p:cNvPr id="319" name="Google Shape;319;p37"/>
              <p:cNvSpPr/>
              <p:nvPr/>
            </p:nvSpPr>
            <p:spPr>
              <a:xfrm>
                <a:off x="888679" y="2909566"/>
                <a:ext cx="2565900" cy="2565900"/>
              </a:xfrm>
              <a:prstGeom prst="ellipse">
                <a:avLst/>
              </a:prstGeom>
              <a:noFill/>
              <a:ln w="19050" cap="flat" cmpd="sng">
                <a:solidFill>
                  <a:srgbClr val="0E5C82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Jua"/>
                  <a:sym typeface="Jua"/>
                </a:endParaRPr>
              </a:p>
            </p:txBody>
          </p:sp>
        </p:grpSp>
        <p:sp>
          <p:nvSpPr>
            <p:cNvPr id="320" name="Google Shape;320;p37"/>
            <p:cNvSpPr/>
            <p:nvPr/>
          </p:nvSpPr>
          <p:spPr>
            <a:xfrm>
              <a:off x="860650" y="1891000"/>
              <a:ext cx="3039959" cy="1023492"/>
            </a:xfrm>
            <a:custGeom>
              <a:avLst/>
              <a:gdLst/>
              <a:ahLst/>
              <a:cxnLst/>
              <a:rect l="l" t="t" r="r" b="b"/>
              <a:pathLst>
                <a:path w="2861138" h="954305" extrusionOk="0">
                  <a:moveTo>
                    <a:pt x="1430569" y="0"/>
                  </a:moveTo>
                  <a:cubicBezTo>
                    <a:pt x="2072352" y="0"/>
                    <a:pt x="2622998" y="390201"/>
                    <a:pt x="2858210" y="946304"/>
                  </a:cubicBezTo>
                  <a:lnTo>
                    <a:pt x="2861138" y="954305"/>
                  </a:lnTo>
                  <a:lnTo>
                    <a:pt x="0" y="954305"/>
                  </a:lnTo>
                  <a:lnTo>
                    <a:pt x="2929" y="946304"/>
                  </a:lnTo>
                  <a:cubicBezTo>
                    <a:pt x="238140" y="390201"/>
                    <a:pt x="788787" y="0"/>
                    <a:pt x="1430569" y="0"/>
                  </a:cubicBezTo>
                  <a:close/>
                </a:path>
              </a:pathLst>
            </a:custGeom>
            <a:solidFill>
              <a:srgbClr val="73321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800" dirty="0" smtClean="0">
                  <a:solidFill>
                    <a:srgbClr val="FFFFFF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Jua"/>
                  <a:sym typeface="Jua"/>
                </a:rPr>
                <a:t>프로젝트 명</a:t>
              </a:r>
              <a:endParaRPr sz="2800" dirty="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1033491" y="3366583"/>
              <a:ext cx="2679300" cy="8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3000" dirty="0">
                  <a:solidFill>
                    <a:srgbClr val="3F3F3F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Jua"/>
                  <a:sym typeface="Jua"/>
                </a:rPr>
                <a:t>Devel  p Smell</a:t>
              </a:r>
              <a:endParaRPr sz="3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</p:txBody>
        </p:sp>
      </p:grpSp>
      <p:grpSp>
        <p:nvGrpSpPr>
          <p:cNvPr id="322" name="Google Shape;322;p37"/>
          <p:cNvGrpSpPr/>
          <p:nvPr/>
        </p:nvGrpSpPr>
        <p:grpSpPr>
          <a:xfrm>
            <a:off x="5030675" y="1558975"/>
            <a:ext cx="3039959" cy="2959744"/>
            <a:chOff x="4817950" y="1891000"/>
            <a:chExt cx="3039959" cy="2959744"/>
          </a:xfrm>
        </p:grpSpPr>
        <p:sp>
          <p:nvSpPr>
            <p:cNvPr id="323" name="Google Shape;323;p37"/>
            <p:cNvSpPr/>
            <p:nvPr/>
          </p:nvSpPr>
          <p:spPr>
            <a:xfrm rot="10800000" flipH="1">
              <a:off x="4821575" y="2915186"/>
              <a:ext cx="3033600" cy="765300"/>
            </a:xfrm>
            <a:prstGeom prst="trapezoid">
              <a:avLst>
                <a:gd name="adj" fmla="val 48514"/>
              </a:avLst>
            </a:prstGeom>
            <a:solidFill>
              <a:srgbClr val="7F6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</p:txBody>
        </p:sp>
        <p:grpSp>
          <p:nvGrpSpPr>
            <p:cNvPr id="324" name="Google Shape;324;p37"/>
            <p:cNvGrpSpPr/>
            <p:nvPr/>
          </p:nvGrpSpPr>
          <p:grpSpPr>
            <a:xfrm>
              <a:off x="4857139" y="1953470"/>
              <a:ext cx="2961534" cy="2897274"/>
              <a:chOff x="774700" y="2795587"/>
              <a:chExt cx="2793900" cy="2793900"/>
            </a:xfrm>
          </p:grpSpPr>
          <p:sp>
            <p:nvSpPr>
              <p:cNvPr id="325" name="Google Shape;325;p37"/>
              <p:cNvSpPr/>
              <p:nvPr/>
            </p:nvSpPr>
            <p:spPr>
              <a:xfrm>
                <a:off x="774700" y="2795587"/>
                <a:ext cx="2793900" cy="2793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Jua"/>
                  <a:sym typeface="Jua"/>
                </a:endParaRPr>
              </a:p>
            </p:txBody>
          </p:sp>
          <p:sp>
            <p:nvSpPr>
              <p:cNvPr id="326" name="Google Shape;326;p37"/>
              <p:cNvSpPr/>
              <p:nvPr/>
            </p:nvSpPr>
            <p:spPr>
              <a:xfrm>
                <a:off x="888679" y="2909566"/>
                <a:ext cx="2565900" cy="2565900"/>
              </a:xfrm>
              <a:prstGeom prst="ellipse">
                <a:avLst/>
              </a:prstGeom>
              <a:noFill/>
              <a:ln w="19050" cap="flat" cmpd="sng">
                <a:solidFill>
                  <a:srgbClr val="0E5C82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FFFFFF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Jua"/>
                  <a:sym typeface="Jua"/>
                </a:endParaRPr>
              </a:p>
            </p:txBody>
          </p:sp>
        </p:grpSp>
        <p:sp>
          <p:nvSpPr>
            <p:cNvPr id="327" name="Google Shape;327;p37"/>
            <p:cNvSpPr/>
            <p:nvPr/>
          </p:nvSpPr>
          <p:spPr>
            <a:xfrm>
              <a:off x="4817950" y="1891000"/>
              <a:ext cx="3039959" cy="1013949"/>
            </a:xfrm>
            <a:custGeom>
              <a:avLst/>
              <a:gdLst/>
              <a:ahLst/>
              <a:cxnLst/>
              <a:rect l="l" t="t" r="r" b="b"/>
              <a:pathLst>
                <a:path w="2861138" h="954305" extrusionOk="0">
                  <a:moveTo>
                    <a:pt x="1430569" y="0"/>
                  </a:moveTo>
                  <a:cubicBezTo>
                    <a:pt x="2072352" y="0"/>
                    <a:pt x="2622998" y="390201"/>
                    <a:pt x="2858210" y="946304"/>
                  </a:cubicBezTo>
                  <a:lnTo>
                    <a:pt x="2861138" y="954305"/>
                  </a:lnTo>
                  <a:lnTo>
                    <a:pt x="0" y="954305"/>
                  </a:lnTo>
                  <a:lnTo>
                    <a:pt x="2929" y="946304"/>
                  </a:lnTo>
                  <a:cubicBezTo>
                    <a:pt x="238140" y="390201"/>
                    <a:pt x="788787" y="0"/>
                    <a:pt x="1430569" y="0"/>
                  </a:cubicBezTo>
                  <a:close/>
                </a:path>
              </a:pathLst>
            </a:custGeom>
            <a:solidFill>
              <a:srgbClr val="73321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800" dirty="0" smtClean="0">
                  <a:solidFill>
                    <a:srgbClr val="FFFFFF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Jua"/>
                  <a:sym typeface="Jua"/>
                </a:rPr>
                <a:t>개요</a:t>
              </a:r>
              <a:endParaRPr sz="2800" dirty="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4857575" y="3133950"/>
              <a:ext cx="2961600" cy="110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" sz="2400" dirty="0">
                  <a:solidFill>
                    <a:srgbClr val="3F3F3F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Jua"/>
                  <a:sym typeface="Jua"/>
                </a:rPr>
                <a:t>개발자들이 만드는 트렌디한 IT블로그</a:t>
              </a:r>
              <a:endParaRPr sz="3400" dirty="0">
                <a:solidFill>
                  <a:srgbClr val="3F3F3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</p:txBody>
        </p:sp>
      </p:grpSp>
      <p:pic>
        <p:nvPicPr>
          <p:cNvPr id="329" name="Google Shape;329;p37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9250" y="3402500"/>
            <a:ext cx="212650" cy="2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7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253143">
            <a:off x="3471652" y="2731028"/>
            <a:ext cx="373645" cy="373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7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450217" cy="8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/>
          <p:nvPr/>
        </p:nvSpPr>
        <p:spPr>
          <a:xfrm>
            <a:off x="0" y="1"/>
            <a:ext cx="9144000" cy="805800"/>
          </a:xfrm>
          <a:prstGeom prst="rect">
            <a:avLst/>
          </a:prstGeom>
          <a:solidFill>
            <a:srgbClr val="733214"/>
          </a:solidFill>
          <a:ln>
            <a:noFill/>
          </a:ln>
          <a:effectLst>
            <a:outerShdw dist="38100" dir="5400000" algn="t" rotWithShape="0">
              <a:schemeClr val="lt1"/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컨셉 &amp; 타겟</a:t>
            </a:r>
            <a:endParaRPr sz="40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pic>
        <p:nvPicPr>
          <p:cNvPr id="337" name="Google Shape;337;p38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2950" y="2616800"/>
            <a:ext cx="1194175" cy="11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8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312" y="2643925"/>
            <a:ext cx="1145775" cy="11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3701" y="3724325"/>
            <a:ext cx="1567675" cy="130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Google Shape;340;p38"/>
          <p:cNvGrpSpPr/>
          <p:nvPr/>
        </p:nvGrpSpPr>
        <p:grpSpPr>
          <a:xfrm>
            <a:off x="235697" y="1142550"/>
            <a:ext cx="4587206" cy="1370100"/>
            <a:chOff x="414725" y="1103213"/>
            <a:chExt cx="4039100" cy="1370100"/>
          </a:xfrm>
        </p:grpSpPr>
        <p:sp>
          <p:nvSpPr>
            <p:cNvPr id="341" name="Google Shape;341;p38"/>
            <p:cNvSpPr txBox="1"/>
            <p:nvPr/>
          </p:nvSpPr>
          <p:spPr>
            <a:xfrm>
              <a:off x="539725" y="1343575"/>
              <a:ext cx="3914100" cy="6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70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Jua"/>
                  <a:sym typeface="Jua"/>
                </a:rPr>
                <a:t>- 기존의 블로그가 불편했던 개발자</a:t>
              </a:r>
              <a:endParaRPr sz="17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70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Jua"/>
                  <a:sym typeface="Jua"/>
                </a:rPr>
                <a:t>- 다른 사람과 활발하게 정보를 공유할 개발자</a:t>
              </a:r>
              <a:endParaRPr sz="17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</p:txBody>
        </p:sp>
        <p:pic>
          <p:nvPicPr>
            <p:cNvPr id="342" name="Google Shape;342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14725" y="1103213"/>
              <a:ext cx="3914101" cy="1370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3" name="Google Shape;343;p38"/>
          <p:cNvSpPr txBox="1"/>
          <p:nvPr/>
        </p:nvSpPr>
        <p:spPr>
          <a:xfrm flipH="1">
            <a:off x="5242200" y="1377825"/>
            <a:ext cx="34833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- 포스팅을 꾸준히 하고싶은 사람</a:t>
            </a:r>
            <a:endParaRPr sz="17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- IT 트렌드를 알고싶은 사람</a:t>
            </a:r>
            <a:endParaRPr sz="17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pic>
        <p:nvPicPr>
          <p:cNvPr id="344" name="Google Shape;344;p38"/>
          <p:cNvPicPr preferRelativeResize="0"/>
          <p:nvPr/>
        </p:nvPicPr>
        <p:blipFill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861126" y="1142463"/>
            <a:ext cx="3788374" cy="13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8"/>
          <p:cNvPicPr preferRelativeResize="0"/>
          <p:nvPr/>
        </p:nvPicPr>
        <p:blipFill rotWithShape="1"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40600"/>
            <a:ext cx="1814001" cy="130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38"/>
          <p:cNvCxnSpPr/>
          <p:nvPr/>
        </p:nvCxnSpPr>
        <p:spPr>
          <a:xfrm flipH="1">
            <a:off x="5603225" y="3748900"/>
            <a:ext cx="1282200" cy="629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" name="Google Shape;347;p38"/>
          <p:cNvCxnSpPr/>
          <p:nvPr/>
        </p:nvCxnSpPr>
        <p:spPr>
          <a:xfrm>
            <a:off x="2250425" y="3748900"/>
            <a:ext cx="1282200" cy="629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48" name="Google Shape;348;p38"/>
          <p:cNvPicPr preferRelativeResize="0"/>
          <p:nvPr/>
        </p:nvPicPr>
        <p:blipFill rotWithShape="1"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450217" cy="8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/>
          <p:nvPr/>
        </p:nvSpPr>
        <p:spPr>
          <a:xfrm>
            <a:off x="0" y="1"/>
            <a:ext cx="9144000" cy="805800"/>
          </a:xfrm>
          <a:prstGeom prst="rect">
            <a:avLst/>
          </a:prstGeom>
          <a:solidFill>
            <a:srgbClr val="733214"/>
          </a:solidFill>
          <a:ln>
            <a:noFill/>
          </a:ln>
          <a:effectLst>
            <a:outerShdw dist="38100" dir="5400000" algn="t" rotWithShape="0">
              <a:schemeClr val="lt1"/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차별점</a:t>
            </a:r>
            <a:endParaRPr sz="40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354" name="Google Shape;354;p39"/>
          <p:cNvSpPr/>
          <p:nvPr/>
        </p:nvSpPr>
        <p:spPr>
          <a:xfrm>
            <a:off x="2152350" y="991513"/>
            <a:ext cx="1767000" cy="469500"/>
          </a:xfrm>
          <a:prstGeom prst="roundRect">
            <a:avLst>
              <a:gd name="adj" fmla="val 50000"/>
            </a:avLst>
          </a:prstGeom>
          <a:solidFill>
            <a:srgbClr val="733214"/>
          </a:solidFill>
          <a:ln w="19050" cap="flat" cmpd="sng">
            <a:solidFill>
              <a:srgbClr val="3F3F3F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일반 개발블로그</a:t>
            </a:r>
            <a:endParaRPr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355" name="Google Shape;355;p39"/>
          <p:cNvSpPr/>
          <p:nvPr/>
        </p:nvSpPr>
        <p:spPr>
          <a:xfrm>
            <a:off x="5236650" y="991525"/>
            <a:ext cx="1767000" cy="469500"/>
          </a:xfrm>
          <a:prstGeom prst="roundRect">
            <a:avLst>
              <a:gd name="adj" fmla="val 50000"/>
            </a:avLst>
          </a:prstGeom>
          <a:solidFill>
            <a:srgbClr val="733214"/>
          </a:solidFill>
          <a:ln w="19050" cap="flat" cmpd="sng">
            <a:solidFill>
              <a:srgbClr val="3F3F3F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Develop smell</a:t>
            </a:r>
            <a:endParaRPr sz="16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4578203" y="1617562"/>
            <a:ext cx="30483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F3F3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모든 유저들의 공간</a:t>
            </a:r>
            <a:endParaRPr sz="13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357" name="Google Shape;357;p39"/>
          <p:cNvSpPr/>
          <p:nvPr/>
        </p:nvSpPr>
        <p:spPr>
          <a:xfrm>
            <a:off x="4589995" y="2204097"/>
            <a:ext cx="3048300" cy="726000"/>
          </a:xfrm>
          <a:prstGeom prst="rect">
            <a:avLst/>
          </a:prstGeom>
          <a:solidFill>
            <a:schemeClr val="lt1">
              <a:alpha val="2196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</p:txBody>
      </p:sp>
      <p:cxnSp>
        <p:nvCxnSpPr>
          <p:cNvPr id="358" name="Google Shape;358;p39"/>
          <p:cNvCxnSpPr/>
          <p:nvPr/>
        </p:nvCxnSpPr>
        <p:spPr>
          <a:xfrm>
            <a:off x="4590003" y="2919514"/>
            <a:ext cx="30483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59" name="Google Shape;359;p39"/>
          <p:cNvCxnSpPr/>
          <p:nvPr/>
        </p:nvCxnSpPr>
        <p:spPr>
          <a:xfrm>
            <a:off x="4590003" y="3608676"/>
            <a:ext cx="30603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60" name="Google Shape;360;p39"/>
          <p:cNvSpPr txBox="1"/>
          <p:nvPr/>
        </p:nvSpPr>
        <p:spPr>
          <a:xfrm>
            <a:off x="4578203" y="2307041"/>
            <a:ext cx="30483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F3F3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게시글과 유저 랭크 시스템 적용</a:t>
            </a:r>
            <a:endParaRPr sz="13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361" name="Google Shape;361;p39"/>
          <p:cNvSpPr txBox="1"/>
          <p:nvPr/>
        </p:nvSpPr>
        <p:spPr>
          <a:xfrm>
            <a:off x="4578203" y="3014549"/>
            <a:ext cx="30603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300">
                <a:solidFill>
                  <a:srgbClr val="3F3F3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내용 + 태그 검색</a:t>
            </a:r>
            <a:endParaRPr sz="13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362" name="Google Shape;362;p39"/>
          <p:cNvSpPr txBox="1"/>
          <p:nvPr/>
        </p:nvSpPr>
        <p:spPr>
          <a:xfrm>
            <a:off x="1493688" y="1617562"/>
            <a:ext cx="30708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F3F3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자신의 공간</a:t>
            </a:r>
            <a:endParaRPr sz="1300">
              <a:solidFill>
                <a:srgbClr val="3F3F3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363" name="Google Shape;363;p39"/>
          <p:cNvSpPr/>
          <p:nvPr/>
        </p:nvSpPr>
        <p:spPr>
          <a:xfrm>
            <a:off x="1493691" y="2204097"/>
            <a:ext cx="3072300" cy="726000"/>
          </a:xfrm>
          <a:prstGeom prst="rect">
            <a:avLst/>
          </a:prstGeom>
          <a:solidFill>
            <a:schemeClr val="lt1">
              <a:alpha val="2196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364" name="Google Shape;364;p39"/>
          <p:cNvGrpSpPr/>
          <p:nvPr/>
        </p:nvGrpSpPr>
        <p:grpSpPr>
          <a:xfrm>
            <a:off x="1493728" y="2204049"/>
            <a:ext cx="6144656" cy="0"/>
            <a:chOff x="1836260" y="2220074"/>
            <a:chExt cx="5449806" cy="0"/>
          </a:xfrm>
        </p:grpSpPr>
        <p:cxnSp>
          <p:nvCxnSpPr>
            <p:cNvPr id="365" name="Google Shape;365;p39"/>
            <p:cNvCxnSpPr/>
            <p:nvPr/>
          </p:nvCxnSpPr>
          <p:spPr>
            <a:xfrm>
              <a:off x="4582466" y="2220074"/>
              <a:ext cx="2703600" cy="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6" name="Google Shape;366;p39"/>
            <p:cNvCxnSpPr/>
            <p:nvPr/>
          </p:nvCxnSpPr>
          <p:spPr>
            <a:xfrm>
              <a:off x="1836260" y="2220075"/>
              <a:ext cx="2724900" cy="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67" name="Google Shape;367;p39"/>
          <p:cNvCxnSpPr/>
          <p:nvPr/>
        </p:nvCxnSpPr>
        <p:spPr>
          <a:xfrm>
            <a:off x="1493699" y="2919514"/>
            <a:ext cx="30723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68" name="Google Shape;368;p39"/>
          <p:cNvCxnSpPr/>
          <p:nvPr/>
        </p:nvCxnSpPr>
        <p:spPr>
          <a:xfrm>
            <a:off x="1493699" y="3608676"/>
            <a:ext cx="30843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69" name="Google Shape;369;p39"/>
          <p:cNvSpPr txBox="1"/>
          <p:nvPr/>
        </p:nvSpPr>
        <p:spPr>
          <a:xfrm>
            <a:off x="1493688" y="2307041"/>
            <a:ext cx="30555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F3F3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오로지 자신의 의지로 포스팅</a:t>
            </a:r>
            <a:endParaRPr sz="1300">
              <a:solidFill>
                <a:srgbClr val="3F3F3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370" name="Google Shape;370;p39"/>
          <p:cNvSpPr txBox="1"/>
          <p:nvPr/>
        </p:nvSpPr>
        <p:spPr>
          <a:xfrm>
            <a:off x="1493688" y="3009322"/>
            <a:ext cx="30555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F3F3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내용 검색</a:t>
            </a:r>
            <a:endParaRPr sz="1300">
              <a:solidFill>
                <a:srgbClr val="3F3F3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grpSp>
        <p:nvGrpSpPr>
          <p:cNvPr id="371" name="Google Shape;371;p39"/>
          <p:cNvGrpSpPr/>
          <p:nvPr/>
        </p:nvGrpSpPr>
        <p:grpSpPr>
          <a:xfrm>
            <a:off x="2799359" y="24234"/>
            <a:ext cx="969204" cy="775198"/>
            <a:chOff x="2683387" y="3498500"/>
            <a:chExt cx="1029426" cy="823365"/>
          </a:xfrm>
        </p:grpSpPr>
        <p:pic>
          <p:nvPicPr>
            <p:cNvPr id="372" name="Google Shape;372;p39"/>
            <p:cNvPicPr preferRelativeResize="0"/>
            <p:nvPr/>
          </p:nvPicPr>
          <p:blipFill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83387" y="3536675"/>
              <a:ext cx="1029426" cy="7851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39"/>
            <p:cNvPicPr preferRelativeResize="0"/>
            <p:nvPr/>
          </p:nvPicPr>
          <p:blipFill rotWithShape="1">
            <a:blip r:embed="rId4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6511"/>
            <a:stretch/>
          </p:blipFill>
          <p:spPr>
            <a:xfrm>
              <a:off x="3349475" y="3498500"/>
              <a:ext cx="173999" cy="2740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4" name="Google Shape;374;p39"/>
          <p:cNvGrpSpPr/>
          <p:nvPr/>
        </p:nvGrpSpPr>
        <p:grpSpPr>
          <a:xfrm>
            <a:off x="5375424" y="24234"/>
            <a:ext cx="969225" cy="775210"/>
            <a:chOff x="5419515" y="3498500"/>
            <a:chExt cx="1029448" cy="823377"/>
          </a:xfrm>
        </p:grpSpPr>
        <p:pic>
          <p:nvPicPr>
            <p:cNvPr id="375" name="Google Shape;375;p39"/>
            <p:cNvPicPr preferRelativeResize="0"/>
            <p:nvPr/>
          </p:nvPicPr>
          <p:blipFill rotWithShape="1">
            <a:blip r:embed="rId4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61415"/>
            <a:stretch/>
          </p:blipFill>
          <p:spPr>
            <a:xfrm>
              <a:off x="6186925" y="3498500"/>
              <a:ext cx="105750" cy="27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9"/>
            <p:cNvPicPr preferRelativeResize="0"/>
            <p:nvPr/>
          </p:nvPicPr>
          <p:blipFill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19537" y="3536687"/>
              <a:ext cx="1029426" cy="7851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9"/>
            <p:cNvSpPr txBox="1"/>
            <p:nvPr/>
          </p:nvSpPr>
          <p:spPr>
            <a:xfrm rot="-3001134">
              <a:off x="5432936" y="3667590"/>
              <a:ext cx="514058" cy="274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Jua"/>
                  <a:sym typeface="Jua"/>
                </a:rPr>
                <a:t>템플릿</a:t>
              </a:r>
              <a:endParaRPr sz="9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endParaRPr>
            </a:p>
          </p:txBody>
        </p:sp>
      </p:grpSp>
      <p:cxnSp>
        <p:nvCxnSpPr>
          <p:cNvPr id="378" name="Google Shape;378;p39"/>
          <p:cNvCxnSpPr/>
          <p:nvPr/>
        </p:nvCxnSpPr>
        <p:spPr>
          <a:xfrm rot="10800000">
            <a:off x="4576427" y="1579025"/>
            <a:ext cx="0" cy="34359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379" name="Google Shape;379;p39"/>
          <p:cNvGrpSpPr/>
          <p:nvPr/>
        </p:nvGrpSpPr>
        <p:grpSpPr>
          <a:xfrm>
            <a:off x="1493728" y="1578585"/>
            <a:ext cx="6144656" cy="0"/>
            <a:chOff x="1836260" y="1926925"/>
            <a:chExt cx="5449806" cy="0"/>
          </a:xfrm>
        </p:grpSpPr>
        <p:cxnSp>
          <p:nvCxnSpPr>
            <p:cNvPr id="380" name="Google Shape;380;p39"/>
            <p:cNvCxnSpPr/>
            <p:nvPr/>
          </p:nvCxnSpPr>
          <p:spPr>
            <a:xfrm>
              <a:off x="4582466" y="1926925"/>
              <a:ext cx="2703600" cy="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1" name="Google Shape;381;p39"/>
            <p:cNvCxnSpPr/>
            <p:nvPr/>
          </p:nvCxnSpPr>
          <p:spPr>
            <a:xfrm>
              <a:off x="1836260" y="1926925"/>
              <a:ext cx="2724900" cy="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2" name="Google Shape;382;p39"/>
          <p:cNvSpPr/>
          <p:nvPr/>
        </p:nvSpPr>
        <p:spPr>
          <a:xfrm>
            <a:off x="4589995" y="3608656"/>
            <a:ext cx="3048300" cy="726000"/>
          </a:xfrm>
          <a:prstGeom prst="rect">
            <a:avLst/>
          </a:prstGeom>
          <a:solidFill>
            <a:schemeClr val="lt1">
              <a:alpha val="2196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383" name="Google Shape;383;p39"/>
          <p:cNvSpPr txBox="1"/>
          <p:nvPr/>
        </p:nvSpPr>
        <p:spPr>
          <a:xfrm>
            <a:off x="4578203" y="3711603"/>
            <a:ext cx="30603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F3F3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MarkDown and WYSIWYG</a:t>
            </a:r>
            <a:endParaRPr sz="13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384" name="Google Shape;384;p39"/>
          <p:cNvSpPr/>
          <p:nvPr/>
        </p:nvSpPr>
        <p:spPr>
          <a:xfrm>
            <a:off x="1493691" y="3608657"/>
            <a:ext cx="3072300" cy="726000"/>
          </a:xfrm>
          <a:prstGeom prst="rect">
            <a:avLst/>
          </a:prstGeom>
          <a:solidFill>
            <a:schemeClr val="lt1">
              <a:alpha val="2196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385" name="Google Shape;385;p39"/>
          <p:cNvGrpSpPr/>
          <p:nvPr/>
        </p:nvGrpSpPr>
        <p:grpSpPr>
          <a:xfrm>
            <a:off x="1493728" y="4324009"/>
            <a:ext cx="6144656" cy="1"/>
            <a:chOff x="1836260" y="3213682"/>
            <a:chExt cx="5449806" cy="0"/>
          </a:xfrm>
        </p:grpSpPr>
        <p:cxnSp>
          <p:nvCxnSpPr>
            <p:cNvPr id="386" name="Google Shape;386;p39"/>
            <p:cNvCxnSpPr/>
            <p:nvPr/>
          </p:nvCxnSpPr>
          <p:spPr>
            <a:xfrm>
              <a:off x="4582466" y="3213682"/>
              <a:ext cx="2703600" cy="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7" name="Google Shape;387;p39"/>
            <p:cNvCxnSpPr/>
            <p:nvPr/>
          </p:nvCxnSpPr>
          <p:spPr>
            <a:xfrm>
              <a:off x="1836260" y="3213682"/>
              <a:ext cx="2724900" cy="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8" name="Google Shape;388;p39"/>
          <p:cNvSpPr txBox="1"/>
          <p:nvPr/>
        </p:nvSpPr>
        <p:spPr>
          <a:xfrm>
            <a:off x="1493688" y="3711603"/>
            <a:ext cx="30555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F3F3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MarkDown</a:t>
            </a:r>
            <a:endParaRPr sz="1300">
              <a:solidFill>
                <a:srgbClr val="3F3F3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389" name="Google Shape;389;p39"/>
          <p:cNvSpPr txBox="1"/>
          <p:nvPr/>
        </p:nvSpPr>
        <p:spPr>
          <a:xfrm>
            <a:off x="1493688" y="4400549"/>
            <a:ext cx="30555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F3F3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빈페이지에서 작성</a:t>
            </a:r>
            <a:endParaRPr sz="1300">
              <a:solidFill>
                <a:srgbClr val="3F3F3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grpSp>
        <p:nvGrpSpPr>
          <p:cNvPr id="390" name="Google Shape;390;p39"/>
          <p:cNvGrpSpPr/>
          <p:nvPr/>
        </p:nvGrpSpPr>
        <p:grpSpPr>
          <a:xfrm>
            <a:off x="1499873" y="5006283"/>
            <a:ext cx="6144656" cy="1"/>
            <a:chOff x="1841711" y="3533458"/>
            <a:chExt cx="5449806" cy="0"/>
          </a:xfrm>
        </p:grpSpPr>
        <p:cxnSp>
          <p:nvCxnSpPr>
            <p:cNvPr id="391" name="Google Shape;391;p39"/>
            <p:cNvCxnSpPr/>
            <p:nvPr/>
          </p:nvCxnSpPr>
          <p:spPr>
            <a:xfrm>
              <a:off x="4587916" y="3533458"/>
              <a:ext cx="2703600" cy="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2" name="Google Shape;392;p39"/>
            <p:cNvCxnSpPr/>
            <p:nvPr/>
          </p:nvCxnSpPr>
          <p:spPr>
            <a:xfrm>
              <a:off x="1841711" y="3533458"/>
              <a:ext cx="2724900" cy="0"/>
            </a:xfrm>
            <a:prstGeom prst="straightConnector1">
              <a:avLst/>
            </a:prstGeom>
            <a:noFill/>
            <a:ln w="9525" cap="flat" cmpd="sng">
              <a:solidFill>
                <a:srgbClr val="3F3F3F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93" name="Google Shape;393;p39"/>
          <p:cNvSpPr txBox="1"/>
          <p:nvPr/>
        </p:nvSpPr>
        <p:spPr>
          <a:xfrm>
            <a:off x="4578203" y="4415480"/>
            <a:ext cx="30603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F3F3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제공된 템플릿에서 작성</a:t>
            </a:r>
            <a:endParaRPr sz="13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pic>
        <p:nvPicPr>
          <p:cNvPr id="394" name="Google Shape;394;p39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450217" cy="8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229512"/>
            <a:ext cx="1850025" cy="18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0"/>
          <p:cNvSpPr/>
          <p:nvPr/>
        </p:nvSpPr>
        <p:spPr>
          <a:xfrm>
            <a:off x="0" y="1"/>
            <a:ext cx="9144000" cy="805800"/>
          </a:xfrm>
          <a:prstGeom prst="rect">
            <a:avLst/>
          </a:prstGeom>
          <a:solidFill>
            <a:srgbClr val="733214"/>
          </a:solidFill>
          <a:ln>
            <a:noFill/>
          </a:ln>
          <a:effectLst>
            <a:outerShdw dist="38100" dir="5400000" algn="t" rotWithShape="0">
              <a:schemeClr val="lt1"/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차별점</a:t>
            </a:r>
            <a:endParaRPr sz="40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401" name="Google Shape;401;p40"/>
          <p:cNvSpPr/>
          <p:nvPr/>
        </p:nvSpPr>
        <p:spPr>
          <a:xfrm>
            <a:off x="1113775" y="1237175"/>
            <a:ext cx="1767000" cy="415500"/>
          </a:xfrm>
          <a:prstGeom prst="roundRect">
            <a:avLst>
              <a:gd name="adj" fmla="val 50000"/>
            </a:avLst>
          </a:prstGeom>
          <a:solidFill>
            <a:srgbClr val="733214"/>
          </a:solidFill>
          <a:ln w="19050" cap="flat" cmpd="sng">
            <a:solidFill>
              <a:srgbClr val="3F3F3F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rgbClr val="FFFFFF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랭크</a:t>
            </a:r>
            <a:endParaRPr sz="2300">
              <a:solidFill>
                <a:srgbClr val="FFFFFF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sp>
        <p:nvSpPr>
          <p:cNvPr id="402" name="Google Shape;402;p40"/>
          <p:cNvSpPr txBox="1"/>
          <p:nvPr/>
        </p:nvSpPr>
        <p:spPr>
          <a:xfrm>
            <a:off x="2122525" y="2535750"/>
            <a:ext cx="1151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성취감</a:t>
            </a:r>
            <a:endParaRPr sz="27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cxnSp>
        <p:nvCxnSpPr>
          <p:cNvPr id="403" name="Google Shape;403;p40"/>
          <p:cNvCxnSpPr/>
          <p:nvPr/>
        </p:nvCxnSpPr>
        <p:spPr>
          <a:xfrm rot="10800000">
            <a:off x="6763440" y="2746068"/>
            <a:ext cx="0" cy="75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04" name="Google Shape;404;p40"/>
          <p:cNvCxnSpPr/>
          <p:nvPr/>
        </p:nvCxnSpPr>
        <p:spPr>
          <a:xfrm rot="10800000" flipH="1">
            <a:off x="7228509" y="2715087"/>
            <a:ext cx="817200" cy="88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405" name="Google Shape;405;p40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87448" y="2613356"/>
            <a:ext cx="813902" cy="812193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0"/>
          <p:cNvSpPr txBox="1"/>
          <p:nvPr/>
        </p:nvSpPr>
        <p:spPr>
          <a:xfrm>
            <a:off x="2122525" y="2951250"/>
            <a:ext cx="1151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흥미도</a:t>
            </a:r>
            <a:endParaRPr sz="27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pic>
        <p:nvPicPr>
          <p:cNvPr id="407" name="Google Shape;407;p40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4850" y="3704151"/>
            <a:ext cx="817200" cy="851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0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0054" y="1616350"/>
            <a:ext cx="851226" cy="9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0"/>
          <p:cNvSpPr txBox="1"/>
          <p:nvPr/>
        </p:nvSpPr>
        <p:spPr>
          <a:xfrm>
            <a:off x="2122525" y="3357800"/>
            <a:ext cx="1151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Jua"/>
                <a:sym typeface="Jua"/>
              </a:rPr>
              <a:t>신뢰성</a:t>
            </a:r>
            <a:endParaRPr sz="2700"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Jua"/>
              <a:sym typeface="Jua"/>
            </a:endParaRPr>
          </a:p>
        </p:txBody>
      </p:sp>
      <p:cxnSp>
        <p:nvCxnSpPr>
          <p:cNvPr id="410" name="Google Shape;410;p40"/>
          <p:cNvCxnSpPr/>
          <p:nvPr/>
        </p:nvCxnSpPr>
        <p:spPr>
          <a:xfrm rot="10800000">
            <a:off x="4576452" y="1761975"/>
            <a:ext cx="0" cy="27939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411" name="Google Shape;411;p40"/>
          <p:cNvPicPr preferRelativeResize="0"/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450217" cy="8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0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8817" y="1616350"/>
            <a:ext cx="851226" cy="9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0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7454" y="1616350"/>
            <a:ext cx="851226" cy="92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Google Shape;414;p40"/>
          <p:cNvCxnSpPr/>
          <p:nvPr/>
        </p:nvCxnSpPr>
        <p:spPr>
          <a:xfrm rot="10800000">
            <a:off x="5493872" y="2678737"/>
            <a:ext cx="817200" cy="88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415" name="Google Shape;415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325" y="2229512"/>
            <a:ext cx="1850025" cy="18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1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repeatCount="indefinite" fill="hold" nodeType="click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repeatCount="indefinite" fill="hold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repeatCount="indefinite" fill="hold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880</Words>
  <Application>Microsoft Office PowerPoint</Application>
  <PresentationFormat>화면 슬라이드 쇼(16:9)</PresentationFormat>
  <Paragraphs>150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Gulim</vt:lpstr>
      <vt:lpstr>Malgun Gothic</vt:lpstr>
      <vt:lpstr>Gulim</vt:lpstr>
      <vt:lpstr>배달의민족 한나체 Air</vt:lpstr>
      <vt:lpstr>Jua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이석기</dc:creator>
  <cp:lastModifiedBy>multicampus</cp:lastModifiedBy>
  <cp:revision>13</cp:revision>
  <dcterms:modified xsi:type="dcterms:W3CDTF">2020-08-21T00:12:52Z</dcterms:modified>
</cp:coreProperties>
</file>