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5143500" type="screen16x9"/>
  <p:notesSz cx="6858000" cy="9144000"/>
  <p:embeddedFontLst>
    <p:embeddedFont>
      <p:font typeface="휴먼엑스포" panose="02030504000101010101" pitchFamily="18" charset="-127"/>
      <p:regular r:id="rId15"/>
    </p:embeddedFont>
    <p:embeddedFont>
      <p:font typeface="Malgun Gothic" panose="020B0503020000020004" pitchFamily="50" charset="-127"/>
      <p:regular r:id="rId16"/>
      <p:bold r:id="rId17"/>
    </p:embeddedFont>
    <p:embeddedFont>
      <p:font typeface="Eras Demi ITC" panose="020B0805030504020804" pitchFamily="34" charset="0"/>
      <p:regular r:id="rId18"/>
    </p:embeddedFont>
    <p:embeddedFont>
      <p:font typeface="Jua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6" autoAdjust="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057ed4b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안녕하십니까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이번 특화프로젝트 발표를 맡은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장진우입니다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발표 시작하겠습니다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129" name="Google Shape;129;ga0057ed4b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057ed46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 서비스는 문화재를 넘어 한국의 의식주를 추가하여 더욱 많은 한국 문화에 대한 정보를 제공해 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외국인을 대상으로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나라의 언어로 번역하여 보여줌으로써 전세계 사람들이 한국 문화에 대해 알 수 있도록 확장할 수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48" name="Google Shape;248;ga0057ed46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40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b9a25e15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9b9a25e15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057ed4b0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발표 순서는 </a:t>
            </a:r>
            <a:r>
              <a:rPr lang="ko-KR" altLang="en-US" dirty="0" err="1" smtClean="0"/>
              <a:t>팀구성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주제 및 타겟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기술스택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시연 순으로 진행하겠습니다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144" name="Google Shape;144;ga0057ed4b0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057ed4b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팀 구성은 팀장 </a:t>
            </a:r>
            <a:r>
              <a:rPr lang="ko-KR" altLang="en-US" dirty="0" err="1" smtClean="0"/>
              <a:t>전병규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팀원 </a:t>
            </a:r>
            <a:r>
              <a:rPr lang="ko-KR" altLang="en-US" baseline="0" dirty="0" err="1" smtClean="0"/>
              <a:t>윤영현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장진우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김석환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김진실로</a:t>
            </a:r>
            <a:r>
              <a:rPr lang="ko-KR" altLang="en-US" baseline="0" dirty="0" smtClean="0"/>
              <a:t> 구성되어있으며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각자 역할은 </a:t>
            </a:r>
            <a:r>
              <a:rPr lang="en-US" altLang="ko-KR" baseline="0" dirty="0" err="1" smtClean="0"/>
              <a:t>Bakcend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FrontEnd</a:t>
            </a:r>
            <a:r>
              <a:rPr lang="en-US" altLang="ko-KR" baseline="0" dirty="0" smtClean="0"/>
              <a:t>, AI, </a:t>
            </a:r>
            <a:r>
              <a:rPr lang="ko-KR" altLang="en-US" baseline="0" dirty="0" smtClean="0"/>
              <a:t>배포를 담당했습니다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168" name="Google Shape;168;ga0057ed4b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057ed46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본격적인 발표에 앞서 영상</a:t>
            </a:r>
            <a:r>
              <a:rPr lang="ko-KR" altLang="en-US" baseline="0" dirty="0" smtClean="0"/>
              <a:t> 하나 시청 후 시작하겠습니다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197" name="Google Shape;197;ga0057ed46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057ed46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indent="-228600" rtl="0">
              <a:buAutoNum type="arabicPeriod"/>
            </a:pPr>
            <a:r>
              <a:rPr lang="ko-KR" altLang="en-US" dirty="0" smtClean="0"/>
              <a:t>영상에서 볼 수 있듯이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한국에 대한 관심도가 증가하지만 문화에 대한 지식은 부족합니다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K-pop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열풍으로 전 세계적으로 한국 문화에 대한 관심이 높아지고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 rtl="0"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혹시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퀴즈에 대한 정답을 </a:t>
            </a:r>
            <a:r>
              <a:rPr lang="ko-KR" altLang="en-US" dirty="0" err="1" smtClean="0"/>
              <a:t>맞추셨나요</a:t>
            </a:r>
            <a:r>
              <a:rPr lang="en-US" altLang="ko-KR" dirty="0" smtClean="0"/>
              <a:t>?,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보시는 사진과 같이 우리나라에는 각 지역별 수많은 문화재들이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대부분의 사람들이 이런 많은 문화재에 대해 알지</a:t>
            </a:r>
            <a:r>
              <a:rPr lang="ko-KR" altLang="en-US" baseline="0" dirty="0" smtClean="0"/>
              <a:t> 못하고 있습니다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그래서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한국 문화에 대한 관심도를 증가시키며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정보를 쉽게 얻을 수 있도록 </a:t>
            </a:r>
            <a:r>
              <a:rPr lang="en-US" altLang="ko-KR" dirty="0" smtClean="0"/>
              <a:t>What’s That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서비스를 개발했습니다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04" name="Google Shape;204;ga0057ed46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057ed46c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기술은 </a:t>
            </a:r>
            <a:r>
              <a:rPr lang="ko-KR" altLang="en-US" dirty="0" err="1" smtClean="0"/>
              <a:t>다음곽</a:t>
            </a:r>
            <a:r>
              <a:rPr lang="ko-KR" altLang="en-US" dirty="0" smtClean="0"/>
              <a:t> 같이 사용했습니다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19" name="Google Shape;219;ga0057ed46c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057ed46c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에서 사용한 모델은 </a:t>
            </a:r>
            <a:r>
              <a:rPr lang="en-US" altLang="ko-KR" dirty="0" smtClean="0"/>
              <a:t>Faster</a:t>
            </a:r>
            <a:r>
              <a:rPr lang="en-US" altLang="ko-KR" baseline="0" dirty="0" smtClean="0"/>
              <a:t> – RCNN</a:t>
            </a:r>
            <a:r>
              <a:rPr lang="ko-KR" altLang="en-US" baseline="0" dirty="0" smtClean="0"/>
              <a:t>으로 </a:t>
            </a:r>
            <a:r>
              <a:rPr lang="en-US" altLang="ko-KR" baseline="0" dirty="0" err="1" smtClean="0"/>
              <a:t>Convoluional</a:t>
            </a:r>
            <a:r>
              <a:rPr lang="en-US" altLang="ko-KR" baseline="0" dirty="0" smtClean="0"/>
              <a:t> Layer</a:t>
            </a:r>
            <a:r>
              <a:rPr lang="ko-KR" altLang="en-US" baseline="0" dirty="0" smtClean="0"/>
              <a:t>를 통해 얻은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으로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bounding</a:t>
            </a:r>
            <a:r>
              <a:rPr lang="en-US" altLang="ko-KR" baseline="0" dirty="0" smtClean="0"/>
              <a:t> Box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Object detection</a:t>
            </a:r>
            <a:r>
              <a:rPr lang="ko-KR" altLang="en-US" baseline="0" dirty="0" smtClean="0"/>
              <a:t>으로 이미지를 인식하여 예측하게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36" name="Google Shape;236;ga0057ed46c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057ed46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주요 기능은 다음과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이미지로 검색을 통해 해당 문화 정보를 조회할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en-US" dirty="0" smtClean="0"/>
              <a:t>TTS</a:t>
            </a:r>
            <a:r>
              <a:rPr lang="ko-KR" altLang="en-US" dirty="0" smtClean="0"/>
              <a:t>를 이용해 정보를 음성으로 들을 수 있게 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그리고 </a:t>
            </a:r>
            <a:r>
              <a:rPr lang="ko-KR" altLang="en-US" baseline="0" dirty="0" smtClean="0"/>
              <a:t>찜을 통해 저장하고 자신이 찜 한 문화 정보를 조회 할 수 있게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48" name="Google Shape;248;ga0057ed46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0057ed46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시연을 통해 기능에 대해 추가적인 설명을 드리겠습니다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72" name="Google Shape;272;ga0057ed46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412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412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4381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25760" y="113922"/>
            <a:ext cx="8892480" cy="4888098"/>
          </a:xfrm>
          <a:prstGeom prst="rect">
            <a:avLst/>
          </a:prstGeom>
          <a:gradFill>
            <a:gsLst>
              <a:gs pos="0">
                <a:srgbClr val="F2F2F2"/>
              </a:gs>
              <a:gs pos="18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50800" dist="50800" dir="5400000" algn="t" rotWithShape="0">
              <a:srgbClr val="000000">
                <a:alpha val="15686"/>
              </a:srgbClr>
            </a:outerShdw>
          </a:effectLst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194286" y="155488"/>
            <a:ext cx="97911" cy="79553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marR="0" lvl="0" indent="-438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796216" y="-21748"/>
            <a:ext cx="23469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1447460" y="303498"/>
            <a:ext cx="6249078" cy="4342258"/>
            <a:chOff x="1568082" y="404664"/>
            <a:chExt cx="6769835" cy="5789678"/>
          </a:xfrm>
        </p:grpSpPr>
        <p:pic>
          <p:nvPicPr>
            <p:cNvPr id="132" name="Google Shape;132;p26" descr="C:\Users\madeit-top1\Documents\PPT\[36] Angrymomo_Oriental\먹번짐5.jpg"/>
            <p:cNvPicPr preferRelativeResize="0"/>
            <p:nvPr/>
          </p:nvPicPr>
          <p:blipFill rotWithShape="1">
            <a:blip r:embed="rId3">
              <a:alphaModFix/>
            </a:blip>
            <a:srcRect b="10306"/>
            <a:stretch/>
          </p:blipFill>
          <p:spPr>
            <a:xfrm>
              <a:off x="1568082" y="404664"/>
              <a:ext cx="6769835" cy="57896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26"/>
            <p:cNvGrpSpPr/>
            <p:nvPr/>
          </p:nvGrpSpPr>
          <p:grpSpPr>
            <a:xfrm>
              <a:off x="2072680" y="1884800"/>
              <a:ext cx="5669700" cy="2134078"/>
              <a:chOff x="2072680" y="1972501"/>
              <a:chExt cx="5669700" cy="2134078"/>
            </a:xfrm>
          </p:grpSpPr>
          <p:sp>
            <p:nvSpPr>
              <p:cNvPr id="134" name="Google Shape;134;p26"/>
              <p:cNvSpPr txBox="1"/>
              <p:nvPr/>
            </p:nvSpPr>
            <p:spPr>
              <a:xfrm>
                <a:off x="2072680" y="3350579"/>
                <a:ext cx="5669700" cy="75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825" tIns="46400" rIns="92825" bIns="46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0"/>
                  <a:buFont typeface="Arial"/>
                  <a:buNone/>
                </a:pPr>
                <a:r>
                  <a:rPr lang="ko" sz="35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 What’s That -</a:t>
                </a:r>
                <a:endParaRPr sz="3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3126504" y="1972501"/>
                <a:ext cx="4289100" cy="15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125" tIns="39550" rIns="79125" bIns="395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20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왓츠 댓!?</a:t>
                </a:r>
                <a:endParaRPr sz="6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26"/>
            <p:cNvGrpSpPr/>
            <p:nvPr/>
          </p:nvGrpSpPr>
          <p:grpSpPr>
            <a:xfrm>
              <a:off x="2020226" y="4069060"/>
              <a:ext cx="5865547" cy="72008"/>
              <a:chOff x="2597289" y="4069060"/>
              <a:chExt cx="5865547" cy="72008"/>
            </a:xfrm>
          </p:grpSpPr>
          <p:sp>
            <p:nvSpPr>
              <p:cNvPr id="137" name="Google Shape;137;p26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rgbClr val="66A7B8"/>
              </a:solidFill>
              <a:ln>
                <a:noFill/>
              </a:ln>
            </p:spPr>
            <p:txBody>
              <a:bodyPr spcFirstLastPara="1" wrap="square" lIns="79125" tIns="39550" rIns="79125" bIns="39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rgbClr val="527D55"/>
              </a:solidFill>
              <a:ln>
                <a:noFill/>
              </a:ln>
            </p:spPr>
            <p:txBody>
              <a:bodyPr spcFirstLastPara="1" wrap="square" lIns="79125" tIns="39550" rIns="79125" bIns="39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rgbClr val="BCBF96"/>
              </a:solidFill>
              <a:ln>
                <a:noFill/>
              </a:ln>
            </p:spPr>
            <p:txBody>
              <a:bodyPr spcFirstLastPara="1" wrap="square" lIns="79125" tIns="39550" rIns="79125" bIns="39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rgbClr val="CE6868"/>
              </a:solidFill>
              <a:ln>
                <a:noFill/>
              </a:ln>
            </p:spPr>
            <p:txBody>
              <a:bodyPr spcFirstLastPara="1" wrap="square" lIns="79125" tIns="39550" rIns="79125" bIns="395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1" name="Google Shape;141;p26"/>
          <p:cNvSpPr/>
          <p:nvPr/>
        </p:nvSpPr>
        <p:spPr>
          <a:xfrm>
            <a:off x="0" y="0"/>
            <a:ext cx="11858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996900" y="1147250"/>
            <a:ext cx="3051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0000"/>
              </a:highlight>
            </a:endParaRPr>
          </a:p>
        </p:txBody>
      </p:sp>
      <p:sp>
        <p:nvSpPr>
          <p:cNvPr id="22" name="Google Shape;178;p28"/>
          <p:cNvSpPr txBox="1"/>
          <p:nvPr/>
        </p:nvSpPr>
        <p:spPr>
          <a:xfrm>
            <a:off x="526703" y="107385"/>
            <a:ext cx="2339931" cy="48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ko-KR" altLang="en-US" sz="3200" dirty="0" smtClean="0">
                <a:solidFill>
                  <a:srgbClr val="242424"/>
                </a:solidFill>
              </a:rPr>
              <a:t>확장성</a:t>
            </a:r>
            <a:endParaRPr sz="3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79;p28"/>
          <p:cNvSpPr/>
          <p:nvPr/>
        </p:nvSpPr>
        <p:spPr>
          <a:xfrm rot="5400000">
            <a:off x="283332" y="360591"/>
            <a:ext cx="378220" cy="173873"/>
          </a:xfrm>
          <a:prstGeom prst="rect">
            <a:avLst/>
          </a:prstGeom>
          <a:solidFill>
            <a:srgbClr val="66A7B8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7;p34"/>
          <p:cNvSpPr txBox="1"/>
          <p:nvPr/>
        </p:nvSpPr>
        <p:spPr>
          <a:xfrm>
            <a:off x="2252435" y="2133777"/>
            <a:ext cx="4885836" cy="2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lang="en-US" sz="6000" dirty="0" smtClean="0">
                <a:latin typeface="Eras Demi ITC" panose="020B0805030504020804" pitchFamily="34" charset="0"/>
              </a:rPr>
              <a:t> What’s That</a:t>
            </a:r>
            <a:endParaRPr sz="6000" dirty="0">
              <a:latin typeface="Eras Demi ITC" panose="020B08050305040208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6" y="3257241"/>
            <a:ext cx="2519445" cy="1517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3903" r="21415" b="7194"/>
          <a:stretch/>
        </p:blipFill>
        <p:spPr>
          <a:xfrm>
            <a:off x="2811952" y="258417"/>
            <a:ext cx="1306285" cy="1601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19" y="3257240"/>
            <a:ext cx="2591946" cy="15177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7" b="100000" l="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39" y="14217"/>
            <a:ext cx="2903089" cy="2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3214883" y="1368320"/>
            <a:ext cx="45612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lang="ko" sz="8000" dirty="0">
                <a:solidFill>
                  <a:srgbClr val="242424"/>
                </a:solidFill>
              </a:rPr>
              <a:t>Q&amp;A</a:t>
            </a: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002958" y="1798911"/>
            <a:ext cx="3655800" cy="26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None/>
            </a:pPr>
            <a:r>
              <a:rPr lang="ko" sz="2200" b="0" i="0" u="none" strike="noStrike" cap="none" dirty="0">
                <a:solidFill>
                  <a:srgbClr val="242424"/>
                </a:solidFill>
                <a:sym typeface="Arial"/>
              </a:rPr>
              <a:t>팀 구성</a:t>
            </a:r>
            <a:endParaRPr sz="2200" b="0" i="0" u="none" strike="noStrike" cap="none" dirty="0">
              <a:solidFill>
                <a:srgbClr val="242424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None/>
            </a:pPr>
            <a:r>
              <a:rPr lang="ko" sz="2200" b="0" i="0" u="none" strike="noStrike" cap="none" dirty="0">
                <a:solidFill>
                  <a:srgbClr val="242424"/>
                </a:solidFill>
                <a:sym typeface="Arial"/>
              </a:rPr>
              <a:t>주제 &amp; 타</a:t>
            </a:r>
            <a:r>
              <a:rPr lang="ko" sz="2200" dirty="0">
                <a:solidFill>
                  <a:srgbClr val="242424"/>
                </a:solidFill>
              </a:rPr>
              <a:t>겟</a:t>
            </a:r>
            <a:endParaRPr sz="2200" b="0" i="0" u="none" strike="noStrike" cap="none" dirty="0">
              <a:solidFill>
                <a:srgbClr val="242424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None/>
            </a:pPr>
            <a:r>
              <a:rPr lang="ko" sz="2200" b="0" i="0" u="none" strike="noStrike" cap="none" dirty="0">
                <a:solidFill>
                  <a:srgbClr val="242424"/>
                </a:solidFill>
                <a:sym typeface="Arial"/>
              </a:rPr>
              <a:t>기술 스택</a:t>
            </a:r>
            <a:endParaRPr sz="2200" b="0" i="0" u="none" strike="noStrike" cap="none" dirty="0">
              <a:solidFill>
                <a:srgbClr val="242424"/>
              </a:solidFill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None/>
            </a:pPr>
            <a:r>
              <a:rPr lang="ko" sz="2200" dirty="0">
                <a:solidFill>
                  <a:srgbClr val="242424"/>
                </a:solidFill>
              </a:rPr>
              <a:t>시연</a:t>
            </a:r>
            <a:endParaRPr sz="2200" b="0" i="0" u="none" strike="noStrike" cap="none" dirty="0">
              <a:solidFill>
                <a:srgbClr val="242424"/>
              </a:solidFill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0" y="0"/>
            <a:ext cx="11858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7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8" t="20288" r="15257" b="7350"/>
          <a:stretch/>
        </p:blipFill>
        <p:spPr>
          <a:xfrm>
            <a:off x="4771407" y="2895442"/>
            <a:ext cx="3855197" cy="1987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7"/>
          <p:cNvGrpSpPr/>
          <p:nvPr/>
        </p:nvGrpSpPr>
        <p:grpSpPr>
          <a:xfrm>
            <a:off x="763855" y="662264"/>
            <a:ext cx="2633044" cy="225659"/>
            <a:chOff x="2597289" y="4069060"/>
            <a:chExt cx="5865547" cy="72008"/>
          </a:xfrm>
        </p:grpSpPr>
        <p:sp>
          <p:nvSpPr>
            <p:cNvPr id="151" name="Google Shape;151;p27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solidFill>
              <a:srgbClr val="66A7B8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solidFill>
              <a:srgbClr val="527D55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solidFill>
              <a:srgbClr val="BCBF9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solidFill>
              <a:srgbClr val="CE6868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765476" y="852232"/>
            <a:ext cx="2633044" cy="863926"/>
            <a:chOff x="2597289" y="4069060"/>
            <a:chExt cx="5865547" cy="72008"/>
          </a:xfrm>
        </p:grpSpPr>
        <p:sp>
          <p:nvSpPr>
            <p:cNvPr id="156" name="Google Shape;156;p27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624464" y="671276"/>
            <a:ext cx="18612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700" dirty="0">
                <a:solidFill>
                  <a:srgbClr val="FFFFFF"/>
                </a:solidFill>
              </a:rPr>
              <a:t> </a:t>
            </a:r>
            <a:r>
              <a:rPr lang="ko" sz="4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4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7"/>
          <p:cNvGrpSpPr/>
          <p:nvPr/>
        </p:nvGrpSpPr>
        <p:grpSpPr>
          <a:xfrm>
            <a:off x="743305" y="1913725"/>
            <a:ext cx="286158" cy="2568361"/>
            <a:chOff x="543534" y="2605585"/>
            <a:chExt cx="105965" cy="1670329"/>
          </a:xfrm>
        </p:grpSpPr>
        <p:sp>
          <p:nvSpPr>
            <p:cNvPr id="162" name="Google Shape;162;p27"/>
            <p:cNvSpPr/>
            <p:nvPr/>
          </p:nvSpPr>
          <p:spPr>
            <a:xfrm rot="5400000">
              <a:off x="483662" y="2665457"/>
              <a:ext cx="225709" cy="105965"/>
            </a:xfrm>
            <a:prstGeom prst="rect">
              <a:avLst/>
            </a:prstGeom>
            <a:solidFill>
              <a:srgbClr val="66A7B8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 rot="5400000">
              <a:off x="483662" y="3146997"/>
              <a:ext cx="225709" cy="105965"/>
            </a:xfrm>
            <a:prstGeom prst="rect">
              <a:avLst/>
            </a:prstGeom>
            <a:solidFill>
              <a:srgbClr val="527D55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 rot="5400000">
              <a:off x="483662" y="3628537"/>
              <a:ext cx="225709" cy="105965"/>
            </a:xfrm>
            <a:prstGeom prst="rect">
              <a:avLst/>
            </a:prstGeom>
            <a:solidFill>
              <a:srgbClr val="BCBF96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 rot="5400000">
              <a:off x="483662" y="4110077"/>
              <a:ext cx="225709" cy="105965"/>
            </a:xfrm>
            <a:prstGeom prst="rect">
              <a:avLst/>
            </a:prstGeom>
            <a:solidFill>
              <a:srgbClr val="CE6868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1054864" y="3468426"/>
            <a:ext cx="2323458" cy="145816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873888" y="3355251"/>
            <a:ext cx="2131866" cy="14913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3745865" y="1334826"/>
            <a:ext cx="2259900" cy="135966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6551340" y="3355251"/>
            <a:ext cx="2131866" cy="14913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1054864" y="1334826"/>
            <a:ext cx="2323458" cy="145816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0"/>
            <a:ext cx="11858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7" name="Google Shape;177;p28"/>
          <p:cNvGrpSpPr/>
          <p:nvPr/>
        </p:nvGrpSpPr>
        <p:grpSpPr>
          <a:xfrm>
            <a:off x="385506" y="107385"/>
            <a:ext cx="2481128" cy="529253"/>
            <a:chOff x="1085358" y="2149449"/>
            <a:chExt cx="2325331" cy="1490433"/>
          </a:xfrm>
        </p:grpSpPr>
        <p:sp>
          <p:nvSpPr>
            <p:cNvPr id="178" name="Google Shape;178;p28"/>
            <p:cNvSpPr txBox="1"/>
            <p:nvPr/>
          </p:nvSpPr>
          <p:spPr>
            <a:xfrm>
              <a:off x="1217689" y="2149449"/>
              <a:ext cx="2193000" cy="137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25" tIns="46400" rIns="92825" bIns="46400" anchor="ctr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424"/>
                </a:buClr>
                <a:buSzPts val="3100"/>
                <a:buFont typeface="Arial"/>
                <a:buNone/>
              </a:pPr>
              <a:r>
                <a:rPr lang="ko" sz="3200" b="0" i="0" u="none" strike="noStrike" cap="none" dirty="0">
                  <a:solidFill>
                    <a:srgbClr val="242424"/>
                  </a:solidFill>
                  <a:latin typeface="Arial"/>
                  <a:ea typeface="Arial"/>
                  <a:cs typeface="Arial"/>
                  <a:sym typeface="Arial"/>
                </a:rPr>
                <a:t>팀 구성</a:t>
              </a:r>
              <a:endParaRPr sz="3200" b="0" i="0" u="none" strike="noStrike" cap="none" dirty="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 rot="5400000">
              <a:off x="634281" y="3025850"/>
              <a:ext cx="1065109" cy="162955"/>
            </a:xfrm>
            <a:prstGeom prst="rect">
              <a:avLst/>
            </a:prstGeom>
            <a:solidFill>
              <a:srgbClr val="66A7B8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80" name="Google Shape;180;p28" descr="C:\Users\madeit-top1\Documents\PPT\[36] Angrymomo_Oriental\먹번짐5.jpg"/>
          <p:cNvPicPr preferRelativeResize="0"/>
          <p:nvPr/>
        </p:nvPicPr>
        <p:blipFill rotWithShape="1">
          <a:blip r:embed="rId3">
            <a:alphaModFix/>
          </a:blip>
          <a:srcRect b="10306"/>
          <a:stretch/>
        </p:blipFill>
        <p:spPr>
          <a:xfrm>
            <a:off x="566340" y="2833889"/>
            <a:ext cx="1480576" cy="93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 descr="C:\Users\madeit-top1\Documents\PPT\[36] Angrymomo_Oriental\먹번짐5.jpg"/>
          <p:cNvPicPr preferRelativeResize="0"/>
          <p:nvPr/>
        </p:nvPicPr>
        <p:blipFill rotWithShape="1">
          <a:blip r:embed="rId4">
            <a:alphaModFix/>
          </a:blip>
          <a:srcRect b="10306"/>
          <a:stretch/>
        </p:blipFill>
        <p:spPr>
          <a:xfrm>
            <a:off x="583715" y="713301"/>
            <a:ext cx="1548800" cy="8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794937" y="960414"/>
            <a:ext cx="158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dirty="0">
                <a:solidFill>
                  <a:srgbClr val="FFFFFF"/>
                </a:solidFill>
              </a:rPr>
              <a:t>전병규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 descr="C:\Users\madeit-top1\Documents\PPT\[36] Angrymomo_Oriental\먹번짐5.jpg"/>
          <p:cNvPicPr preferRelativeResize="0"/>
          <p:nvPr/>
        </p:nvPicPr>
        <p:blipFill rotWithShape="1">
          <a:blip r:embed="rId5">
            <a:alphaModFix/>
          </a:blip>
          <a:srcRect b="10306"/>
          <a:stretch/>
        </p:blipFill>
        <p:spPr>
          <a:xfrm>
            <a:off x="3407290" y="713301"/>
            <a:ext cx="1480576" cy="8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634484" y="937526"/>
            <a:ext cx="134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윤영현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8" descr="C:\Users\madeit-top1\Documents\PPT\[36] Angrymomo_Oriental\먹번짐5.jpg"/>
          <p:cNvPicPr preferRelativeResize="0"/>
          <p:nvPr/>
        </p:nvPicPr>
        <p:blipFill rotWithShape="1">
          <a:blip r:embed="rId6">
            <a:alphaModFix/>
          </a:blip>
          <a:srcRect b="10306"/>
          <a:stretch/>
        </p:blipFill>
        <p:spPr>
          <a:xfrm>
            <a:off x="3378340" y="2787726"/>
            <a:ext cx="1373725" cy="8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3531644" y="3028639"/>
            <a:ext cx="1254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김석환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 descr="C:\Users\madeit-top1\Documents\PPT\[36] Angrymomo_Oriental\먹번짐5.jpg"/>
          <p:cNvPicPr preferRelativeResize="0"/>
          <p:nvPr/>
        </p:nvPicPr>
        <p:blipFill rotWithShape="1">
          <a:blip r:embed="rId7">
            <a:alphaModFix/>
          </a:blip>
          <a:srcRect b="10306"/>
          <a:stretch/>
        </p:blipFill>
        <p:spPr>
          <a:xfrm>
            <a:off x="6108290" y="2787726"/>
            <a:ext cx="1416850" cy="7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6309069" y="3004801"/>
            <a:ext cx="134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김진실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65123" y="1530068"/>
            <a:ext cx="22599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42424"/>
                </a:solidFill>
              </a:rPr>
              <a:t>- 팀장</a:t>
            </a:r>
            <a:endParaRPr sz="1200" dirty="0">
              <a:solidFill>
                <a:srgbClr val="242424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lang="ko" sz="1200" dirty="0">
                <a:solidFill>
                  <a:srgbClr val="242424"/>
                </a:solidFill>
              </a:rPr>
              <a:t>- 역할 : </a:t>
            </a:r>
            <a:r>
              <a:rPr lang="ko" sz="1200" dirty="0" smtClean="0">
                <a:solidFill>
                  <a:srgbClr val="242424"/>
                </a:solidFill>
              </a:rPr>
              <a:t>Backend</a:t>
            </a:r>
          </a:p>
        </p:txBody>
      </p:sp>
      <p:sp>
        <p:nvSpPr>
          <p:cNvPr id="190" name="Google Shape;190;p28"/>
          <p:cNvSpPr txBox="1"/>
          <p:nvPr/>
        </p:nvSpPr>
        <p:spPr>
          <a:xfrm>
            <a:off x="3868313" y="1516880"/>
            <a:ext cx="22599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42424"/>
                </a:solidFill>
              </a:rPr>
              <a:t>- 팀원</a:t>
            </a:r>
            <a:endParaRPr sz="1200" dirty="0">
              <a:solidFill>
                <a:srgbClr val="242424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1200"/>
            </a:pPr>
            <a:r>
              <a:rPr lang="en-US" altLang="ko" sz="1200" dirty="0" smtClean="0">
                <a:solidFill>
                  <a:srgbClr val="242424"/>
                </a:solidFill>
              </a:rPr>
              <a:t>- </a:t>
            </a:r>
            <a:r>
              <a:rPr lang="ko" sz="1200" dirty="0" smtClean="0">
                <a:solidFill>
                  <a:srgbClr val="242424"/>
                </a:solidFill>
              </a:rPr>
              <a:t>역할 </a:t>
            </a:r>
            <a:r>
              <a:rPr lang="ko" sz="1200" dirty="0">
                <a:solidFill>
                  <a:srgbClr val="242424"/>
                </a:solidFill>
              </a:rPr>
              <a:t>: Backend, </a:t>
            </a:r>
            <a:r>
              <a:rPr lang="ko" sz="1200" dirty="0" smtClean="0">
                <a:solidFill>
                  <a:srgbClr val="242424"/>
                </a:solidFill>
              </a:rPr>
              <a:t>Deploy</a:t>
            </a:r>
            <a:endParaRPr lang="en-US" altLang="ko" sz="1200" dirty="0" smtClean="0">
              <a:solidFill>
                <a:srgbClr val="242424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070255" y="3626684"/>
            <a:ext cx="22599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42424"/>
                </a:solidFill>
              </a:rPr>
              <a:t>- 팀원</a:t>
            </a:r>
            <a:endParaRPr sz="1200" dirty="0">
              <a:solidFill>
                <a:srgbClr val="242424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42424"/>
                </a:solidFill>
              </a:rPr>
              <a:t>- 역할 : </a:t>
            </a:r>
            <a:r>
              <a:rPr lang="ko" sz="1200" dirty="0" smtClean="0">
                <a:solidFill>
                  <a:srgbClr val="242424"/>
                </a:solidFill>
              </a:rPr>
              <a:t>FrontEnd</a:t>
            </a:r>
            <a:endParaRPr sz="1200" dirty="0">
              <a:solidFill>
                <a:srgbClr val="242424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6737094" y="3626684"/>
            <a:ext cx="22599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lang="ko" sz="1200" dirty="0">
                <a:solidFill>
                  <a:srgbClr val="242424"/>
                </a:solidFill>
              </a:rPr>
              <a:t>- 팀원</a:t>
            </a:r>
            <a:endParaRPr sz="1200" dirty="0">
              <a:solidFill>
                <a:srgbClr val="242424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lang="ko" sz="1200" dirty="0">
                <a:solidFill>
                  <a:srgbClr val="242424"/>
                </a:solidFill>
              </a:rPr>
              <a:t>- 역할 : </a:t>
            </a:r>
            <a:r>
              <a:rPr lang="ko" sz="1200" dirty="0" smtClean="0">
                <a:solidFill>
                  <a:srgbClr val="242424"/>
                </a:solidFill>
              </a:rPr>
              <a:t>FrontEnd</a:t>
            </a:r>
            <a:endParaRPr sz="1200" dirty="0">
              <a:solidFill>
                <a:srgbClr val="242424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824419" y="3133014"/>
            <a:ext cx="1254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</a:rPr>
              <a:t>장진우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271749" y="3739868"/>
            <a:ext cx="22599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42424"/>
                </a:solidFill>
              </a:rPr>
              <a:t>- 팀장</a:t>
            </a:r>
            <a:endParaRPr sz="1200" dirty="0">
              <a:solidFill>
                <a:srgbClr val="242424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lang="ko" sz="1200" dirty="0">
                <a:solidFill>
                  <a:srgbClr val="242424"/>
                </a:solidFill>
              </a:rPr>
              <a:t>- 역할 : </a:t>
            </a:r>
            <a:r>
              <a:rPr lang="en-US" altLang="ko" sz="1200" dirty="0" smtClean="0">
                <a:solidFill>
                  <a:srgbClr val="242424"/>
                </a:solidFill>
              </a:rPr>
              <a:t>AI</a:t>
            </a:r>
            <a:endParaRPr sz="1200" dirty="0">
              <a:solidFill>
                <a:srgbClr val="24242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009084" y="1604757"/>
            <a:ext cx="3703141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ko" sz="6600" dirty="0">
                <a:solidFill>
                  <a:srgbClr val="242424"/>
                </a:solidFill>
              </a:rPr>
              <a:t>홍보영상</a:t>
            </a:r>
            <a:endParaRPr sz="7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996900" y="1147250"/>
            <a:ext cx="3051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0000"/>
              </a:highlight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7949">
            <a:off x="3140450" y="1175463"/>
            <a:ext cx="5189424" cy="267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0"/>
          <p:cNvGrpSpPr/>
          <p:nvPr/>
        </p:nvGrpSpPr>
        <p:grpSpPr>
          <a:xfrm>
            <a:off x="522774" y="1008971"/>
            <a:ext cx="4766430" cy="3755595"/>
            <a:chOff x="262001" y="849900"/>
            <a:chExt cx="5078775" cy="3907601"/>
          </a:xfrm>
        </p:grpSpPr>
        <p:pic>
          <p:nvPicPr>
            <p:cNvPr id="215" name="Google Shape;215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001" y="849900"/>
              <a:ext cx="5078775" cy="3907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30"/>
            <p:cNvSpPr/>
            <p:nvPr/>
          </p:nvSpPr>
          <p:spPr>
            <a:xfrm>
              <a:off x="4960800" y="1107725"/>
              <a:ext cx="275400" cy="34302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78;p28"/>
          <p:cNvSpPr txBox="1"/>
          <p:nvPr/>
        </p:nvSpPr>
        <p:spPr>
          <a:xfrm>
            <a:off x="526703" y="107385"/>
            <a:ext cx="2339931" cy="48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ko-KR" altLang="en-US" sz="3200" dirty="0" smtClean="0">
                <a:solidFill>
                  <a:srgbClr val="242424"/>
                </a:solidFill>
              </a:rPr>
              <a:t>주제 </a:t>
            </a:r>
            <a:r>
              <a:rPr lang="en-US" altLang="ko-KR" sz="3200" dirty="0" smtClean="0">
                <a:solidFill>
                  <a:srgbClr val="242424"/>
                </a:solidFill>
              </a:rPr>
              <a:t>&amp; </a:t>
            </a:r>
            <a:r>
              <a:rPr lang="ko-KR" altLang="en-US" sz="3200" dirty="0" smtClean="0">
                <a:solidFill>
                  <a:srgbClr val="242424"/>
                </a:solidFill>
              </a:rPr>
              <a:t>타겟</a:t>
            </a:r>
            <a:endParaRPr sz="3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9;p28"/>
          <p:cNvSpPr/>
          <p:nvPr/>
        </p:nvSpPr>
        <p:spPr>
          <a:xfrm rot="5400000">
            <a:off x="283332" y="360591"/>
            <a:ext cx="378220" cy="173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4996900" y="1147250"/>
            <a:ext cx="3051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0000"/>
              </a:highlight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t="3530"/>
          <a:stretch/>
        </p:blipFill>
        <p:spPr>
          <a:xfrm>
            <a:off x="323700" y="769013"/>
            <a:ext cx="8496599" cy="4147076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29" name="Google Shape;229;p31"/>
          <p:cNvSpPr/>
          <p:nvPr/>
        </p:nvSpPr>
        <p:spPr>
          <a:xfrm>
            <a:off x="1552050" y="2211850"/>
            <a:ext cx="1806900" cy="93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0" y="2183050"/>
            <a:ext cx="1915100" cy="1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2250" y="1822925"/>
            <a:ext cx="2594099" cy="18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225" y="2110406"/>
            <a:ext cx="1462575" cy="8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6500" y="2076675"/>
            <a:ext cx="1727275" cy="12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78;p28"/>
          <p:cNvSpPr txBox="1"/>
          <p:nvPr/>
        </p:nvSpPr>
        <p:spPr>
          <a:xfrm>
            <a:off x="526703" y="107385"/>
            <a:ext cx="2339931" cy="48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3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9;p28"/>
          <p:cNvSpPr/>
          <p:nvPr/>
        </p:nvSpPr>
        <p:spPr>
          <a:xfrm rot="5400000">
            <a:off x="283332" y="360591"/>
            <a:ext cx="378220" cy="1738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996900" y="1147250"/>
            <a:ext cx="3051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0000"/>
              </a:highlight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00" y="918325"/>
            <a:ext cx="7886700" cy="3524250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" name="Google Shape;178;p28"/>
          <p:cNvSpPr txBox="1"/>
          <p:nvPr/>
        </p:nvSpPr>
        <p:spPr>
          <a:xfrm>
            <a:off x="559379" y="121783"/>
            <a:ext cx="2339931" cy="48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3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9;p28"/>
          <p:cNvSpPr/>
          <p:nvPr/>
        </p:nvSpPr>
        <p:spPr>
          <a:xfrm rot="5400000">
            <a:off x="299898" y="377157"/>
            <a:ext cx="345087" cy="1738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996900" y="1147250"/>
            <a:ext cx="3051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0000"/>
              </a:highlight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719738" y="1150000"/>
            <a:ext cx="1512000" cy="1512000"/>
          </a:xfrm>
          <a:prstGeom prst="ellipse">
            <a:avLst/>
          </a:prstGeom>
          <a:solidFill>
            <a:srgbClr val="FFD966"/>
          </a:solidFill>
          <a:ln w="25400" cap="flat" cmpd="sng">
            <a:solidFill>
              <a:srgbClr val="FFD9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988" y="1400300"/>
            <a:ext cx="1067375" cy="10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2211417" y="601192"/>
            <a:ext cx="486993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latin typeface="휴먼엑스포" panose="02030504000101010101" pitchFamily="18" charset="-127"/>
                <a:ea typeface="휴먼엑스포" panose="02030504000101010101" pitchFamily="18" charset="-127"/>
                <a:cs typeface="Jua"/>
                <a:sym typeface="Jua"/>
              </a:rPr>
              <a:t>이미지 인식으로 해당 문화 </a:t>
            </a:r>
            <a:r>
              <a:rPr lang="ko" sz="2000" dirty="0" smtClean="0">
                <a:latin typeface="휴먼엑스포" panose="02030504000101010101" pitchFamily="18" charset="-127"/>
                <a:ea typeface="휴먼엑스포" panose="02030504000101010101" pitchFamily="18" charset="-127"/>
                <a:cs typeface="Jua"/>
                <a:sym typeface="Jua"/>
              </a:rPr>
              <a:t>정보 </a:t>
            </a:r>
            <a:r>
              <a:rPr lang="ko" sz="2000" dirty="0">
                <a:latin typeface="휴먼엑스포" panose="02030504000101010101" pitchFamily="18" charset="-127"/>
                <a:ea typeface="휴먼엑스포" panose="02030504000101010101" pitchFamily="18" charset="-127"/>
                <a:cs typeface="Jua"/>
                <a:sym typeface="Jua"/>
              </a:rPr>
              <a:t>조회</a:t>
            </a:r>
            <a:endParaRPr sz="2000" dirty="0">
              <a:latin typeface="휴먼엑스포" panose="02030504000101010101" pitchFamily="18" charset="-127"/>
              <a:ea typeface="휴먼엑스포" panose="02030504000101010101" pitchFamily="18" charset="-127"/>
              <a:cs typeface="Jua"/>
              <a:sym typeface="Jua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968263" y="1149263"/>
            <a:ext cx="1512000" cy="1512000"/>
          </a:xfrm>
          <a:prstGeom prst="ellipse">
            <a:avLst/>
          </a:prstGeom>
          <a:solidFill>
            <a:srgbClr val="FFD966"/>
          </a:solidFill>
          <a:ln w="25400" cap="flat" cmpd="sng">
            <a:solidFill>
              <a:srgbClr val="FFD9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575" y="1307837"/>
            <a:ext cx="1067375" cy="10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/>
          <p:nvPr/>
        </p:nvSpPr>
        <p:spPr>
          <a:xfrm>
            <a:off x="4302400" y="1766616"/>
            <a:ext cx="595200" cy="45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4610874" y="3840348"/>
            <a:ext cx="4574023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dk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Jua"/>
                <a:sym typeface="Jua"/>
              </a:rPr>
              <a:t>TTS(Text To Speech)를 이용하여 읽어주기 기능</a:t>
            </a:r>
            <a:endParaRPr sz="1300" dirty="0">
              <a:latin typeface="휴먼엑스포" panose="02030504000101010101" pitchFamily="18" charset="-127"/>
              <a:ea typeface="휴먼엑스포" panose="02030504000101010101" pitchFamily="18" charset="-127"/>
              <a:cs typeface="Jua"/>
              <a:sym typeface="Jua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235137" y="3840143"/>
            <a:ext cx="4259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dk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Jua"/>
                <a:sym typeface="Jua"/>
              </a:rPr>
              <a:t>찜 기능으로 문화 정보 저장 및 조회</a:t>
            </a:r>
            <a:endParaRPr sz="1600" dirty="0">
              <a:solidFill>
                <a:schemeClr val="dk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207738" y="2502526"/>
            <a:ext cx="1512000" cy="1512000"/>
          </a:xfrm>
          <a:prstGeom prst="ellipse">
            <a:avLst/>
          </a:prstGeom>
          <a:solidFill>
            <a:srgbClr val="FFD966"/>
          </a:solidFill>
          <a:ln w="25400" cap="flat" cmpd="sng">
            <a:solidFill>
              <a:srgbClr val="FFD9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958" y="2669379"/>
            <a:ext cx="1156925" cy="115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33"/>
          <p:cNvGrpSpPr/>
          <p:nvPr/>
        </p:nvGrpSpPr>
        <p:grpSpPr>
          <a:xfrm>
            <a:off x="6325347" y="2505991"/>
            <a:ext cx="1512000" cy="1512000"/>
            <a:chOff x="989875" y="813325"/>
            <a:chExt cx="1512000" cy="1512000"/>
          </a:xfrm>
        </p:grpSpPr>
        <p:sp>
          <p:nvSpPr>
            <p:cNvPr id="268" name="Google Shape;268;p33"/>
            <p:cNvSpPr/>
            <p:nvPr/>
          </p:nvSpPr>
          <p:spPr>
            <a:xfrm>
              <a:off x="989875" y="813325"/>
              <a:ext cx="1512000" cy="1512000"/>
            </a:xfrm>
            <a:prstGeom prst="ellipse">
              <a:avLst/>
            </a:prstGeom>
            <a:solidFill>
              <a:srgbClr val="FFD966"/>
            </a:solidFill>
            <a:ln w="25400" cap="flat" cmpd="sng">
              <a:solidFill>
                <a:srgbClr val="FFD96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9" name="Google Shape;269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17438" y="1017088"/>
              <a:ext cx="1104475" cy="110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178;p28"/>
          <p:cNvSpPr txBox="1"/>
          <p:nvPr/>
        </p:nvSpPr>
        <p:spPr>
          <a:xfrm>
            <a:off x="526703" y="107385"/>
            <a:ext cx="2339931" cy="48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100"/>
              <a:buFont typeface="Arial"/>
              <a:buNone/>
            </a:pPr>
            <a:r>
              <a:rPr lang="ko-KR" altLang="en-US" sz="3200" dirty="0" smtClean="0">
                <a:solidFill>
                  <a:srgbClr val="242424"/>
                </a:solidFill>
              </a:rPr>
              <a:t>기능</a:t>
            </a:r>
            <a:endParaRPr sz="3200" b="0" i="0" u="none" strike="noStrike" cap="none" dirty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79;p28"/>
          <p:cNvSpPr/>
          <p:nvPr/>
        </p:nvSpPr>
        <p:spPr>
          <a:xfrm rot="5400000">
            <a:off x="283332" y="360591"/>
            <a:ext cx="378220" cy="173873"/>
          </a:xfrm>
          <a:prstGeom prst="rect">
            <a:avLst/>
          </a:prstGeom>
          <a:solidFill>
            <a:srgbClr val="66A7B8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 descr="C:\Users\madeit-top1\Documents\PPT\[36] Angrymomo_Oriental\2040060889_O8ovzWpr_EBA8B9EBB288ECA790_010.jpg"/>
          <p:cNvPicPr preferRelativeResize="0"/>
          <p:nvPr/>
        </p:nvPicPr>
        <p:blipFill rotWithShape="1">
          <a:blip r:embed="rId3">
            <a:alphaModFix/>
          </a:blip>
          <a:srcRect l="9894" t="20289" r="15260" b="7351"/>
          <a:stretch/>
        </p:blipFill>
        <p:spPr>
          <a:xfrm>
            <a:off x="5882004" y="3527310"/>
            <a:ext cx="2947347" cy="1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0" y="0"/>
            <a:ext cx="118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049339" y="1960241"/>
            <a:ext cx="6597427" cy="4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rPr lang="en-US" sz="6000" dirty="0" smtClean="0">
                <a:latin typeface="Eras Demi ITC" panose="020B0805030504020804" pitchFamily="34" charset="0"/>
              </a:rPr>
              <a:t> What’s That</a:t>
            </a:r>
            <a:endParaRPr sz="6000" dirty="0"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대장간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353</Words>
  <Application>Microsoft Office PowerPoint</Application>
  <PresentationFormat>화면 슬라이드 쇼(16:9)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휴먼엑스포</vt:lpstr>
      <vt:lpstr>Malgun Gothic</vt:lpstr>
      <vt:lpstr>Eras Demi ITC</vt:lpstr>
      <vt:lpstr>Jua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multicampus</cp:lastModifiedBy>
  <cp:revision>15</cp:revision>
  <dcterms:modified xsi:type="dcterms:W3CDTF">2020-10-07T23:25:32Z</dcterms:modified>
</cp:coreProperties>
</file>