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handoutMasterIdLst>
    <p:handoutMasterId r:id="rId19"/>
  </p:handoutMasterIdLst>
  <p:sldIdLst>
    <p:sldId id="288" r:id="rId2"/>
    <p:sldId id="289" r:id="rId3"/>
    <p:sldId id="290" r:id="rId4"/>
    <p:sldId id="291" r:id="rId5"/>
    <p:sldId id="292" r:id="rId6"/>
    <p:sldId id="293" r:id="rId7"/>
    <p:sldId id="295" r:id="rId8"/>
    <p:sldId id="296" r:id="rId9"/>
    <p:sldId id="297" r:id="rId10"/>
    <p:sldId id="298" r:id="rId11"/>
    <p:sldId id="299" r:id="rId12"/>
    <p:sldId id="300" r:id="rId13"/>
    <p:sldId id="301" r:id="rId14"/>
    <p:sldId id="302" r:id="rId15"/>
    <p:sldId id="303" r:id="rId16"/>
    <p:sldId id="304" r:id="rId17"/>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8889" autoAdjust="0"/>
  </p:normalViewPr>
  <p:slideViewPr>
    <p:cSldViewPr snapToGrid="0">
      <p:cViewPr varScale="1">
        <p:scale>
          <a:sx n="98" d="100"/>
          <a:sy n="98" d="100"/>
        </p:scale>
        <p:origin x="702" y="9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05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BADECFF-C1E6-41B7-861F-BE2B26CDAB05}" type="datetime1">
              <a:rPr lang="ru-RU" smtClean="0"/>
              <a:t>27.12.2019</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ru-RU" smtClean="0"/>
              <a:t>‹#›</a:t>
            </a:fld>
            <a:endParaRPr lang="ru-RU"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F848B8F-24F3-4766-A59C-71045DA4FEF0}" type="datetime1">
              <a:rPr lang="ru-RU" smtClean="0"/>
              <a:t>27.12.2019</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dirty="0"/>
          </a:p>
        </p:txBody>
      </p:sp>
      <p:sp>
        <p:nvSpPr>
          <p:cNvPr id="5" name="Заметки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ru-RU" dirty="0"/>
              <a:t>Щелкните, чтобы изменить стили текста образца слайда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ru-RU" smtClean="0"/>
              <a:t>‹#›</a:t>
            </a:fld>
            <a:endParaRPr lang="ru-RU"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10"/>
          </p:nvPr>
        </p:nvSpPr>
        <p:spPr/>
        <p:txBody>
          <a:bodyPr rtlCol="0"/>
          <a:lstStyle/>
          <a:p>
            <a:pPr rtl="0"/>
            <a:fld id="{82869989-EB00-4EE7-BCB5-25BDC5BB29F8}" type="slidenum">
              <a:rPr lang="ru-RU" smtClean="0"/>
              <a:t>2</a:t>
            </a:fld>
            <a:endParaRPr lang="ru-RU" dirty="0"/>
          </a:p>
        </p:txBody>
      </p:sp>
    </p:spTree>
    <p:extLst>
      <p:ext uri="{BB962C8B-B14F-4D97-AF65-F5344CB8AC3E}">
        <p14:creationId xmlns:p14="http://schemas.microsoft.com/office/powerpoint/2010/main" val="1441110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Главное устройство контролирует и устанавливает сеть (включая определение схемы скачкообразной перестройки частоты сети). Хотя только одно устройство может служить ведущим устройством для каждой </a:t>
            </a:r>
            <a:r>
              <a:rPr lang="ru-RU" sz="1200" kern="1200" dirty="0" err="1">
                <a:solidFill>
                  <a:schemeClr val="tx1"/>
                </a:solidFill>
                <a:effectLst/>
                <a:latin typeface="+mn-lt"/>
                <a:ea typeface="+mn-ea"/>
                <a:cs typeface="+mn-cs"/>
              </a:rPr>
              <a:t>пикосети</a:t>
            </a:r>
            <a:r>
              <a:rPr lang="ru-RU" sz="1200" kern="1200" dirty="0">
                <a:solidFill>
                  <a:schemeClr val="tx1"/>
                </a:solidFill>
                <a:effectLst/>
                <a:latin typeface="+mn-lt"/>
                <a:ea typeface="+mn-ea"/>
                <a:cs typeface="+mn-cs"/>
              </a:rPr>
              <a:t>, мультиплексирование с временным разделением (TDM) позволяет ведомому устройству в одной </a:t>
            </a:r>
            <a:r>
              <a:rPr lang="ru-RU" sz="1200" kern="1200" dirty="0" err="1">
                <a:solidFill>
                  <a:schemeClr val="tx1"/>
                </a:solidFill>
                <a:effectLst/>
                <a:latin typeface="+mn-lt"/>
                <a:ea typeface="+mn-ea"/>
                <a:cs typeface="+mn-cs"/>
              </a:rPr>
              <a:t>пикосети</a:t>
            </a:r>
            <a:r>
              <a:rPr lang="ru-RU" sz="1200" kern="1200" dirty="0">
                <a:solidFill>
                  <a:schemeClr val="tx1"/>
                </a:solidFill>
                <a:effectLst/>
                <a:latin typeface="+mn-lt"/>
                <a:ea typeface="+mn-ea"/>
                <a:cs typeface="+mn-cs"/>
              </a:rPr>
              <a:t> одновременно выполнять роль ведущего устройства для другой </a:t>
            </a:r>
            <a:r>
              <a:rPr lang="ru-RU" sz="1200" kern="1200" dirty="0" err="1">
                <a:solidFill>
                  <a:schemeClr val="tx1"/>
                </a:solidFill>
                <a:effectLst/>
                <a:latin typeface="+mn-lt"/>
                <a:ea typeface="+mn-ea"/>
                <a:cs typeface="+mn-cs"/>
              </a:rPr>
              <a:t>пикосети</a:t>
            </a:r>
            <a:r>
              <a:rPr lang="ru-RU" sz="1200" kern="1200" dirty="0">
                <a:solidFill>
                  <a:schemeClr val="tx1"/>
                </a:solidFill>
                <a:effectLst/>
                <a:latin typeface="+mn-lt"/>
                <a:ea typeface="+mn-ea"/>
                <a:cs typeface="+mn-cs"/>
              </a:rPr>
              <a:t>, создавая таким образом цепочку сетей.( Конкретное устройство может быть владельцем только одной </a:t>
            </a:r>
            <a:r>
              <a:rPr lang="ru-RU" sz="1200" kern="1200" dirty="0" err="1">
                <a:solidFill>
                  <a:schemeClr val="tx1"/>
                </a:solidFill>
                <a:effectLst/>
                <a:latin typeface="+mn-lt"/>
                <a:ea typeface="+mn-ea"/>
                <a:cs typeface="+mn-cs"/>
              </a:rPr>
              <a:t>пикосети</a:t>
            </a:r>
            <a:r>
              <a:rPr lang="ru-RU" sz="1200" kern="1200" dirty="0">
                <a:solidFill>
                  <a:schemeClr val="tx1"/>
                </a:solidFill>
                <a:effectLst/>
                <a:latin typeface="+mn-lt"/>
                <a:ea typeface="+mn-ea"/>
                <a:cs typeface="+mn-cs"/>
              </a:rPr>
              <a:t> в любой момент времени) эта цепочка, называемая </a:t>
            </a:r>
            <a:r>
              <a:rPr lang="ru-RU" sz="1200" kern="1200" dirty="0" err="1">
                <a:solidFill>
                  <a:schemeClr val="tx1"/>
                </a:solidFill>
                <a:effectLst/>
                <a:latin typeface="+mn-lt"/>
                <a:ea typeface="+mn-ea"/>
                <a:cs typeface="+mn-cs"/>
              </a:rPr>
              <a:t>scatternet</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Scatternet</a:t>
            </a:r>
            <a:r>
              <a:rPr lang="ru-RU" sz="1200" kern="1200" dirty="0">
                <a:solidFill>
                  <a:schemeClr val="tx1"/>
                </a:solidFill>
                <a:effectLst/>
                <a:latin typeface="+mn-lt"/>
                <a:ea typeface="+mn-ea"/>
                <a:cs typeface="+mn-cs"/>
              </a:rPr>
              <a:t> - это тип специальной компьютерной сети, состоящей из двух или более </a:t>
            </a:r>
            <a:r>
              <a:rPr lang="ru-RU" sz="1200" kern="1200" dirty="0" err="1">
                <a:solidFill>
                  <a:schemeClr val="tx1"/>
                </a:solidFill>
                <a:effectLst/>
                <a:latin typeface="+mn-lt"/>
                <a:ea typeface="+mn-ea"/>
                <a:cs typeface="+mn-cs"/>
              </a:rPr>
              <a:t>пикосетей</a:t>
            </a:r>
            <a:r>
              <a:rPr lang="ru-RU" sz="1200" kern="1200" dirty="0">
                <a:solidFill>
                  <a:schemeClr val="tx1"/>
                </a:solidFill>
                <a:effectLst/>
                <a:latin typeface="+mn-lt"/>
                <a:ea typeface="+mn-ea"/>
                <a:cs typeface="+mn-cs"/>
              </a:rPr>
              <a:t>), позволяет нескольким устройствам объединяться в сеть на большом расстоянии в динамической топологии, которая может изменяться в течение любого сеанса. По мере того, как устройство перемещается к главному устройству или от него, топология и, следовательно, отношения устройств в непосредственной сети могут изменяться. На рисунке 2 изображена сеть, соединяющий три </a:t>
            </a:r>
            <a:r>
              <a:rPr lang="ru-RU" sz="1200" kern="1200" dirty="0" err="1">
                <a:solidFill>
                  <a:schemeClr val="tx1"/>
                </a:solidFill>
                <a:effectLst/>
                <a:latin typeface="+mn-lt"/>
                <a:ea typeface="+mn-ea"/>
                <a:cs typeface="+mn-cs"/>
              </a:rPr>
              <a:t>пиконета</a:t>
            </a:r>
            <a:r>
              <a:rPr lang="ru-RU" sz="1200" kern="1200" dirty="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5"/>
          </p:nvPr>
        </p:nvSpPr>
        <p:spPr/>
        <p:txBody>
          <a:bodyPr/>
          <a:lstStyle/>
          <a:p>
            <a:pPr rtl="0"/>
            <a:fld id="{82869989-EB00-4EE7-BCB5-25BDC5BB29F8}" type="slidenum">
              <a:rPr lang="ru-RU" smtClean="0"/>
              <a:t>4</a:t>
            </a:fld>
            <a:endParaRPr lang="ru-RU" dirty="0"/>
          </a:p>
        </p:txBody>
      </p:sp>
    </p:spTree>
    <p:extLst>
      <p:ext uri="{BB962C8B-B14F-4D97-AF65-F5344CB8AC3E}">
        <p14:creationId xmlns:p14="http://schemas.microsoft.com/office/powerpoint/2010/main" val="1246214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Для тестирования была выбрана колонку JBL GO обладающая </a:t>
            </a:r>
            <a:r>
              <a:rPr lang="ru-RU" sz="1200" kern="1200" dirty="0" err="1">
                <a:solidFill>
                  <a:schemeClr val="tx1"/>
                </a:solidFill>
                <a:effectLst/>
                <a:latin typeface="+mn-lt"/>
                <a:ea typeface="+mn-ea"/>
                <a:cs typeface="+mn-cs"/>
              </a:rPr>
              <a:t>Bluetooth</a:t>
            </a:r>
            <a:r>
              <a:rPr lang="ru-RU" sz="1200" kern="1200" dirty="0">
                <a:solidFill>
                  <a:schemeClr val="tx1"/>
                </a:solidFill>
                <a:effectLst/>
                <a:latin typeface="+mn-lt"/>
                <a:ea typeface="+mn-ea"/>
                <a:cs typeface="+mn-cs"/>
              </a:rPr>
              <a:t> версии 4.1. Посылая на нее пакеты большого размера устройство перестает быть видимым для других (даже уже сопряженных устройств). При этом даже при попытке включения режима сопряжения на устройстве оно не может быть обнаружено стандартными средствами других устройств.</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Такая атака ведет не только к отказу устройства от обслуживания и ускоряет разряд встроенной батареи, но и может привести к перезагрузке устройства.</a:t>
            </a:r>
          </a:p>
          <a:p>
            <a:endParaRPr lang="ru-RU" dirty="0"/>
          </a:p>
        </p:txBody>
      </p:sp>
      <p:sp>
        <p:nvSpPr>
          <p:cNvPr id="4" name="Номер слайда 3"/>
          <p:cNvSpPr>
            <a:spLocks noGrp="1"/>
          </p:cNvSpPr>
          <p:nvPr>
            <p:ph type="sldNum" sz="quarter" idx="5"/>
          </p:nvPr>
        </p:nvSpPr>
        <p:spPr/>
        <p:txBody>
          <a:bodyPr/>
          <a:lstStyle/>
          <a:p>
            <a:pPr rtl="0"/>
            <a:fld id="{82869989-EB00-4EE7-BCB5-25BDC5BB29F8}" type="slidenum">
              <a:rPr lang="ru-RU" smtClean="0"/>
              <a:t>10</a:t>
            </a:fld>
            <a:endParaRPr lang="ru-RU" dirty="0"/>
          </a:p>
        </p:txBody>
      </p:sp>
    </p:spTree>
    <p:extLst>
      <p:ext uri="{BB962C8B-B14F-4D97-AF65-F5344CB8AC3E}">
        <p14:creationId xmlns:p14="http://schemas.microsoft.com/office/powerpoint/2010/main" val="3496374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Может использоваться злоумышленником для обнаружения </a:t>
            </a:r>
            <a:r>
              <a:rPr lang="en-US" dirty="0"/>
              <a:t>Bluetooth </a:t>
            </a:r>
            <a:r>
              <a:rPr lang="ru-RU" dirty="0"/>
              <a:t>устройств, например </a:t>
            </a:r>
            <a:r>
              <a:rPr lang="en-US" dirty="0"/>
              <a:t>IoT </a:t>
            </a:r>
            <a:r>
              <a:rPr lang="ru-RU" dirty="0"/>
              <a:t>устройств.</a:t>
            </a:r>
            <a:r>
              <a:rPr lang="ru-RU" sz="1200" kern="1200" dirty="0">
                <a:solidFill>
                  <a:schemeClr val="tx1"/>
                </a:solidFill>
                <a:effectLst/>
                <a:latin typeface="+mn-lt"/>
                <a:ea typeface="+mn-ea"/>
                <a:cs typeface="+mn-cs"/>
              </a:rPr>
              <a:t> </a:t>
            </a:r>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Раскрытие физического расположения устройство может быть использовано злоумышленником для установления сопряженного соединения и кражи данных.</a:t>
            </a:r>
          </a:p>
          <a:p>
            <a:endParaRPr lang="ru-RU" dirty="0"/>
          </a:p>
        </p:txBody>
      </p:sp>
      <p:sp>
        <p:nvSpPr>
          <p:cNvPr id="4" name="Номер слайда 3"/>
          <p:cNvSpPr>
            <a:spLocks noGrp="1"/>
          </p:cNvSpPr>
          <p:nvPr>
            <p:ph type="sldNum" sz="quarter" idx="5"/>
          </p:nvPr>
        </p:nvSpPr>
        <p:spPr/>
        <p:txBody>
          <a:bodyPr/>
          <a:lstStyle/>
          <a:p>
            <a:pPr rtl="0"/>
            <a:fld id="{82869989-EB00-4EE7-BCB5-25BDC5BB29F8}" type="slidenum">
              <a:rPr lang="ru-RU" smtClean="0"/>
              <a:t>11</a:t>
            </a:fld>
            <a:endParaRPr lang="ru-RU" dirty="0"/>
          </a:p>
        </p:txBody>
      </p:sp>
    </p:spTree>
    <p:extLst>
      <p:ext uri="{BB962C8B-B14F-4D97-AF65-F5344CB8AC3E}">
        <p14:creationId xmlns:p14="http://schemas.microsoft.com/office/powerpoint/2010/main" val="2448420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rtl="0"/>
            <a:fld id="{82869989-EB00-4EE7-BCB5-25BDC5BB29F8}" type="slidenum">
              <a:rPr lang="ru-RU" smtClean="0"/>
              <a:t>15</a:t>
            </a:fld>
            <a:endParaRPr lang="ru-RU" dirty="0"/>
          </a:p>
        </p:txBody>
      </p:sp>
    </p:spTree>
    <p:extLst>
      <p:ext uri="{BB962C8B-B14F-4D97-AF65-F5344CB8AC3E}">
        <p14:creationId xmlns:p14="http://schemas.microsoft.com/office/powerpoint/2010/main" val="2061457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5" name="Группа 4"/>
          <p:cNvGrpSpPr/>
          <p:nvPr userDrawn="1"/>
        </p:nvGrpSpPr>
        <p:grpSpPr bwMode="hidden">
          <a:xfrm>
            <a:off x="-1" y="0"/>
            <a:ext cx="12192002" cy="6858000"/>
            <a:chOff x="-1" y="0"/>
            <a:chExt cx="12192002" cy="6858000"/>
          </a:xfrm>
        </p:grpSpPr>
        <p:cxnSp>
          <p:nvCxnSpPr>
            <p:cNvPr id="6" name="Прямая соединительная линия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Группа 22"/>
            <p:cNvGrpSpPr/>
            <p:nvPr userDrawn="1"/>
          </p:nvGrpSpPr>
          <p:grpSpPr bwMode="hidden">
            <a:xfrm>
              <a:off x="-1" y="0"/>
              <a:ext cx="12192001" cy="6858000"/>
              <a:chOff x="-1" y="0"/>
              <a:chExt cx="12192001" cy="6858000"/>
            </a:xfrm>
          </p:grpSpPr>
          <p:cxnSp>
            <p:nvCxnSpPr>
              <p:cNvPr id="41" name="Прямая соединительная линия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Группа 45"/>
              <p:cNvGrpSpPr/>
              <p:nvPr/>
            </p:nvGrpSpPr>
            <p:grpSpPr bwMode="hidden">
              <a:xfrm>
                <a:off x="6327885" y="0"/>
                <a:ext cx="5864115" cy="5898673"/>
                <a:chOff x="6327885" y="0"/>
                <a:chExt cx="5864115" cy="5898673"/>
              </a:xfrm>
            </p:grpSpPr>
            <p:cxnSp>
              <p:nvCxnSpPr>
                <p:cNvPr id="52" name="Прямая соединительная линия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Прямая соединительная линия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Группа 23"/>
            <p:cNvGrpSpPr/>
            <p:nvPr userDrawn="1"/>
          </p:nvGrpSpPr>
          <p:grpSpPr bwMode="hidden">
            <a:xfrm flipH="1">
              <a:off x="0" y="0"/>
              <a:ext cx="12192001" cy="6858000"/>
              <a:chOff x="-1" y="0"/>
              <a:chExt cx="12192001" cy="6858000"/>
            </a:xfrm>
          </p:grpSpPr>
          <p:cxnSp>
            <p:nvCxnSpPr>
              <p:cNvPr id="25" name="Прямая соединительная линия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Группа 29"/>
              <p:cNvGrpSpPr/>
              <p:nvPr/>
            </p:nvGrpSpPr>
            <p:grpSpPr bwMode="hidden">
              <a:xfrm>
                <a:off x="6327885" y="0"/>
                <a:ext cx="5864115" cy="5898673"/>
                <a:chOff x="6327885" y="0"/>
                <a:chExt cx="5864115" cy="5898673"/>
              </a:xfrm>
            </p:grpSpPr>
            <p:cxnSp>
              <p:nvCxnSpPr>
                <p:cNvPr id="36" name="Прямая соединительная линия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Прямая соединительная линия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ru-RU"/>
              <a:t>Образец заголовка</a:t>
            </a:r>
            <a:endParaRPr lang="ru-RU" dirty="0"/>
          </a:p>
        </p:txBody>
      </p:sp>
      <p:sp>
        <p:nvSpPr>
          <p:cNvPr id="3" name="Подзаголовок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a:t>Образец подзаголовка</a:t>
            </a:r>
            <a:endParaRPr lang="ru-RU" dirty="0"/>
          </a:p>
        </p:txBody>
      </p:sp>
      <p:cxnSp>
        <p:nvCxnSpPr>
          <p:cNvPr id="58" name="Прямая соединительная линия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Нижний колонтитул 4"/>
          <p:cNvSpPr>
            <a:spLocks noGrp="1"/>
          </p:cNvSpPr>
          <p:nvPr>
            <p:ph type="ftr" sz="quarter" idx="11"/>
          </p:nvPr>
        </p:nvSpPr>
        <p:spPr/>
        <p:txBody>
          <a:bodyPr rtlCol="0"/>
          <a:lstStyle/>
          <a:p>
            <a:pPr rtl="0"/>
            <a:r>
              <a:rPr lang="ru-RU" dirty="0"/>
              <a:t>Добавить нижний колонтитул</a:t>
            </a:r>
          </a:p>
        </p:txBody>
      </p:sp>
      <p:sp>
        <p:nvSpPr>
          <p:cNvPr id="4" name="Дата 3"/>
          <p:cNvSpPr>
            <a:spLocks noGrp="1"/>
          </p:cNvSpPr>
          <p:nvPr>
            <p:ph type="dt" sz="half" idx="10"/>
          </p:nvPr>
        </p:nvSpPr>
        <p:spPr/>
        <p:txBody>
          <a:bodyPr rtlCol="0"/>
          <a:lstStyle/>
          <a:p>
            <a:pPr rtl="0"/>
            <a:fld id="{DA84529C-6D5E-4A92-998F-74AB147BAE91}" type="datetime1">
              <a:rPr lang="ru-RU" smtClean="0"/>
              <a:t>27.12.2019</a:t>
            </a:fld>
            <a:endParaRPr lang="ru-RU" dirty="0"/>
          </a:p>
        </p:txBody>
      </p:sp>
      <p:sp>
        <p:nvSpPr>
          <p:cNvPr id="6" name="Номер слайда 5"/>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209314" y="489856"/>
            <a:ext cx="1687286" cy="5301343"/>
          </a:xfrm>
        </p:spPr>
        <p:txBody>
          <a:bodyPr vert="eaVert"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a:xfrm>
            <a:off x="1295399" y="489856"/>
            <a:ext cx="7587344" cy="5301343"/>
          </a:xfrm>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Нижний колонтитул 4"/>
          <p:cNvSpPr>
            <a:spLocks noGrp="1"/>
          </p:cNvSpPr>
          <p:nvPr>
            <p:ph type="ftr" sz="quarter" idx="11"/>
          </p:nvPr>
        </p:nvSpPr>
        <p:spPr/>
        <p:txBody>
          <a:bodyPr rtlCol="0"/>
          <a:lstStyle/>
          <a:p>
            <a:pPr rtl="0"/>
            <a:r>
              <a:rPr lang="ru-RU" dirty="0"/>
              <a:t>Добавить нижний колонтитул</a:t>
            </a:r>
          </a:p>
        </p:txBody>
      </p:sp>
      <p:sp>
        <p:nvSpPr>
          <p:cNvPr id="4" name="Дата 3"/>
          <p:cNvSpPr>
            <a:spLocks noGrp="1"/>
          </p:cNvSpPr>
          <p:nvPr>
            <p:ph type="dt" sz="half" idx="10"/>
          </p:nvPr>
        </p:nvSpPr>
        <p:spPr/>
        <p:txBody>
          <a:bodyPr rtlCol="0"/>
          <a:lstStyle/>
          <a:p>
            <a:pPr rtl="0"/>
            <a:fld id="{4B4B733D-54D9-4B73-838C-293D2D7A260E}" type="datetime1">
              <a:rPr lang="ru-RU" smtClean="0"/>
              <a:t>27.12.2019</a:t>
            </a:fld>
            <a:endParaRPr lang="ru-RU" dirty="0"/>
          </a:p>
        </p:txBody>
      </p:sp>
      <p:sp>
        <p:nvSpPr>
          <p:cNvPr id="6" name="Номер слайда 5"/>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Объект 2"/>
          <p:cNvSpPr>
            <a:spLocks noGrp="1"/>
          </p:cNvSpPr>
          <p:nvPr>
            <p:ph idx="1"/>
          </p:nvPr>
        </p:nvSpPr>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Нижний колонтитул 4"/>
          <p:cNvSpPr>
            <a:spLocks noGrp="1"/>
          </p:cNvSpPr>
          <p:nvPr>
            <p:ph type="ftr" sz="quarter" idx="11"/>
          </p:nvPr>
        </p:nvSpPr>
        <p:spPr/>
        <p:txBody>
          <a:bodyPr rtlCol="0"/>
          <a:lstStyle/>
          <a:p>
            <a:pPr rtl="0"/>
            <a:r>
              <a:rPr lang="ru-RU" dirty="0"/>
              <a:t>Добавить нижний колонтитул</a:t>
            </a:r>
          </a:p>
        </p:txBody>
      </p:sp>
      <p:sp>
        <p:nvSpPr>
          <p:cNvPr id="4" name="Дата 3"/>
          <p:cNvSpPr>
            <a:spLocks noGrp="1"/>
          </p:cNvSpPr>
          <p:nvPr>
            <p:ph type="dt" sz="half" idx="10"/>
          </p:nvPr>
        </p:nvSpPr>
        <p:spPr/>
        <p:txBody>
          <a:bodyPr rtlCol="0"/>
          <a:lstStyle/>
          <a:p>
            <a:pPr rtl="0"/>
            <a:fld id="{2D256D9B-622D-4756-84A1-CDF08FDC4A5F}" type="datetime1">
              <a:rPr lang="ru-RU" smtClean="0"/>
              <a:t>27.12.2019</a:t>
            </a:fld>
            <a:endParaRPr lang="ru-RU" dirty="0"/>
          </a:p>
        </p:txBody>
      </p:sp>
      <p:sp>
        <p:nvSpPr>
          <p:cNvPr id="6" name="Номер слайда 5"/>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Группа 6"/>
          <p:cNvGrpSpPr/>
          <p:nvPr userDrawn="1"/>
        </p:nvGrpSpPr>
        <p:grpSpPr bwMode="hidden">
          <a:xfrm>
            <a:off x="-1" y="0"/>
            <a:ext cx="12192002" cy="6858000"/>
            <a:chOff x="-1" y="0"/>
            <a:chExt cx="12192002" cy="6858000"/>
          </a:xfrm>
        </p:grpSpPr>
        <p:cxnSp>
          <p:nvCxnSpPr>
            <p:cNvPr id="8" name="Прямая соединительная линия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Группа 23"/>
            <p:cNvGrpSpPr/>
            <p:nvPr userDrawn="1"/>
          </p:nvGrpSpPr>
          <p:grpSpPr bwMode="hidden">
            <a:xfrm>
              <a:off x="-1" y="0"/>
              <a:ext cx="12192001" cy="6858000"/>
              <a:chOff x="-1" y="0"/>
              <a:chExt cx="12192001" cy="6858000"/>
            </a:xfrm>
          </p:grpSpPr>
          <p:cxnSp>
            <p:nvCxnSpPr>
              <p:cNvPr id="42" name="Прямая соединительная линия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Группа 46"/>
              <p:cNvGrpSpPr/>
              <p:nvPr/>
            </p:nvGrpSpPr>
            <p:grpSpPr bwMode="hidden">
              <a:xfrm>
                <a:off x="6327885" y="0"/>
                <a:ext cx="5864115" cy="5898673"/>
                <a:chOff x="6327885" y="0"/>
                <a:chExt cx="5864115" cy="5898673"/>
              </a:xfrm>
            </p:grpSpPr>
            <p:cxnSp>
              <p:nvCxnSpPr>
                <p:cNvPr id="53" name="Прямая соединительная линия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Прямая соединительная линия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Группа 24"/>
            <p:cNvGrpSpPr/>
            <p:nvPr userDrawn="1"/>
          </p:nvGrpSpPr>
          <p:grpSpPr bwMode="hidden">
            <a:xfrm flipH="1">
              <a:off x="0" y="0"/>
              <a:ext cx="12192001" cy="6858000"/>
              <a:chOff x="-1" y="0"/>
              <a:chExt cx="12192001" cy="6858000"/>
            </a:xfrm>
          </p:grpSpPr>
          <p:cxnSp>
            <p:nvCxnSpPr>
              <p:cNvPr id="26" name="Прямая соединительная линия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Группа 30"/>
              <p:cNvGrpSpPr/>
              <p:nvPr/>
            </p:nvGrpSpPr>
            <p:grpSpPr bwMode="hidden">
              <a:xfrm>
                <a:off x="6327885" y="0"/>
                <a:ext cx="5864115" cy="5898673"/>
                <a:chOff x="6327885" y="0"/>
                <a:chExt cx="5864115" cy="5898673"/>
              </a:xfrm>
            </p:grpSpPr>
            <p:cxnSp>
              <p:nvCxnSpPr>
                <p:cNvPr id="37" name="Прямая соединительная линия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Прямая соединительная линия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ru-RU"/>
              <a:t>Образец заголовка</a:t>
            </a:r>
            <a:endParaRPr lang="ru-RU" dirty="0"/>
          </a:p>
        </p:txBody>
      </p:sp>
      <p:sp>
        <p:nvSpPr>
          <p:cNvPr id="3" name="Текст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ru-RU"/>
              <a:t>Образец текста</a:t>
            </a:r>
          </a:p>
        </p:txBody>
      </p:sp>
      <p:cxnSp>
        <p:nvCxnSpPr>
          <p:cNvPr id="58" name="Прямая соединительная линия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Объект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Объект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6" name="Нижний колонтитул 5"/>
          <p:cNvSpPr>
            <a:spLocks noGrp="1"/>
          </p:cNvSpPr>
          <p:nvPr>
            <p:ph type="ftr" sz="quarter" idx="11"/>
          </p:nvPr>
        </p:nvSpPr>
        <p:spPr/>
        <p:txBody>
          <a:bodyPr rtlCol="0"/>
          <a:lstStyle/>
          <a:p>
            <a:pPr rtl="0"/>
            <a:r>
              <a:rPr lang="ru-RU" dirty="0"/>
              <a:t>Добавить нижний колонтитул</a:t>
            </a:r>
          </a:p>
        </p:txBody>
      </p:sp>
      <p:sp>
        <p:nvSpPr>
          <p:cNvPr id="5" name="Дата 4"/>
          <p:cNvSpPr>
            <a:spLocks noGrp="1"/>
          </p:cNvSpPr>
          <p:nvPr>
            <p:ph type="dt" sz="half" idx="10"/>
          </p:nvPr>
        </p:nvSpPr>
        <p:spPr/>
        <p:txBody>
          <a:bodyPr rtlCol="0"/>
          <a:lstStyle/>
          <a:p>
            <a:pPr rtl="0"/>
            <a:fld id="{221BFE14-1AFE-4073-B81F-1DC6F9B4C394}" type="datetime1">
              <a:rPr lang="ru-RU" smtClean="0"/>
              <a:t>27.12.2019</a:t>
            </a:fld>
            <a:endParaRPr lang="ru-RU" dirty="0"/>
          </a:p>
        </p:txBody>
      </p:sp>
      <p:sp>
        <p:nvSpPr>
          <p:cNvPr id="7" name="Номер слайда 6"/>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Текст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Текст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8" name="Нижний колонтитул 7"/>
          <p:cNvSpPr>
            <a:spLocks noGrp="1"/>
          </p:cNvSpPr>
          <p:nvPr>
            <p:ph type="ftr" sz="quarter" idx="11"/>
          </p:nvPr>
        </p:nvSpPr>
        <p:spPr/>
        <p:txBody>
          <a:bodyPr rtlCol="0"/>
          <a:lstStyle/>
          <a:p>
            <a:pPr rtl="0"/>
            <a:r>
              <a:rPr lang="ru-RU" dirty="0"/>
              <a:t>Добавить нижний колонтитул</a:t>
            </a:r>
          </a:p>
        </p:txBody>
      </p:sp>
      <p:sp>
        <p:nvSpPr>
          <p:cNvPr id="7" name="Дата 6"/>
          <p:cNvSpPr>
            <a:spLocks noGrp="1"/>
          </p:cNvSpPr>
          <p:nvPr>
            <p:ph type="dt" sz="half" idx="10"/>
          </p:nvPr>
        </p:nvSpPr>
        <p:spPr/>
        <p:txBody>
          <a:bodyPr rtlCol="0"/>
          <a:lstStyle/>
          <a:p>
            <a:pPr rtl="0"/>
            <a:fld id="{AA41DBA3-7B9A-423A-A679-96D05529FD7B}" type="datetime1">
              <a:rPr lang="ru-RU" smtClean="0"/>
              <a:t>27.12.2019</a:t>
            </a:fld>
            <a:endParaRPr lang="ru-RU" dirty="0"/>
          </a:p>
        </p:txBody>
      </p:sp>
      <p:sp>
        <p:nvSpPr>
          <p:cNvPr id="9" name="Номер слайда 8"/>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4" name="Нижний колонтитул 3"/>
          <p:cNvSpPr>
            <a:spLocks noGrp="1"/>
          </p:cNvSpPr>
          <p:nvPr>
            <p:ph type="ftr" sz="quarter" idx="11"/>
          </p:nvPr>
        </p:nvSpPr>
        <p:spPr/>
        <p:txBody>
          <a:bodyPr rtlCol="0"/>
          <a:lstStyle/>
          <a:p>
            <a:pPr rtl="0"/>
            <a:r>
              <a:rPr lang="ru-RU" dirty="0"/>
              <a:t>Добавить нижний колонтитул</a:t>
            </a:r>
          </a:p>
        </p:txBody>
      </p:sp>
      <p:sp>
        <p:nvSpPr>
          <p:cNvPr id="3" name="Дата 2"/>
          <p:cNvSpPr>
            <a:spLocks noGrp="1"/>
          </p:cNvSpPr>
          <p:nvPr>
            <p:ph type="dt" sz="half" idx="10"/>
          </p:nvPr>
        </p:nvSpPr>
        <p:spPr/>
        <p:txBody>
          <a:bodyPr rtlCol="0"/>
          <a:lstStyle/>
          <a:p>
            <a:pPr rtl="0"/>
            <a:fld id="{1D1E4506-2439-4FB7-905F-A5CF46D97ACF}" type="datetime1">
              <a:rPr lang="ru-RU" smtClean="0"/>
              <a:t>27.12.2019</a:t>
            </a:fld>
            <a:endParaRPr lang="ru-RU" dirty="0"/>
          </a:p>
        </p:txBody>
      </p:sp>
      <p:sp>
        <p:nvSpPr>
          <p:cNvPr id="5" name="Номер слайда 4"/>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grpSp>
        <p:nvGrpSpPr>
          <p:cNvPr id="161" name="Группа 160"/>
          <p:cNvGrpSpPr/>
          <p:nvPr userDrawn="1"/>
        </p:nvGrpSpPr>
        <p:grpSpPr bwMode="hidden">
          <a:xfrm>
            <a:off x="-1" y="0"/>
            <a:ext cx="12192002" cy="6858000"/>
            <a:chOff x="-1" y="0"/>
            <a:chExt cx="12192002" cy="6858000"/>
          </a:xfrm>
        </p:grpSpPr>
        <p:cxnSp>
          <p:nvCxnSpPr>
            <p:cNvPr id="162" name="Прямая соединительная линия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Прямая соединительная линия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Прямая соединительная линия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Прямая соединительная линия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Прямая соединительная линия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Прямая соединительная линия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Прямая соединительная линия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Прямая соединительная линия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Прямая соединительная линия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Прямая соединительная линия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Прямая соединительная линия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Прямая соединительная линия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Прямая соединительная линия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Прямая соединительная линия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Прямая соединительная линия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Прямая соединительная линия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Группа 177"/>
            <p:cNvGrpSpPr/>
            <p:nvPr userDrawn="1"/>
          </p:nvGrpSpPr>
          <p:grpSpPr bwMode="hidden">
            <a:xfrm>
              <a:off x="-1" y="0"/>
              <a:ext cx="12192001" cy="6858000"/>
              <a:chOff x="-1" y="0"/>
              <a:chExt cx="12192001" cy="6858000"/>
            </a:xfrm>
          </p:grpSpPr>
          <p:cxnSp>
            <p:nvCxnSpPr>
              <p:cNvPr id="196" name="Прямая соединительная линия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Прямая соединительная линия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Прямая соединительная линия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Прямая соединительная линия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Прямая соединительная линия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Группа 200"/>
              <p:cNvGrpSpPr/>
              <p:nvPr/>
            </p:nvGrpSpPr>
            <p:grpSpPr bwMode="hidden">
              <a:xfrm>
                <a:off x="6327885" y="0"/>
                <a:ext cx="5864115" cy="5898673"/>
                <a:chOff x="6327885" y="0"/>
                <a:chExt cx="5864115" cy="5898673"/>
              </a:xfrm>
            </p:grpSpPr>
            <p:cxnSp>
              <p:nvCxnSpPr>
                <p:cNvPr id="207" name="Прямая соединительная линия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Прямая соединительная линия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Прямая соединительная линия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Прямая соединительная линия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Прямая соединительная линия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Прямая соединительная линия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Прямая соединительная линия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Прямая соединительная линия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Прямая соединительная линия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Группа 178"/>
            <p:cNvGrpSpPr/>
            <p:nvPr userDrawn="1"/>
          </p:nvGrpSpPr>
          <p:grpSpPr bwMode="hidden">
            <a:xfrm flipH="1">
              <a:off x="0" y="0"/>
              <a:ext cx="12192001" cy="6858000"/>
              <a:chOff x="-1" y="0"/>
              <a:chExt cx="12192001" cy="6858000"/>
            </a:xfrm>
          </p:grpSpPr>
          <p:cxnSp>
            <p:nvCxnSpPr>
              <p:cNvPr id="180" name="Прямая соединительная линия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Прямая соединительная линия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Прямая соединительная линия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Прямая соединительная линия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Прямая соединительная линия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Группа 184"/>
              <p:cNvGrpSpPr/>
              <p:nvPr/>
            </p:nvGrpSpPr>
            <p:grpSpPr bwMode="hidden">
              <a:xfrm>
                <a:off x="6327885" y="0"/>
                <a:ext cx="5864115" cy="5898673"/>
                <a:chOff x="6327885" y="0"/>
                <a:chExt cx="5864115" cy="5898673"/>
              </a:xfrm>
            </p:grpSpPr>
            <p:cxnSp>
              <p:nvCxnSpPr>
                <p:cNvPr id="191" name="Прямая соединительная линия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Прямая соединительная линия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Прямая соединительная линия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Прямая соединительная линия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Прямая соединительная линия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Прямая соединительная линия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Прямая соединительная линия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Прямая соединительная линия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Прямая соединительная линия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Прямая соединительная линия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Нижний колонтитул 212"/>
          <p:cNvSpPr>
            <a:spLocks noGrp="1"/>
          </p:cNvSpPr>
          <p:nvPr>
            <p:ph type="ftr" sz="quarter" idx="11"/>
          </p:nvPr>
        </p:nvSpPr>
        <p:spPr/>
        <p:txBody>
          <a:bodyPr rtlCol="0"/>
          <a:lstStyle/>
          <a:p>
            <a:pPr rtl="0"/>
            <a:r>
              <a:rPr lang="ru-RU" dirty="0"/>
              <a:t>Добавить нижний колонтитул</a:t>
            </a:r>
          </a:p>
        </p:txBody>
      </p:sp>
      <p:sp>
        <p:nvSpPr>
          <p:cNvPr id="212" name="Дата 211"/>
          <p:cNvSpPr>
            <a:spLocks noGrp="1"/>
          </p:cNvSpPr>
          <p:nvPr>
            <p:ph type="dt" sz="half" idx="10"/>
          </p:nvPr>
        </p:nvSpPr>
        <p:spPr/>
        <p:txBody>
          <a:bodyPr rtlCol="0"/>
          <a:lstStyle/>
          <a:p>
            <a:pPr rtl="0"/>
            <a:fld id="{CE01E807-8D34-4EC6-87E0-A446A004191D}" type="datetime1">
              <a:rPr lang="ru-RU" smtClean="0"/>
              <a:t>27.12.2019</a:t>
            </a:fld>
            <a:endParaRPr lang="ru-RU" dirty="0"/>
          </a:p>
        </p:txBody>
      </p:sp>
      <p:sp>
        <p:nvSpPr>
          <p:cNvPr id="214" name="Номер слайда 213"/>
          <p:cNvSpPr>
            <a:spLocks noGrp="1"/>
          </p:cNvSpPr>
          <p:nvPr>
            <p:ph type="sldNum" sz="quarter" idx="12"/>
          </p:nvPr>
        </p:nvSpPr>
        <p:spPr/>
        <p:txBody>
          <a:bodyPr rtlCol="0"/>
          <a:lstStyle/>
          <a:p>
            <a:pPr rtl="0"/>
            <a:fld id="{E31375A4-56A4-47D6-9801-1991572033F7}" type="slidenum">
              <a:rPr lang="ru-RU" smtClean="0"/>
              <a:pPr/>
              <a:t>‹#›</a:t>
            </a:fld>
            <a:endParaRPr lang="ru-RU"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Группа 8"/>
          <p:cNvGrpSpPr/>
          <p:nvPr userDrawn="1"/>
        </p:nvGrpSpPr>
        <p:grpSpPr bwMode="hidden">
          <a:xfrm>
            <a:off x="-1" y="0"/>
            <a:ext cx="12192002" cy="6858000"/>
            <a:chOff x="-1" y="0"/>
            <a:chExt cx="12192002" cy="6858000"/>
          </a:xfrm>
        </p:grpSpPr>
        <p:cxnSp>
          <p:nvCxnSpPr>
            <p:cNvPr id="10" name="Прямая соединительная линия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Группа 25"/>
            <p:cNvGrpSpPr/>
            <p:nvPr userDrawn="1"/>
          </p:nvGrpSpPr>
          <p:grpSpPr bwMode="hidden">
            <a:xfrm>
              <a:off x="-1" y="0"/>
              <a:ext cx="12192001" cy="6858000"/>
              <a:chOff x="-1" y="0"/>
              <a:chExt cx="12192001" cy="6858000"/>
            </a:xfrm>
          </p:grpSpPr>
          <p:cxnSp>
            <p:nvCxnSpPr>
              <p:cNvPr id="44" name="Прямая соединительная линия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Группа 48"/>
              <p:cNvGrpSpPr/>
              <p:nvPr/>
            </p:nvGrpSpPr>
            <p:grpSpPr bwMode="hidden">
              <a:xfrm>
                <a:off x="6327885" y="0"/>
                <a:ext cx="5864115" cy="5898673"/>
                <a:chOff x="6327885" y="0"/>
                <a:chExt cx="5864115" cy="5898673"/>
              </a:xfrm>
            </p:grpSpPr>
            <p:cxnSp>
              <p:nvCxnSpPr>
                <p:cNvPr id="55" name="Прямая соединительная линия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Прямая соединительная линия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Группа 26"/>
            <p:cNvGrpSpPr/>
            <p:nvPr userDrawn="1"/>
          </p:nvGrpSpPr>
          <p:grpSpPr bwMode="hidden">
            <a:xfrm flipH="1">
              <a:off x="0" y="0"/>
              <a:ext cx="12192001" cy="6858000"/>
              <a:chOff x="-1" y="0"/>
              <a:chExt cx="12192001" cy="6858000"/>
            </a:xfrm>
          </p:grpSpPr>
          <p:cxnSp>
            <p:nvCxnSpPr>
              <p:cNvPr id="28" name="Прямая соединительная линия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Группа 32"/>
              <p:cNvGrpSpPr/>
              <p:nvPr/>
            </p:nvGrpSpPr>
            <p:grpSpPr bwMode="hidden">
              <a:xfrm>
                <a:off x="6327885" y="0"/>
                <a:ext cx="5864115" cy="5898673"/>
                <a:chOff x="6327885" y="0"/>
                <a:chExt cx="5864115" cy="5898673"/>
              </a:xfrm>
            </p:grpSpPr>
            <p:cxnSp>
              <p:nvCxnSpPr>
                <p:cNvPr id="39" name="Прямая соединительная линия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Прямая соединительная линия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Прямоугольник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2" name="Заголовок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ru-RU"/>
              <a:t>Образец заголовка</a:t>
            </a:r>
            <a:endParaRPr lang="ru-RU" dirty="0"/>
          </a:p>
        </p:txBody>
      </p:sp>
      <p:sp>
        <p:nvSpPr>
          <p:cNvPr id="3" name="Объект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Текст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a:t>Образец текста</a:t>
            </a:r>
          </a:p>
        </p:txBody>
      </p:sp>
      <p:cxnSp>
        <p:nvCxnSpPr>
          <p:cNvPr id="60" name="Прямая соединительная линия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Нижний колонтитул 5"/>
          <p:cNvSpPr>
            <a:spLocks noGrp="1"/>
          </p:cNvSpPr>
          <p:nvPr>
            <p:ph type="ftr" sz="quarter" idx="11"/>
          </p:nvPr>
        </p:nvSpPr>
        <p:spPr/>
        <p:txBody>
          <a:bodyPr rtlCol="0"/>
          <a:lstStyle/>
          <a:p>
            <a:pPr rtl="0"/>
            <a:r>
              <a:rPr lang="ru-RU" dirty="0"/>
              <a:t>Добавить нижний колонтитул</a:t>
            </a:r>
          </a:p>
        </p:txBody>
      </p:sp>
      <p:sp>
        <p:nvSpPr>
          <p:cNvPr id="5" name="Дата 4"/>
          <p:cNvSpPr>
            <a:spLocks noGrp="1"/>
          </p:cNvSpPr>
          <p:nvPr>
            <p:ph type="dt" sz="half" idx="10"/>
          </p:nvPr>
        </p:nvSpPr>
        <p:spPr/>
        <p:txBody>
          <a:bodyPr rtlCol="0"/>
          <a:lstStyle>
            <a:lvl1pPr>
              <a:defRPr>
                <a:solidFill>
                  <a:schemeClr val="bg1"/>
                </a:solidFill>
              </a:defRPr>
            </a:lvl1pPr>
          </a:lstStyle>
          <a:p>
            <a:pPr rtl="0"/>
            <a:fld id="{F3F997EC-0319-4A78-B268-B0B8CC62F518}" type="datetime1">
              <a:rPr lang="ru-RU" smtClean="0"/>
              <a:t>27.12.2019</a:t>
            </a:fld>
            <a:endParaRPr lang="ru-RU" dirty="0"/>
          </a:p>
        </p:txBody>
      </p:sp>
      <p:sp>
        <p:nvSpPr>
          <p:cNvPr id="8" name="Номер слайда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ru-RU" smtClean="0"/>
              <a:pPr/>
              <a:t>‹#›</a:t>
            </a:fld>
            <a:endParaRPr lang="ru-RU"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Группа 7"/>
          <p:cNvGrpSpPr/>
          <p:nvPr/>
        </p:nvGrpSpPr>
        <p:grpSpPr bwMode="hidden">
          <a:xfrm>
            <a:off x="-1" y="0"/>
            <a:ext cx="12192002" cy="6858000"/>
            <a:chOff x="-1" y="0"/>
            <a:chExt cx="12192002" cy="6858000"/>
          </a:xfrm>
        </p:grpSpPr>
        <p:cxnSp>
          <p:nvCxnSpPr>
            <p:cNvPr id="9" name="Прямая соединительная линия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Группа 24"/>
            <p:cNvGrpSpPr/>
            <p:nvPr/>
          </p:nvGrpSpPr>
          <p:grpSpPr bwMode="hidden">
            <a:xfrm>
              <a:off x="-1" y="0"/>
              <a:ext cx="12192001" cy="6858000"/>
              <a:chOff x="-1" y="0"/>
              <a:chExt cx="12192001" cy="6858000"/>
            </a:xfrm>
          </p:grpSpPr>
          <p:cxnSp>
            <p:nvCxnSpPr>
              <p:cNvPr id="43" name="Прямая соединительная линия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Группа 47"/>
              <p:cNvGrpSpPr/>
              <p:nvPr/>
            </p:nvGrpSpPr>
            <p:grpSpPr bwMode="hidden">
              <a:xfrm>
                <a:off x="6327885" y="0"/>
                <a:ext cx="5864115" cy="5898673"/>
                <a:chOff x="6327885" y="0"/>
                <a:chExt cx="5864115" cy="5898673"/>
              </a:xfrm>
            </p:grpSpPr>
            <p:cxnSp>
              <p:nvCxnSpPr>
                <p:cNvPr id="54" name="Прямая соединительная линия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Прямая соединительная линия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Группа 25"/>
            <p:cNvGrpSpPr/>
            <p:nvPr/>
          </p:nvGrpSpPr>
          <p:grpSpPr bwMode="hidden">
            <a:xfrm flipH="1">
              <a:off x="0" y="0"/>
              <a:ext cx="12192001" cy="6858000"/>
              <a:chOff x="-1" y="0"/>
              <a:chExt cx="12192001" cy="6858000"/>
            </a:xfrm>
          </p:grpSpPr>
          <p:cxnSp>
            <p:nvCxnSpPr>
              <p:cNvPr id="27" name="Прямая соединительная линия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Группа 31"/>
              <p:cNvGrpSpPr/>
              <p:nvPr/>
            </p:nvGrpSpPr>
            <p:grpSpPr bwMode="hidden">
              <a:xfrm>
                <a:off x="6327885" y="0"/>
                <a:ext cx="5864115" cy="5898673"/>
                <a:chOff x="6327885" y="0"/>
                <a:chExt cx="5864115" cy="5898673"/>
              </a:xfrm>
            </p:grpSpPr>
            <p:cxnSp>
              <p:nvCxnSpPr>
                <p:cNvPr id="38" name="Прямая соединительная линия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Прямая соединительная линия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Прямоугольник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cxnSp>
        <p:nvCxnSpPr>
          <p:cNvPr id="59" name="Прямая соединительная линия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Заголовок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ru-RU"/>
              <a:t>Образец заголовка</a:t>
            </a:r>
            <a:endParaRPr lang="ru-RU" dirty="0"/>
          </a:p>
        </p:txBody>
      </p:sp>
      <p:sp>
        <p:nvSpPr>
          <p:cNvPr id="3" name="Рисунок 2" descr="Пустой заполнитель, вместо которого можно добавить изображение. Щелкните заполнитель и выберите изображение, которое необходимо добавить."/>
          <p:cNvSpPr>
            <a:spLocks noGrp="1"/>
          </p:cNvSpPr>
          <p:nvPr>
            <p:ph type="pic" idx="1" hasCustomPrompt="1"/>
          </p:nvPr>
        </p:nvSpPr>
        <p:spPr>
          <a:xfrm>
            <a:off x="4412" y="-159"/>
            <a:ext cx="7315200" cy="6858000"/>
          </a:xfrm>
        </p:spPr>
        <p:txBody>
          <a:bodyPr tIns="457200" rtlCol="0">
            <a:normAutofit/>
          </a:bodyPr>
          <a:lstStyle>
            <a:lvl1pPr marL="0" indent="0" algn="ctr" rtl="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dirty="0"/>
              <a:t>Щелкните значок, чтобы добавить фото</a:t>
            </a:r>
          </a:p>
        </p:txBody>
      </p:sp>
      <p:sp>
        <p:nvSpPr>
          <p:cNvPr id="4" name="Текст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a:t>Образец текста</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Группа 95"/>
          <p:cNvGrpSpPr/>
          <p:nvPr userDrawn="1"/>
        </p:nvGrpSpPr>
        <p:grpSpPr bwMode="hidden">
          <a:xfrm>
            <a:off x="-1" y="-195943"/>
            <a:ext cx="12192002" cy="6858000"/>
            <a:chOff x="-1" y="0"/>
            <a:chExt cx="12192002" cy="6858000"/>
          </a:xfrm>
        </p:grpSpPr>
        <p:cxnSp>
          <p:nvCxnSpPr>
            <p:cNvPr id="97" name="Прямая соединительная линия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Прямая соединительная линия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Прямая соединительная линия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Прямая соединительная линия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Прямая соединительная линия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Прямая соединительная линия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Прямая соединительная линия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Прямая соединительная линия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Прямая соединительная линия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Прямая соединительная линия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Прямая соединительная линия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Прямая соединительная линия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Прямая соединительная линия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Прямая соединительная линия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Прямая соединительная линия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Прямая соединительная линия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Группа 112"/>
            <p:cNvGrpSpPr/>
            <p:nvPr userDrawn="1"/>
          </p:nvGrpSpPr>
          <p:grpSpPr bwMode="hidden">
            <a:xfrm>
              <a:off x="-1" y="0"/>
              <a:ext cx="12192001" cy="6858000"/>
              <a:chOff x="-1" y="0"/>
              <a:chExt cx="12192001" cy="6858000"/>
            </a:xfrm>
          </p:grpSpPr>
          <p:cxnSp>
            <p:nvCxnSpPr>
              <p:cNvPr id="131" name="Прямая соединительная линия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Прямая соединительная линия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Прямая соединительная линия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Прямая соединительная линия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Группа 135"/>
              <p:cNvGrpSpPr/>
              <p:nvPr/>
            </p:nvGrpSpPr>
            <p:grpSpPr bwMode="hidden">
              <a:xfrm>
                <a:off x="6327885" y="0"/>
                <a:ext cx="5864115" cy="5898673"/>
                <a:chOff x="6327885" y="0"/>
                <a:chExt cx="5864115" cy="5898673"/>
              </a:xfrm>
            </p:grpSpPr>
            <p:cxnSp>
              <p:nvCxnSpPr>
                <p:cNvPr id="142" name="Прямая соединительная линия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Прямая соединительная линия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Прямая соединительная линия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Прямая соединительная линия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Прямая соединительная линия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Прямая соединительная линия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Прямая соединительная линия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Прямая соединительная линия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Прямая соединительная линия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Прямая соединительная линия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Группа 113"/>
            <p:cNvGrpSpPr/>
            <p:nvPr userDrawn="1"/>
          </p:nvGrpSpPr>
          <p:grpSpPr bwMode="hidden">
            <a:xfrm flipH="1">
              <a:off x="0" y="0"/>
              <a:ext cx="12192001" cy="6858000"/>
              <a:chOff x="-1" y="0"/>
              <a:chExt cx="12192001" cy="6858000"/>
            </a:xfrm>
          </p:grpSpPr>
          <p:cxnSp>
            <p:nvCxnSpPr>
              <p:cNvPr id="115" name="Прямая соединительная линия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Прямая соединительная линия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Прямая соединительная линия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Прямая соединительная линия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Прямая соединительная линия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Группа 119"/>
              <p:cNvGrpSpPr/>
              <p:nvPr/>
            </p:nvGrpSpPr>
            <p:grpSpPr bwMode="hidden">
              <a:xfrm>
                <a:off x="6327885" y="0"/>
                <a:ext cx="5864115" cy="5898673"/>
                <a:chOff x="6327885" y="0"/>
                <a:chExt cx="5864115" cy="5898673"/>
              </a:xfrm>
            </p:grpSpPr>
            <p:cxnSp>
              <p:nvCxnSpPr>
                <p:cNvPr id="126" name="Прямая соединительная линия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Прямая соединительная линия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Прямая соединительная линия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Прямая соединительная линия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Прямая соединительная линия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Прямая соединительная линия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Прямая соединительная линия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Прямая соединительная линия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Прямая соединительная линия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Прямая соединительная линия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ru-RU" dirty="0"/>
              <a:t>Образец заголовка</a:t>
            </a:r>
          </a:p>
        </p:txBody>
      </p:sp>
      <p:sp>
        <p:nvSpPr>
          <p:cNvPr id="3" name="Текст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ru-RU" dirty="0"/>
              <a:t>Щелкните, чтобы изменить стили текста образца слайда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cxnSp>
        <p:nvCxnSpPr>
          <p:cNvPr id="148" name="Прямая соединительная линия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Нижний колонтитул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ru-RU" dirty="0"/>
              <a:t>Добавить нижний колонтитул</a:t>
            </a:r>
          </a:p>
        </p:txBody>
      </p:sp>
      <p:sp>
        <p:nvSpPr>
          <p:cNvPr id="4" name="Дата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71268870-8634-471C-AED5-C2280692B685}" type="datetime1">
              <a:rPr lang="ru-RU" smtClean="0"/>
              <a:t>27.12.2019</a:t>
            </a:fld>
            <a:endParaRPr lang="ru-RU" dirty="0"/>
          </a:p>
        </p:txBody>
      </p:sp>
      <p:sp>
        <p:nvSpPr>
          <p:cNvPr id="6" name="Номер слайда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ru-RU" smtClean="0"/>
              <a:pPr/>
              <a:t>‹#›</a:t>
            </a:fld>
            <a:endParaRPr lang="ru-RU"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2"/>
          <p:cNvSpPr>
            <a:spLocks noGrp="1"/>
          </p:cNvSpPr>
          <p:nvPr/>
        </p:nvSpPr>
        <p:spPr>
          <a:xfrm>
            <a:off x="850900" y="1706029"/>
            <a:ext cx="10706100" cy="2182838"/>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ru-RU" sz="3600" dirty="0">
                <a:cs typeface="Times New Roman" panose="02020603050405020304" pitchFamily="18" charset="0"/>
              </a:rPr>
              <a:t>Курсовая работа</a:t>
            </a:r>
          </a:p>
          <a:p>
            <a:pPr>
              <a:lnSpc>
                <a:spcPct val="100000"/>
              </a:lnSpc>
              <a:spcBef>
                <a:spcPts val="0"/>
              </a:spcBef>
            </a:pPr>
            <a:r>
              <a:rPr lang="ru-RU" sz="3200" dirty="0">
                <a:cs typeface="Times New Roman" panose="02020603050405020304" pitchFamily="18" charset="0"/>
              </a:rPr>
              <a:t>на тему</a:t>
            </a:r>
          </a:p>
          <a:p>
            <a:pPr>
              <a:lnSpc>
                <a:spcPct val="100000"/>
              </a:lnSpc>
              <a:spcBef>
                <a:spcPts val="0"/>
              </a:spcBef>
            </a:pPr>
            <a:r>
              <a:rPr lang="ru-RU" sz="4400" dirty="0">
                <a:cs typeface="Times New Roman" panose="02020603050405020304" pitchFamily="18" charset="0"/>
              </a:rPr>
              <a:t>«</a:t>
            </a:r>
            <a:r>
              <a:rPr lang="ru-RU" sz="4200" dirty="0">
                <a:cs typeface="Times New Roman" panose="02020603050405020304" pitchFamily="18" charset="0"/>
              </a:rPr>
              <a:t>Проблемы безопасности технологии </a:t>
            </a:r>
            <a:r>
              <a:rPr lang="en-US" sz="4200" dirty="0">
                <a:cs typeface="Times New Roman" panose="02020603050405020304" pitchFamily="18" charset="0"/>
              </a:rPr>
              <a:t>Bluetooth</a:t>
            </a:r>
            <a:r>
              <a:rPr lang="ru-RU" sz="4400" dirty="0">
                <a:cs typeface="Times New Roman" panose="02020603050405020304" pitchFamily="18" charset="0"/>
              </a:rPr>
              <a:t>»</a:t>
            </a:r>
            <a:endParaRPr lang="en-US" sz="4400" dirty="0">
              <a:cs typeface="Times New Roman" panose="02020603050405020304" pitchFamily="18" charset="0"/>
            </a:endParaRPr>
          </a:p>
          <a:p>
            <a:pPr>
              <a:lnSpc>
                <a:spcPct val="100000"/>
              </a:lnSpc>
              <a:spcBef>
                <a:spcPts val="0"/>
              </a:spcBef>
            </a:pPr>
            <a:r>
              <a:rPr lang="ru-RU" sz="1900" dirty="0">
                <a:cs typeface="Times New Roman" panose="02020603050405020304" pitchFamily="18" charset="0"/>
              </a:rPr>
              <a:t>по дисциплине</a:t>
            </a:r>
          </a:p>
          <a:p>
            <a:pPr>
              <a:lnSpc>
                <a:spcPct val="100000"/>
              </a:lnSpc>
              <a:spcBef>
                <a:spcPts val="0"/>
              </a:spcBef>
            </a:pPr>
            <a:r>
              <a:rPr lang="ru-RU" sz="1900" dirty="0">
                <a:cs typeface="Times New Roman" panose="02020603050405020304" pitchFamily="18" charset="0"/>
              </a:rPr>
              <a:t>«Системы и сети передачи данных»</a:t>
            </a:r>
            <a:endParaRPr lang="en-US" sz="1900" dirty="0">
              <a:cs typeface="Times New Roman" panose="02020603050405020304" pitchFamily="18" charset="0"/>
            </a:endParaRPr>
          </a:p>
          <a:p>
            <a:pPr>
              <a:lnSpc>
                <a:spcPct val="100000"/>
              </a:lnSpc>
              <a:spcBef>
                <a:spcPts val="0"/>
              </a:spcBef>
            </a:pPr>
            <a:endParaRPr lang="ru-RU" sz="4000" dirty="0">
              <a:cs typeface="Times New Roman" panose="02020603050405020304" pitchFamily="18" charset="0"/>
            </a:endParaRPr>
          </a:p>
        </p:txBody>
      </p:sp>
      <p:sp>
        <p:nvSpPr>
          <p:cNvPr id="3" name="Подзаголовок 2"/>
          <p:cNvSpPr txBox="1">
            <a:spLocks/>
          </p:cNvSpPr>
          <p:nvPr/>
        </p:nvSpPr>
        <p:spPr>
          <a:xfrm>
            <a:off x="1707459" y="180190"/>
            <a:ext cx="8923866" cy="1449361"/>
          </a:xfrm>
          <a:prstGeom prst="rect">
            <a:avLst/>
          </a:prstGeom>
        </p:spPr>
        <p:txBody>
          <a:bodyPr vert="horz" lIns="91440" tIns="45720" rIns="91440" bIns="45720" rtlCol="0">
            <a:no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ru-RU" sz="1800" b="1" dirty="0"/>
              <a:t>Санкт-Петербургский политехнический университет Петра Великого</a:t>
            </a:r>
          </a:p>
          <a:p>
            <a:pPr lvl="0" algn="ctr"/>
            <a:r>
              <a:rPr lang="ru-RU" sz="1800" b="1" dirty="0"/>
              <a:t>Институт прикладной математики и механики</a:t>
            </a:r>
          </a:p>
          <a:p>
            <a:pPr algn="ctr"/>
            <a:r>
              <a:rPr lang="ru-RU" sz="1800" b="1" dirty="0"/>
              <a:t>Высшая школа кибербезопасности и защиты информации</a:t>
            </a:r>
            <a:endParaRPr lang="ru-RU" sz="1200" dirty="0">
              <a:cs typeface="Times New Roman" panose="02020603050405020304" pitchFamily="18" charset="0"/>
            </a:endParaRPr>
          </a:p>
        </p:txBody>
      </p:sp>
      <p:sp>
        <p:nvSpPr>
          <p:cNvPr id="4" name="Подзаголовок 2"/>
          <p:cNvSpPr txBox="1">
            <a:spLocks/>
          </p:cNvSpPr>
          <p:nvPr/>
        </p:nvSpPr>
        <p:spPr>
          <a:xfrm>
            <a:off x="1656659" y="3698923"/>
            <a:ext cx="8923866" cy="1660525"/>
          </a:xfrm>
          <a:prstGeom prst="rect">
            <a:avLst/>
          </a:prstGeom>
        </p:spPr>
        <p:txBody>
          <a:bodyPr vert="horz" lIns="91440" tIns="45720" rIns="91440" bIns="45720" rtlCol="0">
            <a:no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lnSpc>
                <a:spcPct val="100000"/>
              </a:lnSpc>
              <a:spcBef>
                <a:spcPts val="0"/>
              </a:spcBef>
            </a:pPr>
            <a:r>
              <a:rPr lang="ru-RU" sz="1800" dirty="0">
                <a:cs typeface="Times New Roman" panose="02020603050405020304" pitchFamily="18" charset="0"/>
              </a:rPr>
              <a:t>Выполнил:</a:t>
            </a:r>
          </a:p>
          <a:p>
            <a:pPr lvl="0" algn="l">
              <a:lnSpc>
                <a:spcPct val="100000"/>
              </a:lnSpc>
              <a:spcBef>
                <a:spcPts val="0"/>
              </a:spcBef>
            </a:pPr>
            <a:r>
              <a:rPr lang="ru-RU" sz="1800" dirty="0">
                <a:cs typeface="Times New Roman" panose="02020603050405020304" pitchFamily="18" charset="0"/>
              </a:rPr>
              <a:t>студент группы 3651003/50801				А.А. Корольков</a:t>
            </a:r>
          </a:p>
          <a:p>
            <a:pPr lvl="0" algn="l">
              <a:lnSpc>
                <a:spcPct val="100000"/>
              </a:lnSpc>
              <a:spcBef>
                <a:spcPts val="0"/>
              </a:spcBef>
            </a:pPr>
            <a:endParaRPr lang="ru-RU" sz="1800" dirty="0">
              <a:cs typeface="Times New Roman" panose="02020603050405020304" pitchFamily="18" charset="0"/>
            </a:endParaRPr>
          </a:p>
          <a:p>
            <a:pPr lvl="0" algn="l">
              <a:lnSpc>
                <a:spcPct val="100000"/>
              </a:lnSpc>
              <a:spcBef>
                <a:spcPts val="0"/>
              </a:spcBef>
            </a:pPr>
            <a:r>
              <a:rPr lang="ru-RU" sz="1800" dirty="0">
                <a:cs typeface="Times New Roman" panose="02020603050405020304" pitchFamily="18" charset="0"/>
              </a:rPr>
              <a:t>Руководитель:</a:t>
            </a:r>
          </a:p>
          <a:p>
            <a:pPr lvl="0" algn="l">
              <a:lnSpc>
                <a:spcPct val="100000"/>
              </a:lnSpc>
              <a:spcBef>
                <a:spcPts val="0"/>
              </a:spcBef>
            </a:pPr>
            <a:r>
              <a:rPr lang="ru-RU" sz="1800" dirty="0">
                <a:cs typeface="Times New Roman" panose="02020603050405020304" pitchFamily="18" charset="0"/>
              </a:rPr>
              <a:t>к.т.н.					                  	В.В. Платонов</a:t>
            </a:r>
          </a:p>
        </p:txBody>
      </p:sp>
      <p:sp>
        <p:nvSpPr>
          <p:cNvPr id="5" name="TextBox 1"/>
          <p:cNvSpPr txBox="1"/>
          <p:nvPr/>
        </p:nvSpPr>
        <p:spPr>
          <a:xfrm>
            <a:off x="5154398" y="6093035"/>
            <a:ext cx="1928388" cy="58477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1600" dirty="0"/>
              <a:t>Санкт-Петербург</a:t>
            </a:r>
          </a:p>
          <a:p>
            <a:pPr algn="ctr"/>
            <a:r>
              <a:rPr lang="ru-RU" sz="1600" dirty="0"/>
              <a:t>2019</a:t>
            </a:r>
          </a:p>
        </p:txBody>
      </p:sp>
      <p:pic>
        <p:nvPicPr>
          <p:cNvPr id="6" name="Picture 2" descr="http://ibks-project.ru/wp-content/uploads/2016/12/N0TVom4IQdU.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1686" y="3645134"/>
            <a:ext cx="1600014" cy="1600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03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76D346-7132-4C85-B694-C399F1607297}"/>
              </a:ext>
            </a:extLst>
          </p:cNvPr>
          <p:cNvSpPr>
            <a:spLocks noGrp="1"/>
          </p:cNvSpPr>
          <p:nvPr>
            <p:ph type="title"/>
          </p:nvPr>
        </p:nvSpPr>
        <p:spPr/>
        <p:txBody>
          <a:bodyPr/>
          <a:lstStyle/>
          <a:p>
            <a:r>
              <a:rPr lang="ru-RU" dirty="0" err="1"/>
              <a:t>DDoS</a:t>
            </a:r>
            <a:r>
              <a:rPr lang="ru-RU" dirty="0"/>
              <a:t> атака на </a:t>
            </a:r>
            <a:r>
              <a:rPr lang="ru-RU" dirty="0" err="1"/>
              <a:t>Bluetooth</a:t>
            </a:r>
            <a:r>
              <a:rPr lang="ru-RU" dirty="0"/>
              <a:t> устройство</a:t>
            </a:r>
            <a:br>
              <a:rPr lang="ru-RU" dirty="0"/>
            </a:br>
            <a:endParaRPr lang="ru-RU" dirty="0"/>
          </a:p>
        </p:txBody>
      </p:sp>
      <p:sp>
        <p:nvSpPr>
          <p:cNvPr id="3" name="Объект 2">
            <a:extLst>
              <a:ext uri="{FF2B5EF4-FFF2-40B4-BE49-F238E27FC236}">
                <a16:creationId xmlns:a16="http://schemas.microsoft.com/office/drawing/2014/main" id="{AAA46B2E-2FC1-4419-8E11-794687088F2E}"/>
              </a:ext>
            </a:extLst>
          </p:cNvPr>
          <p:cNvSpPr>
            <a:spLocks noGrp="1"/>
          </p:cNvSpPr>
          <p:nvPr>
            <p:ph idx="1"/>
          </p:nvPr>
        </p:nvSpPr>
        <p:spPr/>
        <p:txBody>
          <a:bodyPr/>
          <a:lstStyle/>
          <a:p>
            <a:pPr marL="0" lvl="0" indent="539750" eaLnBrk="0" fontAlgn="base" hangingPunct="0">
              <a:lnSpc>
                <a:spcPct val="100000"/>
              </a:lnSpc>
              <a:spcBef>
                <a:spcPct val="0"/>
              </a:spcBef>
              <a:spcAft>
                <a:spcPct val="0"/>
              </a:spcAft>
              <a:buClrTx/>
              <a:buSzTx/>
              <a:buNone/>
            </a:pPr>
            <a:r>
              <a:rPr lang="ru-RU" altLang="ru-RU" dirty="0">
                <a:solidFill>
                  <a:srgbClr val="222222"/>
                </a:solidFill>
                <a:latin typeface="Arial" panose="020B0604020202020204" pitchFamily="34" charset="0"/>
                <a:ea typeface="Courier New" panose="02070309020205020404" pitchFamily="49" charset="0"/>
              </a:rPr>
              <a:t>Командой : </a:t>
            </a:r>
            <a:r>
              <a:rPr lang="en-US" altLang="ru-RU" dirty="0">
                <a:solidFill>
                  <a:srgbClr val="222222"/>
                </a:solidFill>
                <a:latin typeface="Arial" panose="020B0604020202020204" pitchFamily="34" charset="0"/>
                <a:ea typeface="Courier New" panose="02070309020205020404" pitchFamily="49" charset="0"/>
              </a:rPr>
              <a:t>l2ping -s 600 -b "</a:t>
            </a:r>
            <a:r>
              <a:rPr lang="ru-RU" altLang="ru-RU" dirty="0">
                <a:solidFill>
                  <a:srgbClr val="222222"/>
                </a:solidFill>
                <a:latin typeface="Arial" panose="020B0604020202020204" pitchFamily="34" charset="0"/>
                <a:ea typeface="Courier New" panose="02070309020205020404" pitchFamily="49" charset="0"/>
              </a:rPr>
              <a:t>МАС</a:t>
            </a:r>
            <a:r>
              <a:rPr lang="en-US" altLang="ru-RU" dirty="0">
                <a:solidFill>
                  <a:srgbClr val="222222"/>
                </a:solidFill>
                <a:latin typeface="Arial" panose="020B0604020202020204" pitchFamily="34" charset="0"/>
                <a:ea typeface="Courier New" panose="02070309020205020404" pitchFamily="49" charset="0"/>
              </a:rPr>
              <a:t> </a:t>
            </a:r>
            <a:r>
              <a:rPr lang="ru-RU" altLang="ru-RU" dirty="0">
                <a:solidFill>
                  <a:srgbClr val="222222"/>
                </a:solidFill>
                <a:latin typeface="Arial" panose="020B0604020202020204" pitchFamily="34" charset="0"/>
                <a:ea typeface="Courier New" panose="02070309020205020404" pitchFamily="49" charset="0"/>
              </a:rPr>
              <a:t>адрес</a:t>
            </a:r>
            <a:r>
              <a:rPr lang="en-US" altLang="ru-RU" dirty="0">
                <a:solidFill>
                  <a:srgbClr val="222222"/>
                </a:solidFill>
                <a:latin typeface="Arial" panose="020B0604020202020204" pitchFamily="34" charset="0"/>
                <a:ea typeface="Courier New" panose="02070309020205020404" pitchFamily="49" charset="0"/>
              </a:rPr>
              <a:t>"</a:t>
            </a:r>
            <a:endParaRPr lang="ru-RU" altLang="ru-RU" sz="1050" dirty="0">
              <a:latin typeface="Arial" panose="020B0604020202020204" pitchFamily="34" charset="0"/>
            </a:endParaRPr>
          </a:p>
          <a:p>
            <a:pPr marL="0" lvl="0" indent="539750" eaLnBrk="0" fontAlgn="base" hangingPunct="0">
              <a:lnSpc>
                <a:spcPct val="100000"/>
              </a:lnSpc>
              <a:spcBef>
                <a:spcPct val="0"/>
              </a:spcBef>
              <a:spcAft>
                <a:spcPct val="0"/>
              </a:spcAft>
              <a:buClrTx/>
              <a:buSzTx/>
              <a:buNone/>
            </a:pPr>
            <a:endParaRPr lang="ru-RU" altLang="ru-RU" sz="2800" dirty="0">
              <a:latin typeface="Arial" panose="020B0604020202020204" pitchFamily="34" charset="0"/>
            </a:endParaRPr>
          </a:p>
          <a:p>
            <a:endParaRPr lang="ru-RU" dirty="0"/>
          </a:p>
        </p:txBody>
      </p:sp>
      <p:sp>
        <p:nvSpPr>
          <p:cNvPr id="4" name="Номер слайда 3">
            <a:extLst>
              <a:ext uri="{FF2B5EF4-FFF2-40B4-BE49-F238E27FC236}">
                <a16:creationId xmlns:a16="http://schemas.microsoft.com/office/drawing/2014/main" id="{D5E63675-B2CA-4E20-A21A-EAC3E5CC7055}"/>
              </a:ext>
            </a:extLst>
          </p:cNvPr>
          <p:cNvSpPr>
            <a:spLocks noGrp="1"/>
          </p:cNvSpPr>
          <p:nvPr>
            <p:ph type="sldNum" sz="quarter" idx="12"/>
          </p:nvPr>
        </p:nvSpPr>
        <p:spPr/>
        <p:txBody>
          <a:bodyPr/>
          <a:lstStyle/>
          <a:p>
            <a:pPr rtl="0"/>
            <a:fld id="{E31375A4-56A4-47D6-9801-1991572033F7}" type="slidenum">
              <a:rPr lang="ru-RU" smtClean="0"/>
              <a:t>10</a:t>
            </a:fld>
            <a:endParaRPr lang="ru-RU" dirty="0"/>
          </a:p>
        </p:txBody>
      </p:sp>
      <p:sp>
        <p:nvSpPr>
          <p:cNvPr id="5" name="Rectangle 2">
            <a:extLst>
              <a:ext uri="{FF2B5EF4-FFF2-40B4-BE49-F238E27FC236}">
                <a16:creationId xmlns:a16="http://schemas.microsoft.com/office/drawing/2014/main" id="{AA8BC3A5-6BAC-4701-97E8-99D614B5E735}"/>
              </a:ext>
            </a:extLst>
          </p:cNvPr>
          <p:cNvSpPr>
            <a:spLocks noChangeArrowheads="1"/>
          </p:cNvSpPr>
          <p:nvPr/>
        </p:nvSpPr>
        <p:spPr bwMode="auto">
          <a:xfrm>
            <a:off x="0" y="43934"/>
            <a:ext cx="7296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53975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3073" name="image10.png">
            <a:extLst>
              <a:ext uri="{FF2B5EF4-FFF2-40B4-BE49-F238E27FC236}">
                <a16:creationId xmlns:a16="http://schemas.microsoft.com/office/drawing/2014/main" id="{BC22CFB6-F06E-4ACC-B458-CABCDF1A9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863" y="2590799"/>
            <a:ext cx="7452879" cy="30025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FE2BEADF-4B9D-45FA-B741-4DAFF82A1545}"/>
              </a:ext>
            </a:extLst>
          </p:cNvPr>
          <p:cNvSpPr>
            <a:spLocks noChangeArrowheads="1"/>
          </p:cNvSpPr>
          <p:nvPr/>
        </p:nvSpPr>
        <p:spPr bwMode="auto">
          <a:xfrm>
            <a:off x="0" y="2590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53975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733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AF3364-AF0E-4C17-A754-C0E4D243692F}"/>
              </a:ext>
            </a:extLst>
          </p:cNvPr>
          <p:cNvSpPr>
            <a:spLocks noGrp="1"/>
          </p:cNvSpPr>
          <p:nvPr>
            <p:ph type="title"/>
          </p:nvPr>
        </p:nvSpPr>
        <p:spPr/>
        <p:txBody>
          <a:bodyPr>
            <a:normAutofit fontScale="90000"/>
          </a:bodyPr>
          <a:lstStyle/>
          <a:p>
            <a:r>
              <a:rPr lang="ru-RU" dirty="0"/>
              <a:t>Обнаружение физического местоположения </a:t>
            </a:r>
            <a:r>
              <a:rPr lang="ru-RU" dirty="0" err="1"/>
              <a:t>Bluetooth</a:t>
            </a:r>
            <a:r>
              <a:rPr lang="ru-RU" dirty="0"/>
              <a:t> устройства.</a:t>
            </a:r>
            <a:br>
              <a:rPr lang="ru-RU" dirty="0"/>
            </a:br>
            <a:endParaRPr lang="ru-RU" dirty="0"/>
          </a:p>
        </p:txBody>
      </p:sp>
      <p:sp>
        <p:nvSpPr>
          <p:cNvPr id="3" name="Объект 2">
            <a:extLst>
              <a:ext uri="{FF2B5EF4-FFF2-40B4-BE49-F238E27FC236}">
                <a16:creationId xmlns:a16="http://schemas.microsoft.com/office/drawing/2014/main" id="{7932D00F-72C3-472A-95F0-10B01518D47F}"/>
              </a:ext>
            </a:extLst>
          </p:cNvPr>
          <p:cNvSpPr>
            <a:spLocks noGrp="1"/>
          </p:cNvSpPr>
          <p:nvPr>
            <p:ph idx="1"/>
          </p:nvPr>
        </p:nvSpPr>
        <p:spPr/>
        <p:txBody>
          <a:bodyPr/>
          <a:lstStyle/>
          <a:p>
            <a:r>
              <a:rPr lang="ru-RU" dirty="0"/>
              <a:t>Используя утилиту </a:t>
            </a:r>
            <a:r>
              <a:rPr lang="ru-RU" dirty="0" err="1"/>
              <a:t>Blueranger</a:t>
            </a:r>
            <a:r>
              <a:rPr lang="ru-RU" dirty="0"/>
              <a:t> из </a:t>
            </a:r>
            <a:r>
              <a:rPr lang="ru-RU" dirty="0" err="1"/>
              <a:t>Kali</a:t>
            </a:r>
            <a:r>
              <a:rPr lang="ru-RU" dirty="0"/>
              <a:t> </a:t>
            </a:r>
            <a:r>
              <a:rPr lang="ru-RU" dirty="0" err="1"/>
              <a:t>Linux</a:t>
            </a:r>
            <a:r>
              <a:rPr lang="ru-RU" dirty="0"/>
              <a:t>, мы можем определить примерное расстояние до устройства по его MAC адресу</a:t>
            </a:r>
          </a:p>
        </p:txBody>
      </p:sp>
      <p:sp>
        <p:nvSpPr>
          <p:cNvPr id="4" name="Номер слайда 3">
            <a:extLst>
              <a:ext uri="{FF2B5EF4-FFF2-40B4-BE49-F238E27FC236}">
                <a16:creationId xmlns:a16="http://schemas.microsoft.com/office/drawing/2014/main" id="{51EEA611-3848-4705-BEAA-0999EBEF86B4}"/>
              </a:ext>
            </a:extLst>
          </p:cNvPr>
          <p:cNvSpPr>
            <a:spLocks noGrp="1"/>
          </p:cNvSpPr>
          <p:nvPr>
            <p:ph type="sldNum" sz="quarter" idx="12"/>
          </p:nvPr>
        </p:nvSpPr>
        <p:spPr/>
        <p:txBody>
          <a:bodyPr/>
          <a:lstStyle/>
          <a:p>
            <a:pPr rtl="0"/>
            <a:fld id="{E31375A4-56A4-47D6-9801-1991572033F7}" type="slidenum">
              <a:rPr lang="ru-RU" smtClean="0"/>
              <a:t>11</a:t>
            </a:fld>
            <a:endParaRPr lang="ru-RU" dirty="0"/>
          </a:p>
        </p:txBody>
      </p:sp>
      <p:pic>
        <p:nvPicPr>
          <p:cNvPr id="5" name="image11.png">
            <a:extLst>
              <a:ext uri="{FF2B5EF4-FFF2-40B4-BE49-F238E27FC236}">
                <a16:creationId xmlns:a16="http://schemas.microsoft.com/office/drawing/2014/main" id="{F6A47185-A5B7-49C8-8727-FE09D92DAAF7}"/>
              </a:ext>
            </a:extLst>
          </p:cNvPr>
          <p:cNvPicPr/>
          <p:nvPr/>
        </p:nvPicPr>
        <p:blipFill>
          <a:blip r:embed="rId3"/>
          <a:srcRect/>
          <a:stretch>
            <a:fillRect/>
          </a:stretch>
        </p:blipFill>
        <p:spPr>
          <a:xfrm>
            <a:off x="1558903" y="2804260"/>
            <a:ext cx="3217378" cy="2986940"/>
          </a:xfrm>
          <a:prstGeom prst="rect">
            <a:avLst/>
          </a:prstGeom>
          <a:ln/>
        </p:spPr>
      </p:pic>
      <p:pic>
        <p:nvPicPr>
          <p:cNvPr id="6" name="image13.png">
            <a:extLst>
              <a:ext uri="{FF2B5EF4-FFF2-40B4-BE49-F238E27FC236}">
                <a16:creationId xmlns:a16="http://schemas.microsoft.com/office/drawing/2014/main" id="{54B1E142-C80D-4441-B379-5ED2E75C8B8F}"/>
              </a:ext>
            </a:extLst>
          </p:cNvPr>
          <p:cNvPicPr/>
          <p:nvPr/>
        </p:nvPicPr>
        <p:blipFill>
          <a:blip r:embed="rId4"/>
          <a:srcRect/>
          <a:stretch>
            <a:fillRect/>
          </a:stretch>
        </p:blipFill>
        <p:spPr>
          <a:xfrm>
            <a:off x="7094098" y="2804260"/>
            <a:ext cx="3295650" cy="2895600"/>
          </a:xfrm>
          <a:prstGeom prst="rect">
            <a:avLst/>
          </a:prstGeom>
          <a:ln/>
        </p:spPr>
      </p:pic>
      <p:sp>
        <p:nvSpPr>
          <p:cNvPr id="7" name="TextBox 6">
            <a:extLst>
              <a:ext uri="{FF2B5EF4-FFF2-40B4-BE49-F238E27FC236}">
                <a16:creationId xmlns:a16="http://schemas.microsoft.com/office/drawing/2014/main" id="{4907BCD5-39F6-49A5-B704-F9E3D8E9AD5B}"/>
              </a:ext>
            </a:extLst>
          </p:cNvPr>
          <p:cNvSpPr txBox="1"/>
          <p:nvPr/>
        </p:nvSpPr>
        <p:spPr>
          <a:xfrm>
            <a:off x="1558903" y="5791200"/>
            <a:ext cx="9872125" cy="369332"/>
          </a:xfrm>
          <a:prstGeom prst="rect">
            <a:avLst/>
          </a:prstGeom>
          <a:noFill/>
        </p:spPr>
        <p:txBody>
          <a:bodyPr wrap="square" rtlCol="0">
            <a:spAutoFit/>
          </a:bodyPr>
          <a:lstStyle/>
          <a:p>
            <a:r>
              <a:rPr lang="ru-RU" dirty="0"/>
              <a:t>Вблизи искомого устройства			С расстояния 5 метров и стены</a:t>
            </a:r>
          </a:p>
        </p:txBody>
      </p:sp>
    </p:spTree>
    <p:extLst>
      <p:ext uri="{BB962C8B-B14F-4D97-AF65-F5344CB8AC3E}">
        <p14:creationId xmlns:p14="http://schemas.microsoft.com/office/powerpoint/2010/main" val="121689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D9E571-F731-4633-A819-E42BDC238BC1}"/>
              </a:ext>
            </a:extLst>
          </p:cNvPr>
          <p:cNvSpPr>
            <a:spLocks noGrp="1"/>
          </p:cNvSpPr>
          <p:nvPr>
            <p:ph type="title"/>
          </p:nvPr>
        </p:nvSpPr>
        <p:spPr/>
        <p:txBody>
          <a:bodyPr/>
          <a:lstStyle/>
          <a:p>
            <a:r>
              <a:rPr lang="ru-RU" dirty="0"/>
              <a:t>Реализация уязвимости CVE-2017-0785</a:t>
            </a:r>
            <a:br>
              <a:rPr lang="ru-RU" dirty="0"/>
            </a:br>
            <a:endParaRPr lang="ru-RU" dirty="0"/>
          </a:p>
        </p:txBody>
      </p:sp>
      <p:sp>
        <p:nvSpPr>
          <p:cNvPr id="3" name="Объект 2">
            <a:extLst>
              <a:ext uri="{FF2B5EF4-FFF2-40B4-BE49-F238E27FC236}">
                <a16:creationId xmlns:a16="http://schemas.microsoft.com/office/drawing/2014/main" id="{B6502295-843C-49E6-9E8A-522E20A87B1F}"/>
              </a:ext>
            </a:extLst>
          </p:cNvPr>
          <p:cNvSpPr>
            <a:spLocks noGrp="1"/>
          </p:cNvSpPr>
          <p:nvPr>
            <p:ph idx="1"/>
          </p:nvPr>
        </p:nvSpPr>
        <p:spPr>
          <a:xfrm>
            <a:off x="1295399" y="1498060"/>
            <a:ext cx="9940047" cy="4659549"/>
          </a:xfrm>
        </p:spPr>
        <p:txBody>
          <a:bodyPr>
            <a:normAutofit fontScale="92500" lnSpcReduction="10000"/>
          </a:bodyPr>
          <a:lstStyle/>
          <a:p>
            <a:pPr marL="457200" lvl="0" indent="-457200">
              <a:buFont typeface="+mj-lt"/>
              <a:buAutoNum type="arabicPeriod"/>
            </a:pPr>
            <a:r>
              <a:rPr lang="ru-RU" sz="1600" dirty="0"/>
              <a:t>Запрос поиска выполняется для некоторой службы.</a:t>
            </a:r>
          </a:p>
          <a:p>
            <a:pPr marL="457200" lvl="0" indent="-457200">
              <a:buFont typeface="+mj-lt"/>
              <a:buAutoNum type="arabicPeriod"/>
            </a:pPr>
            <a:r>
              <a:rPr lang="ru-RU" sz="1600" dirty="0"/>
              <a:t>В связи с этим запросом возвращается ответ с состоянием продолжения. Размер этого ответа будет определяться MTU соединения, как показано в выдержке кода выше, поэтому злоумышленник также контролирует размер фрагментов.</a:t>
            </a:r>
          </a:p>
          <a:p>
            <a:pPr marL="457200" lvl="0" indent="-457200">
              <a:buFont typeface="+mj-lt"/>
              <a:buAutoNum type="arabicPeriod"/>
            </a:pPr>
            <a:r>
              <a:rPr lang="ru-RU" sz="1600" dirty="0"/>
              <a:t>Второй запрос выполняется для другой службы, и состояние продолжения из предыдущего ответа будет добавлено к этому запросу. Этот второй запрос поиска будет иметь сервис, который будет возвращать меньший размер ответа, чем предыдущий ответ, - и это приведет к описанной путанице состояний.</a:t>
            </a:r>
          </a:p>
          <a:p>
            <a:pPr marL="457200" lvl="0" indent="-457200">
              <a:buFont typeface="+mj-lt"/>
              <a:buAutoNum type="arabicPeriod"/>
            </a:pPr>
            <a:r>
              <a:rPr lang="ru-RU" sz="1600" dirty="0"/>
              <a:t>Будет предпринята попытка проверки </a:t>
            </a:r>
            <a:r>
              <a:rPr lang="ru-RU" sz="1600" dirty="0" err="1"/>
              <a:t>cont_offset</a:t>
            </a:r>
            <a:r>
              <a:rPr lang="ru-RU" sz="1600" dirty="0"/>
              <a:t>, но она пройдет успешно (поскольку к второму запросу был добавлен тот же самый </a:t>
            </a:r>
            <a:r>
              <a:rPr lang="ru-RU" sz="1600" dirty="0" err="1"/>
              <a:t>cont_offset</a:t>
            </a:r>
            <a:r>
              <a:rPr lang="ru-RU" sz="1600" dirty="0"/>
              <a:t>).</a:t>
            </a:r>
          </a:p>
          <a:p>
            <a:pPr marL="457200" lvl="0" indent="-457200">
              <a:buFont typeface="+mj-lt"/>
              <a:buAutoNum type="arabicPeriod"/>
            </a:pPr>
            <a:r>
              <a:rPr lang="ru-RU" sz="1600" dirty="0"/>
              <a:t>В силу того факта, что </a:t>
            </a:r>
            <a:r>
              <a:rPr lang="ru-RU" sz="1600" dirty="0" err="1"/>
              <a:t>num_rsp_handles</a:t>
            </a:r>
            <a:r>
              <a:rPr lang="ru-RU" sz="1600" dirty="0"/>
              <a:t> в этом втором запросе меньше, чем тот, который указан в первом запросе, будет достигнуто переполнение снизу  (</a:t>
            </a:r>
            <a:r>
              <a:rPr lang="ru-RU" sz="1600" dirty="0" err="1"/>
              <a:t>underflow</a:t>
            </a:r>
            <a:r>
              <a:rPr lang="ru-RU" sz="1600" dirty="0"/>
              <a:t>) </a:t>
            </a:r>
            <a:r>
              <a:rPr lang="ru-RU" sz="1600" dirty="0" err="1"/>
              <a:t>rem_handles</a:t>
            </a:r>
            <a:r>
              <a:rPr lang="ru-RU" sz="1600" dirty="0"/>
              <a:t>.</a:t>
            </a:r>
          </a:p>
          <a:p>
            <a:pPr marL="457200" lvl="0" indent="-457200">
              <a:buFont typeface="+mj-lt"/>
              <a:buAutoNum type="arabicPeriod"/>
            </a:pPr>
            <a:r>
              <a:rPr lang="ru-RU" sz="1600" dirty="0"/>
              <a:t>Теперь код будет считать, что требуется очень большой отклик - и следующий такт цикла будет копировать байты из </a:t>
            </a:r>
            <a:r>
              <a:rPr lang="ru-RU" sz="1600" dirty="0" err="1"/>
              <a:t>rsp_handles</a:t>
            </a:r>
            <a:r>
              <a:rPr lang="ru-RU" sz="1600" dirty="0"/>
              <a:t> в пакет исходящего ответа.</a:t>
            </a:r>
          </a:p>
          <a:p>
            <a:pPr marL="457200" indent="-457200">
              <a:buFont typeface="+mj-lt"/>
              <a:buAutoNum type="arabicPeriod"/>
            </a:pPr>
            <a:r>
              <a:rPr lang="ru-RU" sz="1600" dirty="0"/>
              <a:t>С этого момента злоумышленник может повторить отправку одного и того же запроса и добавит возвращаемый </a:t>
            </a:r>
            <a:r>
              <a:rPr lang="ru-RU" sz="1600" dirty="0" err="1"/>
              <a:t>cont_offset</a:t>
            </a:r>
            <a:r>
              <a:rPr lang="ru-RU" sz="1600" dirty="0"/>
              <a:t> - продолжая читать все больше и больше из связанных байтов из </a:t>
            </a:r>
            <a:r>
              <a:rPr lang="ru-RU" sz="1600" dirty="0" err="1"/>
              <a:t>rsp_handles</a:t>
            </a:r>
            <a:r>
              <a:rPr lang="ru-RU" sz="1600" dirty="0"/>
              <a:t>.</a:t>
            </a:r>
          </a:p>
        </p:txBody>
      </p:sp>
      <p:sp>
        <p:nvSpPr>
          <p:cNvPr id="4" name="Номер слайда 3">
            <a:extLst>
              <a:ext uri="{FF2B5EF4-FFF2-40B4-BE49-F238E27FC236}">
                <a16:creationId xmlns:a16="http://schemas.microsoft.com/office/drawing/2014/main" id="{FA155F81-851F-4ECC-9875-7D3338B8AE08}"/>
              </a:ext>
            </a:extLst>
          </p:cNvPr>
          <p:cNvSpPr>
            <a:spLocks noGrp="1"/>
          </p:cNvSpPr>
          <p:nvPr>
            <p:ph type="sldNum" sz="quarter" idx="12"/>
          </p:nvPr>
        </p:nvSpPr>
        <p:spPr/>
        <p:txBody>
          <a:bodyPr/>
          <a:lstStyle/>
          <a:p>
            <a:pPr rtl="0"/>
            <a:fld id="{E31375A4-56A4-47D6-9801-1991572033F7}" type="slidenum">
              <a:rPr lang="ru-RU" smtClean="0"/>
              <a:t>12</a:t>
            </a:fld>
            <a:endParaRPr lang="ru-RU" dirty="0"/>
          </a:p>
        </p:txBody>
      </p:sp>
    </p:spTree>
    <p:extLst>
      <p:ext uri="{BB962C8B-B14F-4D97-AF65-F5344CB8AC3E}">
        <p14:creationId xmlns:p14="http://schemas.microsoft.com/office/powerpoint/2010/main" val="303771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CD5DD6-6A6B-43B3-8B1C-974F0279ACED}"/>
              </a:ext>
            </a:extLst>
          </p:cNvPr>
          <p:cNvSpPr>
            <a:spLocks noGrp="1"/>
          </p:cNvSpPr>
          <p:nvPr>
            <p:ph type="title"/>
          </p:nvPr>
        </p:nvSpPr>
        <p:spPr>
          <a:xfrm>
            <a:off x="956553" y="338482"/>
            <a:ext cx="5348591" cy="974751"/>
          </a:xfrm>
        </p:spPr>
        <p:txBody>
          <a:bodyPr>
            <a:noAutofit/>
          </a:bodyPr>
          <a:lstStyle/>
          <a:p>
            <a:r>
              <a:rPr lang="ru-RU" sz="2000" dirty="0"/>
              <a:t>Выполнив данный эксплоита над смартфоном на базе OS </a:t>
            </a:r>
            <a:r>
              <a:rPr lang="ru-RU" sz="2000" dirty="0" err="1"/>
              <a:t>Android</a:t>
            </a:r>
            <a:r>
              <a:rPr lang="ru-RU" sz="2000" dirty="0"/>
              <a:t> 7.1 были получены некоторые данные.</a:t>
            </a:r>
          </a:p>
        </p:txBody>
      </p:sp>
      <p:sp>
        <p:nvSpPr>
          <p:cNvPr id="4" name="Номер слайда 3">
            <a:extLst>
              <a:ext uri="{FF2B5EF4-FFF2-40B4-BE49-F238E27FC236}">
                <a16:creationId xmlns:a16="http://schemas.microsoft.com/office/drawing/2014/main" id="{66D6C5F9-B2E5-4D97-872C-FFA9215C57E6}"/>
              </a:ext>
            </a:extLst>
          </p:cNvPr>
          <p:cNvSpPr>
            <a:spLocks noGrp="1"/>
          </p:cNvSpPr>
          <p:nvPr>
            <p:ph type="sldNum" sz="quarter" idx="12"/>
          </p:nvPr>
        </p:nvSpPr>
        <p:spPr/>
        <p:txBody>
          <a:bodyPr/>
          <a:lstStyle/>
          <a:p>
            <a:pPr rtl="0"/>
            <a:fld id="{E31375A4-56A4-47D6-9801-1991572033F7}" type="slidenum">
              <a:rPr lang="ru-RU" smtClean="0"/>
              <a:t>13</a:t>
            </a:fld>
            <a:endParaRPr lang="ru-RU" dirty="0"/>
          </a:p>
        </p:txBody>
      </p:sp>
      <p:pic>
        <p:nvPicPr>
          <p:cNvPr id="5" name="image14.png">
            <a:extLst>
              <a:ext uri="{FF2B5EF4-FFF2-40B4-BE49-F238E27FC236}">
                <a16:creationId xmlns:a16="http://schemas.microsoft.com/office/drawing/2014/main" id="{C2AAB76D-1523-485B-BB32-CDE5A81A02A5}"/>
              </a:ext>
            </a:extLst>
          </p:cNvPr>
          <p:cNvPicPr>
            <a:picLocks noGrp="1"/>
          </p:cNvPicPr>
          <p:nvPr>
            <p:ph idx="1"/>
          </p:nvPr>
        </p:nvPicPr>
        <p:blipFill>
          <a:blip r:embed="rId2"/>
          <a:srcRect/>
          <a:stretch>
            <a:fillRect/>
          </a:stretch>
        </p:blipFill>
        <p:spPr>
          <a:xfrm>
            <a:off x="6478621" y="97276"/>
            <a:ext cx="4756826" cy="6643991"/>
          </a:xfrm>
          <a:prstGeom prst="rect">
            <a:avLst/>
          </a:prstGeom>
          <a:ln/>
        </p:spPr>
      </p:pic>
      <p:sp>
        <p:nvSpPr>
          <p:cNvPr id="6" name="Прямоугольник 5">
            <a:extLst>
              <a:ext uri="{FF2B5EF4-FFF2-40B4-BE49-F238E27FC236}">
                <a16:creationId xmlns:a16="http://schemas.microsoft.com/office/drawing/2014/main" id="{F8944330-8CD1-468A-A027-31308AA27486}"/>
              </a:ext>
            </a:extLst>
          </p:cNvPr>
          <p:cNvSpPr/>
          <p:nvPr/>
        </p:nvSpPr>
        <p:spPr>
          <a:xfrm>
            <a:off x="956552" y="1732401"/>
            <a:ext cx="4656307" cy="2585323"/>
          </a:xfrm>
          <a:prstGeom prst="rect">
            <a:avLst/>
          </a:prstGeom>
        </p:spPr>
        <p:txBody>
          <a:bodyPr wrap="square">
            <a:spAutoFit/>
          </a:bodyPr>
          <a:lstStyle/>
          <a:p>
            <a:r>
              <a:rPr lang="ru-RU" dirty="0"/>
              <a:t>Уязвимость может привести к раскрытию значительной части памяти - в этом случае из стека процессов. Эти данные могут потенциально включать ключи шифрования, адресное пространство и ценные указатели (кода или данных), которые могут использоваться для обхода ASLR при использовании уязвимости при разрыве памяти.</a:t>
            </a:r>
          </a:p>
        </p:txBody>
      </p:sp>
    </p:spTree>
    <p:extLst>
      <p:ext uri="{BB962C8B-B14F-4D97-AF65-F5344CB8AC3E}">
        <p14:creationId xmlns:p14="http://schemas.microsoft.com/office/powerpoint/2010/main" val="382115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41F8BF-143F-4344-8A5D-6E16463323F1}"/>
              </a:ext>
            </a:extLst>
          </p:cNvPr>
          <p:cNvSpPr>
            <a:spLocks noGrp="1"/>
          </p:cNvSpPr>
          <p:nvPr>
            <p:ph type="title"/>
          </p:nvPr>
        </p:nvSpPr>
        <p:spPr>
          <a:xfrm>
            <a:off x="1295400" y="503854"/>
            <a:ext cx="9601200" cy="673194"/>
          </a:xfrm>
        </p:spPr>
        <p:txBody>
          <a:bodyPr/>
          <a:lstStyle/>
          <a:p>
            <a:r>
              <a:rPr lang="ru-RU" dirty="0"/>
              <a:t>Сравнение уязвимостей на разных версия </a:t>
            </a:r>
            <a:r>
              <a:rPr lang="en-US" dirty="0"/>
              <a:t>OS</a:t>
            </a:r>
            <a:endParaRPr lang="ru-RU" dirty="0"/>
          </a:p>
        </p:txBody>
      </p:sp>
      <p:sp>
        <p:nvSpPr>
          <p:cNvPr id="3" name="Объект 2">
            <a:extLst>
              <a:ext uri="{FF2B5EF4-FFF2-40B4-BE49-F238E27FC236}">
                <a16:creationId xmlns:a16="http://schemas.microsoft.com/office/drawing/2014/main" id="{295AFAAD-7925-4FC3-AEA2-D1623A49B8DE}"/>
              </a:ext>
            </a:extLst>
          </p:cNvPr>
          <p:cNvSpPr>
            <a:spLocks noGrp="1"/>
          </p:cNvSpPr>
          <p:nvPr>
            <p:ph idx="1"/>
          </p:nvPr>
        </p:nvSpPr>
        <p:spPr>
          <a:xfrm>
            <a:off x="1295400" y="1381329"/>
            <a:ext cx="9601200" cy="4409872"/>
          </a:xfrm>
        </p:spPr>
        <p:txBody>
          <a:bodyPr/>
          <a:lstStyle/>
          <a:p>
            <a:pPr marL="0" indent="0">
              <a:buNone/>
            </a:pPr>
            <a:r>
              <a:rPr lang="en-US" dirty="0"/>
              <a:t>Android 7.1							Android 10</a:t>
            </a:r>
            <a:endParaRPr lang="ru-RU" dirty="0"/>
          </a:p>
        </p:txBody>
      </p:sp>
      <p:sp>
        <p:nvSpPr>
          <p:cNvPr id="4" name="Номер слайда 3">
            <a:extLst>
              <a:ext uri="{FF2B5EF4-FFF2-40B4-BE49-F238E27FC236}">
                <a16:creationId xmlns:a16="http://schemas.microsoft.com/office/drawing/2014/main" id="{C4CEDDAE-90D4-4BF0-8C71-57A67D466A98}"/>
              </a:ext>
            </a:extLst>
          </p:cNvPr>
          <p:cNvSpPr>
            <a:spLocks noGrp="1"/>
          </p:cNvSpPr>
          <p:nvPr>
            <p:ph type="sldNum" sz="quarter" idx="12"/>
          </p:nvPr>
        </p:nvSpPr>
        <p:spPr/>
        <p:txBody>
          <a:bodyPr/>
          <a:lstStyle/>
          <a:p>
            <a:pPr rtl="0"/>
            <a:fld id="{E31375A4-56A4-47D6-9801-1991572033F7}" type="slidenum">
              <a:rPr lang="ru-RU" smtClean="0"/>
              <a:t>14</a:t>
            </a:fld>
            <a:endParaRPr lang="ru-RU" dirty="0"/>
          </a:p>
        </p:txBody>
      </p:sp>
      <p:pic>
        <p:nvPicPr>
          <p:cNvPr id="5" name="image15.png">
            <a:extLst>
              <a:ext uri="{FF2B5EF4-FFF2-40B4-BE49-F238E27FC236}">
                <a16:creationId xmlns:a16="http://schemas.microsoft.com/office/drawing/2014/main" id="{2AAED5F9-4935-4480-AB12-68D1CE107463}"/>
              </a:ext>
            </a:extLst>
          </p:cNvPr>
          <p:cNvPicPr/>
          <p:nvPr/>
        </p:nvPicPr>
        <p:blipFill>
          <a:blip r:embed="rId2"/>
          <a:srcRect/>
          <a:stretch>
            <a:fillRect/>
          </a:stretch>
        </p:blipFill>
        <p:spPr>
          <a:xfrm>
            <a:off x="890579" y="1837475"/>
            <a:ext cx="2446007" cy="4516671"/>
          </a:xfrm>
          <a:prstGeom prst="rect">
            <a:avLst/>
          </a:prstGeom>
          <a:ln/>
        </p:spPr>
      </p:pic>
      <p:pic>
        <p:nvPicPr>
          <p:cNvPr id="6" name="Рисунок 5">
            <a:extLst>
              <a:ext uri="{FF2B5EF4-FFF2-40B4-BE49-F238E27FC236}">
                <a16:creationId xmlns:a16="http://schemas.microsoft.com/office/drawing/2014/main" id="{8DE30A43-D108-4CA8-A57C-7022C85B701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19305" y="1773009"/>
            <a:ext cx="2306024" cy="4409872"/>
          </a:xfrm>
          <a:prstGeom prst="rect">
            <a:avLst/>
          </a:prstGeom>
          <a:noFill/>
          <a:ln>
            <a:noFill/>
          </a:ln>
        </p:spPr>
      </p:pic>
      <p:sp>
        <p:nvSpPr>
          <p:cNvPr id="7" name="Прямоугольник 6">
            <a:extLst>
              <a:ext uri="{FF2B5EF4-FFF2-40B4-BE49-F238E27FC236}">
                <a16:creationId xmlns:a16="http://schemas.microsoft.com/office/drawing/2014/main" id="{66F38A5C-CF7C-4AC3-BCA9-522997D5E468}"/>
              </a:ext>
            </a:extLst>
          </p:cNvPr>
          <p:cNvSpPr/>
          <p:nvPr/>
        </p:nvSpPr>
        <p:spPr>
          <a:xfrm>
            <a:off x="3951051" y="1773009"/>
            <a:ext cx="3653789" cy="1754326"/>
          </a:xfrm>
          <a:prstGeom prst="rect">
            <a:avLst/>
          </a:prstGeom>
        </p:spPr>
        <p:txBody>
          <a:bodyPr wrap="square">
            <a:spAutoFit/>
          </a:bodyPr>
          <a:lstStyle/>
          <a:p>
            <a:r>
              <a:rPr lang="ru-RU" dirty="0"/>
              <a:t>На смартфоне на базе на базе OS </a:t>
            </a:r>
            <a:r>
              <a:rPr lang="ru-RU" dirty="0" err="1"/>
              <a:t>Android</a:t>
            </a:r>
            <a:r>
              <a:rPr lang="ru-RU" dirty="0"/>
              <a:t> 7.1 уязвимость была подтверждена, а на устройстве на базе OS </a:t>
            </a:r>
            <a:r>
              <a:rPr lang="ru-RU" dirty="0" err="1"/>
              <a:t>Android</a:t>
            </a:r>
            <a:r>
              <a:rPr lang="ru-RU" dirty="0"/>
              <a:t> 10 уязвимость уже исправлена производителем ПО </a:t>
            </a:r>
          </a:p>
        </p:txBody>
      </p:sp>
    </p:spTree>
    <p:extLst>
      <p:ext uri="{BB962C8B-B14F-4D97-AF65-F5344CB8AC3E}">
        <p14:creationId xmlns:p14="http://schemas.microsoft.com/office/powerpoint/2010/main" val="380830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9AD112-E1DA-433B-B6CE-06A6DD69BBEC}"/>
              </a:ext>
            </a:extLst>
          </p:cNvPr>
          <p:cNvSpPr>
            <a:spLocks noGrp="1"/>
          </p:cNvSpPr>
          <p:nvPr>
            <p:ph type="title"/>
          </p:nvPr>
        </p:nvSpPr>
        <p:spPr>
          <a:xfrm>
            <a:off x="1295400" y="503854"/>
            <a:ext cx="9601200" cy="653738"/>
          </a:xfrm>
        </p:spPr>
        <p:txBody>
          <a:bodyPr/>
          <a:lstStyle/>
          <a:p>
            <a:r>
              <a:rPr lang="ru-RU" dirty="0"/>
              <a:t>Проверка окружаемых устройств</a:t>
            </a:r>
          </a:p>
        </p:txBody>
      </p:sp>
      <p:sp>
        <p:nvSpPr>
          <p:cNvPr id="3" name="Объект 2">
            <a:extLst>
              <a:ext uri="{FF2B5EF4-FFF2-40B4-BE49-F238E27FC236}">
                <a16:creationId xmlns:a16="http://schemas.microsoft.com/office/drawing/2014/main" id="{0ACCF2ED-FE1A-490E-B0C1-307A2525BD1D}"/>
              </a:ext>
            </a:extLst>
          </p:cNvPr>
          <p:cNvSpPr>
            <a:spLocks noGrp="1"/>
          </p:cNvSpPr>
          <p:nvPr>
            <p:ph idx="1"/>
          </p:nvPr>
        </p:nvSpPr>
        <p:spPr>
          <a:xfrm>
            <a:off x="1295400" y="1449421"/>
            <a:ext cx="5533417" cy="4649822"/>
          </a:xfrm>
        </p:spPr>
        <p:txBody>
          <a:bodyPr>
            <a:normAutofit/>
          </a:bodyPr>
          <a:lstStyle/>
          <a:p>
            <a:r>
              <a:rPr lang="ru-RU" dirty="0"/>
              <a:t>Приложение обнаружило беспроводную колонку JBL GO и </a:t>
            </a:r>
            <a:r>
              <a:rPr lang="ru-RU" dirty="0" err="1"/>
              <a:t>Smart</a:t>
            </a:r>
            <a:r>
              <a:rPr lang="ru-RU" dirty="0"/>
              <a:t> TV </a:t>
            </a:r>
            <a:r>
              <a:rPr lang="ru-RU" dirty="0" err="1"/>
              <a:t>Samsung</a:t>
            </a:r>
            <a:r>
              <a:rPr lang="ru-RU" dirty="0"/>
              <a:t> и фитнес-браслет. </a:t>
            </a:r>
          </a:p>
          <a:p>
            <a:r>
              <a:rPr lang="ru-RU" dirty="0"/>
              <a:t>JBL GO не подвержена уязвимости, в чем мы можем убедиться, запустив эксплойт. </a:t>
            </a:r>
          </a:p>
          <a:p>
            <a:r>
              <a:rPr lang="ru-RU" dirty="0"/>
              <a:t>Однако телевизор отображается в списке уязвимых устройств, так как работает на системе </a:t>
            </a:r>
            <a:r>
              <a:rPr lang="ru-RU" dirty="0" err="1"/>
              <a:t>Tyzen</a:t>
            </a:r>
            <a:r>
              <a:rPr lang="ru-RU" dirty="0"/>
              <a:t>, основанной на </a:t>
            </a:r>
            <a:r>
              <a:rPr lang="ru-RU" dirty="0" err="1"/>
              <a:t>Linux</a:t>
            </a:r>
            <a:r>
              <a:rPr lang="ru-RU" dirty="0"/>
              <a:t> и потенциально уязвим для переполнения стека в </a:t>
            </a:r>
            <a:r>
              <a:rPr lang="ru-RU" dirty="0" err="1"/>
              <a:t>BlueZ</a:t>
            </a:r>
            <a:r>
              <a:rPr lang="ru-RU" dirty="0"/>
              <a:t> (CVE-2017-1000251). </a:t>
            </a:r>
          </a:p>
          <a:p>
            <a:r>
              <a:rPr lang="ru-RU" dirty="0"/>
              <a:t>Фитнес-браслет тоже оказался не подвержен этой уязвимости, так как использует </a:t>
            </a:r>
            <a:r>
              <a:rPr lang="en-US" dirty="0"/>
              <a:t>BLE</a:t>
            </a:r>
            <a:r>
              <a:rPr lang="ru-RU" dirty="0"/>
              <a:t> и случайные адреса, что дает дополнительную защиту.</a:t>
            </a:r>
          </a:p>
          <a:p>
            <a:endParaRPr lang="ru-RU" dirty="0"/>
          </a:p>
        </p:txBody>
      </p:sp>
      <p:sp>
        <p:nvSpPr>
          <p:cNvPr id="4" name="Номер слайда 3">
            <a:extLst>
              <a:ext uri="{FF2B5EF4-FFF2-40B4-BE49-F238E27FC236}">
                <a16:creationId xmlns:a16="http://schemas.microsoft.com/office/drawing/2014/main" id="{1FF55E72-92F1-48A3-AE5A-7CD9C92A6CD4}"/>
              </a:ext>
            </a:extLst>
          </p:cNvPr>
          <p:cNvSpPr>
            <a:spLocks noGrp="1"/>
          </p:cNvSpPr>
          <p:nvPr>
            <p:ph type="sldNum" sz="quarter" idx="12"/>
          </p:nvPr>
        </p:nvSpPr>
        <p:spPr/>
        <p:txBody>
          <a:bodyPr/>
          <a:lstStyle/>
          <a:p>
            <a:pPr rtl="0"/>
            <a:fld id="{E31375A4-56A4-47D6-9801-1991572033F7}" type="slidenum">
              <a:rPr lang="ru-RU" smtClean="0"/>
              <a:t>15</a:t>
            </a:fld>
            <a:endParaRPr lang="ru-RU" dirty="0"/>
          </a:p>
        </p:txBody>
      </p:sp>
      <p:pic>
        <p:nvPicPr>
          <p:cNvPr id="5" name="image16.png">
            <a:extLst>
              <a:ext uri="{FF2B5EF4-FFF2-40B4-BE49-F238E27FC236}">
                <a16:creationId xmlns:a16="http://schemas.microsoft.com/office/drawing/2014/main" id="{DE8141D5-FAF1-4CB5-BC38-6D062D7A4B99}"/>
              </a:ext>
            </a:extLst>
          </p:cNvPr>
          <p:cNvPicPr/>
          <p:nvPr/>
        </p:nvPicPr>
        <p:blipFill>
          <a:blip r:embed="rId3"/>
          <a:srcRect/>
          <a:stretch>
            <a:fillRect/>
          </a:stretch>
        </p:blipFill>
        <p:spPr>
          <a:xfrm>
            <a:off x="7822146" y="1342044"/>
            <a:ext cx="2693454" cy="4757199"/>
          </a:xfrm>
          <a:prstGeom prst="rect">
            <a:avLst/>
          </a:prstGeom>
          <a:ln/>
        </p:spPr>
      </p:pic>
    </p:spTree>
    <p:extLst>
      <p:ext uri="{BB962C8B-B14F-4D97-AF65-F5344CB8AC3E}">
        <p14:creationId xmlns:p14="http://schemas.microsoft.com/office/powerpoint/2010/main" val="302342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4BF1D0-4954-4D2C-B043-FE5B07090CEC}"/>
              </a:ext>
            </a:extLst>
          </p:cNvPr>
          <p:cNvSpPr>
            <a:spLocks noGrp="1"/>
          </p:cNvSpPr>
          <p:nvPr>
            <p:ph type="title"/>
          </p:nvPr>
        </p:nvSpPr>
        <p:spPr>
          <a:xfrm>
            <a:off x="1295400" y="503854"/>
            <a:ext cx="9601200" cy="1130394"/>
          </a:xfrm>
        </p:spPr>
        <p:txBody>
          <a:bodyPr/>
          <a:lstStyle/>
          <a:p>
            <a:r>
              <a:rPr lang="ru-RU" dirty="0"/>
              <a:t>Заключение</a:t>
            </a:r>
          </a:p>
        </p:txBody>
      </p:sp>
      <p:sp>
        <p:nvSpPr>
          <p:cNvPr id="3" name="Объект 2">
            <a:extLst>
              <a:ext uri="{FF2B5EF4-FFF2-40B4-BE49-F238E27FC236}">
                <a16:creationId xmlns:a16="http://schemas.microsoft.com/office/drawing/2014/main" id="{1004D7AD-28E6-4FB1-BA3D-B39FBE719D8B}"/>
              </a:ext>
            </a:extLst>
          </p:cNvPr>
          <p:cNvSpPr>
            <a:spLocks noGrp="1"/>
          </p:cNvSpPr>
          <p:nvPr>
            <p:ph idx="1"/>
          </p:nvPr>
        </p:nvSpPr>
        <p:spPr/>
        <p:txBody>
          <a:bodyPr>
            <a:normAutofit lnSpcReduction="10000"/>
          </a:bodyPr>
          <a:lstStyle/>
          <a:p>
            <a:r>
              <a:rPr lang="ru-RU" dirty="0"/>
              <a:t>Технология </a:t>
            </a:r>
            <a:r>
              <a:rPr lang="en-US" dirty="0"/>
              <a:t>Bluetooth</a:t>
            </a:r>
            <a:r>
              <a:rPr lang="ru-RU" dirty="0"/>
              <a:t> активно развивается, в нем улучшается скорость передачи, дальность и безопасность, но это не отменяет множества уязвимостей, которым подвержены как старые устройства, так и новый, использующие актуальные версии протокола. Часто это связано с тем, что безопасность протокола зависит от реализации стека </a:t>
            </a:r>
            <a:r>
              <a:rPr lang="en-US" dirty="0"/>
              <a:t>Bluetooth</a:t>
            </a:r>
            <a:r>
              <a:rPr lang="ru-RU" dirty="0"/>
              <a:t> на стороне уязвимого устройства, а в случае невозможности обновления ПО становится невозможно исправить существующие уязвимости, которые могут привести к раскрытию, повреждению, кражи конфиденциальной информации и удалённому управлению устройством.</a:t>
            </a:r>
          </a:p>
          <a:p>
            <a:r>
              <a:rPr lang="ru-RU" dirty="0"/>
              <a:t>Но производители устройств стараются активно исправлять уязвимости в новых продуктах и ПО, чтобы не подвергать данные пользователей угрозе, что можно увидеть на примере уязвимости </a:t>
            </a:r>
            <a:r>
              <a:rPr lang="ru-RU" dirty="0" err="1"/>
              <a:t>bluesnarfer</a:t>
            </a:r>
            <a:r>
              <a:rPr lang="ru-RU" dirty="0"/>
              <a:t>: современные устройства более не восприимчивы этому виду атаки.</a:t>
            </a:r>
          </a:p>
          <a:p>
            <a:endParaRPr lang="ru-RU" dirty="0"/>
          </a:p>
        </p:txBody>
      </p:sp>
      <p:sp>
        <p:nvSpPr>
          <p:cNvPr id="4" name="Номер слайда 3">
            <a:extLst>
              <a:ext uri="{FF2B5EF4-FFF2-40B4-BE49-F238E27FC236}">
                <a16:creationId xmlns:a16="http://schemas.microsoft.com/office/drawing/2014/main" id="{4DBBAA53-5741-4C3E-884B-A25A7FEBBB8F}"/>
              </a:ext>
            </a:extLst>
          </p:cNvPr>
          <p:cNvSpPr>
            <a:spLocks noGrp="1"/>
          </p:cNvSpPr>
          <p:nvPr>
            <p:ph type="sldNum" sz="quarter" idx="12"/>
          </p:nvPr>
        </p:nvSpPr>
        <p:spPr/>
        <p:txBody>
          <a:bodyPr/>
          <a:lstStyle/>
          <a:p>
            <a:pPr rtl="0"/>
            <a:fld id="{E31375A4-56A4-47D6-9801-1991572033F7}" type="slidenum">
              <a:rPr lang="ru-RU" smtClean="0"/>
              <a:t>16</a:t>
            </a:fld>
            <a:endParaRPr lang="ru-RU" dirty="0"/>
          </a:p>
        </p:txBody>
      </p:sp>
    </p:spTree>
    <p:extLst>
      <p:ext uri="{BB962C8B-B14F-4D97-AF65-F5344CB8AC3E}">
        <p14:creationId xmlns:p14="http://schemas.microsoft.com/office/powerpoint/2010/main" val="47046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400" y="974723"/>
            <a:ext cx="9601200" cy="630238"/>
          </a:xfrm>
        </p:spPr>
        <p:txBody>
          <a:bodyPr rtlCol="0"/>
          <a:lstStyle/>
          <a:p>
            <a:pPr lvl="0"/>
            <a:r>
              <a:rPr lang="ru-RU" dirty="0"/>
              <a:t>Обзор технологии </a:t>
            </a:r>
            <a:r>
              <a:rPr lang="ru-RU" dirty="0" err="1"/>
              <a:t>Bluetooth</a:t>
            </a:r>
            <a:endParaRPr lang="ru-RU" dirty="0"/>
          </a:p>
        </p:txBody>
      </p:sp>
      <p:sp>
        <p:nvSpPr>
          <p:cNvPr id="5" name="Номер слайда 4"/>
          <p:cNvSpPr>
            <a:spLocks noGrp="1"/>
          </p:cNvSpPr>
          <p:nvPr>
            <p:ph type="sldNum" sz="quarter" idx="12"/>
          </p:nvPr>
        </p:nvSpPr>
        <p:spPr/>
        <p:txBody>
          <a:bodyPr/>
          <a:lstStyle/>
          <a:p>
            <a:pPr rtl="0"/>
            <a:fld id="{E31375A4-56A4-47D6-9801-1991572033F7}" type="slidenum">
              <a:rPr lang="ru-RU" smtClean="0"/>
              <a:t>2</a:t>
            </a:fld>
            <a:endParaRPr lang="ru-RU" dirty="0"/>
          </a:p>
        </p:txBody>
      </p:sp>
      <p:sp>
        <p:nvSpPr>
          <p:cNvPr id="8" name="Объект 2"/>
          <p:cNvSpPr>
            <a:spLocks noGrp="1"/>
          </p:cNvSpPr>
          <p:nvPr>
            <p:ph idx="1"/>
          </p:nvPr>
        </p:nvSpPr>
        <p:spPr>
          <a:xfrm>
            <a:off x="1295400" y="1989139"/>
            <a:ext cx="9369910" cy="4090648"/>
          </a:xfrm>
        </p:spPr>
        <p:txBody>
          <a:bodyPr rtlCol="0">
            <a:normAutofit/>
          </a:bodyPr>
          <a:lstStyle/>
          <a:p>
            <a:pPr marL="0" indent="0">
              <a:buNone/>
            </a:pPr>
            <a:r>
              <a:rPr lang="ru-RU" dirty="0" err="1"/>
              <a:t>Bluetooth</a:t>
            </a:r>
            <a:r>
              <a:rPr lang="ru-RU" dirty="0"/>
              <a:t> — это открытый стандарт для радиочастотной связи ближнего действия (RF). </a:t>
            </a:r>
          </a:p>
          <a:p>
            <a:pPr marL="0" indent="0">
              <a:buNone/>
            </a:pPr>
            <a:r>
              <a:rPr lang="ru-RU" dirty="0" err="1"/>
              <a:t>Bluetooth</a:t>
            </a:r>
            <a:r>
              <a:rPr lang="ru-RU" dirty="0"/>
              <a:t> работает в нелицензионном диапазоне частот от 2,4 гигагерца (ГГц) до 2,4835 ГГц для промышленных, научных и медицинских целей. В этом диапазоне работают многочисленные технологии, в том числе стандарт IEEE 802.11 b/g WLAN</a:t>
            </a:r>
          </a:p>
          <a:p>
            <a:pPr marL="0" indent="0">
              <a:buNone/>
            </a:pPr>
            <a:r>
              <a:rPr lang="ru-RU" dirty="0" err="1"/>
              <a:t>Bluetooth</a:t>
            </a:r>
            <a:r>
              <a:rPr lang="ru-RU" dirty="0"/>
              <a:t> использует технологию частотной перестройки расширенного спектра(FHSS) для всех передач. FHSS уменьшает помехи и ошибки передачи и обеспечивает базовый уровень безопасности передачи.</a:t>
            </a:r>
          </a:p>
          <a:p>
            <a:pPr marL="0" indent="0">
              <a:buNone/>
            </a:pPr>
            <a:r>
              <a:rPr lang="ru-RU" dirty="0" err="1"/>
              <a:t>Bluetooth</a:t>
            </a:r>
            <a:r>
              <a:rPr lang="ru-RU" dirty="0"/>
              <a:t> также обеспечивает управление мощностью радиоканала, где устройства могут вести переговоры и регулировать свою мощность радио в соответствии с измерениями уровня сигнала. </a:t>
            </a:r>
          </a:p>
        </p:txBody>
      </p:sp>
    </p:spTree>
    <p:extLst>
      <p:ext uri="{BB962C8B-B14F-4D97-AF65-F5344CB8AC3E}">
        <p14:creationId xmlns:p14="http://schemas.microsoft.com/office/powerpoint/2010/main" val="62324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BE0053-DD07-49EB-8241-87813F8491B2}"/>
              </a:ext>
            </a:extLst>
          </p:cNvPr>
          <p:cNvSpPr>
            <a:spLocks noGrp="1"/>
          </p:cNvSpPr>
          <p:nvPr>
            <p:ph type="title"/>
          </p:nvPr>
        </p:nvSpPr>
        <p:spPr/>
        <p:txBody>
          <a:bodyPr/>
          <a:lstStyle/>
          <a:p>
            <a:r>
              <a:rPr lang="ru-RU" dirty="0"/>
              <a:t>Классы устройств </a:t>
            </a:r>
            <a:r>
              <a:rPr lang="ru-RU" dirty="0" err="1"/>
              <a:t>Bluetooth</a:t>
            </a:r>
            <a:r>
              <a:rPr lang="ru-RU" dirty="0"/>
              <a:t> по управлению питанием.</a:t>
            </a:r>
          </a:p>
        </p:txBody>
      </p:sp>
      <p:graphicFrame>
        <p:nvGraphicFramePr>
          <p:cNvPr id="5" name="Объект 4">
            <a:extLst>
              <a:ext uri="{FF2B5EF4-FFF2-40B4-BE49-F238E27FC236}">
                <a16:creationId xmlns:a16="http://schemas.microsoft.com/office/drawing/2014/main" id="{3AF1448F-3803-428F-AE07-698CB894DFD5}"/>
              </a:ext>
            </a:extLst>
          </p:cNvPr>
          <p:cNvGraphicFramePr>
            <a:graphicFrameLocks noGrp="1"/>
          </p:cNvGraphicFramePr>
          <p:nvPr>
            <p:ph idx="1"/>
            <p:extLst>
              <p:ext uri="{D42A27DB-BD31-4B8C-83A1-F6EECF244321}">
                <p14:modId xmlns:p14="http://schemas.microsoft.com/office/powerpoint/2010/main" val="161246561"/>
              </p:ext>
            </p:extLst>
          </p:nvPr>
        </p:nvGraphicFramePr>
        <p:xfrm>
          <a:off x="1483743" y="1940943"/>
          <a:ext cx="9342407" cy="3588589"/>
        </p:xfrm>
        <a:graphic>
          <a:graphicData uri="http://schemas.openxmlformats.org/drawingml/2006/table">
            <a:tbl>
              <a:tblPr>
                <a:tableStyleId>{BC89EF96-8CEA-46FF-86C4-4CE0E7609802}</a:tableStyleId>
              </a:tblPr>
              <a:tblGrid>
                <a:gridCol w="991558">
                  <a:extLst>
                    <a:ext uri="{9D8B030D-6E8A-4147-A177-3AD203B41FA5}">
                      <a16:colId xmlns:a16="http://schemas.microsoft.com/office/drawing/2014/main" val="1286852779"/>
                    </a:ext>
                  </a:extLst>
                </a:gridCol>
                <a:gridCol w="1904229">
                  <a:extLst>
                    <a:ext uri="{9D8B030D-6E8A-4147-A177-3AD203B41FA5}">
                      <a16:colId xmlns:a16="http://schemas.microsoft.com/office/drawing/2014/main" val="2110197843"/>
                    </a:ext>
                  </a:extLst>
                </a:gridCol>
                <a:gridCol w="1775417">
                  <a:extLst>
                    <a:ext uri="{9D8B030D-6E8A-4147-A177-3AD203B41FA5}">
                      <a16:colId xmlns:a16="http://schemas.microsoft.com/office/drawing/2014/main" val="3793946813"/>
                    </a:ext>
                  </a:extLst>
                </a:gridCol>
                <a:gridCol w="4671203">
                  <a:extLst>
                    <a:ext uri="{9D8B030D-6E8A-4147-A177-3AD203B41FA5}">
                      <a16:colId xmlns:a16="http://schemas.microsoft.com/office/drawing/2014/main" val="1021831207"/>
                    </a:ext>
                  </a:extLst>
                </a:gridCol>
              </a:tblGrid>
              <a:tr h="705216">
                <a:tc>
                  <a:txBody>
                    <a:bodyPr/>
                    <a:lstStyle/>
                    <a:p>
                      <a:pPr marL="0" indent="0" algn="ctr">
                        <a:lnSpc>
                          <a:spcPct val="150000"/>
                        </a:lnSpc>
                        <a:spcAft>
                          <a:spcPts val="0"/>
                        </a:spcAft>
                      </a:pPr>
                      <a:r>
                        <a:rPr lang="ru-RU" sz="1600" dirty="0">
                          <a:effectLst/>
                        </a:rPr>
                        <a:t>Тип</a:t>
                      </a:r>
                      <a:endParaRPr lang="ru-RU"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indent="0" algn="ctr">
                        <a:lnSpc>
                          <a:spcPct val="150000"/>
                        </a:lnSpc>
                        <a:spcAft>
                          <a:spcPts val="0"/>
                        </a:spcAft>
                      </a:pPr>
                      <a:r>
                        <a:rPr lang="ru-RU" sz="1600" dirty="0">
                          <a:effectLst/>
                        </a:rPr>
                        <a:t>Уровень потребления</a:t>
                      </a:r>
                      <a:endParaRPr lang="ru-RU"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indent="0" algn="ctr">
                        <a:lnSpc>
                          <a:spcPct val="150000"/>
                        </a:lnSpc>
                        <a:spcAft>
                          <a:spcPts val="0"/>
                        </a:spcAft>
                      </a:pPr>
                      <a:r>
                        <a:rPr lang="ru-RU" sz="1600" dirty="0">
                          <a:effectLst/>
                        </a:rPr>
                        <a:t>Расчет дальности</a:t>
                      </a:r>
                      <a:endParaRPr lang="ru-RU"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540385" algn="ctr">
                        <a:lnSpc>
                          <a:spcPct val="150000"/>
                        </a:lnSpc>
                        <a:spcAft>
                          <a:spcPts val="0"/>
                        </a:spcAft>
                      </a:pPr>
                      <a:r>
                        <a:rPr lang="ru-RU" sz="1600" dirty="0">
                          <a:effectLst/>
                        </a:rPr>
                        <a:t>Примеры устройств</a:t>
                      </a:r>
                      <a:endParaRPr lang="ru-RU"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97589662"/>
                  </a:ext>
                </a:extLst>
              </a:tr>
              <a:tr h="1097705">
                <a:tc>
                  <a:txBody>
                    <a:bodyPr/>
                    <a:lstStyle/>
                    <a:p>
                      <a:pPr marL="0" indent="0" algn="ctr">
                        <a:lnSpc>
                          <a:spcPct val="150000"/>
                        </a:lnSpc>
                        <a:spcAft>
                          <a:spcPts val="0"/>
                        </a:spcAft>
                      </a:pPr>
                      <a:r>
                        <a:rPr lang="ru-RU" sz="1600" dirty="0" err="1">
                          <a:effectLst/>
                        </a:rPr>
                        <a:t>Class</a:t>
                      </a:r>
                      <a:r>
                        <a:rPr lang="ru-RU" sz="1600" dirty="0">
                          <a:effectLst/>
                        </a:rPr>
                        <a:t> 1</a:t>
                      </a:r>
                      <a:endParaRPr lang="ru-RU"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indent="0" algn="ctr">
                        <a:lnSpc>
                          <a:spcPct val="150000"/>
                        </a:lnSpc>
                        <a:spcAft>
                          <a:spcPts val="0"/>
                        </a:spcAft>
                      </a:pPr>
                      <a:r>
                        <a:rPr lang="ru-RU" sz="1600" dirty="0">
                          <a:effectLst/>
                        </a:rPr>
                        <a:t>100 </a:t>
                      </a:r>
                      <a:r>
                        <a:rPr lang="ru-RU" sz="1600" dirty="0" err="1">
                          <a:effectLst/>
                        </a:rPr>
                        <a:t>mW</a:t>
                      </a:r>
                      <a:r>
                        <a:rPr lang="ru-RU" sz="1600" dirty="0">
                          <a:effectLst/>
                        </a:rPr>
                        <a:t> (20 </a:t>
                      </a:r>
                      <a:r>
                        <a:rPr lang="ru-RU" sz="1600" dirty="0" err="1">
                          <a:effectLst/>
                        </a:rPr>
                        <a:t>dBm</a:t>
                      </a:r>
                      <a:r>
                        <a:rPr lang="ru-RU" sz="1600" dirty="0">
                          <a:effectLst/>
                        </a:rPr>
                        <a:t>)</a:t>
                      </a:r>
                      <a:endParaRPr lang="ru-RU"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indent="0" algn="ctr">
                        <a:lnSpc>
                          <a:spcPct val="150000"/>
                        </a:lnSpc>
                        <a:spcAft>
                          <a:spcPts val="0"/>
                        </a:spcAft>
                      </a:pPr>
                      <a:r>
                        <a:rPr lang="ru-RU" sz="1600" dirty="0">
                          <a:effectLst/>
                        </a:rPr>
                        <a:t>До 91 метра</a:t>
                      </a:r>
                      <a:endParaRPr lang="ru-RU"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540385" algn="ctr">
                        <a:lnSpc>
                          <a:spcPct val="150000"/>
                        </a:lnSpc>
                        <a:spcAft>
                          <a:spcPts val="0"/>
                        </a:spcAft>
                      </a:pPr>
                      <a:r>
                        <a:rPr lang="ru-RU" sz="1600" dirty="0">
                          <a:effectLst/>
                        </a:rPr>
                        <a:t>Устройство с внешним питанием (USB устройства, точки доступа)</a:t>
                      </a:r>
                      <a:endParaRPr lang="ru-RU"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84812233"/>
                  </a:ext>
                </a:extLst>
              </a:tr>
              <a:tr h="1080452">
                <a:tc>
                  <a:txBody>
                    <a:bodyPr/>
                    <a:lstStyle/>
                    <a:p>
                      <a:pPr marL="0" indent="0" algn="ctr">
                        <a:lnSpc>
                          <a:spcPct val="150000"/>
                        </a:lnSpc>
                        <a:spcAft>
                          <a:spcPts val="0"/>
                        </a:spcAft>
                      </a:pPr>
                      <a:r>
                        <a:rPr lang="ru-RU" sz="1600" dirty="0" err="1">
                          <a:effectLst/>
                        </a:rPr>
                        <a:t>Class</a:t>
                      </a:r>
                      <a:r>
                        <a:rPr lang="ru-RU" sz="1600" dirty="0">
                          <a:effectLst/>
                        </a:rPr>
                        <a:t> 2</a:t>
                      </a:r>
                      <a:endParaRPr lang="ru-RU"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indent="0" algn="ctr">
                        <a:lnSpc>
                          <a:spcPct val="150000"/>
                        </a:lnSpc>
                        <a:spcAft>
                          <a:spcPts val="0"/>
                        </a:spcAft>
                      </a:pPr>
                      <a:r>
                        <a:rPr lang="ru-RU" sz="1600" dirty="0">
                          <a:effectLst/>
                        </a:rPr>
                        <a:t>2.5 </a:t>
                      </a:r>
                      <a:r>
                        <a:rPr lang="ru-RU" sz="1600" dirty="0" err="1">
                          <a:effectLst/>
                        </a:rPr>
                        <a:t>mW</a:t>
                      </a:r>
                      <a:r>
                        <a:rPr lang="ru-RU" sz="1600" dirty="0">
                          <a:effectLst/>
                        </a:rPr>
                        <a:t> (4 </a:t>
                      </a:r>
                      <a:r>
                        <a:rPr lang="ru-RU" sz="1600" dirty="0" err="1">
                          <a:effectLst/>
                        </a:rPr>
                        <a:t>dBm</a:t>
                      </a:r>
                      <a:r>
                        <a:rPr lang="ru-RU" sz="1600" dirty="0">
                          <a:effectLst/>
                        </a:rPr>
                        <a:t>)</a:t>
                      </a:r>
                      <a:endParaRPr lang="ru-RU"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indent="0" algn="ctr">
                        <a:lnSpc>
                          <a:spcPct val="150000"/>
                        </a:lnSpc>
                        <a:spcAft>
                          <a:spcPts val="0"/>
                        </a:spcAft>
                      </a:pPr>
                      <a:r>
                        <a:rPr lang="ru-RU" sz="1600" dirty="0">
                          <a:effectLst/>
                        </a:rPr>
                        <a:t>До 9 метров</a:t>
                      </a:r>
                      <a:endParaRPr lang="ru-RU"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540385" algn="ctr">
                        <a:lnSpc>
                          <a:spcPct val="150000"/>
                        </a:lnSpc>
                        <a:spcAft>
                          <a:spcPts val="0"/>
                        </a:spcAft>
                      </a:pPr>
                      <a:r>
                        <a:rPr lang="ru-RU" sz="1600" dirty="0">
                          <a:effectLst/>
                        </a:rPr>
                        <a:t>Устройства с батареями (мобильные устройства, </a:t>
                      </a:r>
                      <a:r>
                        <a:rPr lang="ru-RU" sz="1600" dirty="0" err="1">
                          <a:effectLst/>
                        </a:rPr>
                        <a:t>Bluetooth</a:t>
                      </a:r>
                      <a:r>
                        <a:rPr lang="ru-RU" sz="1600" dirty="0">
                          <a:effectLst/>
                        </a:rPr>
                        <a:t> адаптеры, считыватели карт)</a:t>
                      </a:r>
                      <a:endParaRPr lang="ru-RU"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90125547"/>
                  </a:ext>
                </a:extLst>
              </a:tr>
              <a:tr h="705216">
                <a:tc>
                  <a:txBody>
                    <a:bodyPr/>
                    <a:lstStyle/>
                    <a:p>
                      <a:pPr marL="0" indent="0" algn="ctr">
                        <a:lnSpc>
                          <a:spcPct val="150000"/>
                        </a:lnSpc>
                        <a:spcAft>
                          <a:spcPts val="0"/>
                        </a:spcAft>
                      </a:pPr>
                      <a:r>
                        <a:rPr lang="ru-RU" sz="1600" dirty="0" err="1">
                          <a:effectLst/>
                        </a:rPr>
                        <a:t>Class</a:t>
                      </a:r>
                      <a:r>
                        <a:rPr lang="ru-RU" sz="1600" dirty="0">
                          <a:effectLst/>
                        </a:rPr>
                        <a:t> 3</a:t>
                      </a:r>
                      <a:endParaRPr lang="ru-RU"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indent="0" algn="ctr">
                        <a:lnSpc>
                          <a:spcPct val="150000"/>
                        </a:lnSpc>
                        <a:spcAft>
                          <a:spcPts val="0"/>
                        </a:spcAft>
                      </a:pPr>
                      <a:r>
                        <a:rPr lang="ru-RU" sz="1600" dirty="0">
                          <a:effectLst/>
                        </a:rPr>
                        <a:t>1 </a:t>
                      </a:r>
                      <a:r>
                        <a:rPr lang="ru-RU" sz="1600" dirty="0" err="1">
                          <a:effectLst/>
                        </a:rPr>
                        <a:t>mW</a:t>
                      </a:r>
                      <a:r>
                        <a:rPr lang="ru-RU" sz="1600" dirty="0">
                          <a:effectLst/>
                        </a:rPr>
                        <a:t> (0 </a:t>
                      </a:r>
                      <a:r>
                        <a:rPr lang="ru-RU" sz="1600" dirty="0" err="1">
                          <a:effectLst/>
                        </a:rPr>
                        <a:t>dBm</a:t>
                      </a:r>
                      <a:r>
                        <a:rPr lang="ru-RU" sz="1600" dirty="0">
                          <a:effectLst/>
                        </a:rPr>
                        <a:t>)</a:t>
                      </a:r>
                      <a:endParaRPr lang="ru-RU"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indent="0" algn="ctr">
                        <a:lnSpc>
                          <a:spcPct val="150000"/>
                        </a:lnSpc>
                        <a:spcAft>
                          <a:spcPts val="0"/>
                        </a:spcAft>
                      </a:pPr>
                      <a:r>
                        <a:rPr lang="ru-RU" sz="1600" dirty="0">
                          <a:effectLst/>
                        </a:rPr>
                        <a:t>До 1 метра</a:t>
                      </a:r>
                      <a:endParaRPr lang="ru-RU"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540385" algn="ctr">
                        <a:lnSpc>
                          <a:spcPct val="150000"/>
                        </a:lnSpc>
                        <a:spcAft>
                          <a:spcPts val="0"/>
                        </a:spcAft>
                      </a:pPr>
                      <a:r>
                        <a:rPr lang="ru-RU" sz="1600" dirty="0">
                          <a:effectLst/>
                        </a:rPr>
                        <a:t>Устройства с батареями (</a:t>
                      </a:r>
                      <a:r>
                        <a:rPr lang="ru-RU" sz="1600" dirty="0" err="1">
                          <a:effectLst/>
                        </a:rPr>
                        <a:t>Bluetooth</a:t>
                      </a:r>
                      <a:r>
                        <a:rPr lang="ru-RU" sz="1600" dirty="0">
                          <a:effectLst/>
                        </a:rPr>
                        <a:t> адаптеры, смарт-устройства)</a:t>
                      </a:r>
                      <a:endParaRPr lang="ru-RU"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32350574"/>
                  </a:ext>
                </a:extLst>
              </a:tr>
            </a:tbl>
          </a:graphicData>
        </a:graphic>
      </p:graphicFrame>
      <p:sp>
        <p:nvSpPr>
          <p:cNvPr id="4" name="Номер слайда 3">
            <a:extLst>
              <a:ext uri="{FF2B5EF4-FFF2-40B4-BE49-F238E27FC236}">
                <a16:creationId xmlns:a16="http://schemas.microsoft.com/office/drawing/2014/main" id="{B3F514C5-E2AA-4DA3-8609-D46C85A6D7CE}"/>
              </a:ext>
            </a:extLst>
          </p:cNvPr>
          <p:cNvSpPr>
            <a:spLocks noGrp="1"/>
          </p:cNvSpPr>
          <p:nvPr>
            <p:ph type="sldNum" sz="quarter" idx="12"/>
          </p:nvPr>
        </p:nvSpPr>
        <p:spPr/>
        <p:txBody>
          <a:bodyPr/>
          <a:lstStyle/>
          <a:p>
            <a:pPr rtl="0"/>
            <a:fld id="{E31375A4-56A4-47D6-9801-1991572033F7}" type="slidenum">
              <a:rPr lang="ru-RU" smtClean="0"/>
              <a:t>3</a:t>
            </a:fld>
            <a:endParaRPr lang="ru-RU" dirty="0"/>
          </a:p>
        </p:txBody>
      </p:sp>
    </p:spTree>
    <p:extLst>
      <p:ext uri="{BB962C8B-B14F-4D97-AF65-F5344CB8AC3E}">
        <p14:creationId xmlns:p14="http://schemas.microsoft.com/office/powerpoint/2010/main" val="405510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280F2A-BA2E-48BE-B5F0-9538F1B710E5}"/>
              </a:ext>
            </a:extLst>
          </p:cNvPr>
          <p:cNvSpPr>
            <a:spLocks noGrp="1"/>
          </p:cNvSpPr>
          <p:nvPr>
            <p:ph type="title"/>
          </p:nvPr>
        </p:nvSpPr>
        <p:spPr>
          <a:xfrm>
            <a:off x="1382949" y="166967"/>
            <a:ext cx="9601200" cy="1142385"/>
          </a:xfrm>
        </p:spPr>
        <p:txBody>
          <a:bodyPr/>
          <a:lstStyle/>
          <a:p>
            <a:r>
              <a:rPr lang="ru-RU" dirty="0"/>
              <a:t>Инфраструктурная сеть из трех </a:t>
            </a:r>
            <a:r>
              <a:rPr lang="ru-RU" dirty="0" err="1"/>
              <a:t>пиконетов</a:t>
            </a:r>
            <a:br>
              <a:rPr lang="ru-RU" dirty="0"/>
            </a:br>
            <a:endParaRPr lang="ru-RU" dirty="0"/>
          </a:p>
        </p:txBody>
      </p:sp>
      <p:sp>
        <p:nvSpPr>
          <p:cNvPr id="4" name="Номер слайда 3">
            <a:extLst>
              <a:ext uri="{FF2B5EF4-FFF2-40B4-BE49-F238E27FC236}">
                <a16:creationId xmlns:a16="http://schemas.microsoft.com/office/drawing/2014/main" id="{8D77F3E5-3006-4C1E-BC2A-E7FB2EDF2D55}"/>
              </a:ext>
            </a:extLst>
          </p:cNvPr>
          <p:cNvSpPr>
            <a:spLocks noGrp="1"/>
          </p:cNvSpPr>
          <p:nvPr>
            <p:ph type="sldNum" sz="quarter" idx="12"/>
          </p:nvPr>
        </p:nvSpPr>
        <p:spPr/>
        <p:txBody>
          <a:bodyPr/>
          <a:lstStyle/>
          <a:p>
            <a:pPr rtl="0"/>
            <a:fld id="{E31375A4-56A4-47D6-9801-1991572033F7}" type="slidenum">
              <a:rPr lang="ru-RU" smtClean="0"/>
              <a:t>4</a:t>
            </a:fld>
            <a:endParaRPr lang="ru-RU" dirty="0"/>
          </a:p>
        </p:txBody>
      </p:sp>
      <p:pic>
        <p:nvPicPr>
          <p:cNvPr id="5" name="image3.png">
            <a:extLst>
              <a:ext uri="{FF2B5EF4-FFF2-40B4-BE49-F238E27FC236}">
                <a16:creationId xmlns:a16="http://schemas.microsoft.com/office/drawing/2014/main" id="{2DB4112A-6BE9-46F5-8A8E-3BAB38A87406}"/>
              </a:ext>
            </a:extLst>
          </p:cNvPr>
          <p:cNvPicPr>
            <a:picLocks noGrp="1"/>
          </p:cNvPicPr>
          <p:nvPr>
            <p:ph idx="1"/>
          </p:nvPr>
        </p:nvPicPr>
        <p:blipFill rotWithShape="1">
          <a:blip r:embed="rId3"/>
          <a:srcRect b="6159"/>
          <a:stretch/>
        </p:blipFill>
        <p:spPr>
          <a:xfrm>
            <a:off x="2494471" y="896127"/>
            <a:ext cx="7203057" cy="5615988"/>
          </a:xfrm>
          <a:prstGeom prst="rect">
            <a:avLst/>
          </a:prstGeom>
          <a:ln/>
        </p:spPr>
      </p:pic>
    </p:spTree>
    <p:extLst>
      <p:ext uri="{BB962C8B-B14F-4D97-AF65-F5344CB8AC3E}">
        <p14:creationId xmlns:p14="http://schemas.microsoft.com/office/powerpoint/2010/main" val="276231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ABEF21-1CC5-4785-BFAB-6920FDA5ACDA}"/>
              </a:ext>
            </a:extLst>
          </p:cNvPr>
          <p:cNvSpPr>
            <a:spLocks noGrp="1"/>
          </p:cNvSpPr>
          <p:nvPr>
            <p:ph type="title"/>
          </p:nvPr>
        </p:nvSpPr>
        <p:spPr>
          <a:xfrm>
            <a:off x="768553" y="503853"/>
            <a:ext cx="4484298" cy="1842532"/>
          </a:xfrm>
        </p:spPr>
        <p:txBody>
          <a:bodyPr>
            <a:normAutofit fontScale="90000"/>
          </a:bodyPr>
          <a:lstStyle/>
          <a:p>
            <a:r>
              <a:rPr lang="ru-RU" dirty="0"/>
              <a:t>Схематическое представление архитектуры стека протоколов </a:t>
            </a:r>
            <a:r>
              <a:rPr lang="ru-RU" dirty="0" err="1"/>
              <a:t>Bluetooth</a:t>
            </a:r>
            <a:r>
              <a:rPr lang="ru-RU" dirty="0"/>
              <a:t>. </a:t>
            </a:r>
          </a:p>
        </p:txBody>
      </p:sp>
      <p:sp>
        <p:nvSpPr>
          <p:cNvPr id="4" name="Номер слайда 3">
            <a:extLst>
              <a:ext uri="{FF2B5EF4-FFF2-40B4-BE49-F238E27FC236}">
                <a16:creationId xmlns:a16="http://schemas.microsoft.com/office/drawing/2014/main" id="{20075E7A-D6AC-40C1-8A8A-F9CAAF9A6B50}"/>
              </a:ext>
            </a:extLst>
          </p:cNvPr>
          <p:cNvSpPr>
            <a:spLocks noGrp="1"/>
          </p:cNvSpPr>
          <p:nvPr>
            <p:ph type="sldNum" sz="quarter" idx="12"/>
          </p:nvPr>
        </p:nvSpPr>
        <p:spPr/>
        <p:txBody>
          <a:bodyPr/>
          <a:lstStyle/>
          <a:p>
            <a:pPr rtl="0"/>
            <a:fld id="{E31375A4-56A4-47D6-9801-1991572033F7}" type="slidenum">
              <a:rPr lang="ru-RU" smtClean="0"/>
              <a:t>5</a:t>
            </a:fld>
            <a:endParaRPr lang="ru-RU" dirty="0"/>
          </a:p>
        </p:txBody>
      </p:sp>
      <p:pic>
        <p:nvPicPr>
          <p:cNvPr id="5" name="image2.png">
            <a:extLst>
              <a:ext uri="{FF2B5EF4-FFF2-40B4-BE49-F238E27FC236}">
                <a16:creationId xmlns:a16="http://schemas.microsoft.com/office/drawing/2014/main" id="{4892CF87-33E0-41E1-B0C5-125943D171DB}"/>
              </a:ext>
            </a:extLst>
          </p:cNvPr>
          <p:cNvPicPr>
            <a:picLocks noGrp="1"/>
          </p:cNvPicPr>
          <p:nvPr>
            <p:ph idx="1"/>
          </p:nvPr>
        </p:nvPicPr>
        <p:blipFill>
          <a:blip r:embed="rId2"/>
          <a:srcRect l="3151" t="1664"/>
          <a:stretch>
            <a:fillRect/>
          </a:stretch>
        </p:blipFill>
        <p:spPr>
          <a:xfrm>
            <a:off x="6458537" y="0"/>
            <a:ext cx="4666215" cy="6763109"/>
          </a:xfrm>
          <a:prstGeom prst="rect">
            <a:avLst/>
          </a:prstGeom>
          <a:ln/>
        </p:spPr>
      </p:pic>
      <p:sp>
        <p:nvSpPr>
          <p:cNvPr id="6" name="TextBox 5">
            <a:extLst>
              <a:ext uri="{FF2B5EF4-FFF2-40B4-BE49-F238E27FC236}">
                <a16:creationId xmlns:a16="http://schemas.microsoft.com/office/drawing/2014/main" id="{584807EE-B728-46F2-B71B-BA9C90C8C153}"/>
              </a:ext>
            </a:extLst>
          </p:cNvPr>
          <p:cNvSpPr txBox="1"/>
          <p:nvPr/>
        </p:nvSpPr>
        <p:spPr>
          <a:xfrm>
            <a:off x="768554" y="2602129"/>
            <a:ext cx="5511476" cy="2308324"/>
          </a:xfrm>
          <a:prstGeom prst="rect">
            <a:avLst/>
          </a:prstGeom>
          <a:noFill/>
        </p:spPr>
        <p:txBody>
          <a:bodyPr wrap="square" rtlCol="0">
            <a:spAutoFit/>
          </a:bodyPr>
          <a:lstStyle/>
          <a:p>
            <a:r>
              <a:rPr lang="ru-RU" dirty="0"/>
              <a:t>Самый внешний кадр иллюстрирует разделение между </a:t>
            </a:r>
            <a:r>
              <a:rPr lang="ru-RU" dirty="0" err="1"/>
              <a:t>хостовым</a:t>
            </a:r>
            <a:r>
              <a:rPr lang="ru-RU" dirty="0"/>
              <a:t> устройством и модулем </a:t>
            </a:r>
            <a:r>
              <a:rPr lang="ru-RU" dirty="0" err="1"/>
              <a:t>bluetooth</a:t>
            </a:r>
            <a:r>
              <a:rPr lang="ru-RU" dirty="0"/>
              <a:t>.</a:t>
            </a:r>
          </a:p>
          <a:p>
            <a:endParaRPr lang="ru-RU" dirty="0"/>
          </a:p>
          <a:p>
            <a:endParaRPr lang="ru-RU" dirty="0"/>
          </a:p>
          <a:p>
            <a:endParaRPr lang="ru-RU" dirty="0"/>
          </a:p>
          <a:p>
            <a:endParaRPr lang="ru-RU" dirty="0"/>
          </a:p>
          <a:p>
            <a:endParaRPr lang="ru-RU" dirty="0"/>
          </a:p>
        </p:txBody>
      </p:sp>
    </p:spTree>
    <p:extLst>
      <p:ext uri="{BB962C8B-B14F-4D97-AF65-F5344CB8AC3E}">
        <p14:creationId xmlns:p14="http://schemas.microsoft.com/office/powerpoint/2010/main" val="381012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CA799A-08B3-429A-8AFE-A370C9E73A92}"/>
              </a:ext>
            </a:extLst>
          </p:cNvPr>
          <p:cNvSpPr>
            <a:spLocks noGrp="1"/>
          </p:cNvSpPr>
          <p:nvPr>
            <p:ph type="title"/>
          </p:nvPr>
        </p:nvSpPr>
        <p:spPr>
          <a:xfrm>
            <a:off x="1295400" y="503854"/>
            <a:ext cx="9601200" cy="764230"/>
          </a:xfrm>
        </p:spPr>
        <p:txBody>
          <a:bodyPr/>
          <a:lstStyle/>
          <a:p>
            <a:r>
              <a:rPr lang="ru-RU" dirty="0"/>
              <a:t>Режимы безопасности протокола </a:t>
            </a:r>
            <a:r>
              <a:rPr lang="ru-RU" dirty="0" err="1"/>
              <a:t>Bluetooth</a:t>
            </a:r>
            <a:endParaRPr lang="ru-RU" dirty="0"/>
          </a:p>
        </p:txBody>
      </p:sp>
      <p:sp>
        <p:nvSpPr>
          <p:cNvPr id="3" name="Объект 2">
            <a:extLst>
              <a:ext uri="{FF2B5EF4-FFF2-40B4-BE49-F238E27FC236}">
                <a16:creationId xmlns:a16="http://schemas.microsoft.com/office/drawing/2014/main" id="{A2BBB32E-A481-4A02-8B35-465DA8C9466A}"/>
              </a:ext>
            </a:extLst>
          </p:cNvPr>
          <p:cNvSpPr>
            <a:spLocks noGrp="1"/>
          </p:cNvSpPr>
          <p:nvPr>
            <p:ph idx="1"/>
          </p:nvPr>
        </p:nvSpPr>
        <p:spPr>
          <a:xfrm>
            <a:off x="1295400" y="1483743"/>
            <a:ext cx="9601200" cy="4684144"/>
          </a:xfrm>
        </p:spPr>
        <p:txBody>
          <a:bodyPr>
            <a:normAutofit lnSpcReduction="10000"/>
          </a:bodyPr>
          <a:lstStyle/>
          <a:p>
            <a:r>
              <a:rPr lang="ru-RU" dirty="0"/>
              <a:t>Режим безопасности 1: Функции безопасности (аутентификация и шифрование) обходятся, оставляя устройство и соединения уязвимыми для злоумышленников. </a:t>
            </a:r>
          </a:p>
          <a:p>
            <a:r>
              <a:rPr lang="ru-RU" dirty="0"/>
              <a:t>В режиме безопасности 2 принудительно включенные процедуры безопасности инициируются после установления канала LMP, но до установления канала L2CAP</a:t>
            </a:r>
          </a:p>
          <a:p>
            <a:r>
              <a:rPr lang="ru-RU" dirty="0"/>
              <a:t>В режиме безопасности 3, усиленном на уровне, устройство </a:t>
            </a:r>
            <a:r>
              <a:rPr lang="ru-RU" dirty="0" err="1"/>
              <a:t>Bluetooth</a:t>
            </a:r>
            <a:r>
              <a:rPr lang="ru-RU" dirty="0"/>
              <a:t> инициирует процедуры безопасности до полного установления физической связи. Устройства </a:t>
            </a:r>
            <a:r>
              <a:rPr lang="ru-RU" dirty="0" err="1"/>
              <a:t>Bluetooth</a:t>
            </a:r>
            <a:r>
              <a:rPr lang="ru-RU" dirty="0"/>
              <a:t>, работающие в режиме безопасности 3, требуют проверки подлинности и шифрования для всех подключений к устройству и от него. </a:t>
            </a:r>
          </a:p>
          <a:p>
            <a:r>
              <a:rPr lang="ru-RU" dirty="0"/>
              <a:t>Режим безопасности 4. Безопасное простое сопряжение использует методы эллиптической кривой </a:t>
            </a:r>
            <a:r>
              <a:rPr lang="ru-RU" dirty="0" err="1"/>
              <a:t>Диффи</a:t>
            </a:r>
            <a:r>
              <a:rPr lang="ru-RU" dirty="0"/>
              <a:t> </a:t>
            </a:r>
            <a:r>
              <a:rPr lang="ru-RU" dirty="0" err="1"/>
              <a:t>Хеллмана</a:t>
            </a:r>
            <a:r>
              <a:rPr lang="ru-RU" dirty="0"/>
              <a:t> (ECDH) для обмена ключами и генерации ключей связи. Режим безопасности 4 является обязательным для связи между устройствами v2.1 + EDR.</a:t>
            </a:r>
          </a:p>
          <a:p>
            <a:endParaRPr lang="ru-RU" dirty="0"/>
          </a:p>
          <a:p>
            <a:endParaRPr lang="ru-RU" dirty="0"/>
          </a:p>
        </p:txBody>
      </p:sp>
      <p:sp>
        <p:nvSpPr>
          <p:cNvPr id="4" name="Номер слайда 3">
            <a:extLst>
              <a:ext uri="{FF2B5EF4-FFF2-40B4-BE49-F238E27FC236}">
                <a16:creationId xmlns:a16="http://schemas.microsoft.com/office/drawing/2014/main" id="{9E225FEE-BF0E-4001-9830-7A62DB94822C}"/>
              </a:ext>
            </a:extLst>
          </p:cNvPr>
          <p:cNvSpPr>
            <a:spLocks noGrp="1"/>
          </p:cNvSpPr>
          <p:nvPr>
            <p:ph type="sldNum" sz="quarter" idx="12"/>
          </p:nvPr>
        </p:nvSpPr>
        <p:spPr/>
        <p:txBody>
          <a:bodyPr/>
          <a:lstStyle/>
          <a:p>
            <a:pPr rtl="0"/>
            <a:fld id="{E31375A4-56A4-47D6-9801-1991572033F7}" type="slidenum">
              <a:rPr lang="ru-RU" smtClean="0"/>
              <a:t>6</a:t>
            </a:fld>
            <a:endParaRPr lang="ru-RU" dirty="0"/>
          </a:p>
        </p:txBody>
      </p:sp>
    </p:spTree>
    <p:extLst>
      <p:ext uri="{BB962C8B-B14F-4D97-AF65-F5344CB8AC3E}">
        <p14:creationId xmlns:p14="http://schemas.microsoft.com/office/powerpoint/2010/main" val="307939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06E0DA-DB42-4407-9A96-7A0533B8B053}"/>
              </a:ext>
            </a:extLst>
          </p:cNvPr>
          <p:cNvSpPr>
            <a:spLocks noGrp="1"/>
          </p:cNvSpPr>
          <p:nvPr>
            <p:ph type="title"/>
          </p:nvPr>
        </p:nvSpPr>
        <p:spPr>
          <a:xfrm>
            <a:off x="414067" y="219183"/>
            <a:ext cx="11541227" cy="600328"/>
          </a:xfrm>
        </p:spPr>
        <p:txBody>
          <a:bodyPr>
            <a:noAutofit/>
          </a:bodyPr>
          <a:lstStyle/>
          <a:p>
            <a:r>
              <a:rPr lang="ru-RU" sz="2400" dirty="0"/>
              <a:t>Ключевые проблемы с существующей безопасностью </a:t>
            </a:r>
            <a:r>
              <a:rPr lang="ru-RU" sz="2400" dirty="0" err="1"/>
              <a:t>Bluetooth</a:t>
            </a:r>
            <a:r>
              <a:rPr lang="ru-RU" sz="2400" dirty="0"/>
              <a:t> 2.1 +</a:t>
            </a:r>
          </a:p>
        </p:txBody>
      </p:sp>
      <p:graphicFrame>
        <p:nvGraphicFramePr>
          <p:cNvPr id="5" name="Объект 4">
            <a:extLst>
              <a:ext uri="{FF2B5EF4-FFF2-40B4-BE49-F238E27FC236}">
                <a16:creationId xmlns:a16="http://schemas.microsoft.com/office/drawing/2014/main" id="{4C38A939-9F05-4336-9DC6-165CC078EED2}"/>
              </a:ext>
            </a:extLst>
          </p:cNvPr>
          <p:cNvGraphicFramePr>
            <a:graphicFrameLocks noGrp="1"/>
          </p:cNvGraphicFramePr>
          <p:nvPr>
            <p:ph idx="1"/>
            <p:extLst>
              <p:ext uri="{D42A27DB-BD31-4B8C-83A1-F6EECF244321}">
                <p14:modId xmlns:p14="http://schemas.microsoft.com/office/powerpoint/2010/main" val="2472339583"/>
              </p:ext>
            </p:extLst>
          </p:nvPr>
        </p:nvGraphicFramePr>
        <p:xfrm>
          <a:off x="414068" y="897148"/>
          <a:ext cx="10938294" cy="5854863"/>
        </p:xfrm>
        <a:graphic>
          <a:graphicData uri="http://schemas.openxmlformats.org/drawingml/2006/table">
            <a:tbl>
              <a:tblPr bandRow="1">
                <a:tableStyleId>{BC89EF96-8CEA-46FF-86C4-4CE0E7609802}</a:tableStyleId>
              </a:tblPr>
              <a:tblGrid>
                <a:gridCol w="2346384">
                  <a:extLst>
                    <a:ext uri="{9D8B030D-6E8A-4147-A177-3AD203B41FA5}">
                      <a16:colId xmlns:a16="http://schemas.microsoft.com/office/drawing/2014/main" val="596838491"/>
                    </a:ext>
                  </a:extLst>
                </a:gridCol>
                <a:gridCol w="8591910">
                  <a:extLst>
                    <a:ext uri="{9D8B030D-6E8A-4147-A177-3AD203B41FA5}">
                      <a16:colId xmlns:a16="http://schemas.microsoft.com/office/drawing/2014/main" val="3237052932"/>
                    </a:ext>
                  </a:extLst>
                </a:gridCol>
              </a:tblGrid>
              <a:tr h="549133">
                <a:tc>
                  <a:txBody>
                    <a:bodyPr/>
                    <a:lstStyle/>
                    <a:p>
                      <a:pPr marL="85725" lvl="0" indent="0" algn="l">
                        <a:lnSpc>
                          <a:spcPct val="150000"/>
                        </a:lnSpc>
                        <a:spcAft>
                          <a:spcPts val="0"/>
                        </a:spcAft>
                      </a:pPr>
                      <a:r>
                        <a:rPr lang="ru-RU" sz="1200" dirty="0">
                          <a:effectLst/>
                        </a:rPr>
                        <a:t>Короткие пароли/ключи допускаются.</a:t>
                      </a:r>
                      <a:endParaRPr lang="ru-RU" sz="1400" dirty="0">
                        <a:effectLst/>
                        <a:latin typeface="Times New Roman" panose="02020603050405020304" pitchFamily="18" charset="0"/>
                        <a:ea typeface="Times New Roman" panose="02020603050405020304" pitchFamily="18" charset="0"/>
                      </a:endParaRPr>
                    </a:p>
                  </a:txBody>
                  <a:tcPr marL="17823" marR="17823" marT="0" marB="0"/>
                </a:tc>
                <a:tc>
                  <a:txBody>
                    <a:bodyPr/>
                    <a:lstStyle/>
                    <a:p>
                      <a:pPr lvl="0" indent="540385" algn="l">
                        <a:lnSpc>
                          <a:spcPct val="150000"/>
                        </a:lnSpc>
                        <a:spcAft>
                          <a:spcPts val="0"/>
                        </a:spcAft>
                      </a:pPr>
                      <a:r>
                        <a:rPr lang="ru-RU" sz="1200" dirty="0">
                          <a:effectLst/>
                        </a:rPr>
                        <a:t>Слабые пароли/ключи, которые используются для генерации ссылок и ключей шифрования, можно легко угадать. Люди имеют тенденцию выбирать короткие ключи.</a:t>
                      </a:r>
                      <a:endParaRPr lang="ru-RU" sz="1400" dirty="0">
                        <a:effectLst/>
                        <a:latin typeface="Times New Roman" panose="02020603050405020304" pitchFamily="18" charset="0"/>
                        <a:ea typeface="Times New Roman" panose="02020603050405020304" pitchFamily="18" charset="0"/>
                      </a:endParaRPr>
                    </a:p>
                  </a:txBody>
                  <a:tcPr marL="17823" marR="17823" marT="0" marB="0"/>
                </a:tc>
                <a:extLst>
                  <a:ext uri="{0D108BD9-81ED-4DB2-BD59-A6C34878D82A}">
                    <a16:rowId xmlns:a16="http://schemas.microsoft.com/office/drawing/2014/main" val="1507985728"/>
                  </a:ext>
                </a:extLst>
              </a:tr>
              <a:tr h="841318">
                <a:tc>
                  <a:txBody>
                    <a:bodyPr/>
                    <a:lstStyle/>
                    <a:p>
                      <a:pPr marL="85725" lvl="0" indent="0" algn="l">
                        <a:lnSpc>
                          <a:spcPct val="150000"/>
                        </a:lnSpc>
                        <a:spcAft>
                          <a:spcPts val="0"/>
                        </a:spcAft>
                      </a:pPr>
                      <a:r>
                        <a:rPr lang="ru-RU" sz="1200" dirty="0">
                          <a:effectLst/>
                        </a:rPr>
                        <a:t>Управление PIN-кодом отсутствует.</a:t>
                      </a:r>
                      <a:endParaRPr lang="ru-RU" sz="1400" dirty="0">
                        <a:effectLst/>
                        <a:latin typeface="Times New Roman" panose="02020603050405020304" pitchFamily="18" charset="0"/>
                        <a:ea typeface="Times New Roman" panose="02020603050405020304" pitchFamily="18" charset="0"/>
                      </a:endParaRPr>
                    </a:p>
                  </a:txBody>
                  <a:tcPr marL="17823" marR="17823" marT="0" marB="0"/>
                </a:tc>
                <a:tc>
                  <a:txBody>
                    <a:bodyPr/>
                    <a:lstStyle/>
                    <a:p>
                      <a:pPr lvl="0" indent="540385" algn="l">
                        <a:lnSpc>
                          <a:spcPct val="150000"/>
                        </a:lnSpc>
                        <a:spcAft>
                          <a:spcPts val="0"/>
                        </a:spcAft>
                      </a:pPr>
                      <a:r>
                        <a:rPr lang="ru-RU" sz="1200" dirty="0">
                          <a:effectLst/>
                        </a:rPr>
                        <a:t>Установление использования адекватных </a:t>
                      </a:r>
                      <a:r>
                        <a:rPr lang="ru-RU" sz="1200" dirty="0" err="1">
                          <a:effectLst/>
                        </a:rPr>
                        <a:t>пин-кодов</a:t>
                      </a:r>
                      <a:r>
                        <a:rPr lang="ru-RU" sz="1200" dirty="0">
                          <a:effectLst/>
                        </a:rPr>
                        <a:t> в условиях предприятия со многими пользователями может быть затруднено. Проблемы масштабируемости часто приводят к проблемам безопасности.</a:t>
                      </a:r>
                      <a:endParaRPr lang="ru-RU" sz="1400" dirty="0">
                        <a:effectLst/>
                        <a:latin typeface="Times New Roman" panose="02020603050405020304" pitchFamily="18" charset="0"/>
                        <a:ea typeface="Times New Roman" panose="02020603050405020304" pitchFamily="18" charset="0"/>
                      </a:endParaRPr>
                    </a:p>
                  </a:txBody>
                  <a:tcPr marL="17823" marR="17823" marT="0" marB="0"/>
                </a:tc>
                <a:extLst>
                  <a:ext uri="{0D108BD9-81ED-4DB2-BD59-A6C34878D82A}">
                    <a16:rowId xmlns:a16="http://schemas.microsoft.com/office/drawing/2014/main" val="1579296616"/>
                  </a:ext>
                </a:extLst>
              </a:tr>
              <a:tr h="841318">
                <a:tc>
                  <a:txBody>
                    <a:bodyPr/>
                    <a:lstStyle/>
                    <a:p>
                      <a:pPr marL="85725" lvl="0" indent="0" algn="l">
                        <a:lnSpc>
                          <a:spcPct val="150000"/>
                        </a:lnSpc>
                        <a:spcAft>
                          <a:spcPts val="0"/>
                        </a:spcAft>
                      </a:pPr>
                      <a:r>
                        <a:rPr lang="ru-RU" sz="1200" dirty="0">
                          <a:effectLst/>
                        </a:rPr>
                        <a:t>Шифрование потока повторяется после 23.3 часов использования.</a:t>
                      </a:r>
                      <a:endParaRPr lang="ru-RU" sz="1400" dirty="0">
                        <a:effectLst/>
                        <a:latin typeface="Times New Roman" panose="02020603050405020304" pitchFamily="18" charset="0"/>
                        <a:ea typeface="Times New Roman" panose="02020603050405020304" pitchFamily="18" charset="0"/>
                      </a:endParaRPr>
                    </a:p>
                  </a:txBody>
                  <a:tcPr marL="17823" marR="17823" marT="0" marB="0"/>
                </a:tc>
                <a:tc>
                  <a:txBody>
                    <a:bodyPr/>
                    <a:lstStyle/>
                    <a:p>
                      <a:pPr lvl="0" indent="540385" algn="l">
                        <a:lnSpc>
                          <a:spcPct val="150000"/>
                        </a:lnSpc>
                        <a:spcAft>
                          <a:spcPts val="0"/>
                        </a:spcAft>
                      </a:pPr>
                      <a:r>
                        <a:rPr lang="ru-RU" sz="1200" dirty="0">
                          <a:effectLst/>
                        </a:rPr>
                        <a:t> Если соединение длится более 23,3 часа, значение тактовой частоты начнет повторяться, что приведет к созданию идентичного ключевого потока, используемого ранее в соединении.</a:t>
                      </a:r>
                      <a:endParaRPr lang="ru-RU" sz="1400" dirty="0">
                        <a:effectLst/>
                        <a:latin typeface="Times New Roman" panose="02020603050405020304" pitchFamily="18" charset="0"/>
                        <a:ea typeface="Times New Roman" panose="02020603050405020304" pitchFamily="18" charset="0"/>
                      </a:endParaRPr>
                    </a:p>
                  </a:txBody>
                  <a:tcPr marL="17823" marR="17823" marT="0" marB="0"/>
                </a:tc>
                <a:extLst>
                  <a:ext uri="{0D108BD9-81ED-4DB2-BD59-A6C34878D82A}">
                    <a16:rowId xmlns:a16="http://schemas.microsoft.com/office/drawing/2014/main" val="3945067272"/>
                  </a:ext>
                </a:extLst>
              </a:tr>
              <a:tr h="549133">
                <a:tc>
                  <a:txBody>
                    <a:bodyPr/>
                    <a:lstStyle/>
                    <a:p>
                      <a:pPr marL="85725" lvl="0" indent="0" algn="l">
                        <a:lnSpc>
                          <a:spcPct val="150000"/>
                        </a:lnSpc>
                        <a:spcAft>
                          <a:spcPts val="0"/>
                        </a:spcAft>
                      </a:pPr>
                      <a:r>
                        <a:rPr lang="ru-RU" sz="1200" dirty="0">
                          <a:effectLst/>
                        </a:rPr>
                        <a:t>Ключи соединений хранятся неправильно.</a:t>
                      </a:r>
                      <a:endParaRPr lang="ru-RU" sz="1400" dirty="0">
                        <a:effectLst/>
                        <a:latin typeface="Times New Roman" panose="02020603050405020304" pitchFamily="18" charset="0"/>
                        <a:ea typeface="Times New Roman" panose="02020603050405020304" pitchFamily="18" charset="0"/>
                      </a:endParaRPr>
                    </a:p>
                  </a:txBody>
                  <a:tcPr marL="17823" marR="17823" marT="0" marB="0"/>
                </a:tc>
                <a:tc>
                  <a:txBody>
                    <a:bodyPr/>
                    <a:lstStyle/>
                    <a:p>
                      <a:pPr lvl="0" indent="540385" algn="l">
                        <a:lnSpc>
                          <a:spcPct val="150000"/>
                        </a:lnSpc>
                        <a:spcAft>
                          <a:spcPts val="0"/>
                        </a:spcAft>
                      </a:pPr>
                      <a:r>
                        <a:rPr lang="ru-RU" sz="1200" dirty="0">
                          <a:effectLst/>
                        </a:rPr>
                        <a:t>Ключи соединений могут быть прочитаны или изменены злоумышленником, если они не надежно хранятся и не защищены с помощью средств управления доступом.</a:t>
                      </a:r>
                      <a:endParaRPr lang="ru-RU" sz="1400" dirty="0">
                        <a:effectLst/>
                        <a:latin typeface="Times New Roman" panose="02020603050405020304" pitchFamily="18" charset="0"/>
                        <a:ea typeface="Times New Roman" panose="02020603050405020304" pitchFamily="18" charset="0"/>
                      </a:endParaRPr>
                    </a:p>
                  </a:txBody>
                  <a:tcPr marL="17823" marR="17823" marT="0" marB="0"/>
                </a:tc>
                <a:extLst>
                  <a:ext uri="{0D108BD9-81ED-4DB2-BD59-A6C34878D82A}">
                    <a16:rowId xmlns:a16="http://schemas.microsoft.com/office/drawing/2014/main" val="2712736673"/>
                  </a:ext>
                </a:extLst>
              </a:tr>
              <a:tr h="842192">
                <a:tc>
                  <a:txBody>
                    <a:bodyPr/>
                    <a:lstStyle/>
                    <a:p>
                      <a:pPr marL="85725" lvl="0" indent="0" algn="l">
                        <a:lnSpc>
                          <a:spcPct val="150000"/>
                        </a:lnSpc>
                        <a:spcAft>
                          <a:spcPts val="0"/>
                        </a:spcAft>
                      </a:pPr>
                      <a:r>
                        <a:rPr lang="ru-RU" sz="1200" dirty="0">
                          <a:effectLst/>
                        </a:rPr>
                        <a:t>Повторяются попытки аутентификации.</a:t>
                      </a:r>
                      <a:endParaRPr lang="ru-RU" sz="1400" dirty="0">
                        <a:effectLst/>
                        <a:latin typeface="Times New Roman" panose="02020603050405020304" pitchFamily="18" charset="0"/>
                        <a:ea typeface="Times New Roman" panose="02020603050405020304" pitchFamily="18" charset="0"/>
                      </a:endParaRPr>
                    </a:p>
                  </a:txBody>
                  <a:tcPr marL="17823" marR="17823" marT="0" marB="0"/>
                </a:tc>
                <a:tc>
                  <a:txBody>
                    <a:bodyPr/>
                    <a:lstStyle/>
                    <a:p>
                      <a:pPr lvl="0" indent="540385" algn="l">
                        <a:lnSpc>
                          <a:spcPct val="150000"/>
                        </a:lnSpc>
                        <a:spcAft>
                          <a:spcPts val="0"/>
                        </a:spcAft>
                      </a:pPr>
                      <a:r>
                        <a:rPr lang="ru-RU" sz="1200" dirty="0">
                          <a:effectLst/>
                        </a:rPr>
                        <a:t>Ограничивающая функция должна быть включена в спецификацию, чтобы предотвратить неограниченные запросы. Спецификация </a:t>
                      </a:r>
                      <a:r>
                        <a:rPr lang="ru-RU" sz="1200" dirty="0" err="1">
                          <a:effectLst/>
                        </a:rPr>
                        <a:t>Bluetooth</a:t>
                      </a:r>
                      <a:r>
                        <a:rPr lang="ru-RU" sz="1200" dirty="0">
                          <a:effectLst/>
                        </a:rPr>
                        <a:t> в настоящее время требует периода ожидания между повторными попытками, который будет увеличиваться экспоненциально.</a:t>
                      </a:r>
                      <a:endParaRPr lang="ru-RU" sz="1400" dirty="0">
                        <a:effectLst/>
                        <a:latin typeface="Times New Roman" panose="02020603050405020304" pitchFamily="18" charset="0"/>
                        <a:ea typeface="Times New Roman" panose="02020603050405020304" pitchFamily="18" charset="0"/>
                      </a:endParaRPr>
                    </a:p>
                  </a:txBody>
                  <a:tcPr marL="17823" marR="17823" marT="0" marB="0"/>
                </a:tc>
                <a:extLst>
                  <a:ext uri="{0D108BD9-81ED-4DB2-BD59-A6C34878D82A}">
                    <a16:rowId xmlns:a16="http://schemas.microsoft.com/office/drawing/2014/main" val="1423839397"/>
                  </a:ext>
                </a:extLst>
              </a:tr>
              <a:tr h="549133">
                <a:tc>
                  <a:txBody>
                    <a:bodyPr/>
                    <a:lstStyle/>
                    <a:p>
                      <a:pPr marL="85725" lvl="0" indent="0" algn="l">
                        <a:lnSpc>
                          <a:spcPct val="150000"/>
                        </a:lnSpc>
                        <a:spcAft>
                          <a:spcPts val="0"/>
                        </a:spcAft>
                      </a:pPr>
                      <a:r>
                        <a:rPr lang="ru-RU" sz="1200" dirty="0">
                          <a:effectLst/>
                        </a:rPr>
                        <a:t> Качество псевдослучайного генератора неизвестно.</a:t>
                      </a:r>
                      <a:endParaRPr lang="ru-RU" sz="1400" dirty="0">
                        <a:effectLst/>
                        <a:latin typeface="Times New Roman" panose="02020603050405020304" pitchFamily="18" charset="0"/>
                        <a:ea typeface="Times New Roman" panose="02020603050405020304" pitchFamily="18" charset="0"/>
                      </a:endParaRPr>
                    </a:p>
                  </a:txBody>
                  <a:tcPr marL="17823" marR="17823" marT="0" marB="0"/>
                </a:tc>
                <a:tc>
                  <a:txBody>
                    <a:bodyPr/>
                    <a:lstStyle/>
                    <a:p>
                      <a:pPr lvl="0" indent="540385" algn="l">
                        <a:lnSpc>
                          <a:spcPct val="150000"/>
                        </a:lnSpc>
                        <a:spcAft>
                          <a:spcPts val="0"/>
                        </a:spcAft>
                      </a:pPr>
                      <a:r>
                        <a:rPr lang="ru-RU" sz="1200" dirty="0">
                          <a:effectLst/>
                        </a:rPr>
                        <a:t>Генератор случайных чисел (RNG) может производить статические или периодические числа, которые могут снизить эффективность схемы аутентификации.</a:t>
                      </a:r>
                      <a:endParaRPr lang="ru-RU" sz="1400" dirty="0">
                        <a:effectLst/>
                        <a:latin typeface="Times New Roman" panose="02020603050405020304" pitchFamily="18" charset="0"/>
                        <a:ea typeface="Times New Roman" panose="02020603050405020304" pitchFamily="18" charset="0"/>
                      </a:endParaRPr>
                    </a:p>
                  </a:txBody>
                  <a:tcPr marL="17823" marR="17823" marT="0" marB="0"/>
                </a:tc>
                <a:extLst>
                  <a:ext uri="{0D108BD9-81ED-4DB2-BD59-A6C34878D82A}">
                    <a16:rowId xmlns:a16="http://schemas.microsoft.com/office/drawing/2014/main" val="642270733"/>
                  </a:ext>
                </a:extLst>
              </a:tr>
              <a:tr h="841318">
                <a:tc>
                  <a:txBody>
                    <a:bodyPr/>
                    <a:lstStyle/>
                    <a:p>
                      <a:pPr marL="85725" lvl="0" indent="0" algn="l">
                        <a:lnSpc>
                          <a:spcPct val="150000"/>
                        </a:lnSpc>
                        <a:spcAft>
                          <a:spcPts val="0"/>
                        </a:spcAft>
                      </a:pPr>
                      <a:r>
                        <a:rPr lang="ru-RU" sz="1200" dirty="0">
                          <a:effectLst/>
                        </a:rPr>
                        <a:t>Минимальная длина ключа шифрования является не установлена .</a:t>
                      </a:r>
                      <a:endParaRPr lang="ru-RU" sz="1400" dirty="0">
                        <a:effectLst/>
                        <a:latin typeface="Times New Roman" panose="02020603050405020304" pitchFamily="18" charset="0"/>
                        <a:ea typeface="Times New Roman" panose="02020603050405020304" pitchFamily="18" charset="0"/>
                      </a:endParaRPr>
                    </a:p>
                  </a:txBody>
                  <a:tcPr marL="17823" marR="17823" marT="0" marB="0"/>
                </a:tc>
                <a:tc>
                  <a:txBody>
                    <a:bodyPr/>
                    <a:lstStyle/>
                    <a:p>
                      <a:pPr lvl="0" indent="540385" algn="l">
                        <a:lnSpc>
                          <a:spcPct val="150000"/>
                        </a:lnSpc>
                        <a:spcAft>
                          <a:spcPts val="0"/>
                        </a:spcAft>
                      </a:pPr>
                      <a:r>
                        <a:rPr lang="ru-RU" sz="1200" dirty="0">
                          <a:effectLst/>
                        </a:rPr>
                        <a:t>Спецификация позволяет устройствам согласовывать ключи шифрования размером всего один байт. Более надежная процедура генерации ключа шифрования должна быть включена в спецификацию.</a:t>
                      </a:r>
                      <a:endParaRPr lang="ru-RU" sz="1400" dirty="0">
                        <a:effectLst/>
                        <a:latin typeface="Times New Roman" panose="02020603050405020304" pitchFamily="18" charset="0"/>
                        <a:ea typeface="Times New Roman" panose="02020603050405020304" pitchFamily="18" charset="0"/>
                      </a:endParaRPr>
                    </a:p>
                  </a:txBody>
                  <a:tcPr marL="17823" marR="17823" marT="0" marB="0"/>
                </a:tc>
                <a:extLst>
                  <a:ext uri="{0D108BD9-81ED-4DB2-BD59-A6C34878D82A}">
                    <a16:rowId xmlns:a16="http://schemas.microsoft.com/office/drawing/2014/main" val="952410295"/>
                  </a:ext>
                </a:extLst>
              </a:tr>
              <a:tr h="841318">
                <a:tc>
                  <a:txBody>
                    <a:bodyPr/>
                    <a:lstStyle/>
                    <a:p>
                      <a:pPr marL="85725" lvl="0" indent="0" algn="l">
                        <a:lnSpc>
                          <a:spcPct val="150000"/>
                        </a:lnSpc>
                        <a:spcAft>
                          <a:spcPts val="0"/>
                        </a:spcAft>
                      </a:pPr>
                      <a:r>
                        <a:rPr lang="ru-RU" sz="1200" dirty="0">
                          <a:effectLst/>
                        </a:rPr>
                        <a:t>Проверка подлинности пользователя не существует.</a:t>
                      </a:r>
                      <a:endParaRPr lang="ru-RU" sz="1400" dirty="0">
                        <a:effectLst/>
                        <a:latin typeface="Times New Roman" panose="02020603050405020304" pitchFamily="18" charset="0"/>
                        <a:ea typeface="Times New Roman" panose="02020603050405020304" pitchFamily="18" charset="0"/>
                      </a:endParaRPr>
                    </a:p>
                  </a:txBody>
                  <a:tcPr marL="17823" marR="17823" marT="0" marB="0">
                    <a:solidFill>
                      <a:schemeClr val="bg1"/>
                    </a:solidFill>
                  </a:tcPr>
                </a:tc>
                <a:tc>
                  <a:txBody>
                    <a:bodyPr/>
                    <a:lstStyle/>
                    <a:p>
                      <a:pPr lvl="0" indent="540385" algn="l">
                        <a:lnSpc>
                          <a:spcPct val="150000"/>
                        </a:lnSpc>
                        <a:spcAft>
                          <a:spcPts val="0"/>
                        </a:spcAft>
                      </a:pPr>
                      <a:r>
                        <a:rPr lang="ru-RU" sz="1200" dirty="0">
                          <a:effectLst/>
                        </a:rPr>
                        <a:t>В спецификации предусмотрена только аутентификация устройства. Безопасность на уровне приложения, включая аутентификацию пользователя, может быть добавлена через наложение разработчиком приложения.</a:t>
                      </a:r>
                      <a:endParaRPr lang="ru-RU" sz="1400" dirty="0">
                        <a:effectLst/>
                        <a:latin typeface="Times New Roman" panose="02020603050405020304" pitchFamily="18" charset="0"/>
                        <a:ea typeface="Times New Roman" panose="02020603050405020304" pitchFamily="18" charset="0"/>
                      </a:endParaRPr>
                    </a:p>
                  </a:txBody>
                  <a:tcPr marL="17823" marR="17823" marT="0" marB="0">
                    <a:solidFill>
                      <a:schemeClr val="bg1"/>
                    </a:solidFill>
                  </a:tcPr>
                </a:tc>
                <a:extLst>
                  <a:ext uri="{0D108BD9-81ED-4DB2-BD59-A6C34878D82A}">
                    <a16:rowId xmlns:a16="http://schemas.microsoft.com/office/drawing/2014/main" val="1359355409"/>
                  </a:ext>
                </a:extLst>
              </a:tr>
            </a:tbl>
          </a:graphicData>
        </a:graphic>
      </p:graphicFrame>
      <p:sp>
        <p:nvSpPr>
          <p:cNvPr id="4" name="Номер слайда 3">
            <a:extLst>
              <a:ext uri="{FF2B5EF4-FFF2-40B4-BE49-F238E27FC236}">
                <a16:creationId xmlns:a16="http://schemas.microsoft.com/office/drawing/2014/main" id="{1A3C3B21-B0E8-4F74-B037-511199D8F252}"/>
              </a:ext>
            </a:extLst>
          </p:cNvPr>
          <p:cNvSpPr>
            <a:spLocks noGrp="1"/>
          </p:cNvSpPr>
          <p:nvPr>
            <p:ph type="sldNum" sz="quarter" idx="12"/>
          </p:nvPr>
        </p:nvSpPr>
        <p:spPr/>
        <p:txBody>
          <a:bodyPr/>
          <a:lstStyle/>
          <a:p>
            <a:pPr rtl="0"/>
            <a:fld id="{E31375A4-56A4-47D6-9801-1991572033F7}" type="slidenum">
              <a:rPr lang="ru-RU" smtClean="0"/>
              <a:t>7</a:t>
            </a:fld>
            <a:endParaRPr lang="ru-RU" dirty="0"/>
          </a:p>
        </p:txBody>
      </p:sp>
    </p:spTree>
    <p:extLst>
      <p:ext uri="{BB962C8B-B14F-4D97-AF65-F5344CB8AC3E}">
        <p14:creationId xmlns:p14="http://schemas.microsoft.com/office/powerpoint/2010/main" val="331492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8FFE61-2CE9-4CB7-A09B-4E55B015278A}"/>
              </a:ext>
            </a:extLst>
          </p:cNvPr>
          <p:cNvSpPr>
            <a:spLocks noGrp="1"/>
          </p:cNvSpPr>
          <p:nvPr>
            <p:ph type="title"/>
          </p:nvPr>
        </p:nvSpPr>
        <p:spPr>
          <a:xfrm>
            <a:off x="1295400" y="134203"/>
            <a:ext cx="9601200" cy="712472"/>
          </a:xfrm>
        </p:spPr>
        <p:txBody>
          <a:bodyPr/>
          <a:lstStyle/>
          <a:p>
            <a:r>
              <a:rPr lang="ru-RU" dirty="0"/>
              <a:t>Основа вектора атаки </a:t>
            </a:r>
            <a:r>
              <a:rPr lang="ru-RU" dirty="0" err="1"/>
              <a:t>BlueBorne</a:t>
            </a:r>
            <a:r>
              <a:rPr lang="ru-RU" dirty="0"/>
              <a:t>:</a:t>
            </a:r>
          </a:p>
        </p:txBody>
      </p:sp>
      <p:sp>
        <p:nvSpPr>
          <p:cNvPr id="3" name="Объект 2">
            <a:extLst>
              <a:ext uri="{FF2B5EF4-FFF2-40B4-BE49-F238E27FC236}">
                <a16:creationId xmlns:a16="http://schemas.microsoft.com/office/drawing/2014/main" id="{CB85AF90-59F3-40DB-AAAC-F7307984F08B}"/>
              </a:ext>
            </a:extLst>
          </p:cNvPr>
          <p:cNvSpPr>
            <a:spLocks noGrp="1"/>
          </p:cNvSpPr>
          <p:nvPr>
            <p:ph idx="1"/>
          </p:nvPr>
        </p:nvSpPr>
        <p:spPr>
          <a:xfrm>
            <a:off x="677694" y="943582"/>
            <a:ext cx="10836612" cy="5184844"/>
          </a:xfrm>
        </p:spPr>
        <p:txBody>
          <a:bodyPr>
            <a:normAutofit lnSpcReduction="10000"/>
          </a:bodyPr>
          <a:lstStyle/>
          <a:p>
            <a:r>
              <a:rPr lang="ru-RU" dirty="0"/>
              <a:t>SMP (</a:t>
            </a:r>
            <a:r>
              <a:rPr lang="ru-RU" dirty="0" err="1"/>
              <a:t>Security</a:t>
            </a:r>
            <a:r>
              <a:rPr lang="ru-RU" dirty="0"/>
              <a:t> </a:t>
            </a:r>
            <a:r>
              <a:rPr lang="ru-RU" dirty="0" err="1"/>
              <a:t>Manager</a:t>
            </a:r>
            <a:r>
              <a:rPr lang="ru-RU" dirty="0"/>
              <a:t> </a:t>
            </a:r>
            <a:r>
              <a:rPr lang="ru-RU" dirty="0" err="1"/>
              <a:t>Protocol</a:t>
            </a:r>
            <a:r>
              <a:rPr lang="ru-RU" dirty="0"/>
              <a:t>). Проблема SMP в основах </a:t>
            </a:r>
            <a:r>
              <a:rPr lang="ru-RU" dirty="0" err="1"/>
              <a:t>Bluetooth</a:t>
            </a:r>
            <a:r>
              <a:rPr lang="ru-RU" dirty="0"/>
              <a:t> связи заключается в принципе объединения и привязки устройств с помощью их уникальных идентификаторов.</a:t>
            </a:r>
          </a:p>
          <a:p>
            <a:r>
              <a:rPr lang="ru-RU" dirty="0"/>
              <a:t>Переполнение стека L2CAP</a:t>
            </a:r>
            <a:r>
              <a:rPr lang="ru-RU" b="1" dirty="0"/>
              <a:t>. </a:t>
            </a:r>
            <a:r>
              <a:rPr lang="ru-RU" dirty="0"/>
              <a:t>Во время создания нового соединения участники генерируют пакеты- конфигурацию запросов и ответов. Эти пакеты содержат основную информацию о будущем соединении и используются для базовой конфигурации.</a:t>
            </a:r>
          </a:p>
          <a:p>
            <a:r>
              <a:rPr lang="ru-RU" dirty="0"/>
              <a:t>Утечка данных из SDP (</a:t>
            </a:r>
            <a:r>
              <a:rPr lang="ru-RU" dirty="0" err="1"/>
              <a:t>Service</a:t>
            </a:r>
            <a:r>
              <a:rPr lang="ru-RU" dirty="0"/>
              <a:t> </a:t>
            </a:r>
            <a:r>
              <a:rPr lang="ru-RU" dirty="0" err="1"/>
              <a:t>Discovery</a:t>
            </a:r>
            <a:r>
              <a:rPr lang="ru-RU" dirty="0"/>
              <a:t> </a:t>
            </a:r>
            <a:r>
              <a:rPr lang="ru-RU" dirty="0" err="1"/>
              <a:t>Protocol</a:t>
            </a:r>
            <a:r>
              <a:rPr lang="ru-RU" dirty="0"/>
              <a:t>) SDP позволяет получить доступ ко всем сервисам и приложениям, которые поддерживает устройство. Этот сервис работает с L2CAP. Когда соединение будет установлено, клиент ответит, отправив запрос. Если ответ содержит информацию о MTU(максимальный размер пакета), то часть ответа будет возвращена, а последующие ответы будут добавлены к имеющемуся ответу. </a:t>
            </a:r>
          </a:p>
          <a:p>
            <a:r>
              <a:rPr lang="ru-RU" dirty="0"/>
              <a:t>Переполнение стека BNEP (</a:t>
            </a:r>
            <a:r>
              <a:rPr lang="ru-RU" dirty="0" err="1"/>
              <a:t>Bluetooth</a:t>
            </a:r>
            <a:r>
              <a:rPr lang="ru-RU" dirty="0"/>
              <a:t> </a:t>
            </a:r>
            <a:r>
              <a:rPr lang="ru-RU" dirty="0" err="1"/>
              <a:t>network</a:t>
            </a:r>
            <a:r>
              <a:rPr lang="ru-RU" dirty="0"/>
              <a:t> </a:t>
            </a:r>
            <a:r>
              <a:rPr lang="ru-RU" dirty="0" err="1"/>
              <a:t>encapsulation</a:t>
            </a:r>
            <a:r>
              <a:rPr lang="ru-RU" dirty="0"/>
              <a:t> </a:t>
            </a:r>
            <a:r>
              <a:rPr lang="ru-RU" dirty="0" err="1"/>
              <a:t>protocol</a:t>
            </a:r>
            <a:r>
              <a:rPr lang="ru-RU" dirty="0"/>
              <a:t> - протокола инкапсуляции сети </a:t>
            </a:r>
            <a:r>
              <a:rPr lang="ru-RU" dirty="0" err="1"/>
              <a:t>Bluetooth</a:t>
            </a:r>
            <a:r>
              <a:rPr lang="ru-RU" dirty="0"/>
              <a:t>). Ошибка скрывается в попытке прочитать еще не полученную информацию, что приведет к увеличению размера буфера. Эта уязвимость позволяет переполнить 8 байт в куче после буфера любого выбранного размера.</a:t>
            </a:r>
          </a:p>
          <a:p>
            <a:endParaRPr lang="ru-RU" dirty="0"/>
          </a:p>
          <a:p>
            <a:endParaRPr lang="ru-RU" dirty="0"/>
          </a:p>
        </p:txBody>
      </p:sp>
      <p:sp>
        <p:nvSpPr>
          <p:cNvPr id="4" name="Номер слайда 3">
            <a:extLst>
              <a:ext uri="{FF2B5EF4-FFF2-40B4-BE49-F238E27FC236}">
                <a16:creationId xmlns:a16="http://schemas.microsoft.com/office/drawing/2014/main" id="{DE7D5B0D-E096-4F1B-86AF-082200CB7D56}"/>
              </a:ext>
            </a:extLst>
          </p:cNvPr>
          <p:cNvSpPr>
            <a:spLocks noGrp="1"/>
          </p:cNvSpPr>
          <p:nvPr>
            <p:ph type="sldNum" sz="quarter" idx="12"/>
          </p:nvPr>
        </p:nvSpPr>
        <p:spPr/>
        <p:txBody>
          <a:bodyPr/>
          <a:lstStyle/>
          <a:p>
            <a:pPr rtl="0"/>
            <a:fld id="{E31375A4-56A4-47D6-9801-1991572033F7}" type="slidenum">
              <a:rPr lang="ru-RU" smtClean="0"/>
              <a:t>8</a:t>
            </a:fld>
            <a:endParaRPr lang="ru-RU" dirty="0"/>
          </a:p>
        </p:txBody>
      </p:sp>
    </p:spTree>
    <p:extLst>
      <p:ext uri="{BB962C8B-B14F-4D97-AF65-F5344CB8AC3E}">
        <p14:creationId xmlns:p14="http://schemas.microsoft.com/office/powerpoint/2010/main" val="853975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C54ED6-D5C0-452C-A142-223494084554}"/>
              </a:ext>
            </a:extLst>
          </p:cNvPr>
          <p:cNvSpPr>
            <a:spLocks noGrp="1"/>
          </p:cNvSpPr>
          <p:nvPr>
            <p:ph type="title"/>
          </p:nvPr>
        </p:nvSpPr>
        <p:spPr/>
        <p:txBody>
          <a:bodyPr/>
          <a:lstStyle/>
          <a:p>
            <a:r>
              <a:rPr lang="ru-RU" dirty="0"/>
              <a:t>Уязвимости на разных системах </a:t>
            </a:r>
          </a:p>
        </p:txBody>
      </p:sp>
      <p:sp>
        <p:nvSpPr>
          <p:cNvPr id="3" name="Объект 2">
            <a:extLst>
              <a:ext uri="{FF2B5EF4-FFF2-40B4-BE49-F238E27FC236}">
                <a16:creationId xmlns:a16="http://schemas.microsoft.com/office/drawing/2014/main" id="{D969AFB5-B8DB-49D8-8A70-34037DC13036}"/>
              </a:ext>
            </a:extLst>
          </p:cNvPr>
          <p:cNvSpPr>
            <a:spLocks noGrp="1"/>
          </p:cNvSpPr>
          <p:nvPr>
            <p:ph idx="1"/>
          </p:nvPr>
        </p:nvSpPr>
        <p:spPr/>
        <p:txBody>
          <a:bodyPr>
            <a:normAutofit fontScale="92500" lnSpcReduction="10000"/>
          </a:bodyPr>
          <a:lstStyle/>
          <a:p>
            <a:pPr lvl="0"/>
            <a:r>
              <a:rPr lang="en-US" dirty="0"/>
              <a:t>CVE-2017-1000251. RCE (Remote Code Execution) в </a:t>
            </a:r>
            <a:r>
              <a:rPr lang="ru-RU" dirty="0"/>
              <a:t>ядре</a:t>
            </a:r>
            <a:r>
              <a:rPr lang="en-US" dirty="0"/>
              <a:t> Linux;</a:t>
            </a:r>
            <a:endParaRPr lang="ru-RU" dirty="0"/>
          </a:p>
          <a:p>
            <a:pPr lvl="0"/>
            <a:r>
              <a:rPr lang="ru-RU" dirty="0"/>
              <a:t>CVE-2017-1000250. Уязвимость утечки данных в стеке </a:t>
            </a:r>
            <a:r>
              <a:rPr lang="ru-RU" dirty="0" err="1"/>
              <a:t>Bluetooth</a:t>
            </a:r>
            <a:r>
              <a:rPr lang="ru-RU" dirty="0"/>
              <a:t> в </a:t>
            </a:r>
            <a:r>
              <a:rPr lang="ru-RU" dirty="0" err="1"/>
              <a:t>Linux</a:t>
            </a:r>
            <a:r>
              <a:rPr lang="ru-RU" dirty="0"/>
              <a:t>;</a:t>
            </a:r>
          </a:p>
          <a:p>
            <a:pPr lvl="0"/>
            <a:r>
              <a:rPr lang="ru-RU" dirty="0"/>
              <a:t>CVE-2017-0785. Уязвимость утечки данных в </a:t>
            </a:r>
            <a:r>
              <a:rPr lang="ru-RU" dirty="0" err="1"/>
              <a:t>Android</a:t>
            </a:r>
            <a:r>
              <a:rPr lang="ru-RU" dirty="0"/>
              <a:t>;</a:t>
            </a:r>
          </a:p>
          <a:p>
            <a:pPr lvl="0"/>
            <a:r>
              <a:rPr lang="ru-RU" dirty="0"/>
              <a:t>CVE-2017-0781. RCE в </a:t>
            </a:r>
            <a:r>
              <a:rPr lang="ru-RU" dirty="0" err="1"/>
              <a:t>Android</a:t>
            </a:r>
            <a:r>
              <a:rPr lang="ru-RU" dirty="0"/>
              <a:t>;</a:t>
            </a:r>
          </a:p>
          <a:p>
            <a:pPr lvl="0"/>
            <a:r>
              <a:rPr lang="ru-RU" dirty="0"/>
              <a:t>CVE-2017-0782. RCE в </a:t>
            </a:r>
            <a:r>
              <a:rPr lang="ru-RU" dirty="0" err="1"/>
              <a:t>Android</a:t>
            </a:r>
            <a:r>
              <a:rPr lang="ru-RU" dirty="0"/>
              <a:t>;</a:t>
            </a:r>
          </a:p>
          <a:p>
            <a:pPr lvl="0"/>
            <a:r>
              <a:rPr lang="ru-RU" dirty="0"/>
              <a:t>CVE-2017-0783. Логическая уязвимость в </a:t>
            </a:r>
            <a:r>
              <a:rPr lang="ru-RU" dirty="0" err="1"/>
              <a:t>Android</a:t>
            </a:r>
            <a:r>
              <a:rPr lang="ru-RU" dirty="0"/>
              <a:t> (</a:t>
            </a:r>
            <a:r>
              <a:rPr lang="ru-RU" dirty="0" err="1"/>
              <a:t>Bluetooth</a:t>
            </a:r>
            <a:r>
              <a:rPr lang="ru-RU" dirty="0"/>
              <a:t> </a:t>
            </a:r>
            <a:r>
              <a:rPr lang="ru-RU" dirty="0" err="1"/>
              <a:t>Pineapple</a:t>
            </a:r>
            <a:r>
              <a:rPr lang="ru-RU" dirty="0"/>
              <a:t>);</a:t>
            </a:r>
          </a:p>
          <a:p>
            <a:pPr lvl="0"/>
            <a:r>
              <a:rPr lang="ru-RU" dirty="0"/>
              <a:t>CVE-2017-8628. Логическая уязвимость в </a:t>
            </a:r>
            <a:r>
              <a:rPr lang="ru-RU" dirty="0" err="1"/>
              <a:t>Windows</a:t>
            </a:r>
            <a:r>
              <a:rPr lang="ru-RU" dirty="0"/>
              <a:t> (</a:t>
            </a:r>
            <a:r>
              <a:rPr lang="ru-RU" dirty="0" err="1"/>
              <a:t>Bluetooth</a:t>
            </a:r>
            <a:r>
              <a:rPr lang="ru-RU" dirty="0"/>
              <a:t> </a:t>
            </a:r>
            <a:r>
              <a:rPr lang="ru-RU" dirty="0" err="1"/>
              <a:t>Pineapple</a:t>
            </a:r>
            <a:r>
              <a:rPr lang="ru-RU" dirty="0"/>
              <a:t>);</a:t>
            </a:r>
          </a:p>
          <a:p>
            <a:pPr lvl="0"/>
            <a:r>
              <a:rPr lang="ru-RU" dirty="0"/>
              <a:t>CVE-2017-14315 RCE-уязвимость проприетарного протокола </a:t>
            </a:r>
            <a:r>
              <a:rPr lang="ru-RU" dirty="0" err="1"/>
              <a:t>Apple</a:t>
            </a:r>
            <a:r>
              <a:rPr lang="ru-RU" dirty="0"/>
              <a:t> </a:t>
            </a:r>
            <a:r>
              <a:rPr lang="ru-RU" dirty="0" err="1"/>
              <a:t>Low</a:t>
            </a:r>
            <a:r>
              <a:rPr lang="ru-RU" dirty="0"/>
              <a:t> </a:t>
            </a:r>
            <a:r>
              <a:rPr lang="ru-RU" dirty="0" err="1"/>
              <a:t>Energy</a:t>
            </a:r>
            <a:r>
              <a:rPr lang="ru-RU" dirty="0"/>
              <a:t> </a:t>
            </a:r>
            <a:r>
              <a:rPr lang="ru-RU" dirty="0" err="1"/>
              <a:t>Audio</a:t>
            </a:r>
            <a:r>
              <a:rPr lang="ru-RU" dirty="0"/>
              <a:t> </a:t>
            </a:r>
            <a:r>
              <a:rPr lang="ru-RU" dirty="0" err="1"/>
              <a:t>Protocol</a:t>
            </a:r>
            <a:endParaRPr lang="ru-RU" dirty="0"/>
          </a:p>
          <a:p>
            <a:endParaRPr lang="ru-RU" dirty="0"/>
          </a:p>
        </p:txBody>
      </p:sp>
      <p:sp>
        <p:nvSpPr>
          <p:cNvPr id="4" name="Номер слайда 3">
            <a:extLst>
              <a:ext uri="{FF2B5EF4-FFF2-40B4-BE49-F238E27FC236}">
                <a16:creationId xmlns:a16="http://schemas.microsoft.com/office/drawing/2014/main" id="{899CA038-DD90-45E2-89B3-DA0523759927}"/>
              </a:ext>
            </a:extLst>
          </p:cNvPr>
          <p:cNvSpPr>
            <a:spLocks noGrp="1"/>
          </p:cNvSpPr>
          <p:nvPr>
            <p:ph type="sldNum" sz="quarter" idx="12"/>
          </p:nvPr>
        </p:nvSpPr>
        <p:spPr/>
        <p:txBody>
          <a:bodyPr/>
          <a:lstStyle/>
          <a:p>
            <a:pPr rtl="0"/>
            <a:fld id="{E31375A4-56A4-47D6-9801-1991572033F7}" type="slidenum">
              <a:rPr lang="ru-RU" smtClean="0"/>
              <a:t>9</a:t>
            </a:fld>
            <a:endParaRPr lang="ru-RU" dirty="0"/>
          </a:p>
        </p:txBody>
      </p:sp>
    </p:spTree>
    <p:extLst>
      <p:ext uri="{BB962C8B-B14F-4D97-AF65-F5344CB8AC3E}">
        <p14:creationId xmlns:p14="http://schemas.microsoft.com/office/powerpoint/2010/main" val="154943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Ромбовидная сетка, 16 х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42_TF03031015.potx" id="{0A727C4B-544D-4288-9BF7-2D6FAFA96F04}" vid="{F53E4634-F5A1-4F7B-A57E-D4ECF71AE968}"/>
    </a:ext>
  </a:extLst>
</a:theme>
</file>

<file path=ppt/theme/theme2.xml><?xml version="1.0" encoding="utf-8"?>
<a:theme xmlns:a="http://schemas.openxmlformats.org/drawingml/2006/main" name="Тема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Деловая презентация с ромбовидной сеткой (широкоэкранный формат)</Template>
  <TotalTime>1220</TotalTime>
  <Words>1596</Words>
  <Application>Microsoft Office PowerPoint</Application>
  <PresentationFormat>Широкоэкранный</PresentationFormat>
  <Paragraphs>131</Paragraphs>
  <Slides>16</Slides>
  <Notes>5</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16</vt:i4>
      </vt:variant>
    </vt:vector>
  </HeadingPairs>
  <TitlesOfParts>
    <vt:vector size="19" baseType="lpstr">
      <vt:lpstr>Arial</vt:lpstr>
      <vt:lpstr>Times New Roman</vt:lpstr>
      <vt:lpstr>Ромбовидная сетка, 16 х 9</vt:lpstr>
      <vt:lpstr>Презентация PowerPoint</vt:lpstr>
      <vt:lpstr>Обзор технологии Bluetooth</vt:lpstr>
      <vt:lpstr>Классы устройств Bluetooth по управлению питанием.</vt:lpstr>
      <vt:lpstr>Инфраструктурная сеть из трех пиконетов </vt:lpstr>
      <vt:lpstr>Схематическое представление архитектуры стека протоколов Bluetooth. </vt:lpstr>
      <vt:lpstr>Режимы безопасности протокола Bluetooth</vt:lpstr>
      <vt:lpstr>Ключевые проблемы с существующей безопасностью Bluetooth 2.1 +</vt:lpstr>
      <vt:lpstr>Основа вектора атаки BlueBorne:</vt:lpstr>
      <vt:lpstr>Уязвимости на разных системах </vt:lpstr>
      <vt:lpstr>DDoS атака на Bluetooth устройство </vt:lpstr>
      <vt:lpstr>Обнаружение физического местоположения Bluetooth устройства. </vt:lpstr>
      <vt:lpstr>Реализация уязвимости CVE-2017-0785 </vt:lpstr>
      <vt:lpstr>Выполнив данный эксплоита над смартфоном на базе OS Android 7.1 были получены некоторые данные.</vt:lpstr>
      <vt:lpstr>Сравнение уязвимостей на разных версия OS</vt:lpstr>
      <vt:lpstr>Проверка окружаемых устройств</vt:lpstr>
      <vt:lpstr>Заключение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Макет заголовка</dc:title>
  <dc:creator>Пользователь Windows</dc:creator>
  <cp:lastModifiedBy>Alex Korolkov</cp:lastModifiedBy>
  <cp:revision>73</cp:revision>
  <dcterms:created xsi:type="dcterms:W3CDTF">2019-06-01T14:42:46Z</dcterms:created>
  <dcterms:modified xsi:type="dcterms:W3CDTF">2019-12-26T21:57:18Z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