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57" r:id="rId7"/>
    <p:sldId id="259" r:id="rId8"/>
    <p:sldId id="258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41" autoAdjust="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39D37AB-764B-4ACF-973B-7F810CBDA8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F04718-CFF8-40A2-B8EB-59CA1ACB85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BA4B5-D140-490E-8D03-B70012B5A6D1}" type="datetime1">
              <a:rPr lang="ru-RU" smtClean="0"/>
              <a:t>28.09.2019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5F6F49-20F3-4FD8-A6CE-7361ADD229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1807D0-F2A4-4B69-A7EC-D9A4D94890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752F2-E172-4BD4-A43A-2E23B07E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499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ED7F2-571E-4189-A38B-DB1E62DD2F92}" type="datetime1">
              <a:rPr lang="ru-RU" smtClean="0"/>
              <a:pPr/>
              <a:t>28.09.2019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61EC3-BEA3-430C-8283-68025705DDF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730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61EC3-BEA3-430C-8283-68025705DD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7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D2906-8056-4CA1-ABC0-B7F7DEAE0FFB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F975F4-506E-436A-9C05-6402C2B19925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 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8FFBC-6BFD-4061-A71F-E0318D4DCA17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Текст 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2025C2-1548-48FE-B8CE-243DA17F5A2A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Надпись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«</a:t>
            </a:r>
          </a:p>
        </p:txBody>
      </p:sp>
      <p:sp>
        <p:nvSpPr>
          <p:cNvPr id="13" name="Надпись 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BDC05-5D1B-474E-8AF1-83098C72FAD8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6" name="Текст 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 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7" name="Прямая соединительная линия 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 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655393-3842-4EBC-A45D-D0DC469C5D01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9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 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1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 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7" name="Прямая соединительная линия 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 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1609F6-20AA-425D-B397-9DD094B9083F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5F341-BACA-4EB3-B3F6-97D3B687D2DD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B2D916-09C1-4AB5-B092-B2A3028F8700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A0D3FE-F487-4A3F-A827-FE0CFA9CFC1C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CA2DE-B3B1-4AF7-B6DD-60E80FB1AF09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880021-3E3A-473E-BA37-50EBF3C61917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7CECA-9563-47EA-AD88-1CA8E60B925E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5E29A5-A403-4D9A-A9D1-66A7BC041FA3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5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AAF43F-BD89-41D8-9BB0-83B099AB69A5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5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0590C-A628-4CA5-A18D-233B6A403747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5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5199DD-0972-4A62-8225-445A76B3A47D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05AD36A-C1AC-46E3-BC5F-36B17C99BA1B}" type="datetime1">
              <a:rPr lang="ru-RU" noProof="0" smtClean="0"/>
              <a:t>28.09.2019</a:t>
            </a:fld>
            <a:endParaRPr lang="ru-RU" noProof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связи цепочки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Восстановление параметров технологии </a:t>
            </a:r>
            <a:r>
              <a:rPr lang="ru-RU" dirty="0" err="1"/>
              <a:t>блокчейн</a:t>
            </a:r>
            <a:endParaRPr lang="ru-RU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Через анализ блоков дочернего </a:t>
            </a:r>
            <a:r>
              <a:rPr lang="en-US" dirty="0"/>
              <a:t>merged</a:t>
            </a:r>
            <a:r>
              <a:rPr lang="ru-RU" dirty="0"/>
              <a:t> </a:t>
            </a:r>
            <a:r>
              <a:rPr lang="ru-RU" dirty="0" err="1"/>
              <a:t>блокчейна</a:t>
            </a:r>
            <a:endParaRPr lang="en-US" dirty="0"/>
          </a:p>
          <a:p>
            <a:pPr rtl="0"/>
            <a:r>
              <a:rPr lang="ru-RU"/>
              <a:t>Корольков А.А. </a:t>
            </a:r>
            <a:endParaRPr lang="ru-RU" dirty="0"/>
          </a:p>
        </p:txBody>
      </p:sp>
      <p:sp>
        <p:nvSpPr>
          <p:cNvPr id="20" name="Прямоугольник 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4A7B61-CFA2-4969-899B-D90FB935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D198D-40A4-4BD6-BC26-821259D5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Сценарии применения восстановленных ближний и устаревших блоков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F6D7F-C5BA-40CB-9263-EC80BEC4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b="1" dirty="0"/>
              <a:t>Оценки временной метки блока</a:t>
            </a:r>
            <a:r>
              <a:rPr lang="ru-RU" dirty="0"/>
              <a:t>: метка времени, закодированная в заголовках блоков биткойнов, не должна следовать строгим правилам синхронизации часов и, следовательно, может быть относительно ненадежной. Благодаря  </a:t>
            </a:r>
            <a:r>
              <a:rPr lang="en-US" dirty="0"/>
              <a:t>merged</a:t>
            </a:r>
            <a:r>
              <a:rPr lang="ru-RU" dirty="0"/>
              <a:t> майнингу можно получить доступ к лучшей информации о времени, как из блока дочерней криптовалюты, так и из </a:t>
            </a:r>
            <a:r>
              <a:rPr lang="ru-RU" dirty="0" err="1"/>
              <a:t>AuxPoW</a:t>
            </a:r>
            <a:r>
              <a:rPr lang="ru-RU" dirty="0"/>
              <a:t> ближних (</a:t>
            </a:r>
            <a:r>
              <a:rPr lang="en-US" dirty="0"/>
              <a:t>near</a:t>
            </a:r>
            <a:r>
              <a:rPr lang="ru-RU" dirty="0"/>
              <a:t>) блоков . </a:t>
            </a:r>
          </a:p>
          <a:p>
            <a:pPr lvl="0"/>
            <a:r>
              <a:rPr lang="ru-RU" b="1" dirty="0"/>
              <a:t>Распространение информации внутри сети</a:t>
            </a:r>
            <a:r>
              <a:rPr lang="ru-RU" dirty="0"/>
              <a:t>: близкие и несвежие блоки, восстановленные из </a:t>
            </a:r>
            <a:r>
              <a:rPr lang="ru-RU" dirty="0" err="1"/>
              <a:t>AuxPoW</a:t>
            </a:r>
            <a:r>
              <a:rPr lang="ru-RU" dirty="0"/>
              <a:t>, могут предоставить дополнительную информацию о конкретной ветви цепи, которую дополнял </a:t>
            </a:r>
            <a:r>
              <a:rPr lang="ru-RU" dirty="0" err="1"/>
              <a:t>майнер</a:t>
            </a:r>
            <a:r>
              <a:rPr lang="ru-RU" dirty="0"/>
              <a:t> в тот период времени.</a:t>
            </a:r>
          </a:p>
          <a:p>
            <a:pPr lvl="0"/>
            <a:r>
              <a:rPr lang="ru-RU" b="1" dirty="0"/>
              <a:t>Оценки скорости </a:t>
            </a:r>
            <a:r>
              <a:rPr lang="ru-RU" b="1" dirty="0" err="1"/>
              <a:t>хэширования</a:t>
            </a:r>
            <a:r>
              <a:rPr lang="ru-RU" b="1" dirty="0"/>
              <a:t> сети</a:t>
            </a:r>
            <a:r>
              <a:rPr lang="ru-RU" dirty="0"/>
              <a:t>: дополнительные выборки </a:t>
            </a:r>
            <a:r>
              <a:rPr lang="ru-RU" dirty="0" err="1"/>
              <a:t>PoW</a:t>
            </a:r>
            <a:r>
              <a:rPr lang="ru-RU" dirty="0"/>
              <a:t>, доступные через </a:t>
            </a:r>
            <a:r>
              <a:rPr lang="ru-RU" dirty="0" err="1"/>
              <a:t>AuxPoWs</a:t>
            </a:r>
            <a:r>
              <a:rPr lang="ru-RU" dirty="0"/>
              <a:t>, могут помочь оценить скорости </a:t>
            </a:r>
            <a:r>
              <a:rPr lang="ru-RU" dirty="0" err="1"/>
              <a:t>хэширования</a:t>
            </a:r>
            <a:r>
              <a:rPr lang="ru-RU" dirty="0"/>
              <a:t>, а так же могут помочь понять, сколько вычислительной мощности было разделено во время прошлых событий </a:t>
            </a:r>
            <a:r>
              <a:rPr lang="ru-RU" dirty="0" err="1"/>
              <a:t>fork</a:t>
            </a:r>
            <a:r>
              <a:rPr lang="ru-RU" dirty="0"/>
              <a:t>.</a:t>
            </a:r>
          </a:p>
          <a:p>
            <a:pPr lvl="0"/>
            <a:r>
              <a:rPr lang="ru-RU" b="1" dirty="0"/>
              <a:t>Анализ поведения </a:t>
            </a:r>
            <a:r>
              <a:rPr lang="ru-RU" b="1" dirty="0" err="1"/>
              <a:t>майнера</a:t>
            </a:r>
            <a:r>
              <a:rPr lang="ru-RU" dirty="0"/>
              <a:t>: при использовании </a:t>
            </a:r>
            <a:r>
              <a:rPr lang="ru-RU" dirty="0" err="1"/>
              <a:t>AuxPoWs</a:t>
            </a:r>
            <a:r>
              <a:rPr lang="ru-RU" dirty="0"/>
              <a:t>  могут быть применимы схемы идентификации </a:t>
            </a:r>
            <a:r>
              <a:rPr lang="ru-RU" dirty="0" err="1"/>
              <a:t>майнера</a:t>
            </a:r>
            <a:r>
              <a:rPr lang="ru-RU" dirty="0"/>
              <a:t> , так как полная транзакция </a:t>
            </a:r>
            <a:r>
              <a:rPr lang="ru-RU" dirty="0" err="1"/>
              <a:t>coinbase</a:t>
            </a:r>
            <a:r>
              <a:rPr lang="ru-RU" dirty="0"/>
              <a:t> включена в целях проверки.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2C795-04AA-447C-9684-798F3CFB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8988005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Рассмотреть особенности технологии </a:t>
            </a:r>
            <a:r>
              <a:rPr lang="en-US" dirty="0"/>
              <a:t>merged mining</a:t>
            </a:r>
            <a:endParaRPr lang="ru-RU" dirty="0"/>
          </a:p>
          <a:p>
            <a:pPr lvl="0"/>
            <a:r>
              <a:rPr lang="ru-RU" dirty="0"/>
              <a:t>Рассмотреть способы и потенциал восстановления информации из дочерних </a:t>
            </a:r>
            <a:r>
              <a:rPr lang="ru-RU" dirty="0" err="1"/>
              <a:t>блокчейнов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Проанализировать полученные данные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8136E8-DD40-4895-8E16-7D1002B0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5057240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</a:t>
            </a:r>
            <a:r>
              <a:rPr lang="en-US" dirty="0"/>
              <a:t> merged </a:t>
            </a:r>
            <a:r>
              <a:rPr lang="ru-RU" dirty="0" err="1"/>
              <a:t>майнинга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Merged</a:t>
            </a:r>
            <a:r>
              <a:rPr lang="ru-RU" dirty="0"/>
              <a:t> </a:t>
            </a:r>
            <a:r>
              <a:rPr lang="ru-RU" dirty="0" err="1"/>
              <a:t>mining</a:t>
            </a:r>
            <a:r>
              <a:rPr lang="ru-RU" dirty="0"/>
              <a:t> – это способ добычи нескольких </a:t>
            </a:r>
            <a:r>
              <a:rPr lang="ru-RU" dirty="0" err="1"/>
              <a:t>криптовалют</a:t>
            </a:r>
            <a:r>
              <a:rPr lang="ru-RU" dirty="0"/>
              <a:t>, который не требует дополнительных вычислительных мощностей.</a:t>
            </a:r>
            <a:endParaRPr lang="en-US" dirty="0"/>
          </a:p>
          <a:p>
            <a:r>
              <a:rPr lang="ru-RU" dirty="0"/>
              <a:t>По сути, </a:t>
            </a:r>
            <a:r>
              <a:rPr lang="ru-RU" dirty="0" err="1"/>
              <a:t>майнер</a:t>
            </a:r>
            <a:r>
              <a:rPr lang="ru-RU" dirty="0"/>
              <a:t> может использовать свою вычислительную мощность для одновременной добычи блоков на нескольких цепях с помощью так называемого вспомогательного доказательства работы (</a:t>
            </a:r>
            <a:r>
              <a:rPr lang="ru-RU" dirty="0" err="1"/>
              <a:t>AuxPoW</a:t>
            </a:r>
            <a:r>
              <a:rPr lang="ru-RU" dirty="0"/>
              <a:t>).</a:t>
            </a:r>
          </a:p>
          <a:p>
            <a:r>
              <a:rPr lang="ru-RU" dirty="0"/>
              <a:t>Идея </a:t>
            </a:r>
            <a:r>
              <a:rPr lang="ru-RU" dirty="0" err="1"/>
              <a:t>AuxPoW</a:t>
            </a:r>
            <a:r>
              <a:rPr lang="ru-RU" dirty="0"/>
              <a:t> заключается в том, что работа, выполненная на одном </a:t>
            </a:r>
            <a:r>
              <a:rPr lang="ru-RU" dirty="0" err="1"/>
              <a:t>блокчейне</a:t>
            </a:r>
            <a:r>
              <a:rPr lang="ru-RU" dirty="0"/>
              <a:t>, может быть использована как действительная работа на другой цепочке.</a:t>
            </a:r>
          </a:p>
          <a:p>
            <a:r>
              <a:rPr lang="ru-RU" dirty="0"/>
              <a:t>Сложность дочерней сети меньше сложности родительской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0C6F48-6612-4799-BD7D-231F054F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2148302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Схема взаимодействия блоков родительской и дочерней сети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37756"/>
            <a:ext cx="5975513" cy="5020244"/>
          </a:xfrm>
        </p:spPr>
      </p:pic>
      <p:sp>
        <p:nvSpPr>
          <p:cNvPr id="7" name="TextBox 6"/>
          <p:cNvSpPr txBox="1"/>
          <p:nvPr/>
        </p:nvSpPr>
        <p:spPr>
          <a:xfrm>
            <a:off x="6710900" y="1973522"/>
            <a:ext cx="53989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Хэш</a:t>
            </a:r>
            <a:r>
              <a:rPr lang="ru-RU" dirty="0"/>
              <a:t> блока ,который будет добыт в дочерней </a:t>
            </a:r>
          </a:p>
          <a:p>
            <a:r>
              <a:rPr lang="ru-RU" dirty="0"/>
              <a:t>сети включается в </a:t>
            </a:r>
            <a:r>
              <a:rPr lang="en-US" b="1" dirty="0" err="1"/>
              <a:t>coinbase</a:t>
            </a:r>
            <a:r>
              <a:rPr lang="en-US" dirty="0"/>
              <a:t> </a:t>
            </a:r>
            <a:r>
              <a:rPr lang="ru-RU" dirty="0"/>
              <a:t>поле </a:t>
            </a:r>
          </a:p>
          <a:p>
            <a:r>
              <a:rPr lang="ru-RU" dirty="0"/>
              <a:t>родительского блока. </a:t>
            </a:r>
          </a:p>
          <a:p>
            <a:r>
              <a:rPr lang="ru-RU" dirty="0"/>
              <a:t>Как только найдено </a:t>
            </a:r>
            <a:r>
              <a:rPr lang="ru-RU" b="1" dirty="0"/>
              <a:t>подходящее решение </a:t>
            </a:r>
          </a:p>
          <a:p>
            <a:r>
              <a:rPr lang="ru-RU" b="1" dirty="0" err="1"/>
              <a:t>PoW</a:t>
            </a:r>
            <a:r>
              <a:rPr lang="ru-RU" dirty="0"/>
              <a:t>, информация из заголовка блока </a:t>
            </a:r>
          </a:p>
          <a:p>
            <a:r>
              <a:rPr lang="ru-RU" dirty="0" err="1"/>
              <a:t>Bitcoin</a:t>
            </a:r>
            <a:r>
              <a:rPr lang="ru-RU" dirty="0"/>
              <a:t> и транзакции </a:t>
            </a:r>
            <a:r>
              <a:rPr lang="ru-RU" dirty="0" err="1"/>
              <a:t>coinbase</a:t>
            </a:r>
            <a:r>
              <a:rPr lang="ru-RU" dirty="0"/>
              <a:t> включаются в</a:t>
            </a:r>
          </a:p>
          <a:p>
            <a:r>
              <a:rPr lang="ru-RU" dirty="0"/>
              <a:t> блок </a:t>
            </a:r>
            <a:r>
              <a:rPr lang="ru-RU" dirty="0" err="1"/>
              <a:t>Namecoin</a:t>
            </a:r>
            <a:r>
              <a:rPr lang="ru-RU" dirty="0"/>
              <a:t>.</a:t>
            </a:r>
          </a:p>
          <a:p>
            <a:r>
              <a:rPr lang="ru-RU" dirty="0"/>
              <a:t>Включаемая в заголовок </a:t>
            </a:r>
          </a:p>
          <a:p>
            <a:r>
              <a:rPr lang="en-US" dirty="0" err="1"/>
              <a:t>AuxPOW</a:t>
            </a:r>
            <a:r>
              <a:rPr lang="en-US" dirty="0"/>
              <a:t> </a:t>
            </a:r>
            <a:r>
              <a:rPr lang="ru-RU" b="1" dirty="0"/>
              <a:t>ветвь </a:t>
            </a:r>
            <a:r>
              <a:rPr lang="ru-RU" b="1" dirty="0" err="1"/>
              <a:t>Merkle</a:t>
            </a:r>
            <a:r>
              <a:rPr lang="ru-RU" b="1" dirty="0"/>
              <a:t> дерева </a:t>
            </a:r>
            <a:r>
              <a:rPr lang="ru-RU" b="1" dirty="0" err="1"/>
              <a:t>Bitcoin</a:t>
            </a:r>
            <a:r>
              <a:rPr lang="ru-RU" b="1" dirty="0"/>
              <a:t> </a:t>
            </a:r>
          </a:p>
          <a:p>
            <a:r>
              <a:rPr lang="ru-RU" dirty="0"/>
              <a:t>необходима для проверки того, что</a:t>
            </a:r>
          </a:p>
          <a:p>
            <a:r>
              <a:rPr lang="ru-RU" dirty="0"/>
              <a:t> включенная транзакция </a:t>
            </a:r>
            <a:r>
              <a:rPr lang="ru-RU" dirty="0" err="1"/>
              <a:t>coinbase</a:t>
            </a:r>
            <a:r>
              <a:rPr lang="ru-RU" dirty="0"/>
              <a:t> была </a:t>
            </a:r>
          </a:p>
          <a:p>
            <a:r>
              <a:rPr lang="ru-RU" dirty="0"/>
              <a:t>частью соответствующего блока </a:t>
            </a:r>
            <a:r>
              <a:rPr lang="ru-RU" dirty="0" err="1"/>
              <a:t>Bitcoin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B672DF-FBA4-4A93-9439-E953FF80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109107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403" y="151074"/>
            <a:ext cx="9404723" cy="1288661"/>
          </a:xfrm>
        </p:spPr>
        <p:txBody>
          <a:bodyPr/>
          <a:lstStyle/>
          <a:p>
            <a:r>
              <a:rPr lang="en-US" sz="2400" dirty="0"/>
              <a:t>C</a:t>
            </a:r>
            <a:r>
              <a:rPr lang="ru-RU" sz="2400" dirty="0" err="1"/>
              <a:t>хема</a:t>
            </a:r>
            <a:r>
              <a:rPr lang="ru-RU" sz="2400" dirty="0"/>
              <a:t> распространения блоков при </a:t>
            </a:r>
            <a:r>
              <a:rPr lang="en-US" sz="2400" dirty="0"/>
              <a:t>merged</a:t>
            </a:r>
            <a:r>
              <a:rPr lang="ru-RU" sz="2400" dirty="0"/>
              <a:t> </a:t>
            </a:r>
            <a:r>
              <a:rPr lang="ru-RU" sz="2400" dirty="0" err="1"/>
              <a:t>майнинге</a:t>
            </a:r>
            <a:endParaRPr lang="ru-RU" sz="24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4"/>
          <a:stretch/>
        </p:blipFill>
        <p:spPr bwMode="auto">
          <a:xfrm>
            <a:off x="1" y="739471"/>
            <a:ext cx="12192000" cy="61185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9C6F52-A245-4A4D-8EBF-7D5043E2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2756476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восстанавливаемых блоков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8624E05-B3C0-4587-B712-356054C0F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663687"/>
            <a:ext cx="11005218" cy="3335803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3CDACAC-F385-48EA-8544-D47BEC63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3032121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A5505-957D-4035-980E-5F857B61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Шаги, чтобы считать извлеченные заголовки блоков </a:t>
            </a:r>
            <a:r>
              <a:rPr lang="en-US" sz="2400" dirty="0" err="1"/>
              <a:t>AuxPoW</a:t>
            </a:r>
            <a:r>
              <a:rPr lang="ru-RU" sz="2400" dirty="0"/>
              <a:t> устаревшими кандидатами блоков для родительской цепи.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463B62-E344-4198-A23E-662ACA6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Целевая сложность </a:t>
            </a:r>
            <a:r>
              <a:rPr lang="en-US" dirty="0" err="1"/>
              <a:t>PoW</a:t>
            </a:r>
            <a:r>
              <a:rPr lang="en-US" dirty="0"/>
              <a:t> </a:t>
            </a:r>
            <a:r>
              <a:rPr lang="ru-RU" dirty="0"/>
              <a:t>хранимая в заголовке </a:t>
            </a:r>
            <a:r>
              <a:rPr lang="ru-RU" dirty="0" err="1"/>
              <a:t>AuxPoW</a:t>
            </a:r>
            <a:r>
              <a:rPr lang="ru-RU" dirty="0"/>
              <a:t> должна быть сверена со сложностью хэша родительского блока, чтобы определить правильность </a:t>
            </a:r>
            <a:r>
              <a:rPr lang="ru-RU" dirty="0" err="1"/>
              <a:t>PoW</a:t>
            </a:r>
            <a:r>
              <a:rPr lang="ru-RU" dirty="0"/>
              <a:t> родительского блока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Чтобы установить временные рамки для эпох сложности сети </a:t>
            </a:r>
            <a:r>
              <a:rPr lang="ru-RU" dirty="0" err="1"/>
              <a:t>биткойна</a:t>
            </a:r>
            <a:r>
              <a:rPr lang="ru-RU" dirty="0"/>
              <a:t>, возможно рассматривать временную метку первого блока как начальную точку и временную метку первого блока в следующей эпохе как ее конец.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Была установлена связь между </a:t>
            </a:r>
            <a:r>
              <a:rPr lang="ru-RU" dirty="0" err="1"/>
              <a:t>AuxPoW</a:t>
            </a:r>
            <a:r>
              <a:rPr lang="ru-RU" dirty="0"/>
              <a:t> и определенной эпохой сложности в родителе, чтобы определить, достаточно ли высока сложность </a:t>
            </a:r>
            <a:r>
              <a:rPr lang="ru-RU" dirty="0" err="1"/>
              <a:t>PoW</a:t>
            </a:r>
            <a:r>
              <a:rPr lang="ru-RU" dirty="0"/>
              <a:t>, чтобы считаться действительной для родительской цепочки. Это можно сделать на основе высоты блока, которая может быть выведена, если блок связан с канонической цепью или, если блок совместим с BIP34, который определил кодирование высоты блока в транзакции </a:t>
            </a:r>
            <a:r>
              <a:rPr lang="en-US" dirty="0" err="1"/>
              <a:t>coinbase</a:t>
            </a:r>
            <a:r>
              <a:rPr lang="ru-RU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высота не будет выведена на предыдущем шаге, вместо этого используется метка времени в заголовке блока.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80828-000A-4FA1-B5D5-87140CE5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6600794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816EF-82B8-43DC-9788-0EFFC95E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Количество устаревших блоков в данных мониторинга в режиме реального времени и данных обнаруженных методом восстановления блоков из </a:t>
            </a:r>
            <a:r>
              <a:rPr lang="en-US" sz="2000" dirty="0"/>
              <a:t>merged</a:t>
            </a:r>
            <a:r>
              <a:rPr lang="ru-RU" sz="2000" dirty="0"/>
              <a:t> майнинга. </a:t>
            </a:r>
            <a:br>
              <a:rPr lang="ru-RU" sz="2000" dirty="0"/>
            </a:br>
            <a:r>
              <a:rPr lang="ru-RU" sz="2000" dirty="0"/>
              <a:t>Один столбец на графике равен 250 блокам в </a:t>
            </a:r>
            <a:r>
              <a:rPr lang="en-US" sz="2000" dirty="0"/>
              <a:t>blockchain</a:t>
            </a:r>
            <a:r>
              <a:rPr lang="ru-RU" sz="2000" dirty="0"/>
              <a:t>.</a:t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9E64B22-320E-4D60-9561-DC4CFC9129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76" y="1916167"/>
            <a:ext cx="10477848" cy="486633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CFEDB2-0EB1-4486-9043-10A7FD5E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5209925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3E890-AB71-496B-9D40-17426C57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Количество устаревших блоков, наблюдаемых при мониторинге (расширенный диапазон) и блоков из данных </a:t>
            </a:r>
            <a:r>
              <a:rPr lang="en-US" sz="2000" dirty="0"/>
              <a:t>merged</a:t>
            </a:r>
            <a:r>
              <a:rPr lang="ru-RU" sz="2000" dirty="0"/>
              <a:t> майнинга. </a:t>
            </a:r>
            <a:br>
              <a:rPr lang="ru-RU" sz="2000" dirty="0"/>
            </a:br>
            <a:r>
              <a:rPr lang="ru-RU" sz="2000" dirty="0"/>
              <a:t>Один столбец- одна эпоха сложности т.е. 2016 блоков.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98881E-14B1-42A2-A9B3-C9B1664AC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948" y="1853248"/>
            <a:ext cx="10194104" cy="484077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4A6E6D-FDB4-4140-B579-2A4E5EA8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5902921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«Цифровой ион»</Template>
  <TotalTime>0</TotalTime>
  <Words>543</Words>
  <Application>Microsoft Office PowerPoint</Application>
  <PresentationFormat>Широкоэкранный</PresentationFormat>
  <Paragraphs>50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Ион</vt:lpstr>
      <vt:lpstr>Восстановление параметров технологии блокчейн</vt:lpstr>
      <vt:lpstr>Цель работы</vt:lpstr>
      <vt:lpstr>Суть merged майнинга</vt:lpstr>
      <vt:lpstr>Схема взаимодействия блоков родительской и дочерней сети</vt:lpstr>
      <vt:lpstr>Cхема распространения блоков при merged майнинге</vt:lpstr>
      <vt:lpstr>Классификация восстанавливаемых блоков</vt:lpstr>
      <vt:lpstr>Шаги, чтобы считать извлеченные заголовки блоков AuxPoW устаревшими кандидатами блоков для родительской цепи.</vt:lpstr>
      <vt:lpstr>Количество устаревших блоков в данных мониторинга в режиме реального времени и данных обнаруженных методом восстановления блоков из merged майнинга.  Один столбец на графике равен 250 блокам в blockchain. </vt:lpstr>
      <vt:lpstr>Количество устаревших блоков, наблюдаемых при мониторинге (расширенный диапазон) и блоков из данных merged майнинга.  Один столбец- одна эпоха сложности т.е. 2016 блоков.</vt:lpstr>
      <vt:lpstr>Сценарии применения восстановленных ближний и устаревших блоков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2019-09-23T10:47:21Z</dcterms:created>
  <dcterms:modified xsi:type="dcterms:W3CDTF">2019-09-28T11:59:17Z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