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301" r:id="rId3"/>
    <p:sldId id="294" r:id="rId4"/>
    <p:sldId id="314" r:id="rId5"/>
    <p:sldId id="298" r:id="rId6"/>
    <p:sldId id="299" r:id="rId7"/>
    <p:sldId id="295" r:id="rId8"/>
    <p:sldId id="296" r:id="rId9"/>
    <p:sldId id="300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293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9227" autoAdjust="0"/>
  </p:normalViewPr>
  <p:slideViewPr>
    <p:cSldViewPr snapToGrid="0">
      <p:cViewPr varScale="1">
        <p:scale>
          <a:sx n="75" d="100"/>
          <a:sy n="75" d="100"/>
        </p:scale>
        <p:origin x="667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14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8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них,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фаззинг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основанный на грамматике не является полностью автоматическим. Такой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фаззинг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 ввода грамматики, определяющей входной формат тестируемого приложения. Эта грамматика обычно пишется от руки, и этот процесс трудоемкий и подверженный ошибкам. Тем не менее, основанный на грамматике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фаззинг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наиболее эффективным методом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фаззинга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известным сегодня для приложений со сложными структурированными входными форматами, такими как веб-браузеры, которые должны принимать в качестве входных ненадежные данные веб-страницы, включая сложные HTML-документы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75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44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Почему-то большая часть статьи про это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8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13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08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10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4529C-6D5E-4A92-998F-74AB147BAE91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B733D-54D9-4B73-838C-293D2D7A260E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56D9B-622D-4756-84A1-CDF08FDC4A5F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BFE14-1AFE-4073-B81F-1DC6F9B4C394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1DBA3-7B9A-423A-A679-96D05529FD7B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E4506-2439-4FB7-905F-A5CF46D97ACF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1E807-8D34-4EC6-87E0-A446A004191D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F997EC-0319-4A78-B268-B0B8CC62F518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71268870-8634-471C-AED5-C2280692B685}" type="datetime1">
              <a:rPr lang="ru-RU" smtClean="0"/>
              <a:t>13.03.2020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>
            <a:spLocks noGrp="1"/>
          </p:cNvSpPr>
          <p:nvPr/>
        </p:nvSpPr>
        <p:spPr>
          <a:xfrm>
            <a:off x="929729" y="1572818"/>
            <a:ext cx="10706100" cy="2182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4400" dirty="0">
                <a:cs typeface="Times New Roman" panose="02020603050405020304" pitchFamily="18" charset="0"/>
              </a:rPr>
              <a:t>«</a:t>
            </a:r>
            <a:r>
              <a:rPr lang="en-US" sz="4400" dirty="0" err="1">
                <a:cs typeface="Times New Roman" panose="02020603050405020304" pitchFamily="18" charset="0"/>
              </a:rPr>
              <a:t>Learn&amp;Fuzz</a:t>
            </a:r>
            <a:r>
              <a:rPr lang="en-US" sz="4400" dirty="0">
                <a:cs typeface="Times New Roman" panose="02020603050405020304" pitchFamily="18" charset="0"/>
              </a:rPr>
              <a:t>:</a:t>
            </a:r>
            <a:r>
              <a:rPr lang="ru-RU" sz="4400" dirty="0">
                <a:cs typeface="Times New Roman" panose="02020603050405020304" pitchFamily="18" charset="0"/>
              </a:rPr>
              <a:t> машинное обучения для генерации входных данных для </a:t>
            </a:r>
            <a:r>
              <a:rPr lang="ru-RU" sz="4400" dirty="0" err="1">
                <a:cs typeface="Times New Roman" panose="02020603050405020304" pitchFamily="18" charset="0"/>
              </a:rPr>
              <a:t>фаззинга</a:t>
            </a:r>
            <a:r>
              <a:rPr lang="ru-RU" sz="4400" dirty="0">
                <a:cs typeface="Times New Roman" panose="02020603050405020304" pitchFamily="18" charset="0"/>
              </a:rPr>
              <a:t>»</a:t>
            </a:r>
            <a:endParaRPr lang="en-US" sz="44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>
                <a:cs typeface="Times New Roman" panose="02020603050405020304" pitchFamily="18" charset="0"/>
              </a:rPr>
              <a:t>по дисциплине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>
                <a:cs typeface="Times New Roman" panose="02020603050405020304" pitchFamily="18" charset="0"/>
              </a:rPr>
              <a:t>«Анализ безопасности протоколов»</a:t>
            </a:r>
            <a:endParaRPr lang="en-US" sz="19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1707459" y="180190"/>
            <a:ext cx="8923866" cy="144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1800" b="1" dirty="0"/>
              <a:t>Санкт-Петербургский политехнический университет Петра Великого</a:t>
            </a:r>
          </a:p>
          <a:p>
            <a:pPr lvl="0" algn="ctr"/>
            <a:r>
              <a:rPr lang="ru-RU" sz="1800" b="1" dirty="0"/>
              <a:t>Институт прикладной математики и механики</a:t>
            </a:r>
          </a:p>
          <a:p>
            <a:pPr algn="ctr"/>
            <a:r>
              <a:rPr lang="ru-RU" sz="1800" b="1" dirty="0"/>
              <a:t>Высшая школа кибербезопасности и защиты информации</a:t>
            </a:r>
            <a:endParaRPr 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56659" y="3698923"/>
            <a:ext cx="8923866" cy="166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cs typeface="Times New Roman" panose="02020603050405020304" pitchFamily="18" charset="0"/>
              </a:rPr>
              <a:t>Выполнил: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cs typeface="Times New Roman" panose="02020603050405020304" pitchFamily="18" charset="0"/>
              </a:rPr>
              <a:t>студент группы 3651003/50801				А.А. Корольков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endParaRPr lang="ru-RU" sz="1800" dirty="0"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cs typeface="Times New Roman" panose="02020603050405020304" pitchFamily="18" charset="0"/>
              </a:rPr>
              <a:t>Руководитель: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cs typeface="Times New Roman" panose="02020603050405020304" pitchFamily="18" charset="0"/>
              </a:rPr>
              <a:t>к.т.н.					                  	Е.В. Жуковский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154398" y="6093035"/>
            <a:ext cx="192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Санкт-Петербург</a:t>
            </a:r>
          </a:p>
          <a:p>
            <a:pPr algn="ctr"/>
            <a:r>
              <a:rPr lang="ru-RU" sz="1600" dirty="0"/>
              <a:t>2020</a:t>
            </a:r>
          </a:p>
        </p:txBody>
      </p:sp>
      <p:pic>
        <p:nvPicPr>
          <p:cNvPr id="6" name="Picture 2" descr="http://ibks-project.ru/wp-content/uploads/2016/12/N0TVom4IQd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72" y="3622445"/>
            <a:ext cx="1600014" cy="160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335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Seq2Seq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09" y="1944624"/>
            <a:ext cx="11079480" cy="409915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1752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45827"/>
          </a:xfrm>
        </p:spPr>
        <p:txBody>
          <a:bodyPr/>
          <a:lstStyle/>
          <a:p>
            <a:r>
              <a:rPr lang="en-US" dirty="0" smtClean="0"/>
              <a:t>Seq2Seq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422400"/>
            <a:ext cx="9601200" cy="43688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В</a:t>
            </a:r>
            <a:r>
              <a:rPr lang="ru-RU" sz="2400" dirty="0" smtClean="0"/>
              <a:t>се </a:t>
            </a:r>
            <a:r>
              <a:rPr lang="ru-RU" sz="2400" dirty="0"/>
              <a:t>объекты из обучающей выборки </a:t>
            </a:r>
            <a:r>
              <a:rPr lang="ru-RU" sz="2400" dirty="0" err="1"/>
              <a:t>si</a:t>
            </a:r>
            <a:r>
              <a:rPr lang="ru-RU" sz="2400" dirty="0"/>
              <a:t> в один файл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Затем разбиваем последовательность на несколько обучающих последовательностей фиксированного размера </a:t>
            </a:r>
            <a:r>
              <a:rPr lang="ru-RU" sz="2400" dirty="0" smtClean="0"/>
              <a:t>d</a:t>
            </a:r>
            <a:endParaRPr lang="en-US" sz="2400" dirty="0" smtClean="0"/>
          </a:p>
          <a:p>
            <a:pPr marL="742950" lvl="2" indent="-285750"/>
            <a:r>
              <a:rPr lang="en-US" sz="1800" dirty="0" err="1" smtClean="0"/>
              <a:t>i</a:t>
            </a:r>
            <a:r>
              <a:rPr lang="ru-RU" sz="1800" dirty="0"/>
              <a:t>-й обучающий экземпляр </a:t>
            </a:r>
            <a:r>
              <a:rPr lang="ru-RU" sz="1800" dirty="0" err="1"/>
              <a:t>ti</a:t>
            </a:r>
            <a:r>
              <a:rPr lang="ru-RU" sz="1800" dirty="0"/>
              <a:t> = </a:t>
            </a:r>
            <a:r>
              <a:rPr lang="en-US" sz="1800" dirty="0"/>
              <a:t>S</a:t>
            </a:r>
            <a:r>
              <a:rPr lang="ru-RU" sz="1800" dirty="0"/>
              <a:t>[i ∗ d : (i + 1) ∗ d</a:t>
            </a:r>
            <a:r>
              <a:rPr lang="ru-RU" sz="1800" dirty="0" smtClean="0"/>
              <a:t>]</a:t>
            </a:r>
            <a:endParaRPr lang="en-US" sz="1800" dirty="0" smtClean="0"/>
          </a:p>
          <a:p>
            <a:pPr marL="447675" indent="-447675">
              <a:buFont typeface="+mj-lt"/>
              <a:buAutoNum type="arabicPeriod"/>
            </a:pPr>
            <a:r>
              <a:rPr lang="ru-RU" sz="2400" dirty="0" smtClean="0"/>
              <a:t>Выходная </a:t>
            </a:r>
            <a:r>
              <a:rPr lang="ru-RU" sz="2400" dirty="0"/>
              <a:t>последовательность для каждой обучающей последовательности-это входная последовательность, сдвинутая на 1 позицию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Модель </a:t>
            </a:r>
            <a:r>
              <a:rPr lang="ru-RU" sz="2400" dirty="0" smtClean="0"/>
              <a:t>обучается </a:t>
            </a:r>
            <a:r>
              <a:rPr lang="ru-RU" sz="2400" dirty="0"/>
              <a:t>от начала до конца, чтобы изучить генеративную модель по набору всех обучающих экземпляров.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9776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14707"/>
          </a:xfrm>
        </p:spPr>
        <p:txBody>
          <a:bodyPr/>
          <a:lstStyle/>
          <a:p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Стратегии создание </a:t>
            </a:r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новых объектов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412240"/>
            <a:ext cx="9601200" cy="46837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NoSample</a:t>
            </a:r>
            <a:r>
              <a:rPr lang="ru-RU" sz="2400" dirty="0"/>
              <a:t>: </a:t>
            </a:r>
            <a:r>
              <a:rPr lang="ru-RU" sz="2400" dirty="0" smtClean="0"/>
              <a:t>используется изученное </a:t>
            </a:r>
            <a:r>
              <a:rPr lang="ru-RU" sz="2400" dirty="0"/>
              <a:t>распределение, чтобы точно предсказать лучший символ, заданный префиксом</a:t>
            </a:r>
            <a:r>
              <a:rPr lang="ru-RU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Sample</a:t>
            </a:r>
            <a:r>
              <a:rPr lang="ru-RU" sz="2400" dirty="0"/>
              <a:t>: использует изученное распределение для выборки следующих символов (вместо выбора самого вероятного символа) 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err="1"/>
              <a:t>SampleSpace</a:t>
            </a:r>
            <a:r>
              <a:rPr lang="ru-RU" sz="2400" dirty="0"/>
              <a:t>: </a:t>
            </a:r>
            <a:r>
              <a:rPr lang="ru-RU" sz="2400" dirty="0" smtClean="0"/>
              <a:t>комбинация </a:t>
            </a:r>
            <a:r>
              <a:rPr lang="ru-RU" sz="2400" dirty="0" err="1" smtClean="0"/>
              <a:t>Sample</a:t>
            </a:r>
            <a:r>
              <a:rPr lang="ru-RU" sz="2400" b="1" dirty="0" smtClean="0"/>
              <a:t> </a:t>
            </a:r>
            <a:r>
              <a:rPr lang="ru-RU" sz="2400" dirty="0"/>
              <a:t>и </a:t>
            </a:r>
            <a:r>
              <a:rPr lang="ru-RU" sz="2400" dirty="0" err="1" smtClean="0"/>
              <a:t>NoSample</a:t>
            </a:r>
            <a:r>
              <a:rPr lang="ru-RU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Производится выборка </a:t>
            </a:r>
            <a:r>
              <a:rPr lang="ru-RU" sz="2400" dirty="0"/>
              <a:t>распределения  следующих символов только тогда, когда текущая последовательность префиксов заканчивается пробелом, </a:t>
            </a:r>
            <a:r>
              <a:rPr lang="ru-RU" sz="2400" dirty="0" smtClean="0"/>
              <a:t>и далее </a:t>
            </a:r>
            <a:r>
              <a:rPr lang="ru-RU" sz="2400" dirty="0"/>
              <a:t>использует наиболее вероятный символ из </a:t>
            </a:r>
            <a:r>
              <a:rPr lang="ru-RU" sz="2400" u="sng" dirty="0"/>
              <a:t>выбранного распределения</a:t>
            </a:r>
            <a:r>
              <a:rPr lang="ru-RU" sz="2400" dirty="0"/>
              <a:t> в середине последовательностей, аналогично стратегии </a:t>
            </a:r>
            <a:r>
              <a:rPr lang="ru-RU" sz="2400" dirty="0" err="1"/>
              <a:t>NoSample</a:t>
            </a:r>
            <a:r>
              <a:rPr lang="ru-RU" sz="2400" dirty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1914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SampleFuzz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46238"/>
            <a:ext cx="9587315" cy="452123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386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77907"/>
          </a:xfrm>
        </p:spPr>
        <p:txBody>
          <a:bodyPr/>
          <a:lstStyle/>
          <a:p>
            <a:r>
              <a:rPr lang="ru-RU" dirty="0" smtClean="0"/>
              <a:t>Показатели эффективности </a:t>
            </a:r>
            <a:r>
              <a:rPr lang="ru-RU" dirty="0" err="1" smtClean="0"/>
              <a:t>фаззинга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1503681"/>
            <a:ext cx="10288793" cy="4287520"/>
          </a:xfrm>
        </p:spPr>
        <p:txBody>
          <a:bodyPr/>
          <a:lstStyle/>
          <a:p>
            <a:r>
              <a:rPr lang="ru-RU" b="1" dirty="0" smtClean="0"/>
              <a:t>Покрытие кода</a:t>
            </a:r>
            <a:r>
              <a:rPr lang="ru-RU" dirty="0" smtClean="0"/>
              <a:t>: </a:t>
            </a:r>
            <a:r>
              <a:rPr lang="ru-RU" dirty="0"/>
              <a:t>набор всех уникальных инструкций, выполненных во время этого </a:t>
            </a:r>
            <a:r>
              <a:rPr lang="ru-RU" dirty="0" smtClean="0"/>
              <a:t>теста</a:t>
            </a:r>
          </a:p>
          <a:p>
            <a:r>
              <a:rPr lang="ru-RU" b="1" dirty="0"/>
              <a:t>Процент успешного </a:t>
            </a:r>
            <a:r>
              <a:rPr lang="ru-RU" b="1" dirty="0" smtClean="0"/>
              <a:t>прохождения: </a:t>
            </a:r>
            <a:r>
              <a:rPr lang="ru-RU" dirty="0" smtClean="0"/>
              <a:t>проверяется </a:t>
            </a:r>
            <a:r>
              <a:rPr lang="ru-RU" dirty="0"/>
              <a:t>наличие сообщений об ошибках синтаксического анализа в журнале выполнения </a:t>
            </a:r>
            <a:r>
              <a:rPr lang="ru-RU" dirty="0" smtClean="0"/>
              <a:t>PDF-анализатора</a:t>
            </a:r>
          </a:p>
          <a:p>
            <a:r>
              <a:rPr lang="ru-RU" b="1" dirty="0" smtClean="0"/>
              <a:t>Ошибки</a:t>
            </a:r>
            <a:r>
              <a:rPr lang="ru-RU" dirty="0" smtClean="0"/>
              <a:t>: выполнение под </a:t>
            </a:r>
            <a:r>
              <a:rPr lang="ru-RU" dirty="0"/>
              <a:t>контролем </a:t>
            </a:r>
            <a:r>
              <a:rPr lang="ru-RU" dirty="0" smtClean="0"/>
              <a:t>инструмента </a:t>
            </a:r>
            <a:r>
              <a:rPr lang="en-US" dirty="0"/>
              <a:t>runtime</a:t>
            </a:r>
            <a:r>
              <a:rPr lang="ru-RU" dirty="0"/>
              <a:t> мониторинга</a:t>
            </a:r>
            <a:r>
              <a:rPr lang="ru-RU" dirty="0" smtClean="0"/>
              <a:t> </a:t>
            </a:r>
            <a:r>
              <a:rPr lang="ru-RU" dirty="0" err="1" smtClean="0"/>
              <a:t>AppVerifier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38" y="3510599"/>
            <a:ext cx="2402523" cy="24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43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54387"/>
          </a:xfrm>
        </p:spPr>
        <p:txBody>
          <a:bodyPr/>
          <a:lstStyle/>
          <a:p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Условия обучения и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1" y="1341121"/>
            <a:ext cx="10893312" cy="4450080"/>
          </a:xfrm>
        </p:spPr>
        <p:txBody>
          <a:bodyPr/>
          <a:lstStyle/>
          <a:p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Обучающая выборка: 63К объектов из 534</a:t>
            </a:r>
            <a:r>
              <a:rPr 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минимизированных </a:t>
            </a:r>
            <a:r>
              <a:rPr 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PDF</a:t>
            </a:r>
            <a:endParaRPr lang="ru-RU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Основной файл к которому добавляется </a:t>
            </a:r>
            <a:r>
              <a:rPr lang="ru-RU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фаззированный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объект – </a:t>
            </a:r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хост </a:t>
            </a:r>
            <a:r>
              <a:rPr lang="en-US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(host)</a:t>
            </a:r>
          </a:p>
          <a:p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Базовое </a:t>
            </a:r>
            <a:r>
              <a:rPr lang="ru-RU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покрытие </a:t>
            </a:r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кода (</a:t>
            </a:r>
            <a:r>
              <a:rPr lang="en-US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baseline)</a:t>
            </a:r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– покрытие кода </a:t>
            </a:r>
            <a:r>
              <a:rPr lang="ru-RU" dirty="0"/>
              <a:t>1000 </a:t>
            </a:r>
            <a:r>
              <a:rPr lang="ru-RU" dirty="0" smtClean="0"/>
              <a:t>объектов из 63К обучающих, точка отсчета для оценки результатов</a:t>
            </a:r>
          </a:p>
          <a:p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Выбраны 3 </a:t>
            </a:r>
            <a:r>
              <a:rPr lang="ru-RU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хост файла  </a:t>
            </a:r>
            <a:r>
              <a:rPr lang="ru-RU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размером </a:t>
            </a:r>
            <a:r>
              <a:rPr lang="ru-RU" dirty="0" smtClean="0"/>
              <a:t>26кб</a:t>
            </a:r>
            <a:r>
              <a:rPr lang="ru-RU" dirty="0"/>
              <a:t>, 33кб и 16кб </a:t>
            </a:r>
            <a:r>
              <a:rPr lang="ru-RU" dirty="0" smtClean="0"/>
              <a:t>соответственно из 534</a:t>
            </a:r>
            <a:endParaRPr lang="ru-RU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38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0518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+mn-lt"/>
              </a:rPr>
              <a:t>Сравнение покрытие кода исходных файлов и тестового набора</a:t>
            </a:r>
            <a:endParaRPr lang="ru-RU" dirty="0">
              <a:latin typeface="+mn-lt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64" y="1209040"/>
            <a:ext cx="8287871" cy="492648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95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стратегий создания новых объектов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440" y="1981201"/>
            <a:ext cx="4644522" cy="3809999"/>
          </a:xfrm>
        </p:spPr>
        <p:txBody>
          <a:bodyPr/>
          <a:lstStyle/>
          <a:p>
            <a:r>
              <a:rPr lang="ru-RU" dirty="0" smtClean="0"/>
              <a:t>Процент успешность тестирования  для двух стратегий с разным количеством эпох </a:t>
            </a:r>
          </a:p>
          <a:p>
            <a:pPr lvl="1"/>
            <a:r>
              <a:rPr lang="ru-RU" dirty="0"/>
              <a:t>Лучшая </a:t>
            </a:r>
            <a:r>
              <a:rPr lang="ru-RU" dirty="0" smtClean="0"/>
              <a:t>-</a:t>
            </a:r>
            <a:r>
              <a:rPr lang="ru-RU" dirty="0"/>
              <a:t>97%, полученная с </a:t>
            </a:r>
            <a:r>
              <a:rPr lang="ru-RU" dirty="0" err="1"/>
              <a:t>SampleSpace</a:t>
            </a:r>
            <a:r>
              <a:rPr lang="ru-RU" dirty="0"/>
              <a:t> и 50 </a:t>
            </a:r>
            <a:r>
              <a:rPr lang="ru-RU" dirty="0" smtClean="0"/>
              <a:t>эпохами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спешность практически </a:t>
            </a:r>
            <a:r>
              <a:rPr lang="ru-RU" dirty="0"/>
              <a:t>одинакова независимо от используемого хост-файла </a:t>
            </a:r>
            <a:r>
              <a:rPr lang="ru-RU" dirty="0" smtClean="0"/>
              <a:t>PDF (не отображено на графике)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17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62" y="1774827"/>
            <a:ext cx="7202038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72721"/>
            <a:ext cx="9601200" cy="660399"/>
          </a:xfrm>
        </p:spPr>
        <p:txBody>
          <a:bodyPr>
            <a:normAutofit/>
          </a:bodyPr>
          <a:lstStyle/>
          <a:p>
            <a:r>
              <a:rPr lang="ru-RU" dirty="0"/>
              <a:t>Тестирование </a:t>
            </a:r>
            <a:r>
              <a:rPr lang="ru-RU" dirty="0" smtClean="0"/>
              <a:t>покрытия кода стратегиями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1002671"/>
            <a:ext cx="10200640" cy="585532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0187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/>
          <a:lstStyle/>
          <a:p>
            <a:r>
              <a:rPr lang="ru-RU" dirty="0" smtClean="0"/>
              <a:t>Сравнение покрытия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3625847"/>
            <a:ext cx="9601200" cy="2165353"/>
          </a:xfrm>
        </p:spPr>
        <p:txBody>
          <a:bodyPr/>
          <a:lstStyle/>
          <a:p>
            <a:r>
              <a:rPr lang="ru-RU" dirty="0" smtClean="0"/>
              <a:t>Пример:</a:t>
            </a:r>
            <a:r>
              <a:rPr lang="en-US" dirty="0" smtClean="0"/>
              <a:t> </a:t>
            </a:r>
            <a:r>
              <a:rPr lang="ru-RU" dirty="0" smtClean="0"/>
              <a:t>Набор </a:t>
            </a:r>
            <a:r>
              <a:rPr lang="en-US" dirty="0" smtClean="0"/>
              <a:t>Sample-40e </a:t>
            </a:r>
            <a:r>
              <a:rPr lang="ru-RU" dirty="0" smtClean="0"/>
              <a:t>не включил в себя 1680 функций из набора </a:t>
            </a:r>
            <a:r>
              <a:rPr lang="en-US" dirty="0" smtClean="0"/>
              <a:t>SampleSpace-40e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78560"/>
            <a:ext cx="10306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3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C8E2E-A49E-419B-BFA6-6810B8E6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35667"/>
          </a:xfrm>
        </p:spPr>
        <p:txBody>
          <a:bodyPr/>
          <a:lstStyle/>
          <a:p>
            <a:r>
              <a:rPr lang="ru-RU" dirty="0"/>
              <a:t>Цель рассмотренного исследования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A22DD-844B-4251-92DF-0561633A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1"/>
            <a:ext cx="9601200" cy="48869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900" dirty="0"/>
              <a:t>Рассмотреть методы </a:t>
            </a:r>
            <a:r>
              <a:rPr lang="ru-RU" sz="2900" dirty="0" err="1"/>
              <a:t>фаззинга</a:t>
            </a:r>
            <a:r>
              <a:rPr lang="ru-RU" sz="2900" dirty="0"/>
              <a:t> и структуру </a:t>
            </a:r>
            <a:r>
              <a:rPr lang="en-US" sz="2900" dirty="0"/>
              <a:t>PDF </a:t>
            </a:r>
            <a:r>
              <a:rPr lang="ru-RU" sz="2900" dirty="0"/>
              <a:t>файла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Обучить модель для автоматической генерации входных грамматик из образцовых входных данных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Применить  рекуррентные нейронные сети seq2seq в качестве генеративной модели </a:t>
            </a:r>
          </a:p>
          <a:p>
            <a:pPr>
              <a:lnSpc>
                <a:spcPct val="120000"/>
              </a:lnSpc>
            </a:pPr>
            <a:r>
              <a:rPr lang="ru-RU" sz="2900" dirty="0"/>
              <a:t>Применить несколько методов для создания новых объектов PDF </a:t>
            </a:r>
            <a:endParaRPr lang="ru-RU" sz="2900" dirty="0" smtClean="0"/>
          </a:p>
          <a:p>
            <a:pPr>
              <a:lnSpc>
                <a:spcPct val="120000"/>
              </a:lnSpc>
            </a:pPr>
            <a:r>
              <a:rPr lang="ru-RU" sz="2900" dirty="0" smtClean="0"/>
              <a:t>Изучить </a:t>
            </a:r>
            <a:r>
              <a:rPr lang="ru-RU" sz="2900" dirty="0"/>
              <a:t>результаты покрытия кода и </a:t>
            </a:r>
            <a:r>
              <a:rPr lang="ru-RU" sz="2900" dirty="0" smtClean="0"/>
              <a:t>успешности</a:t>
            </a:r>
            <a:r>
              <a:rPr lang="en-US" sz="2900" dirty="0" smtClean="0"/>
              <a:t>(%)</a:t>
            </a:r>
            <a:r>
              <a:rPr lang="ru-RU" sz="2900" dirty="0" smtClean="0"/>
              <a:t> </a:t>
            </a:r>
            <a:r>
              <a:rPr lang="ru-RU" sz="2900" dirty="0"/>
              <a:t>прохождения тестов </a:t>
            </a:r>
            <a:r>
              <a:rPr lang="ru-RU" sz="2900" dirty="0" err="1"/>
              <a:t>парсера</a:t>
            </a:r>
            <a:r>
              <a:rPr lang="ru-RU" sz="2900" dirty="0"/>
              <a:t> </a:t>
            </a:r>
            <a:r>
              <a:rPr lang="en-US" sz="2900" dirty="0" smtClean="0"/>
              <a:t>Microsoft Edge PDF</a:t>
            </a:r>
            <a:r>
              <a:rPr lang="en-US" sz="2900" dirty="0"/>
              <a:t>.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Сравнить с методами случайного </a:t>
            </a:r>
            <a:r>
              <a:rPr lang="ru-RU" sz="2900" dirty="0" err="1"/>
              <a:t>фаззинга</a:t>
            </a:r>
            <a:endParaRPr lang="ru-RU" sz="2900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Изучить  связь между покрытием и </a:t>
            </a:r>
            <a:r>
              <a:rPr lang="ru-RU" sz="2900" dirty="0" smtClean="0"/>
              <a:t>% прохождения тестов</a:t>
            </a:r>
          </a:p>
          <a:p>
            <a:pPr lvl="1">
              <a:lnSpc>
                <a:spcPct val="120000"/>
              </a:lnSpc>
            </a:pPr>
            <a:r>
              <a:rPr lang="ru-RU" sz="2900" dirty="0" smtClean="0"/>
              <a:t>Сравнить новый,  разработанный метод генерации </a:t>
            </a:r>
            <a:endParaRPr lang="en-US" sz="2900" dirty="0"/>
          </a:p>
          <a:p>
            <a:pPr lvl="1">
              <a:lnSpc>
                <a:spcPct val="120000"/>
              </a:lnSpc>
            </a:pPr>
            <a:endParaRPr lang="ru-RU" sz="2900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B49D20-62AB-472A-BB76-9F0233E9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endParaRPr lang="ru-RU" dirty="0"/>
          </a:p>
        </p:txBody>
      </p:sp>
      <p:pic>
        <p:nvPicPr>
          <p:cNvPr id="4098" name="Picture 2" descr="Картинки по запросу &quot;pdf edge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6" t="18437" r="37748" b="19413"/>
          <a:stretch/>
        </p:blipFill>
        <p:spPr bwMode="auto">
          <a:xfrm>
            <a:off x="10383072" y="4023361"/>
            <a:ext cx="164592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8090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45827"/>
          </a:xfrm>
        </p:spPr>
        <p:txBody>
          <a:bodyPr/>
          <a:lstStyle/>
          <a:p>
            <a:r>
              <a:rPr lang="ru-RU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Сочетание обучения модели и </a:t>
            </a:r>
            <a:r>
              <a:rPr lang="ru-RU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фаззинга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480" y="1473201"/>
            <a:ext cx="4947919" cy="4318000"/>
          </a:xfrm>
        </p:spPr>
        <p:txBody>
          <a:bodyPr/>
          <a:lstStyle/>
          <a:p>
            <a:r>
              <a:rPr lang="ru-RU" dirty="0" smtClean="0"/>
              <a:t>_</a:t>
            </a:r>
            <a:r>
              <a:rPr lang="en-US" dirty="0" smtClean="0"/>
              <a:t>+Random – </a:t>
            </a:r>
            <a:r>
              <a:rPr lang="ru-RU" dirty="0" smtClean="0"/>
              <a:t>добавление случайного изменения в случайном месте объекта </a:t>
            </a:r>
          </a:p>
          <a:p>
            <a:r>
              <a:rPr lang="ru-RU" dirty="0"/>
              <a:t>Sample-10K 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Sample-40e для генерации 10000 объектов</a:t>
            </a:r>
          </a:p>
          <a:p>
            <a:r>
              <a:rPr lang="ru-RU" dirty="0" err="1" smtClean="0"/>
              <a:t>SampleFuzz</a:t>
            </a:r>
            <a:r>
              <a:rPr lang="ru-RU" dirty="0" smtClean="0"/>
              <a:t> с параметрами </a:t>
            </a:r>
            <a:r>
              <a:rPr lang="ru-RU" dirty="0" err="1"/>
              <a:t>tfuzz</a:t>
            </a:r>
            <a:r>
              <a:rPr lang="ru-RU" dirty="0"/>
              <a:t> = 0.9 и порогом </a:t>
            </a:r>
            <a:r>
              <a:rPr lang="ru-RU" dirty="0" err="1"/>
              <a:t>pt</a:t>
            </a:r>
            <a:r>
              <a:rPr lang="ru-RU" dirty="0"/>
              <a:t> = 0.9.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20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27" y="1402081"/>
            <a:ext cx="6296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1152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205" y="209983"/>
            <a:ext cx="8126207" cy="630238"/>
          </a:xfrm>
        </p:spPr>
        <p:txBody>
          <a:bodyPr rtlCol="0"/>
          <a:lstStyle/>
          <a:p>
            <a:r>
              <a:rPr lang="ru-RU" dirty="0" smtClean="0"/>
              <a:t>Заключение и выводы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D8F77B3-3470-4401-8424-A0CAC1C02BCB}"/>
              </a:ext>
            </a:extLst>
          </p:cNvPr>
          <p:cNvSpPr txBox="1">
            <a:spLocks/>
          </p:cNvSpPr>
          <p:nvPr/>
        </p:nvSpPr>
        <p:spPr>
          <a:xfrm>
            <a:off x="607806" y="1070846"/>
            <a:ext cx="10253234" cy="460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SampleSpace</a:t>
            </a:r>
            <a:r>
              <a:rPr lang="ru-RU" dirty="0"/>
              <a:t> имеет </a:t>
            </a:r>
            <a:r>
              <a:rPr lang="ru-RU" dirty="0" smtClean="0"/>
              <a:t>лучший %</a:t>
            </a:r>
            <a:r>
              <a:rPr lang="ru-RU" dirty="0"/>
              <a:t> </a:t>
            </a:r>
            <a:r>
              <a:rPr lang="ru-RU" dirty="0" smtClean="0"/>
              <a:t>прохождения</a:t>
            </a:r>
            <a:r>
              <a:rPr lang="ru-RU" dirty="0"/>
              <a:t>, чем </a:t>
            </a:r>
            <a:r>
              <a:rPr lang="ru-RU" dirty="0" err="1"/>
              <a:t>Sample</a:t>
            </a:r>
            <a:r>
              <a:rPr lang="ru-RU" dirty="0"/>
              <a:t>, но </a:t>
            </a:r>
            <a:r>
              <a:rPr lang="ru-RU" dirty="0" err="1"/>
              <a:t>Sample</a:t>
            </a:r>
            <a:r>
              <a:rPr lang="ru-RU" dirty="0"/>
              <a:t> имеет лучшее </a:t>
            </a:r>
            <a:r>
              <a:rPr lang="ru-RU" dirty="0" smtClean="0"/>
              <a:t>покрытие</a:t>
            </a:r>
            <a:r>
              <a:rPr lang="ru-RU" dirty="0"/>
              <a:t>, чем </a:t>
            </a:r>
            <a:r>
              <a:rPr lang="ru-RU" dirty="0" err="1"/>
              <a:t>SampleSpace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SampleSpace</a:t>
            </a:r>
            <a:r>
              <a:rPr lang="ru-RU" dirty="0" smtClean="0"/>
              <a:t> хорошо генерирует корректные объекты. </a:t>
            </a:r>
            <a:r>
              <a:rPr lang="ru-RU" dirty="0" err="1" smtClean="0"/>
              <a:t>Sample</a:t>
            </a:r>
            <a:r>
              <a:rPr lang="ru-RU" dirty="0" smtClean="0"/>
              <a:t> с меньшей вероятность проходит </a:t>
            </a:r>
            <a:r>
              <a:rPr lang="ru-RU" dirty="0" err="1" smtClean="0"/>
              <a:t>парсинг</a:t>
            </a:r>
            <a:r>
              <a:rPr lang="ru-RU" dirty="0" smtClean="0"/>
              <a:t>, но может приводить к большему выполнению кода обработчика ошибок</a:t>
            </a:r>
          </a:p>
          <a:p>
            <a:r>
              <a:rPr lang="en-US" dirty="0" err="1" smtClean="0"/>
              <a:t>SampleFuzz</a:t>
            </a:r>
            <a:r>
              <a:rPr lang="ru-RU" dirty="0" smtClean="0"/>
              <a:t> попадает в золотую середину. Его % прохождения достаточно велик для охвата кода </a:t>
            </a:r>
            <a:r>
              <a:rPr lang="ru-RU" dirty="0" err="1" smtClean="0"/>
              <a:t>парсера</a:t>
            </a:r>
            <a:r>
              <a:rPr lang="ru-RU" dirty="0" smtClean="0"/>
              <a:t> и достаточно низок для охвата кода обработчика ошибок.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04BC3EDB-4599-467F-93FA-DDCE31033A92}"/>
              </a:ext>
            </a:extLst>
          </p:cNvPr>
          <p:cNvSpPr txBox="1">
            <a:spLocks/>
          </p:cNvSpPr>
          <p:nvPr/>
        </p:nvSpPr>
        <p:spPr>
          <a:xfrm>
            <a:off x="638205" y="1194815"/>
            <a:ext cx="10945988" cy="486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49960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E0858-5786-4E07-B40F-025F4ACB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dirty="0" err="1" smtClean="0"/>
              <a:t>фаззинга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16D88-6197-4104-BFC9-286B99A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440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err="1"/>
              <a:t>Fuzzing</a:t>
            </a:r>
            <a:r>
              <a:rPr lang="ru-RU" dirty="0"/>
              <a:t> — это процесс поиска уязвимостей в коде для анализа входных данных путем многократного тестирования синтаксического анализатора с измененными входных данных. 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Определение </a:t>
            </a:r>
            <a:r>
              <a:rPr lang="ru-RU" i="1" dirty="0"/>
              <a:t>цели.</a:t>
            </a:r>
            <a:r>
              <a:rPr lang="ru-RU" dirty="0"/>
              <a:t> На данном этапе оцениваются особенности исследуемого объекта и выбирается соответствующий метод и инструмент анализа.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Определение </a:t>
            </a:r>
            <a:r>
              <a:rPr lang="ru-RU" i="1" dirty="0"/>
              <a:t>вводимых значений.</a:t>
            </a:r>
            <a:r>
              <a:rPr lang="ru-RU" dirty="0"/>
              <a:t> Необходимо определить все возможные варианты входных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Порождение </a:t>
            </a:r>
            <a:r>
              <a:rPr lang="ru-RU" i="1" dirty="0"/>
              <a:t>некорректных данных.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Исполнение </a:t>
            </a:r>
            <a:r>
              <a:rPr lang="ru-RU" i="1" dirty="0"/>
              <a:t>некорректных данных.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Мониторинг </a:t>
            </a:r>
            <a:r>
              <a:rPr lang="ru-RU" i="1" dirty="0"/>
              <a:t>исключений.</a:t>
            </a:r>
            <a:r>
              <a:rPr lang="ru-RU" dirty="0"/>
              <a:t> Важный шаг, позволяющий оценить причины возникновения исключений.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i="1" dirty="0" smtClean="0"/>
              <a:t>Определение </a:t>
            </a:r>
            <a:r>
              <a:rPr lang="ru-RU" i="1" dirty="0"/>
              <a:t>работоспособности. </a:t>
            </a:r>
            <a:r>
              <a:rPr lang="ru-RU" dirty="0"/>
              <a:t>Определение возможности эксплуатации найденных уязвимостей.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FA80F5-04C7-48E6-BCF9-6637D1C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43114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&quot;wgitebox fuzz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1916114"/>
            <a:ext cx="81724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ru-RU" dirty="0" err="1" smtClean="0"/>
              <a:t>фаззига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469640" cy="3809999"/>
          </a:xfrm>
        </p:spPr>
        <p:txBody>
          <a:bodyPr/>
          <a:lstStyle/>
          <a:p>
            <a:r>
              <a:rPr lang="ru-RU" dirty="0" smtClean="0"/>
              <a:t>В зависимости от знаний о системе можно выделить 2 основных типа </a:t>
            </a:r>
            <a:r>
              <a:rPr lang="ru-RU" dirty="0" err="1" smtClean="0"/>
              <a:t>фаззинга</a:t>
            </a:r>
            <a:endParaRPr lang="ru-RU" dirty="0" smtClean="0"/>
          </a:p>
          <a:p>
            <a:pPr lvl="1"/>
            <a:r>
              <a:rPr lang="en-US" dirty="0" err="1" smtClean="0"/>
              <a:t>BlackBox</a:t>
            </a:r>
            <a:endParaRPr lang="en-US" dirty="0" smtClean="0"/>
          </a:p>
          <a:p>
            <a:pPr lvl="1"/>
            <a:r>
              <a:rPr lang="en-US" dirty="0" err="1" smtClean="0"/>
              <a:t>WhiteBox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9236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0951B-41D7-4E04-9C47-6F65B53E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BlackBox</a:t>
            </a:r>
            <a:r>
              <a:rPr lang="ru-RU" dirty="0"/>
              <a:t> </a:t>
            </a:r>
            <a:r>
              <a:rPr lang="ru-RU" dirty="0" err="1" smtClean="0"/>
              <a:t>фаззинг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F70EC-397E-49F9-9101-E3761012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009640" cy="3809999"/>
          </a:xfrm>
        </p:spPr>
        <p:txBody>
          <a:bodyPr/>
          <a:lstStyle/>
          <a:p>
            <a:r>
              <a:rPr lang="ru-RU" dirty="0"/>
              <a:t>Случайно измененные правильно сформированные входные </a:t>
            </a:r>
            <a:r>
              <a:rPr lang="ru-RU" dirty="0" smtClean="0"/>
              <a:t>данные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err="1"/>
              <a:t>Фаззинг</a:t>
            </a:r>
            <a:r>
              <a:rPr lang="ru-RU" dirty="0"/>
              <a:t> на базе </a:t>
            </a:r>
            <a:r>
              <a:rPr lang="ru-RU" dirty="0" smtClean="0"/>
              <a:t>грамматик/ограничений: </a:t>
            </a:r>
            <a:r>
              <a:rPr lang="ru-RU" dirty="0"/>
              <a:t>использование правил, позволяющих эмитировать правильно сформированный ввод (например, с использованием вероятностных весов)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17161C-BC28-4DB6-94AF-31FE0FD2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endParaRPr lang="ru-RU" dirty="0"/>
          </a:p>
        </p:txBody>
      </p:sp>
      <p:pic>
        <p:nvPicPr>
          <p:cNvPr id="1028" name="Picture 4" descr="Картинки по запросу &quot;фаззинг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/>
          <a:stretch/>
        </p:blipFill>
        <p:spPr bwMode="auto">
          <a:xfrm>
            <a:off x="7924800" y="67083"/>
            <a:ext cx="4267200" cy="67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398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Картинки по запросу &quot;фаззинг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07" y="3907381"/>
            <a:ext cx="7023893" cy="28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1DE38-631B-47AF-9DC6-73327180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3872707" cy="674707"/>
          </a:xfrm>
        </p:spPr>
        <p:txBody>
          <a:bodyPr/>
          <a:lstStyle/>
          <a:p>
            <a:r>
              <a:rPr lang="en-US" dirty="0" err="1"/>
              <a:t>WhiteBox</a:t>
            </a:r>
            <a:r>
              <a:rPr lang="en-US" dirty="0"/>
              <a:t> </a:t>
            </a:r>
            <a:r>
              <a:rPr lang="ru-RU" dirty="0" err="1"/>
              <a:t>фаззинг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93996-03E9-407C-88FC-9C8DD277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3484"/>
            <a:ext cx="9601200" cy="3110090"/>
          </a:xfrm>
        </p:spPr>
        <p:txBody>
          <a:bodyPr/>
          <a:lstStyle/>
          <a:p>
            <a:r>
              <a:rPr lang="ru-RU" dirty="0"/>
              <a:t>Символическое выполнение </a:t>
            </a:r>
          </a:p>
          <a:p>
            <a:pPr lvl="1"/>
            <a:r>
              <a:rPr lang="ru-RU" dirty="0"/>
              <a:t>символическое выполнение позволяет определить, какие входные данные вызывают выполнение каждой части программы.</a:t>
            </a:r>
          </a:p>
          <a:p>
            <a:r>
              <a:rPr lang="ru-RU" dirty="0"/>
              <a:t>Сбор и учет </a:t>
            </a:r>
            <a:r>
              <a:rPr lang="ru-RU" dirty="0" smtClean="0"/>
              <a:t>ограничений на вводимые </a:t>
            </a:r>
            <a:r>
              <a:rPr lang="ru-RU" dirty="0"/>
              <a:t>данные/символы</a:t>
            </a:r>
          </a:p>
          <a:p>
            <a:r>
              <a:rPr lang="ru-RU" dirty="0"/>
              <a:t>Использование генераторов вводимых данных/тестов</a:t>
            </a:r>
          </a:p>
          <a:p>
            <a:r>
              <a:rPr lang="ru-RU" dirty="0"/>
              <a:t>Может учитывать только ограничения на ввод или полную грамматику файлов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7A8C1-B532-4213-8C3E-CEE7BA80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7445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853CF-5EB7-4759-AE20-BE2A8F8E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PDF </a:t>
            </a:r>
            <a:r>
              <a:rPr lang="ru-RU" dirty="0"/>
              <a:t>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A7FD7-8C21-4856-B37D-5C7C9706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Объекты</a:t>
            </a:r>
          </a:p>
          <a:p>
            <a:pPr lvl="1"/>
            <a:r>
              <a:rPr lang="ru-RU" dirty="0"/>
              <a:t>Первая строка объекта — это его идентификатор</a:t>
            </a:r>
            <a:endParaRPr lang="ru-RU" b="1" dirty="0"/>
          </a:p>
          <a:p>
            <a:r>
              <a:rPr lang="ru-RU" b="1" dirty="0"/>
              <a:t>Таблица перекрестных ссылок</a:t>
            </a:r>
          </a:p>
          <a:p>
            <a:pPr lvl="1"/>
            <a:r>
              <a:rPr lang="ru-RU" dirty="0"/>
              <a:t>Содержит адреса объектов (в байтах), на которые ссылается документ</a:t>
            </a:r>
            <a:endParaRPr lang="ru-RU" b="1" dirty="0"/>
          </a:p>
          <a:p>
            <a:r>
              <a:rPr lang="ru-RU" b="1" dirty="0"/>
              <a:t>Трейлер (хвост)</a:t>
            </a:r>
            <a:endParaRPr lang="en-US" b="1" dirty="0"/>
          </a:p>
          <a:p>
            <a:pPr lvl="1"/>
            <a:r>
              <a:rPr lang="ru-RU" dirty="0"/>
              <a:t>Трейлер PDF-файла содержит информацию о теле </a:t>
            </a:r>
            <a:r>
              <a:rPr lang="ru-RU" dirty="0" smtClean="0"/>
              <a:t>документа</a:t>
            </a:r>
            <a:r>
              <a:rPr lang="en-US" dirty="0" smtClean="0"/>
              <a:t> </a:t>
            </a:r>
            <a:r>
              <a:rPr lang="ru-RU" dirty="0"/>
              <a:t>и адрес таблицы ссылок </a:t>
            </a:r>
            <a:r>
              <a:rPr lang="en-US" dirty="0"/>
              <a:t>(</a:t>
            </a:r>
            <a:r>
              <a:rPr lang="en-US" dirty="0" err="1"/>
              <a:t>startxref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476BF6-B5FA-400A-8BD7-C02056B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5" name="Picture 2" descr="Картинки по запросу &quot;pdf edge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6" t="18437" r="37748" b="19413"/>
          <a:stretch/>
        </p:blipFill>
        <p:spPr bwMode="auto">
          <a:xfrm>
            <a:off x="10301792" y="228601"/>
            <a:ext cx="164592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741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853CF-5EB7-4759-AE20-BE2A8F8E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PDF </a:t>
            </a:r>
            <a:r>
              <a:rPr lang="ru-RU" dirty="0"/>
              <a:t>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A7FD7-8C21-4856-B37D-5C7C9706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476BF6-B5FA-400A-8BD7-C02056B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4FB9B-3136-4557-B654-7DB5F6E6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3" y="1857903"/>
            <a:ext cx="11270244" cy="42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52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39B05-A335-4584-A901-95A6BBD0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27539"/>
          </a:xfrm>
        </p:spPr>
        <p:txBody>
          <a:bodyPr/>
          <a:lstStyle/>
          <a:p>
            <a:r>
              <a:rPr lang="en-US" dirty="0" smtClean="0"/>
              <a:t>Seq2Seq RNN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FC62D-67AF-4249-9E47-54993DD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4014651"/>
            <a:ext cx="9951720" cy="1776549"/>
          </a:xfrm>
        </p:spPr>
        <p:txBody>
          <a:bodyPr>
            <a:normAutofit/>
          </a:bodyPr>
          <a:lstStyle/>
          <a:p>
            <a:r>
              <a:rPr lang="ru-RU" sz="2400" dirty="0"/>
              <a:t>f-нелинейная функция </a:t>
            </a:r>
            <a:r>
              <a:rPr lang="ru-RU" sz="2400" dirty="0" smtClean="0"/>
              <a:t>активации</a:t>
            </a:r>
            <a:r>
              <a:rPr lang="en-US" sz="2400" dirty="0" smtClean="0"/>
              <a:t> </a:t>
            </a:r>
            <a:r>
              <a:rPr lang="ru-RU" sz="2400" dirty="0"/>
              <a:t>такая как </a:t>
            </a:r>
            <a:r>
              <a:rPr lang="ru-RU" sz="2400" dirty="0" err="1"/>
              <a:t>сигмоид</a:t>
            </a:r>
            <a:r>
              <a:rPr lang="ru-RU" sz="2400" dirty="0"/>
              <a:t>, тангенс и т. д. </a:t>
            </a:r>
            <a:endParaRPr lang="en-US" sz="2400" dirty="0" smtClean="0"/>
          </a:p>
          <a:p>
            <a:r>
              <a:rPr lang="ru-RU" sz="2400" dirty="0"/>
              <a:t>φ-это функция, такая как </a:t>
            </a:r>
            <a:r>
              <a:rPr lang="ru-RU" sz="2400" dirty="0" err="1"/>
              <a:t>softmax</a:t>
            </a:r>
            <a:r>
              <a:rPr lang="ru-RU" sz="2400" dirty="0"/>
              <a:t>, которая вычисляет распределение вероятности выхода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339A36-ED8F-4990-BC45-0F9F85F2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50" y="1610073"/>
            <a:ext cx="3551420" cy="2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7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2126</TotalTime>
  <Words>812</Words>
  <Application>Microsoft Office PowerPoint</Application>
  <PresentationFormat>Широкоэкранный</PresentationFormat>
  <Paragraphs>119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Ромбовидная сетка, 16 х 9</vt:lpstr>
      <vt:lpstr>Презентация PowerPoint</vt:lpstr>
      <vt:lpstr>Цель рассмотренного исследования </vt:lpstr>
      <vt:lpstr>Этапы фаззинга</vt:lpstr>
      <vt:lpstr>Виды фаззига</vt:lpstr>
      <vt:lpstr>BlackBox фаззинг</vt:lpstr>
      <vt:lpstr>WhiteBox фаззинг</vt:lpstr>
      <vt:lpstr>Структура PDF документа</vt:lpstr>
      <vt:lpstr>Структура PDF документа</vt:lpstr>
      <vt:lpstr>Seq2Seq RNN</vt:lpstr>
      <vt:lpstr>Архитектура Seq2Seq</vt:lpstr>
      <vt:lpstr>Seq2Seq</vt:lpstr>
      <vt:lpstr>Стратегии создание новых объектов PDF</vt:lpstr>
      <vt:lpstr>SampleFuzz</vt:lpstr>
      <vt:lpstr>Показатели эффективности фаззинга</vt:lpstr>
      <vt:lpstr>Условия обучения и тестирования</vt:lpstr>
      <vt:lpstr>Сравнение покрытие кода исходных файлов и тестового набора</vt:lpstr>
      <vt:lpstr>Тестирование стратегий создания новых объектов </vt:lpstr>
      <vt:lpstr>Тестирование покрытия кода стратегиями</vt:lpstr>
      <vt:lpstr>Сравнение покрытия кода</vt:lpstr>
      <vt:lpstr>Сочетание обучения модели и фаззинга</vt:lpstr>
      <vt:lpstr>Заключение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Пользователь Windows</dc:creator>
  <cp:lastModifiedBy>Alex Korolkov</cp:lastModifiedBy>
  <cp:revision>147</cp:revision>
  <dcterms:created xsi:type="dcterms:W3CDTF">2019-06-01T14:42:46Z</dcterms:created>
  <dcterms:modified xsi:type="dcterms:W3CDTF">2020-03-13T03:31:46Z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