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1" r:id="rId1"/>
    <p:sldMasterId id="2147483712" r:id="rId2"/>
  </p:sldMasterIdLst>
  <p:notesMasterIdLst>
    <p:notesMasterId r:id="rId20"/>
  </p:notesMasterIdLst>
  <p:sldIdLst>
    <p:sldId id="275" r:id="rId3"/>
    <p:sldId id="273" r:id="rId4"/>
    <p:sldId id="257" r:id="rId5"/>
    <p:sldId id="260" r:id="rId6"/>
    <p:sldId id="261" r:id="rId7"/>
    <p:sldId id="276" r:id="rId8"/>
    <p:sldId id="280" r:id="rId9"/>
    <p:sldId id="283" r:id="rId10"/>
    <p:sldId id="274" r:id="rId11"/>
    <p:sldId id="262" r:id="rId12"/>
    <p:sldId id="278" r:id="rId13"/>
    <p:sldId id="265" r:id="rId14"/>
    <p:sldId id="266" r:id="rId15"/>
    <p:sldId id="268" r:id="rId16"/>
    <p:sldId id="270" r:id="rId17"/>
    <p:sldId id="279" r:id="rId18"/>
    <p:sldId id="272" r:id="rId19"/>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961" autoAdjust="0"/>
  </p:normalViewPr>
  <p:slideViewPr>
    <p:cSldViewPr snapToGrid="0">
      <p:cViewPr varScale="1">
        <p:scale>
          <a:sx n="97" d="100"/>
          <a:sy n="97" d="100"/>
        </p:scale>
        <p:origin x="9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D22E82-AA86-4D28-A662-AAA7A2E954CE}" type="datetimeFigureOut">
              <a:rPr lang="ru-RU" smtClean="0"/>
              <a:t>02.07.2020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7168D7-E0EE-40A9-9A93-9D00C81DBCD3}" type="slidenum">
              <a:rPr lang="ru-RU" smtClean="0"/>
              <a:t>‹#›</a:t>
            </a:fld>
            <a:endParaRPr lang="ru-RU"/>
          </a:p>
        </p:txBody>
      </p:sp>
    </p:spTree>
    <p:extLst>
      <p:ext uri="{BB962C8B-B14F-4D97-AF65-F5344CB8AC3E}">
        <p14:creationId xmlns:p14="http://schemas.microsoft.com/office/powerpoint/2010/main" val="4070922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theverge.com/2019/5/7/18528297/google-io-2019-android-devices-play-store-total-number-statistic-keynot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400" kern="1200" dirty="0">
                <a:solidFill>
                  <a:schemeClr val="tx1"/>
                </a:solidFill>
                <a:effectLst/>
                <a:latin typeface="+mn-lt"/>
                <a:ea typeface="+mn-ea"/>
                <a:cs typeface="+mn-cs"/>
              </a:rPr>
              <a:t>Уважаемая комиссия, вашему вниманию представляется выпускная квалификационная работа на тему «Оптимизация выбора анализируемых параметров в системах обнаружения сетевых атак»</a:t>
            </a:r>
          </a:p>
        </p:txBody>
      </p:sp>
      <p:sp>
        <p:nvSpPr>
          <p:cNvPr id="4" name="Номер слайда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5A6995-277D-4C47-B075-AD85F466DE5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7933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dirty="0">
                <a:solidFill>
                  <a:schemeClr val="tx1"/>
                </a:solidFill>
                <a:effectLst/>
                <a:latin typeface="+mn-lt"/>
                <a:ea typeface="+mn-ea"/>
                <a:cs typeface="+mn-cs"/>
              </a:rPr>
              <a:t>Таким образом на вход в нейронную сеть поступает вектор, содержащий в себе 538 чисел. По меркам методов глубоко обучения — это довольно маленький объем входных данных.</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dirty="0">
                <a:solidFill>
                  <a:schemeClr val="tx1"/>
                </a:solidFill>
                <a:effectLst/>
                <a:latin typeface="+mn-lt"/>
                <a:ea typeface="+mn-ea"/>
                <a:cs typeface="+mn-cs"/>
              </a:rPr>
              <a:t> Но такая небольшая размерность извлекаемого вектора может быть полезна, если идёт речь о применениях метода на мобильных устройствах с ограниченными вычислительными мощностями и питанием.</a:t>
            </a:r>
          </a:p>
          <a:p>
            <a:endParaRPr lang="ru-RU" dirty="0"/>
          </a:p>
        </p:txBody>
      </p:sp>
      <p:sp>
        <p:nvSpPr>
          <p:cNvPr id="4" name="Номер слайда 3"/>
          <p:cNvSpPr>
            <a:spLocks noGrp="1"/>
          </p:cNvSpPr>
          <p:nvPr>
            <p:ph type="sldNum" sz="quarter" idx="5"/>
          </p:nvPr>
        </p:nvSpPr>
        <p:spPr/>
        <p:txBody>
          <a:bodyPr/>
          <a:lstStyle/>
          <a:p>
            <a:fld id="{AB7168D7-E0EE-40A9-9A93-9D00C81DBCD3}" type="slidenum">
              <a:rPr lang="ru-RU" smtClean="0"/>
              <a:t>12</a:t>
            </a:fld>
            <a:endParaRPr lang="ru-RU"/>
          </a:p>
        </p:txBody>
      </p:sp>
    </p:spTree>
    <p:extLst>
      <p:ext uri="{BB962C8B-B14F-4D97-AF65-F5344CB8AC3E}">
        <p14:creationId xmlns:p14="http://schemas.microsoft.com/office/powerpoint/2010/main" val="12192879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Возможно стоит переписать слайд тезисами.</a:t>
            </a:r>
          </a:p>
        </p:txBody>
      </p:sp>
      <p:sp>
        <p:nvSpPr>
          <p:cNvPr id="4" name="Номер слайда 3"/>
          <p:cNvSpPr>
            <a:spLocks noGrp="1"/>
          </p:cNvSpPr>
          <p:nvPr>
            <p:ph type="sldNum" sz="quarter" idx="5"/>
          </p:nvPr>
        </p:nvSpPr>
        <p:spPr/>
        <p:txBody>
          <a:bodyPr/>
          <a:lstStyle/>
          <a:p>
            <a:fld id="{AB7168D7-E0EE-40A9-9A93-9D00C81DBCD3}" type="slidenum">
              <a:rPr lang="ru-RU" smtClean="0"/>
              <a:t>14</a:t>
            </a:fld>
            <a:endParaRPr lang="ru-RU"/>
          </a:p>
        </p:txBody>
      </p:sp>
    </p:spTree>
    <p:extLst>
      <p:ext uri="{BB962C8B-B14F-4D97-AF65-F5344CB8AC3E}">
        <p14:creationId xmlns:p14="http://schemas.microsoft.com/office/powerpoint/2010/main" val="1525714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36c0f91187dce44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 name="Google Shape;58;g236c0f91187dce44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g236c0f91187dce44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15</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dirty="0">
                <a:solidFill>
                  <a:schemeClr val="tx1"/>
                </a:solidFill>
                <a:effectLst/>
                <a:latin typeface="+mn-lt"/>
                <a:ea typeface="+mn-ea"/>
                <a:cs typeface="+mn-cs"/>
              </a:rPr>
              <a:t>При разработке мобильных приложений, работающих с нейронными сетями и глубоким обучением, обязательно нужно учитывать особенности целевой платформы, чтобы вычисления могли проводиться с наименьшей необходимой точностью и наибольшей энергоэффективностью. Энергоэффективность становится особа важна, если идет речь о часто используемом сервисе, таком как разблокировка устройства по лицу или фоновая активация цифрового помощника голосовой командой владельца. По заверению производителя чипсетов </a:t>
            </a:r>
            <a:r>
              <a:rPr lang="en-US" sz="1200" kern="1200" dirty="0">
                <a:solidFill>
                  <a:schemeClr val="tx1"/>
                </a:solidFill>
                <a:effectLst/>
                <a:latin typeface="+mn-lt"/>
                <a:ea typeface="+mn-ea"/>
                <a:cs typeface="+mn-cs"/>
              </a:rPr>
              <a:t>MediaTek</a:t>
            </a:r>
            <a:r>
              <a:rPr lang="ru-RU" sz="1200" kern="1200" dirty="0">
                <a:solidFill>
                  <a:schemeClr val="tx1"/>
                </a:solidFill>
                <a:effectLst/>
                <a:latin typeface="+mn-lt"/>
                <a:ea typeface="+mn-ea"/>
                <a:cs typeface="+mn-cs"/>
              </a:rPr>
              <a:t>, если взять в качестве примера распознавание лиц, то их </a:t>
            </a:r>
            <a:r>
              <a:rPr lang="en-US" sz="1200" kern="1200" dirty="0">
                <a:solidFill>
                  <a:schemeClr val="tx1"/>
                </a:solidFill>
                <a:effectLst/>
                <a:latin typeface="+mn-lt"/>
                <a:ea typeface="+mn-ea"/>
                <a:cs typeface="+mn-cs"/>
              </a:rPr>
              <a:t>APU</a:t>
            </a:r>
            <a:r>
              <a:rPr lang="ru-RU" sz="1200" kern="1200" dirty="0">
                <a:solidFill>
                  <a:schemeClr val="tx1"/>
                </a:solidFill>
                <a:effectLst/>
                <a:latin typeface="+mn-lt"/>
                <a:ea typeface="+mn-ea"/>
                <a:cs typeface="+mn-cs"/>
              </a:rPr>
              <a:t> для аппаратного ускорения вычислений может работать до 20 раз быстрее и снизить энергопотребление в 55 раз по сравнению с процессором.</a:t>
            </a:r>
          </a:p>
          <a:p>
            <a:endParaRPr lang="ru-RU" dirty="0"/>
          </a:p>
        </p:txBody>
      </p:sp>
      <p:sp>
        <p:nvSpPr>
          <p:cNvPr id="4" name="Номер слайда 3"/>
          <p:cNvSpPr>
            <a:spLocks noGrp="1"/>
          </p:cNvSpPr>
          <p:nvPr>
            <p:ph type="sldNum" sz="quarter" idx="5"/>
          </p:nvPr>
        </p:nvSpPr>
        <p:spPr/>
        <p:txBody>
          <a:bodyPr/>
          <a:lstStyle/>
          <a:p>
            <a:fld id="{AB7168D7-E0EE-40A9-9A93-9D00C81DBCD3}" type="slidenum">
              <a:rPr lang="ru-RU" smtClean="0"/>
              <a:t>16</a:t>
            </a:fld>
            <a:endParaRPr lang="ru-RU"/>
          </a:p>
        </p:txBody>
      </p:sp>
    </p:spTree>
    <p:extLst>
      <p:ext uri="{BB962C8B-B14F-4D97-AF65-F5344CB8AC3E}">
        <p14:creationId xmlns:p14="http://schemas.microsoft.com/office/powerpoint/2010/main" val="2259114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AB7168D7-E0EE-40A9-9A93-9D00C81DBCD3}" type="slidenum">
              <a:rPr lang="ru-RU" smtClean="0"/>
              <a:t>17</a:t>
            </a:fld>
            <a:endParaRPr lang="ru-RU"/>
          </a:p>
        </p:txBody>
      </p:sp>
    </p:spTree>
    <p:extLst>
      <p:ext uri="{BB962C8B-B14F-4D97-AF65-F5344CB8AC3E}">
        <p14:creationId xmlns:p14="http://schemas.microsoft.com/office/powerpoint/2010/main" val="2975330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На конференции для разработчиков </a:t>
            </a:r>
            <a:r>
              <a:rPr lang="ru-RU" sz="1200" b="0" i="0" kern="1200" dirty="0" err="1">
                <a:solidFill>
                  <a:schemeClr val="tx1"/>
                </a:solidFill>
                <a:effectLst/>
                <a:latin typeface="+mn-lt"/>
                <a:ea typeface="+mn-ea"/>
                <a:cs typeface="+mn-cs"/>
              </a:rPr>
              <a:t>Google</a:t>
            </a:r>
            <a:r>
              <a:rPr lang="ru-RU" sz="1200" b="0" i="0" kern="1200" dirty="0">
                <a:solidFill>
                  <a:schemeClr val="tx1"/>
                </a:solidFill>
                <a:effectLst/>
                <a:latin typeface="+mn-lt"/>
                <a:ea typeface="+mn-ea"/>
                <a:cs typeface="+mn-cs"/>
              </a:rPr>
              <a:t> I/O 2019 компания </a:t>
            </a:r>
            <a:r>
              <a:rPr lang="ru-RU" sz="1200" b="0" i="0" u="none" strike="noStrike" kern="1200" dirty="0">
                <a:solidFill>
                  <a:schemeClr val="tx1"/>
                </a:solidFill>
                <a:effectLst/>
                <a:latin typeface="+mn-lt"/>
                <a:ea typeface="+mn-ea"/>
                <a:cs typeface="+mn-cs"/>
                <a:hlinkClick r:id="rId3"/>
              </a:rPr>
              <a:t>объявила</a:t>
            </a:r>
            <a:r>
              <a:rPr lang="ru-RU" sz="1200" b="0" i="0" kern="1200" dirty="0">
                <a:solidFill>
                  <a:schemeClr val="tx1"/>
                </a:solidFill>
                <a:effectLst/>
                <a:latin typeface="+mn-lt"/>
                <a:ea typeface="+mn-ea"/>
                <a:cs typeface="+mn-cs"/>
              </a:rPr>
              <a:t>, что во всём мире более 2,5 миллиардов активных устройств работает на операционной системе </a:t>
            </a:r>
            <a:r>
              <a:rPr lang="ru-RU" sz="1200" b="0" i="0" kern="1200" dirty="0" err="1">
                <a:solidFill>
                  <a:schemeClr val="tx1"/>
                </a:solidFill>
                <a:effectLst/>
                <a:latin typeface="+mn-lt"/>
                <a:ea typeface="+mn-ea"/>
                <a:cs typeface="+mn-cs"/>
              </a:rPr>
              <a:t>Android</a:t>
            </a:r>
            <a:r>
              <a:rPr lang="ru-RU" sz="1200" b="0" i="0" kern="1200" dirty="0">
                <a:solidFill>
                  <a:schemeClr val="tx1"/>
                </a:solidFill>
                <a:effectLst/>
                <a:latin typeface="+mn-lt"/>
                <a:ea typeface="+mn-ea"/>
                <a:cs typeface="+mn-cs"/>
              </a:rPr>
              <a:t>.</a:t>
            </a:r>
          </a:p>
          <a:p>
            <a:endParaRPr lang="ru-RU" sz="1200" b="0" i="0" kern="1200" dirty="0">
              <a:solidFill>
                <a:schemeClr val="tx1"/>
              </a:solidFill>
              <a:effectLst/>
              <a:latin typeface="+mn-lt"/>
              <a:ea typeface="+mn-ea"/>
              <a:cs typeface="+mn-cs"/>
            </a:endParaRPr>
          </a:p>
          <a:p>
            <a:r>
              <a:rPr lang="ru-RU" sz="1200" b="0" kern="1200" dirty="0">
                <a:solidFill>
                  <a:schemeClr val="tx1"/>
                </a:solidFill>
                <a:effectLst/>
                <a:latin typeface="+mn-lt"/>
                <a:ea typeface="+mn-ea"/>
                <a:cs typeface="+mn-cs"/>
              </a:rPr>
              <a:t>В последние пару лет вопрос информационной защиты мобильных, а в частности устройств на базе операционной системы </a:t>
            </a:r>
            <a:r>
              <a:rPr lang="ru-RU" sz="1200" b="0" kern="1200" dirty="0" err="1">
                <a:solidFill>
                  <a:schemeClr val="tx1"/>
                </a:solidFill>
                <a:effectLst/>
                <a:latin typeface="+mn-lt"/>
                <a:ea typeface="+mn-ea"/>
                <a:cs typeface="+mn-cs"/>
              </a:rPr>
              <a:t>Android</a:t>
            </a:r>
            <a:r>
              <a:rPr lang="ru-RU" sz="1200" b="0" kern="1200" dirty="0">
                <a:solidFill>
                  <a:schemeClr val="tx1"/>
                </a:solidFill>
                <a:effectLst/>
                <a:latin typeface="+mn-lt"/>
                <a:ea typeface="+mn-ea"/>
                <a:cs typeface="+mn-cs"/>
              </a:rPr>
              <a:t> стал крайне актуальным. Так как, не смотря на активное внедрение средств защиты в мобильную ОС, за прошедший 2019 год продуктами компании «Лаборатория Касперского» было обнаружено[1]:</a:t>
            </a:r>
            <a:endParaRPr lang="ru-RU" sz="1200" b="1" kern="1200" dirty="0">
              <a:solidFill>
                <a:schemeClr val="tx1"/>
              </a:solidFill>
              <a:effectLst/>
              <a:latin typeface="+mn-lt"/>
              <a:ea typeface="+mn-ea"/>
              <a:cs typeface="+mn-cs"/>
            </a:endParaRPr>
          </a:p>
          <a:p>
            <a:pPr lvl="0"/>
            <a:r>
              <a:rPr lang="ru-RU" sz="1200" kern="1200" dirty="0">
                <a:solidFill>
                  <a:schemeClr val="tx1"/>
                </a:solidFill>
                <a:effectLst/>
                <a:latin typeface="+mn-lt"/>
                <a:ea typeface="+mn-ea"/>
                <a:cs typeface="+mn-cs"/>
              </a:rPr>
              <a:t>3 503 952 вредоносных установочных пакета.</a:t>
            </a:r>
          </a:p>
          <a:p>
            <a:pPr lvl="0"/>
            <a:r>
              <a:rPr lang="ru-RU" sz="1200" kern="1200" dirty="0">
                <a:solidFill>
                  <a:schemeClr val="tx1"/>
                </a:solidFill>
                <a:effectLst/>
                <a:latin typeface="+mn-lt"/>
                <a:ea typeface="+mn-ea"/>
                <a:cs typeface="+mn-cs"/>
              </a:rPr>
              <a:t>69 777 новых мобильных троянских приложения, маскирующихся под банковские приложения.</a:t>
            </a:r>
          </a:p>
          <a:p>
            <a:pPr lvl="0"/>
            <a:r>
              <a:rPr lang="ru-RU" sz="1200" kern="1200" dirty="0">
                <a:solidFill>
                  <a:schemeClr val="tx1"/>
                </a:solidFill>
                <a:effectLst/>
                <a:latin typeface="+mn-lt"/>
                <a:ea typeface="+mn-ea"/>
                <a:cs typeface="+mn-cs"/>
              </a:rPr>
              <a:t>68 362 новых мобильных троянских приложения, связанных с вымоганием денег у пользователей.</a:t>
            </a:r>
          </a:p>
          <a:p>
            <a:endParaRPr lang="ru-RU" dirty="0"/>
          </a:p>
          <a:p>
            <a:r>
              <a:rPr lang="ru-RU" sz="1200" kern="1200" dirty="0">
                <a:solidFill>
                  <a:schemeClr val="tx1"/>
                </a:solidFill>
                <a:effectLst/>
                <a:latin typeface="+mn-lt"/>
                <a:ea typeface="+mn-ea"/>
                <a:cs typeface="+mn-cs"/>
              </a:rPr>
              <a:t>Также за 2019 год участились атаки на личные данные пользователей и случаи обнаружения троянских приложения на самых популярных площадках приложений, что свидетельствует о наличии недостатков в существующих подходах к обнаружению вредоносного ПО, встроенных в площадки по распространению приложений</a:t>
            </a:r>
          </a:p>
          <a:p>
            <a:endParaRPr lang="ru-RU" sz="1200" kern="1200" dirty="0">
              <a:solidFill>
                <a:schemeClr val="tx1"/>
              </a:solidFill>
              <a:effectLst/>
              <a:latin typeface="+mn-lt"/>
              <a:ea typeface="+mn-ea"/>
              <a:cs typeface="+mn-cs"/>
            </a:endParaRPr>
          </a:p>
          <a:p>
            <a:r>
              <a:rPr lang="en-US" dirty="0"/>
              <a:t>At Hot Chips 2013 Qualcomm announced details of their Hexagon 680 DSP. Qualcomm announced Hexagon Vector Extensions (HVX). HVX is designed to allow significant compute workloads for advanced imaging and computer vision to be processed on the DSP instead of the CPU. In March 2015 Qualcomm announced their Snapdragon Neural Processing Engine SDK which allow AI acceleration using the CPU, GPU and Hexagon DSP</a:t>
            </a:r>
            <a:endParaRPr lang="ru-RU" dirty="0"/>
          </a:p>
        </p:txBody>
      </p:sp>
      <p:sp>
        <p:nvSpPr>
          <p:cNvPr id="4" name="Номер слайда 3"/>
          <p:cNvSpPr>
            <a:spLocks noGrp="1"/>
          </p:cNvSpPr>
          <p:nvPr>
            <p:ph type="sldNum" sz="quarter" idx="5"/>
          </p:nvPr>
        </p:nvSpPr>
        <p:spPr/>
        <p:txBody>
          <a:bodyPr/>
          <a:lstStyle/>
          <a:p>
            <a:fld id="{AB7168D7-E0EE-40A9-9A93-9D00C81DBCD3}" type="slidenum">
              <a:rPr lang="ru-RU" smtClean="0"/>
              <a:t>2</a:t>
            </a:fld>
            <a:endParaRPr lang="ru-RU"/>
          </a:p>
        </p:txBody>
      </p:sp>
    </p:spTree>
    <p:extLst>
      <p:ext uri="{BB962C8B-B14F-4D97-AF65-F5344CB8AC3E}">
        <p14:creationId xmlns:p14="http://schemas.microsoft.com/office/powerpoint/2010/main" val="2763309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AB7168D7-E0EE-40A9-9A93-9D00C81DBCD3}" type="slidenum">
              <a:rPr lang="ru-RU" smtClean="0"/>
              <a:t>3</a:t>
            </a:fld>
            <a:endParaRPr lang="ru-RU"/>
          </a:p>
        </p:txBody>
      </p:sp>
    </p:spTree>
    <p:extLst>
      <p:ext uri="{BB962C8B-B14F-4D97-AF65-F5344CB8AC3E}">
        <p14:creationId xmlns:p14="http://schemas.microsoft.com/office/powerpoint/2010/main" val="2914630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Необходимость применения и разработки гибридных подходов с современными способами обнаружения  </a:t>
            </a:r>
            <a:endParaRPr lang="ru-RU" dirty="0"/>
          </a:p>
        </p:txBody>
      </p:sp>
      <p:sp>
        <p:nvSpPr>
          <p:cNvPr id="4" name="Номер слайда 3"/>
          <p:cNvSpPr>
            <a:spLocks noGrp="1"/>
          </p:cNvSpPr>
          <p:nvPr>
            <p:ph type="sldNum" sz="quarter" idx="5"/>
          </p:nvPr>
        </p:nvSpPr>
        <p:spPr/>
        <p:txBody>
          <a:bodyPr/>
          <a:lstStyle/>
          <a:p>
            <a:fld id="{AB7168D7-E0EE-40A9-9A93-9D00C81DBCD3}" type="slidenum">
              <a:rPr lang="ru-RU" smtClean="0"/>
              <a:t>5</a:t>
            </a:fld>
            <a:endParaRPr lang="ru-RU"/>
          </a:p>
        </p:txBody>
      </p:sp>
    </p:spTree>
    <p:extLst>
      <p:ext uri="{BB962C8B-B14F-4D97-AF65-F5344CB8AC3E}">
        <p14:creationId xmlns:p14="http://schemas.microsoft.com/office/powerpoint/2010/main" val="4072065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AB7168D7-E0EE-40A9-9A93-9D00C81DBCD3}" type="slidenum">
              <a:rPr lang="ru-RU" smtClean="0"/>
              <a:t>6</a:t>
            </a:fld>
            <a:endParaRPr lang="ru-RU"/>
          </a:p>
        </p:txBody>
      </p:sp>
    </p:spTree>
    <p:extLst>
      <p:ext uri="{BB962C8B-B14F-4D97-AF65-F5344CB8AC3E}">
        <p14:creationId xmlns:p14="http://schemas.microsoft.com/office/powerpoint/2010/main" val="3521545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Платформа </a:t>
            </a:r>
            <a:r>
              <a:rPr lang="en-US" sz="1200" kern="1200" dirty="0">
                <a:solidFill>
                  <a:schemeClr val="tx1"/>
                </a:solidFill>
                <a:effectLst/>
                <a:latin typeface="+mn-lt"/>
                <a:ea typeface="+mn-ea"/>
                <a:cs typeface="+mn-cs"/>
              </a:rPr>
              <a:t>Android</a:t>
            </a:r>
            <a:r>
              <a:rPr lang="ru-RU" sz="1200" kern="1200" dirty="0">
                <a:solidFill>
                  <a:schemeClr val="tx1"/>
                </a:solidFill>
                <a:effectLst/>
                <a:latin typeface="+mn-lt"/>
                <a:ea typeface="+mn-ea"/>
                <a:cs typeface="+mn-cs"/>
              </a:rPr>
              <a:t> представляет собой программный стек для различных устройств, включающий в себя операционную систему, программное обеспечения промежуточного слоя, а также основные пользовательские приложения. [5]</a:t>
            </a:r>
          </a:p>
          <a:p>
            <a:r>
              <a:rPr lang="ru-RU" sz="1200" kern="1200" dirty="0">
                <a:solidFill>
                  <a:schemeClr val="tx1"/>
                </a:solidFill>
                <a:effectLst/>
                <a:latin typeface="+mn-lt"/>
                <a:ea typeface="+mn-ea"/>
                <a:cs typeface="+mn-cs"/>
              </a:rPr>
              <a:t>Архитектуру </a:t>
            </a:r>
            <a:r>
              <a:rPr lang="en-US" sz="1200" kern="1200" dirty="0">
                <a:solidFill>
                  <a:schemeClr val="tx1"/>
                </a:solidFill>
                <a:effectLst/>
                <a:latin typeface="+mn-lt"/>
                <a:ea typeface="+mn-ea"/>
                <a:cs typeface="+mn-cs"/>
              </a:rPr>
              <a:t>Android</a:t>
            </a:r>
            <a:r>
              <a:rPr lang="ru-RU" sz="1200" kern="1200" dirty="0">
                <a:solidFill>
                  <a:schemeClr val="tx1"/>
                </a:solidFill>
                <a:effectLst/>
                <a:latin typeface="+mn-lt"/>
                <a:ea typeface="+mn-ea"/>
                <a:cs typeface="+mn-cs"/>
              </a:rPr>
              <a:t> обычно делят на 4 основных уровня (рисунок 1.1):</a:t>
            </a:r>
          </a:p>
          <a:p>
            <a:pPr lvl="0"/>
            <a:r>
              <a:rPr lang="ru-RU" sz="1200" kern="1200" dirty="0">
                <a:solidFill>
                  <a:schemeClr val="tx1"/>
                </a:solidFill>
                <a:effectLst/>
                <a:latin typeface="+mn-lt"/>
                <a:ea typeface="+mn-ea"/>
                <a:cs typeface="+mn-cs"/>
              </a:rPr>
              <a:t>Уровень ядра </a:t>
            </a:r>
            <a:r>
              <a:rPr lang="ru-RU" sz="1200" kern="1200" dirty="0" err="1">
                <a:solidFill>
                  <a:schemeClr val="tx1"/>
                </a:solidFill>
                <a:effectLst/>
                <a:latin typeface="+mn-lt"/>
                <a:ea typeface="+mn-ea"/>
                <a:cs typeface="+mn-cs"/>
              </a:rPr>
              <a:t>Linux</a:t>
            </a:r>
            <a:endParaRPr lang="ru-RU" sz="1200" kern="1200" dirty="0">
              <a:solidFill>
                <a:schemeClr val="tx1"/>
              </a:solidFill>
              <a:effectLst/>
              <a:latin typeface="+mn-lt"/>
              <a:ea typeface="+mn-ea"/>
              <a:cs typeface="+mn-cs"/>
            </a:endParaRPr>
          </a:p>
          <a:p>
            <a:pPr lvl="0"/>
            <a:r>
              <a:rPr lang="ru-RU" sz="1200" kern="1200" dirty="0">
                <a:solidFill>
                  <a:schemeClr val="tx1"/>
                </a:solidFill>
                <a:effectLst/>
                <a:latin typeface="+mn-lt"/>
                <a:ea typeface="+mn-ea"/>
                <a:cs typeface="+mn-cs"/>
              </a:rPr>
              <a:t>Уровень библиотек и среды выполнения </a:t>
            </a:r>
          </a:p>
          <a:p>
            <a:pPr lvl="0"/>
            <a:r>
              <a:rPr lang="ru-RU" sz="1200" kern="1200" dirty="0">
                <a:solidFill>
                  <a:schemeClr val="tx1"/>
                </a:solidFill>
                <a:effectLst/>
                <a:latin typeface="+mn-lt"/>
                <a:ea typeface="+mn-ea"/>
                <a:cs typeface="+mn-cs"/>
              </a:rPr>
              <a:t>Уровень фреймворка </a:t>
            </a:r>
            <a:r>
              <a:rPr lang="ru-RU" sz="1200" kern="1200" dirty="0" err="1">
                <a:solidFill>
                  <a:schemeClr val="tx1"/>
                </a:solidFill>
                <a:effectLst/>
                <a:latin typeface="+mn-lt"/>
                <a:ea typeface="+mn-ea"/>
                <a:cs typeface="+mn-cs"/>
              </a:rPr>
              <a:t>Java</a:t>
            </a:r>
            <a:r>
              <a:rPr lang="ru-RU" sz="1200" kern="1200" dirty="0">
                <a:solidFill>
                  <a:schemeClr val="tx1"/>
                </a:solidFill>
                <a:effectLst/>
                <a:latin typeface="+mn-lt"/>
                <a:ea typeface="+mn-ea"/>
                <a:cs typeface="+mn-cs"/>
              </a:rPr>
              <a:t> API</a:t>
            </a:r>
          </a:p>
          <a:p>
            <a:pPr lvl="0"/>
            <a:r>
              <a:rPr lang="ru-RU" sz="1200" kern="1200" dirty="0">
                <a:solidFill>
                  <a:schemeClr val="tx1"/>
                </a:solidFill>
                <a:effectLst/>
                <a:latin typeface="+mn-lt"/>
                <a:ea typeface="+mn-ea"/>
                <a:cs typeface="+mn-cs"/>
              </a:rPr>
              <a:t>Пользовательские и системные приложения</a:t>
            </a:r>
          </a:p>
          <a:p>
            <a:endParaRPr lang="ru-RU" dirty="0"/>
          </a:p>
          <a:p>
            <a:r>
              <a:rPr lang="ru-RU" sz="1200" kern="1200" dirty="0">
                <a:solidFill>
                  <a:schemeClr val="tx1"/>
                </a:solidFill>
                <a:effectLst/>
                <a:latin typeface="+mn-lt"/>
                <a:ea typeface="+mn-ea"/>
                <a:cs typeface="+mn-cs"/>
              </a:rPr>
              <a:t>Слой приложений расположен в верхней части программного стека </a:t>
            </a:r>
            <a:r>
              <a:rPr lang="en-US" sz="1200" kern="1200" dirty="0">
                <a:solidFill>
                  <a:schemeClr val="tx1"/>
                </a:solidFill>
                <a:effectLst/>
                <a:latin typeface="+mn-lt"/>
                <a:ea typeface="+mn-ea"/>
                <a:cs typeface="+mn-cs"/>
              </a:rPr>
              <a:t>Android</a:t>
            </a:r>
            <a:r>
              <a:rPr lang="ru-RU" sz="1200" kern="1200" dirty="0">
                <a:solidFill>
                  <a:schemeClr val="tx1"/>
                </a:solidFill>
                <a:effectLst/>
                <a:latin typeface="+mn-lt"/>
                <a:ea typeface="+mn-ea"/>
                <a:cs typeface="+mn-cs"/>
              </a:rPr>
              <a:t>. Он включают в себя как предустановленные в конкретной реализации </a:t>
            </a:r>
            <a:r>
              <a:rPr lang="en-US" sz="1200" kern="1200" dirty="0">
                <a:solidFill>
                  <a:schemeClr val="tx1"/>
                </a:solidFill>
                <a:effectLst/>
                <a:latin typeface="+mn-lt"/>
                <a:ea typeface="+mn-ea"/>
                <a:cs typeface="+mn-cs"/>
              </a:rPr>
              <a:t>Android OS</a:t>
            </a:r>
            <a:r>
              <a:rPr lang="ru-RU" sz="1200" kern="1200" dirty="0">
                <a:solidFill>
                  <a:schemeClr val="tx1"/>
                </a:solidFill>
                <a:effectLst/>
                <a:latin typeface="+mn-lt"/>
                <a:ea typeface="+mn-ea"/>
                <a:cs typeface="+mn-cs"/>
              </a:rPr>
              <a:t> приложения, так и сторонние приложения, разработанные сторонними разработчиками приложений. </a:t>
            </a:r>
          </a:p>
          <a:p>
            <a:endParaRPr lang="ru-RU" dirty="0"/>
          </a:p>
          <a:p>
            <a:r>
              <a:rPr lang="ru-RU" sz="1200" kern="1200" dirty="0">
                <a:solidFill>
                  <a:schemeClr val="tx1"/>
                </a:solidFill>
                <a:effectLst/>
                <a:latin typeface="+mn-lt"/>
                <a:ea typeface="+mn-ea"/>
                <a:cs typeface="+mn-cs"/>
              </a:rPr>
              <a:t> Фреймворк приложений - это набор служб, которые в совокупности формируют среду, в которой выполняются и управляются приложения </a:t>
            </a:r>
            <a:r>
              <a:rPr lang="ru-RU" sz="1200" kern="1200" dirty="0" err="1">
                <a:solidFill>
                  <a:schemeClr val="tx1"/>
                </a:solidFill>
                <a:effectLst/>
                <a:latin typeface="+mn-lt"/>
                <a:ea typeface="+mn-ea"/>
                <a:cs typeface="+mn-cs"/>
              </a:rPr>
              <a:t>Android</a:t>
            </a:r>
            <a:r>
              <a:rPr lang="ru-RU" sz="1200" kern="1200" dirty="0">
                <a:solidFill>
                  <a:schemeClr val="tx1"/>
                </a:solidFill>
                <a:effectLst/>
                <a:latin typeface="+mn-lt"/>
                <a:ea typeface="+mn-ea"/>
                <a:cs typeface="+mn-cs"/>
              </a:rPr>
              <a:t>. службы предоставляются приложениям в виде классов </a:t>
            </a:r>
            <a:r>
              <a:rPr lang="ru-RU" sz="1200" kern="1200" dirty="0" err="1">
                <a:solidFill>
                  <a:schemeClr val="tx1"/>
                </a:solidFill>
                <a:effectLst/>
                <a:latin typeface="+mn-lt"/>
                <a:ea typeface="+mn-ea"/>
                <a:cs typeface="+mn-cs"/>
              </a:rPr>
              <a:t>Java</a:t>
            </a:r>
            <a:r>
              <a:rPr lang="ru-RU" sz="1200" kern="1200" dirty="0">
                <a:solidFill>
                  <a:schemeClr val="tx1"/>
                </a:solidFill>
                <a:effectLst/>
                <a:latin typeface="+mn-lt"/>
                <a:ea typeface="+mn-ea"/>
                <a:cs typeface="+mn-cs"/>
              </a:rPr>
              <a:t>. Разработчикам приложений разрешается использовать эти службы в своих приложениях. фреймворк приложений включает в себя следующие основные службы [6]: менеджер активности, контент-провайдеры, менеджер ресурсов, менеджер уведомлений и система показа интерфейсов. </a:t>
            </a:r>
          </a:p>
          <a:p>
            <a:endParaRPr lang="ru-RU" sz="1200" kern="1200" dirty="0">
              <a:solidFill>
                <a:schemeClr val="tx1"/>
              </a:solidFill>
              <a:effectLst/>
              <a:latin typeface="+mn-lt"/>
              <a:ea typeface="+mn-ea"/>
              <a:cs typeface="+mn-cs"/>
            </a:endParaRPr>
          </a:p>
          <a:p>
            <a:r>
              <a:rPr lang="ru-RU" sz="1200" kern="1200" dirty="0">
                <a:solidFill>
                  <a:schemeClr val="tx1"/>
                </a:solidFill>
                <a:effectLst/>
                <a:latin typeface="+mn-lt"/>
                <a:ea typeface="+mn-ea"/>
                <a:cs typeface="+mn-cs"/>
              </a:rPr>
              <a:t>В этом слое находится ключевой компонент, называемый </a:t>
            </a:r>
            <a:r>
              <a:rPr lang="en-US" sz="1200" kern="1200" dirty="0">
                <a:solidFill>
                  <a:schemeClr val="tx1"/>
                </a:solidFill>
                <a:effectLst/>
                <a:latin typeface="+mn-lt"/>
                <a:ea typeface="+mn-ea"/>
                <a:cs typeface="+mn-cs"/>
              </a:rPr>
              <a:t>Dalvik Virtual Machine</a:t>
            </a:r>
            <a:r>
              <a:rPr lang="ru-RU"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DVM</a:t>
            </a:r>
            <a:r>
              <a:rPr lang="ru-RU" sz="1200" kern="1200" dirty="0">
                <a:solidFill>
                  <a:schemeClr val="tx1"/>
                </a:solidFill>
                <a:effectLst/>
                <a:latin typeface="+mn-lt"/>
                <a:ea typeface="+mn-ea"/>
                <a:cs typeface="+mn-cs"/>
              </a:rPr>
              <a:t>), который представляет собой виртуальную машину </a:t>
            </a:r>
            <a:r>
              <a:rPr lang="en-US" sz="1200" kern="1200" dirty="0">
                <a:solidFill>
                  <a:schemeClr val="tx1"/>
                </a:solidFill>
                <a:effectLst/>
                <a:latin typeface="+mn-lt"/>
                <a:ea typeface="+mn-ea"/>
                <a:cs typeface="+mn-cs"/>
              </a:rPr>
              <a:t>Java</a:t>
            </a:r>
            <a:r>
              <a:rPr lang="ru-RU"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JVM</a:t>
            </a:r>
            <a:r>
              <a:rPr lang="ru-RU" sz="1200" kern="1200" dirty="0">
                <a:solidFill>
                  <a:schemeClr val="tx1"/>
                </a:solidFill>
                <a:effectLst/>
                <a:latin typeface="+mn-lt"/>
                <a:ea typeface="+mn-ea"/>
                <a:cs typeface="+mn-cs"/>
              </a:rPr>
              <a:t>), специально разработанную и оптимизированную для </a:t>
            </a:r>
            <a:r>
              <a:rPr lang="en-US" sz="1200" kern="1200" dirty="0">
                <a:solidFill>
                  <a:schemeClr val="tx1"/>
                </a:solidFill>
                <a:effectLst/>
                <a:latin typeface="+mn-lt"/>
                <a:ea typeface="+mn-ea"/>
                <a:cs typeface="+mn-cs"/>
              </a:rPr>
              <a:t>Android</a:t>
            </a:r>
            <a:r>
              <a:rPr lang="ru-RU"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Dalvik VM </a:t>
            </a:r>
            <a:r>
              <a:rPr lang="ru-RU" sz="1200" kern="1200" dirty="0">
                <a:solidFill>
                  <a:schemeClr val="tx1"/>
                </a:solidFill>
                <a:effectLst/>
                <a:latin typeface="+mn-lt"/>
                <a:ea typeface="+mn-ea"/>
                <a:cs typeface="+mn-cs"/>
              </a:rPr>
              <a:t>контролирует основные возможности системы </a:t>
            </a:r>
            <a:r>
              <a:rPr lang="en-US" sz="1200" kern="1200" dirty="0">
                <a:solidFill>
                  <a:schemeClr val="tx1"/>
                </a:solidFill>
                <a:effectLst/>
                <a:latin typeface="+mn-lt"/>
                <a:ea typeface="+mn-ea"/>
                <a:cs typeface="+mn-cs"/>
              </a:rPr>
              <a:t>Linux</a:t>
            </a:r>
            <a:r>
              <a:rPr lang="ru-RU" sz="1200" kern="1200" dirty="0">
                <a:solidFill>
                  <a:schemeClr val="tx1"/>
                </a:solidFill>
                <a:effectLst/>
                <a:latin typeface="+mn-lt"/>
                <a:ea typeface="+mn-ea"/>
                <a:cs typeface="+mn-cs"/>
              </a:rPr>
              <a:t>, такие как многопоточность, многозадачность и управление памятью</a:t>
            </a:r>
          </a:p>
          <a:p>
            <a:r>
              <a:rPr lang="en-US" sz="1200" kern="1200" dirty="0">
                <a:solidFill>
                  <a:schemeClr val="tx1"/>
                </a:solidFill>
                <a:effectLst/>
                <a:latin typeface="+mn-lt"/>
                <a:ea typeface="+mn-ea"/>
                <a:cs typeface="+mn-cs"/>
              </a:rPr>
              <a:t>Dalvik VM</a:t>
            </a:r>
            <a:r>
              <a:rPr lang="ru-RU" sz="1200" kern="1200" dirty="0">
                <a:solidFill>
                  <a:schemeClr val="tx1"/>
                </a:solidFill>
                <a:effectLst/>
                <a:latin typeface="+mn-lt"/>
                <a:ea typeface="+mn-ea"/>
                <a:cs typeface="+mn-cs"/>
              </a:rPr>
              <a:t> дает возможность приложениям работать как процесс непосредственно на ядре </a:t>
            </a:r>
            <a:r>
              <a:rPr lang="en-US" sz="1200" kern="1200" dirty="0">
                <a:solidFill>
                  <a:schemeClr val="tx1"/>
                </a:solidFill>
                <a:effectLst/>
                <a:latin typeface="+mn-lt"/>
                <a:ea typeface="+mn-ea"/>
                <a:cs typeface="+mn-cs"/>
              </a:rPr>
              <a:t>Linux</a:t>
            </a:r>
            <a:r>
              <a:rPr lang="ru-RU" sz="1200" kern="1200" dirty="0">
                <a:solidFill>
                  <a:schemeClr val="tx1"/>
                </a:solidFill>
                <a:effectLst/>
                <a:latin typeface="+mn-lt"/>
                <a:ea typeface="+mn-ea"/>
                <a:cs typeface="+mn-cs"/>
              </a:rPr>
              <a:t> и в пределах своей собственной виртуальной машины (</a:t>
            </a:r>
            <a:r>
              <a:rPr lang="en-US" sz="1200" kern="1200" dirty="0">
                <a:solidFill>
                  <a:schemeClr val="tx1"/>
                </a:solidFill>
                <a:effectLst/>
                <a:latin typeface="+mn-lt"/>
                <a:ea typeface="+mn-ea"/>
                <a:cs typeface="+mn-cs"/>
              </a:rPr>
              <a:t>Sandbox</a:t>
            </a:r>
            <a:r>
              <a:rPr lang="ru-RU" sz="1200" kern="1200" dirty="0">
                <a:solidFill>
                  <a:schemeClr val="tx1"/>
                </a:solidFill>
                <a:effectLst/>
                <a:latin typeface="+mn-lt"/>
                <a:ea typeface="+mn-ea"/>
                <a:cs typeface="+mn-cs"/>
              </a:rPr>
              <a:t>). Поскольку </a:t>
            </a:r>
            <a:r>
              <a:rPr lang="en-US" sz="1200" kern="1200" dirty="0">
                <a:solidFill>
                  <a:schemeClr val="tx1"/>
                </a:solidFill>
                <a:effectLst/>
                <a:latin typeface="+mn-lt"/>
                <a:ea typeface="+mn-ea"/>
                <a:cs typeface="+mn-cs"/>
              </a:rPr>
              <a:t>Dalvik</a:t>
            </a:r>
            <a:r>
              <a:rPr lang="ru-RU" sz="1200" kern="1200" dirty="0">
                <a:solidFill>
                  <a:schemeClr val="tx1"/>
                </a:solidFill>
                <a:effectLst/>
                <a:latin typeface="+mn-lt"/>
                <a:ea typeface="+mn-ea"/>
                <a:cs typeface="+mn-cs"/>
              </a:rPr>
              <a:t> использует </a:t>
            </a:r>
            <a:r>
              <a:rPr lang="en-US" sz="1200" kern="1200" dirty="0">
                <a:solidFill>
                  <a:schemeClr val="tx1"/>
                </a:solidFill>
                <a:effectLst/>
                <a:latin typeface="+mn-lt"/>
                <a:ea typeface="+mn-ea"/>
                <a:cs typeface="+mn-cs"/>
              </a:rPr>
              <a:t>JVM</a:t>
            </a:r>
            <a:r>
              <a:rPr lang="ru-RU" sz="1200" kern="1200" dirty="0">
                <a:solidFill>
                  <a:schemeClr val="tx1"/>
                </a:solidFill>
                <a:effectLst/>
                <a:latin typeface="+mn-lt"/>
                <a:ea typeface="+mn-ea"/>
                <a:cs typeface="+mn-cs"/>
              </a:rPr>
              <a:t>, он предоставляет пользователям набор библиотек и </a:t>
            </a:r>
            <a:r>
              <a:rPr lang="en-US" sz="1200" kern="1200" dirty="0">
                <a:solidFill>
                  <a:schemeClr val="tx1"/>
                </a:solidFill>
                <a:effectLst/>
                <a:latin typeface="+mn-lt"/>
                <a:ea typeface="+mn-ea"/>
                <a:cs typeface="+mn-cs"/>
              </a:rPr>
              <a:t>API</a:t>
            </a:r>
            <a:r>
              <a:rPr lang="ru-RU" sz="1200" kern="1200" dirty="0">
                <a:solidFill>
                  <a:schemeClr val="tx1"/>
                </a:solidFill>
                <a:effectLst/>
                <a:latin typeface="+mn-lt"/>
                <a:ea typeface="+mn-ea"/>
                <a:cs typeface="+mn-cs"/>
              </a:rPr>
              <a:t> для разработки </a:t>
            </a:r>
            <a:r>
              <a:rPr lang="en-US" sz="1200" kern="1200" dirty="0">
                <a:solidFill>
                  <a:schemeClr val="tx1"/>
                </a:solidFill>
                <a:effectLst/>
                <a:latin typeface="+mn-lt"/>
                <a:ea typeface="+mn-ea"/>
                <a:cs typeface="+mn-cs"/>
              </a:rPr>
              <a:t>Android</a:t>
            </a:r>
            <a:r>
              <a:rPr lang="ru-RU" sz="1200" kern="1200" dirty="0">
                <a:solidFill>
                  <a:schemeClr val="tx1"/>
                </a:solidFill>
                <a:effectLst/>
                <a:latin typeface="+mn-lt"/>
                <a:ea typeface="+mn-ea"/>
                <a:cs typeface="+mn-cs"/>
              </a:rPr>
              <a:t>-приложений, преимущественно использующих язык программирования </a:t>
            </a:r>
            <a:r>
              <a:rPr lang="en-US" sz="1200" kern="1200" dirty="0">
                <a:solidFill>
                  <a:schemeClr val="tx1"/>
                </a:solidFill>
                <a:effectLst/>
                <a:latin typeface="+mn-lt"/>
                <a:ea typeface="+mn-ea"/>
                <a:cs typeface="+mn-cs"/>
              </a:rPr>
              <a:t>Java</a:t>
            </a:r>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Во последних версиях системы среда выполнения </a:t>
            </a:r>
            <a:r>
              <a:rPr lang="en-US" sz="1200" kern="1200" dirty="0">
                <a:solidFill>
                  <a:schemeClr val="tx1"/>
                </a:solidFill>
                <a:effectLst/>
                <a:latin typeface="+mn-lt"/>
                <a:ea typeface="+mn-ea"/>
                <a:cs typeface="+mn-cs"/>
              </a:rPr>
              <a:t>Dalvik</a:t>
            </a:r>
            <a:r>
              <a:rPr lang="ru-RU" sz="1200" kern="1200" dirty="0">
                <a:solidFill>
                  <a:schemeClr val="tx1"/>
                </a:solidFill>
                <a:effectLst/>
                <a:latin typeface="+mn-lt"/>
                <a:ea typeface="+mn-ea"/>
                <a:cs typeface="+mn-cs"/>
              </a:rPr>
              <a:t> была заменена на среду выполнения </a:t>
            </a:r>
            <a:r>
              <a:rPr lang="en-US" sz="1200" kern="1200" dirty="0">
                <a:solidFill>
                  <a:schemeClr val="tx1"/>
                </a:solidFill>
                <a:effectLst/>
                <a:latin typeface="+mn-lt"/>
                <a:ea typeface="+mn-ea"/>
                <a:cs typeface="+mn-cs"/>
              </a:rPr>
              <a:t>ART</a:t>
            </a:r>
            <a:r>
              <a:rPr lang="ru-RU" sz="1200" kern="1200" dirty="0">
                <a:solidFill>
                  <a:schemeClr val="tx1"/>
                </a:solidFill>
                <a:effectLst/>
                <a:latin typeface="+mn-lt"/>
                <a:ea typeface="+mn-ea"/>
                <a:cs typeface="+mn-cs"/>
              </a:rPr>
              <a:t>. ART использует опережающую компиляцию кода, которая может улучшить производительность приложений.</a:t>
            </a:r>
          </a:p>
          <a:p>
            <a:endParaRPr lang="ru-RU" sz="1200" kern="1200" dirty="0">
              <a:solidFill>
                <a:schemeClr val="tx1"/>
              </a:solidFill>
              <a:effectLst/>
              <a:latin typeface="+mn-lt"/>
              <a:ea typeface="+mn-ea"/>
              <a:cs typeface="+mn-cs"/>
            </a:endParaRPr>
          </a:p>
          <a:p>
            <a:r>
              <a:rPr lang="ru-RU" sz="1200" kern="1200" dirty="0">
                <a:solidFill>
                  <a:schemeClr val="tx1"/>
                </a:solidFill>
                <a:effectLst/>
                <a:latin typeface="+mn-lt"/>
                <a:ea typeface="+mn-ea"/>
                <a:cs typeface="+mn-cs"/>
              </a:rPr>
              <a:t>Слой библиотек предоставляет различные библиотеки, нужные для нормального функционирования операционной системы </a:t>
            </a:r>
            <a:r>
              <a:rPr lang="en-US" sz="1200" kern="1200" dirty="0">
                <a:solidFill>
                  <a:schemeClr val="tx1"/>
                </a:solidFill>
                <a:effectLst/>
                <a:latin typeface="+mn-lt"/>
                <a:ea typeface="+mn-ea"/>
                <a:cs typeface="+mn-cs"/>
              </a:rPr>
              <a:t>Android</a:t>
            </a:r>
            <a:r>
              <a:rPr lang="ru-RU" sz="1200" kern="1200" dirty="0">
                <a:solidFill>
                  <a:schemeClr val="tx1"/>
                </a:solidFill>
                <a:effectLst/>
                <a:latin typeface="+mn-lt"/>
                <a:ea typeface="+mn-ea"/>
                <a:cs typeface="+mn-cs"/>
              </a:rPr>
              <a:t>.Эти библиотеки написаны на языке </a:t>
            </a:r>
            <a:r>
              <a:rPr lang="en-US" sz="1200" kern="1200" dirty="0">
                <a:solidFill>
                  <a:schemeClr val="tx1"/>
                </a:solidFill>
                <a:effectLst/>
                <a:latin typeface="+mn-lt"/>
                <a:ea typeface="+mn-ea"/>
                <a:cs typeface="+mn-cs"/>
              </a:rPr>
              <a:t>C</a:t>
            </a:r>
            <a:r>
              <a:rPr lang="ru-RU" sz="1200" kern="1200" dirty="0">
                <a:solidFill>
                  <a:schemeClr val="tx1"/>
                </a:solidFill>
                <a:effectLst/>
                <a:latin typeface="+mn-lt"/>
                <a:ea typeface="+mn-ea"/>
                <a:cs typeface="+mn-cs"/>
              </a:rPr>
              <a:t> или </a:t>
            </a:r>
            <a:r>
              <a:rPr lang="en-US" sz="1200" kern="1200" dirty="0">
                <a:solidFill>
                  <a:schemeClr val="tx1"/>
                </a:solidFill>
                <a:effectLst/>
                <a:latin typeface="+mn-lt"/>
                <a:ea typeface="+mn-ea"/>
                <a:cs typeface="+mn-cs"/>
              </a:rPr>
              <a:t>C</a:t>
            </a:r>
            <a:r>
              <a:rPr lang="ru-RU" sz="1200" kern="1200" dirty="0">
                <a:solidFill>
                  <a:schemeClr val="tx1"/>
                </a:solidFill>
                <a:effectLst/>
                <a:latin typeface="+mn-lt"/>
                <a:ea typeface="+mn-ea"/>
                <a:cs typeface="+mn-cs"/>
              </a:rPr>
              <a:t>++. Например </a:t>
            </a:r>
            <a:r>
              <a:rPr lang="en-US" sz="1200" kern="1200" dirty="0" err="1">
                <a:solidFill>
                  <a:schemeClr val="tx1"/>
                </a:solidFill>
                <a:effectLst/>
                <a:latin typeface="+mn-lt"/>
                <a:ea typeface="+mn-ea"/>
                <a:cs typeface="+mn-cs"/>
              </a:rPr>
              <a:t>WebKit</a:t>
            </a:r>
            <a:r>
              <a:rPr lang="ru-RU" sz="1200" kern="1200" dirty="0">
                <a:solidFill>
                  <a:schemeClr val="tx1"/>
                </a:solidFill>
                <a:effectLst/>
                <a:latin typeface="+mn-lt"/>
                <a:ea typeface="+mn-ea"/>
                <a:cs typeface="+mn-cs"/>
              </a:rPr>
              <a:t>, используемый для отображения </a:t>
            </a:r>
            <a:r>
              <a:rPr lang="en-US" sz="1200" kern="1200" dirty="0">
                <a:solidFill>
                  <a:schemeClr val="tx1"/>
                </a:solidFill>
                <a:effectLst/>
                <a:latin typeface="+mn-lt"/>
                <a:ea typeface="+mn-ea"/>
                <a:cs typeface="+mn-cs"/>
              </a:rPr>
              <a:t>HTML</a:t>
            </a:r>
            <a:r>
              <a:rPr lang="ru-RU" sz="1200" kern="1200" dirty="0">
                <a:solidFill>
                  <a:schemeClr val="tx1"/>
                </a:solidFill>
                <a:effectLst/>
                <a:latin typeface="+mn-lt"/>
                <a:ea typeface="+mn-ea"/>
                <a:cs typeface="+mn-cs"/>
              </a:rPr>
              <a:t>-контента, движок баз данных </a:t>
            </a:r>
            <a:r>
              <a:rPr lang="en-US" sz="1200" kern="1200" dirty="0">
                <a:solidFill>
                  <a:schemeClr val="tx1"/>
                </a:solidFill>
                <a:effectLst/>
                <a:latin typeface="+mn-lt"/>
                <a:ea typeface="+mn-ea"/>
                <a:cs typeface="+mn-cs"/>
              </a:rPr>
              <a:t>SQLite</a:t>
            </a:r>
            <a:r>
              <a:rPr lang="ru-RU" sz="1200" kern="1200" dirty="0">
                <a:solidFill>
                  <a:schemeClr val="tx1"/>
                </a:solidFill>
                <a:effectLst/>
                <a:latin typeface="+mn-lt"/>
                <a:ea typeface="+mn-ea"/>
                <a:cs typeface="+mn-cs"/>
              </a:rPr>
              <a:t>, используемый для хранения данных, библиотеку </a:t>
            </a:r>
            <a:r>
              <a:rPr lang="en-US" sz="1200" kern="1200" dirty="0" err="1">
                <a:solidFill>
                  <a:schemeClr val="tx1"/>
                </a:solidFill>
                <a:effectLst/>
                <a:latin typeface="+mn-lt"/>
                <a:ea typeface="+mn-ea"/>
                <a:cs typeface="+mn-cs"/>
              </a:rPr>
              <a:t>libc</a:t>
            </a:r>
            <a:r>
              <a:rPr lang="ru-RU"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OpenGL</a:t>
            </a:r>
            <a:endParaRPr lang="ru-RU" sz="1200" kern="1200" dirty="0">
              <a:solidFill>
                <a:schemeClr val="tx1"/>
              </a:solidFill>
              <a:effectLst/>
              <a:latin typeface="+mn-lt"/>
              <a:ea typeface="+mn-ea"/>
              <a:cs typeface="+mn-cs"/>
            </a:endParaRPr>
          </a:p>
          <a:p>
            <a:endParaRPr lang="ru-RU" dirty="0"/>
          </a:p>
          <a:p>
            <a:r>
              <a:rPr lang="ru-RU" sz="1200" kern="1200" dirty="0">
                <a:solidFill>
                  <a:schemeClr val="tx1"/>
                </a:solidFill>
                <a:effectLst/>
                <a:latin typeface="+mn-lt"/>
                <a:ea typeface="+mn-ea"/>
                <a:cs typeface="+mn-cs"/>
              </a:rPr>
              <a:t>Ядро </a:t>
            </a:r>
            <a:r>
              <a:rPr lang="en-US" sz="1200" kern="1200" dirty="0">
                <a:solidFill>
                  <a:schemeClr val="tx1"/>
                </a:solidFill>
                <a:effectLst/>
                <a:latin typeface="+mn-lt"/>
                <a:ea typeface="+mn-ea"/>
                <a:cs typeface="+mn-cs"/>
              </a:rPr>
              <a:t>Linux </a:t>
            </a:r>
            <a:r>
              <a:rPr lang="ru-RU" sz="1200" kern="1200" dirty="0">
                <a:solidFill>
                  <a:schemeClr val="tx1"/>
                </a:solidFill>
                <a:effectLst/>
                <a:latin typeface="+mn-lt"/>
                <a:ea typeface="+mn-ea"/>
                <a:cs typeface="+mn-cs"/>
              </a:rPr>
              <a:t>— это фундаментальный слой всей системы. Этот слой настраивается специально для встраивания в решения с ограниченными ресурсами. </a:t>
            </a:r>
          </a:p>
          <a:p>
            <a:r>
              <a:rPr lang="ru-RU" sz="1200" kern="1200" dirty="0">
                <a:solidFill>
                  <a:schemeClr val="tx1"/>
                </a:solidFill>
                <a:effectLst/>
                <a:latin typeface="+mn-lt"/>
                <a:ea typeface="+mn-ea"/>
                <a:cs typeface="+mn-cs"/>
              </a:rPr>
              <a:t>Этот раздел действует как уровень абстракции между аппаратным и другими программными уровнями. Ядро </a:t>
            </a:r>
            <a:r>
              <a:rPr lang="en-US" sz="1200" kern="1200" dirty="0">
                <a:solidFill>
                  <a:schemeClr val="tx1"/>
                </a:solidFill>
                <a:effectLst/>
                <a:latin typeface="+mn-lt"/>
                <a:ea typeface="+mn-ea"/>
                <a:cs typeface="+mn-cs"/>
              </a:rPr>
              <a:t>Linux</a:t>
            </a:r>
            <a:r>
              <a:rPr lang="ru-RU" sz="1200" kern="1200" dirty="0">
                <a:solidFill>
                  <a:schemeClr val="tx1"/>
                </a:solidFill>
                <a:effectLst/>
                <a:latin typeface="+mn-lt"/>
                <a:ea typeface="+mn-ea"/>
                <a:cs typeface="+mn-cs"/>
              </a:rPr>
              <a:t> обеспечивает базовую функциональность системы, такую как управление процессами, управление памятью и управление устройствами. Ядро </a:t>
            </a:r>
            <a:r>
              <a:rPr lang="en-US" sz="1200" kern="1200" dirty="0">
                <a:solidFill>
                  <a:schemeClr val="tx1"/>
                </a:solidFill>
                <a:effectLst/>
                <a:latin typeface="+mn-lt"/>
                <a:ea typeface="+mn-ea"/>
                <a:cs typeface="+mn-cs"/>
              </a:rPr>
              <a:t>Linux</a:t>
            </a:r>
            <a:r>
              <a:rPr lang="ru-RU" sz="1200" kern="1200" dirty="0">
                <a:solidFill>
                  <a:schemeClr val="tx1"/>
                </a:solidFill>
                <a:effectLst/>
                <a:latin typeface="+mn-lt"/>
                <a:ea typeface="+mn-ea"/>
                <a:cs typeface="+mn-cs"/>
              </a:rPr>
              <a:t> также предоставляет множество драйверов устройств, которые облегчают задачу при взаимодействии </a:t>
            </a:r>
            <a:r>
              <a:rPr lang="en-US" sz="1200" kern="1200" dirty="0">
                <a:solidFill>
                  <a:schemeClr val="tx1"/>
                </a:solidFill>
                <a:effectLst/>
                <a:latin typeface="+mn-lt"/>
                <a:ea typeface="+mn-ea"/>
                <a:cs typeface="+mn-cs"/>
              </a:rPr>
              <a:t>Android</a:t>
            </a:r>
            <a:r>
              <a:rPr lang="ru-RU" sz="1200" kern="1200" dirty="0">
                <a:solidFill>
                  <a:schemeClr val="tx1"/>
                </a:solidFill>
                <a:effectLst/>
                <a:latin typeface="+mn-lt"/>
                <a:ea typeface="+mn-ea"/>
                <a:cs typeface="+mn-cs"/>
              </a:rPr>
              <a:t> с периферийными устройствами. </a:t>
            </a:r>
          </a:p>
          <a:p>
            <a:endParaRPr lang="ru-RU" dirty="0"/>
          </a:p>
        </p:txBody>
      </p:sp>
      <p:sp>
        <p:nvSpPr>
          <p:cNvPr id="4" name="Номер слайда 3"/>
          <p:cNvSpPr>
            <a:spLocks noGrp="1"/>
          </p:cNvSpPr>
          <p:nvPr>
            <p:ph type="sldNum" sz="quarter" idx="5"/>
          </p:nvPr>
        </p:nvSpPr>
        <p:spPr/>
        <p:txBody>
          <a:bodyPr/>
          <a:lstStyle/>
          <a:p>
            <a:fld id="{AB7168D7-E0EE-40A9-9A93-9D00C81DBCD3}" type="slidenum">
              <a:rPr lang="ru-RU" smtClean="0"/>
              <a:t>7</a:t>
            </a:fld>
            <a:endParaRPr lang="ru-RU"/>
          </a:p>
        </p:txBody>
      </p:sp>
    </p:spTree>
    <p:extLst>
      <p:ext uri="{BB962C8B-B14F-4D97-AF65-F5344CB8AC3E}">
        <p14:creationId xmlns:p14="http://schemas.microsoft.com/office/powerpoint/2010/main" val="2399953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Система представляет из себя систему гибридного анализа с распределённой архитектурой и с использованием глубокого обучения. Схему предложенного решения можно наблюдать на рисунке </a:t>
            </a:r>
          </a:p>
          <a:p>
            <a:endParaRPr lang="ru-RU" sz="1200" kern="1200" dirty="0">
              <a:solidFill>
                <a:schemeClr val="tx1"/>
              </a:solidFill>
              <a:effectLst/>
              <a:latin typeface="+mn-lt"/>
              <a:ea typeface="+mn-ea"/>
              <a:cs typeface="+mn-cs"/>
            </a:endParaRPr>
          </a:p>
          <a:p>
            <a:r>
              <a:rPr lang="ru-RU" sz="1200" kern="1200" dirty="0">
                <a:solidFill>
                  <a:schemeClr val="tx1"/>
                </a:solidFill>
                <a:effectLst/>
                <a:latin typeface="+mn-lt"/>
                <a:ea typeface="+mn-ea"/>
                <a:cs typeface="+mn-cs"/>
              </a:rPr>
              <a:t>Архитектурно решение состоит из трех основных частей: </a:t>
            </a:r>
          </a:p>
          <a:p>
            <a:pPr lvl="1"/>
            <a:r>
              <a:rPr lang="ru-RU" sz="1200" kern="1200" dirty="0">
                <a:solidFill>
                  <a:schemeClr val="tx1"/>
                </a:solidFill>
                <a:effectLst/>
                <a:latin typeface="+mn-lt"/>
                <a:ea typeface="+mn-ea"/>
                <a:cs typeface="+mn-cs"/>
              </a:rPr>
              <a:t>Компьютер или сервер для подготовки и обучения моделей </a:t>
            </a:r>
          </a:p>
          <a:p>
            <a:pPr lvl="1"/>
            <a:r>
              <a:rPr lang="ru-RU" sz="1200" kern="1200" dirty="0">
                <a:solidFill>
                  <a:schemeClr val="tx1"/>
                </a:solidFill>
                <a:effectLst/>
                <a:latin typeface="+mn-lt"/>
                <a:ea typeface="+mn-ea"/>
                <a:cs typeface="+mn-cs"/>
              </a:rPr>
              <a:t>Мобильное устройств, на котором происходит основной анализ приложений</a:t>
            </a:r>
          </a:p>
          <a:p>
            <a:pPr lvl="1"/>
            <a:r>
              <a:rPr lang="ru-RU" sz="1200" kern="1200" dirty="0">
                <a:solidFill>
                  <a:schemeClr val="tx1"/>
                </a:solidFill>
                <a:effectLst/>
                <a:latin typeface="+mn-lt"/>
                <a:ea typeface="+mn-ea"/>
                <a:cs typeface="+mn-cs"/>
              </a:rPr>
              <a:t> Удаленный сервер и сторонние интернет-ресурсы по анализу приложений</a:t>
            </a:r>
          </a:p>
          <a:p>
            <a:endParaRPr lang="ru-RU" dirty="0"/>
          </a:p>
        </p:txBody>
      </p:sp>
      <p:sp>
        <p:nvSpPr>
          <p:cNvPr id="4" name="Номер слайда 3"/>
          <p:cNvSpPr>
            <a:spLocks noGrp="1"/>
          </p:cNvSpPr>
          <p:nvPr>
            <p:ph type="sldNum" sz="quarter" idx="5"/>
          </p:nvPr>
        </p:nvSpPr>
        <p:spPr/>
        <p:txBody>
          <a:bodyPr/>
          <a:lstStyle/>
          <a:p>
            <a:fld id="{AB7168D7-E0EE-40A9-9A93-9D00C81DBCD3}" type="slidenum">
              <a:rPr lang="ru-RU" smtClean="0"/>
              <a:t>9</a:t>
            </a:fld>
            <a:endParaRPr lang="ru-RU"/>
          </a:p>
        </p:txBody>
      </p:sp>
    </p:spTree>
    <p:extLst>
      <p:ext uri="{BB962C8B-B14F-4D97-AF65-F5344CB8AC3E}">
        <p14:creationId xmlns:p14="http://schemas.microsoft.com/office/powerpoint/2010/main" val="2100301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dirty="0">
                <a:solidFill>
                  <a:schemeClr val="tx1"/>
                </a:solidFill>
                <a:effectLst/>
                <a:latin typeface="+mn-lt"/>
                <a:ea typeface="+mn-ea"/>
                <a:cs typeface="+mn-cs"/>
              </a:rPr>
              <a:t>Данная архитектура предлагаемого решения позволяет использовать преимущества сразу многих подходов:</a:t>
            </a:r>
          </a:p>
          <a:p>
            <a:r>
              <a:rPr lang="ru-RU" dirty="0"/>
              <a:t>1.	Первичное использование статического анализа позволит обнаруживать подавляющее большинство ВПО и отбрасывать дальнейшую необходимость в динамическом анализе.</a:t>
            </a:r>
          </a:p>
          <a:p>
            <a:r>
              <a:rPr lang="ru-RU" dirty="0"/>
              <a:t>2.	Применение дополнительного динамического анализа позволит обезопасить устройство пользователя в случае использования ВПО методов сокрытия и противодействия обнаружению статическим анализатором </a:t>
            </a:r>
          </a:p>
          <a:p>
            <a:r>
              <a:rPr lang="ru-RU" dirty="0"/>
              <a:t>3.	При наличии доступа в интернет появляется возможность быстрого первичного анализа приложения </a:t>
            </a:r>
          </a:p>
          <a:p>
            <a:r>
              <a:rPr lang="ru-RU" dirty="0"/>
              <a:t>4.	Комбинация различных источников информации о вредоносности предложения дает возможность составить максимально точную оценку приложения. </a:t>
            </a:r>
          </a:p>
          <a:p>
            <a:r>
              <a:rPr lang="ru-RU" dirty="0"/>
              <a:t>5.	Подход с использованием нейронных сетей дает преимущество в качестве обнаружения. А наличие аппаратных возможностей по ускорению вычислений нейронных сетей делает этот подход быстрым и энергоэффективным на современных мобильных устройствах.</a:t>
            </a:r>
          </a:p>
          <a:p>
            <a:r>
              <a:rPr lang="ru-RU" dirty="0"/>
              <a:t>6.	Использование описанных подходов дает возможность системе обнаружения ВПО работать автономно (без доступа в сеть интернет и без доступа к полноценному компьютеру для проведения анализа), при этом при возможности или необходимости может совершать облачный анализ. </a:t>
            </a:r>
          </a:p>
          <a:p>
            <a:endParaRPr lang="ru-RU" dirty="0"/>
          </a:p>
        </p:txBody>
      </p:sp>
      <p:sp>
        <p:nvSpPr>
          <p:cNvPr id="4" name="Номер слайда 3"/>
          <p:cNvSpPr>
            <a:spLocks noGrp="1"/>
          </p:cNvSpPr>
          <p:nvPr>
            <p:ph type="sldNum" sz="quarter" idx="5"/>
          </p:nvPr>
        </p:nvSpPr>
        <p:spPr/>
        <p:txBody>
          <a:bodyPr/>
          <a:lstStyle/>
          <a:p>
            <a:fld id="{AB7168D7-E0EE-40A9-9A93-9D00C81DBCD3}" type="slidenum">
              <a:rPr lang="ru-RU" smtClean="0"/>
              <a:t>10</a:t>
            </a:fld>
            <a:endParaRPr lang="ru-RU"/>
          </a:p>
        </p:txBody>
      </p:sp>
    </p:spTree>
    <p:extLst>
      <p:ext uri="{BB962C8B-B14F-4D97-AF65-F5344CB8AC3E}">
        <p14:creationId xmlns:p14="http://schemas.microsoft.com/office/powerpoint/2010/main" val="4017624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AB7168D7-E0EE-40A9-9A93-9D00C81DBCD3}" type="slidenum">
              <a:rPr lang="ru-RU" smtClean="0"/>
              <a:t>11</a:t>
            </a:fld>
            <a:endParaRPr lang="ru-RU"/>
          </a:p>
        </p:txBody>
      </p:sp>
    </p:spTree>
    <p:extLst>
      <p:ext uri="{BB962C8B-B14F-4D97-AF65-F5344CB8AC3E}">
        <p14:creationId xmlns:p14="http://schemas.microsoft.com/office/powerpoint/2010/main" val="3908401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nvGrpSpPr>
          <p:cNvPr id="3" name="Group 2">
            <a:extLst>
              <a:ext uri="{FF2B5EF4-FFF2-40B4-BE49-F238E27FC236}">
                <a16:creationId xmlns:a16="http://schemas.microsoft.com/office/drawing/2014/main"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0" name="Group 39">
                <a:extLst>
                  <a:ext uri="{FF2B5EF4-FFF2-40B4-BE49-F238E27FC236}">
                    <a16:creationId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5" name="Freeform: Shape 4">
              <a:extLst>
                <a:ext uri="{FF2B5EF4-FFF2-40B4-BE49-F238E27FC236}">
                  <a16:creationId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6" name="Group 35">
                <a:extLst>
                  <a:ext uri="{FF2B5EF4-FFF2-40B4-BE49-F238E27FC236}">
                    <a16:creationId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 name="Freeform: Shape 6">
              <a:extLst>
                <a:ext uri="{FF2B5EF4-FFF2-40B4-BE49-F238E27FC236}">
                  <a16:creationId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10" name="Group 9">
              <a:extLst>
                <a:ext uri="{FF2B5EF4-FFF2-40B4-BE49-F238E27FC236}">
                  <a16:creationId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1" name="Group 30">
                <a:extLst>
                  <a:ext uri="{FF2B5EF4-FFF2-40B4-BE49-F238E27FC236}">
                    <a16:creationId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2" name="Freeform: Shape 31">
                <a:extLst>
                  <a:ext uri="{FF2B5EF4-FFF2-40B4-BE49-F238E27FC236}">
                    <a16:creationId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1" name="Group 10">
              <a:extLst>
                <a:ext uri="{FF2B5EF4-FFF2-40B4-BE49-F238E27FC236}">
                  <a16:creationId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7" name="Group 26">
                <a:extLst>
                  <a:ext uri="{FF2B5EF4-FFF2-40B4-BE49-F238E27FC236}">
                    <a16:creationId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3" name="Group 22">
                <a:extLst>
                  <a:ext uri="{FF2B5EF4-FFF2-40B4-BE49-F238E27FC236}">
                    <a16:creationId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3" name="Group 12">
              <a:extLst>
                <a:ext uri="{FF2B5EF4-FFF2-40B4-BE49-F238E27FC236}">
                  <a16:creationId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4" name="Freeform: Shape 13">
              <a:extLst>
                <a:ext uri="{FF2B5EF4-FFF2-40B4-BE49-F238E27FC236}">
                  <a16:creationId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grpSp>
    </p:spTree>
    <p:extLst>
      <p:ext uri="{BB962C8B-B14F-4D97-AF65-F5344CB8AC3E}">
        <p14:creationId xmlns:p14="http://schemas.microsoft.com/office/powerpoint/2010/main" val="130707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1FDC5190-3E58-48B4-BCF2-FDEDCC64183A}" type="datetime1">
              <a:rPr lang="en-US" smtClean="0"/>
              <a:t>7/2/2020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07270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3385D1-24EA-4E1F-B7BA-87F2B720EEF5}" type="datetime1">
              <a:rPr lang="en-US" smtClean="0"/>
              <a:t>7/2/2020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99974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ACF3683D-ADE2-44D6-9876-E07982158804}" type="datetime1">
              <a:rPr lang="en-US" smtClean="0"/>
              <a:t>7/2/2020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20954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C7E9158C-5BAF-4F35-8A46-92DFDA3BDEBD}" type="datetime1">
              <a:rPr lang="en-US" smtClean="0"/>
              <a:t>7/2/2020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85879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553875A-FD77-48A6-B60A-292DD7549B26}" type="datetime1">
              <a:rPr lang="en-US" smtClean="0"/>
              <a:t>7/2/2020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42558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D179A1F-27A7-47E0-A363-441885D95D41}" type="datetime1">
              <a:rPr lang="en-US" smtClean="0"/>
              <a:t>7/2/2020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19923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39" name="Group 38">
              <a:extLst>
                <a:ext uri="{FF2B5EF4-FFF2-40B4-BE49-F238E27FC236}">
                  <a16:creationId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 name="Freeform: Shape 3">
            <a:extLst>
              <a:ext uri="{FF2B5EF4-FFF2-40B4-BE49-F238E27FC236}">
                <a16:creationId xmlns:a16="http://schemas.microsoft.com/office/drawing/2014/main"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5" name="Group 4">
            <a:extLst>
              <a:ext uri="{FF2B5EF4-FFF2-40B4-BE49-F238E27FC236}">
                <a16:creationId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5" name="Group 34">
              <a:extLst>
                <a:ext uri="{FF2B5EF4-FFF2-40B4-BE49-F238E27FC236}">
                  <a16:creationId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6" name="Freeform: Shape 5">
            <a:extLst>
              <a:ext uri="{FF2B5EF4-FFF2-40B4-BE49-F238E27FC236}">
                <a16:creationId xmlns:a16="http://schemas.microsoft.com/office/drawing/2014/main"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0" name="Group 29">
              <a:extLst>
                <a:ext uri="{FF2B5EF4-FFF2-40B4-BE49-F238E27FC236}">
                  <a16:creationId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1" name="Freeform: Shape 30">
              <a:extLst>
                <a:ext uri="{FF2B5EF4-FFF2-40B4-BE49-F238E27FC236}">
                  <a16:creationId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6" name="Group 25">
              <a:extLst>
                <a:ext uri="{FF2B5EF4-FFF2-40B4-BE49-F238E27FC236}">
                  <a16:creationId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1" name="Group 10">
            <a:extLst>
              <a:ext uri="{FF2B5EF4-FFF2-40B4-BE49-F238E27FC236}">
                <a16:creationId xmlns:a16="http://schemas.microsoft.com/office/drawing/2014/main"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2" name="Group 21">
              <a:extLst>
                <a:ext uri="{FF2B5EF4-FFF2-40B4-BE49-F238E27FC236}">
                  <a16:creationId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8" name="Group 17">
              <a:extLst>
                <a:ext uri="{FF2B5EF4-FFF2-40B4-BE49-F238E27FC236}">
                  <a16:creationId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3" name="Freeform: Shape 12">
            <a:extLst>
              <a:ext uri="{FF2B5EF4-FFF2-40B4-BE49-F238E27FC236}">
                <a16:creationId xmlns:a16="http://schemas.microsoft.com/office/drawing/2014/main"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42" name="Group 41">
            <a:extLst>
              <a:ext uri="{FF2B5EF4-FFF2-40B4-BE49-F238E27FC236}">
                <a16:creationId xmlns:a16="http://schemas.microsoft.com/office/drawing/2014/main"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4" name="Group 43">
              <a:extLst>
                <a:ext uri="{FF2B5EF4-FFF2-40B4-BE49-F238E27FC236}">
                  <a16:creationId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7" name="Freeform: Shape 46">
            <a:extLst>
              <a:ext uri="{FF2B5EF4-FFF2-40B4-BE49-F238E27FC236}">
                <a16:creationId xmlns:a16="http://schemas.microsoft.com/office/drawing/2014/main"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61" name="Group 60">
            <a:extLst>
              <a:ext uri="{FF2B5EF4-FFF2-40B4-BE49-F238E27FC236}">
                <a16:creationId xmlns:a16="http://schemas.microsoft.com/office/drawing/2014/main"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3" name="Group 62">
              <a:extLst>
                <a:ext uri="{FF2B5EF4-FFF2-40B4-BE49-F238E27FC236}">
                  <a16:creationId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64" name="Freeform: Shape 63">
              <a:extLst>
                <a:ext uri="{FF2B5EF4-FFF2-40B4-BE49-F238E27FC236}">
                  <a16:creationId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67" name="Group 66">
            <a:extLst>
              <a:ext uri="{FF2B5EF4-FFF2-40B4-BE49-F238E27FC236}">
                <a16:creationId xmlns:a16="http://schemas.microsoft.com/office/drawing/2014/main"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9" name="Group 68">
              <a:extLst>
                <a:ext uri="{FF2B5EF4-FFF2-40B4-BE49-F238E27FC236}">
                  <a16:creationId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2" name="Freeform: Shape 71">
            <a:extLst>
              <a:ext uri="{FF2B5EF4-FFF2-40B4-BE49-F238E27FC236}">
                <a16:creationId xmlns:a16="http://schemas.microsoft.com/office/drawing/2014/main"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97682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AD96581D-A2E8-4AD3-840B-B5357DC52E54}" type="datetime1">
              <a:rPr lang="en-US" smtClean="0"/>
              <a:t>7/2/2020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3940329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3"/>
          <p:cNvSpPr>
            <a:spLocks noGrp="1"/>
          </p:cNvSpPr>
          <p:nvPr>
            <p:ph type="dt" sz="half" idx="10"/>
          </p:nvPr>
        </p:nvSpPr>
        <p:spPr/>
        <p:txBody>
          <a:bodyPr/>
          <a:lstStyle/>
          <a:p>
            <a:fld id="{89ADD1F7-DABE-47AF-82E7-903CCB4A6CA6}" type="datetime1">
              <a:rPr lang="en-US" smtClean="0"/>
              <a:t>7/2/2020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56951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B71CE289-ADF8-48EB-8564-492DC168B4D5}" type="datetime1">
              <a:rPr lang="en-US" smtClean="0"/>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1246530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D0FBA70-F6CD-4882-A929-110376206A00}" type="datetime1">
              <a:rPr lang="en-US" smtClean="0"/>
              <a:t>7/2/2020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448800" y="6482608"/>
            <a:ext cx="2743200" cy="365125"/>
          </a:xfrm>
        </p:spPr>
        <p:txBody>
          <a:bodyPr/>
          <a:lstStyle>
            <a:lvl1pPr>
              <a:defRPr sz="1600">
                <a:solidFill>
                  <a:schemeClr val="tx1"/>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206314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C542F0E8-3576-4C65-8AFA-3BBD26CD95A0}" type="datetime1">
              <a:rPr lang="en-US" smtClean="0"/>
              <a:t>7/2/2020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5872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131DFBD0-E0F2-4819-8F92-764105AF7FD7}" type="datetime1">
              <a:rPr lang="en-US" smtClean="0"/>
              <a:t>7/2/2020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30799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E5A4E063-EB44-4EE1-BC65-12EB5AD35E58}" type="datetime1">
              <a:rPr lang="en-US" smtClean="0"/>
              <a:t>7/2/2020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34228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230043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250218-7E83-42FD-A2A2-F2FD94C57476}" type="datetime1">
              <a:rPr lang="en-US" smtClean="0"/>
              <a:t>7/2/2020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54478389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10.png"/><Relationship Id="rId5" Type="http://schemas.openxmlformats.org/officeDocument/2006/relationships/image" Target="../media/image9.emf"/><Relationship Id="rId4" Type="http://schemas.openxmlformats.org/officeDocument/2006/relationships/package" Target="../embeddings/Microsoft_Word_Document1.docx"/></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package" Target="../embeddings/Microsoft_Word_Document.docx"/></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одзаголовок 2"/>
          <p:cNvSpPr txBox="1">
            <a:spLocks/>
          </p:cNvSpPr>
          <p:nvPr/>
        </p:nvSpPr>
        <p:spPr>
          <a:xfrm>
            <a:off x="695053" y="3658884"/>
            <a:ext cx="11118003" cy="210166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ru-RU" sz="2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Выполнил</a:t>
            </a:r>
          </a:p>
          <a:p>
            <a:pPr lvl="0" algn="l">
              <a:lnSpc>
                <a:spcPct val="100000"/>
              </a:lnSpc>
              <a:spcBef>
                <a:spcPts val="0"/>
              </a:spcBef>
            </a:pPr>
            <a:r>
              <a:rPr kumimoji="0" lang="ru-RU" sz="2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студент группы </a:t>
            </a:r>
            <a:r>
              <a:rPr lang="ru-RU" dirty="0">
                <a:solidFill>
                  <a:prstClr val="black"/>
                </a:solidFill>
                <a:latin typeface="Arial" panose="020B0604020202020204" pitchFamily="34" charset="0"/>
                <a:cs typeface="Arial" panose="020B0604020202020204" pitchFamily="34" charset="0"/>
              </a:rPr>
              <a:t>3651003/50801 				А.А. Корольков</a:t>
            </a:r>
            <a:endParaRPr kumimoji="0" lang="ru-RU" sz="2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ru-RU" sz="2400" b="0" i="0" u="none" strike="noStrike" kern="1200" cap="none" spc="0" normalizeH="0" baseline="0" noProof="0" dirty="0">
              <a:ln>
                <a:noFill/>
              </a:ln>
              <a:solidFill>
                <a:prstClr val="black"/>
              </a:solidFill>
              <a:effectLst/>
              <a:uLnTx/>
              <a:uFillTx/>
              <a:latin typeface="Arial"/>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ru-RU" sz="2400" b="0" i="0" u="none" strike="noStrike" kern="1200" cap="none" spc="0" normalizeH="0" baseline="0" noProof="0" dirty="0">
                <a:ln>
                  <a:noFill/>
                </a:ln>
                <a:solidFill>
                  <a:prstClr val="black"/>
                </a:solidFill>
                <a:effectLst/>
                <a:uLnTx/>
                <a:uFillTx/>
                <a:latin typeface="Arial"/>
                <a:cs typeface="Times New Roman" panose="02020603050405020304" pitchFamily="18" charset="0"/>
              </a:rPr>
              <a:t>Руководитель</a:t>
            </a:r>
            <a:endParaRPr kumimoji="0" lang="en-US" sz="2400" b="0" i="0" u="none" strike="noStrike" kern="1200" cap="none" spc="0" normalizeH="0" baseline="0" noProof="0" dirty="0">
              <a:ln>
                <a:noFill/>
              </a:ln>
              <a:solidFill>
                <a:prstClr val="black"/>
              </a:solidFill>
              <a:effectLst/>
              <a:uLnTx/>
              <a:uFillTx/>
              <a:latin typeface="Arial"/>
              <a:cs typeface="Times New Roman" panose="02020603050405020304" pitchFamily="18" charset="0"/>
            </a:endParaRPr>
          </a:p>
          <a:p>
            <a:pPr lvl="0" algn="l">
              <a:lnSpc>
                <a:spcPct val="100000"/>
              </a:lnSpc>
              <a:spcBef>
                <a:spcPts val="0"/>
              </a:spcBef>
              <a:defRPr/>
            </a:pPr>
            <a:r>
              <a:rPr lang="ru-RU" noProof="0" dirty="0">
                <a:solidFill>
                  <a:prstClr val="black"/>
                </a:solidFill>
                <a:latin typeface="Arial"/>
                <a:cs typeface="Times New Roman" panose="02020603050405020304" pitchFamily="18" charset="0"/>
              </a:rPr>
              <a:t>д</a:t>
            </a:r>
            <a:r>
              <a:rPr kumimoji="0" lang="ru-RU" sz="2400" b="0" i="0" u="none" strike="noStrike" kern="1200" cap="none" spc="0" normalizeH="0" baseline="0" noProof="0" dirty="0">
                <a:ln>
                  <a:noFill/>
                </a:ln>
                <a:solidFill>
                  <a:prstClr val="black"/>
                </a:solidFill>
                <a:effectLst/>
                <a:uLnTx/>
                <a:uFillTx/>
                <a:latin typeface="Arial"/>
                <a:cs typeface="Times New Roman" panose="02020603050405020304" pitchFamily="18" charset="0"/>
              </a:rPr>
              <a:t>оцент</a:t>
            </a:r>
            <a:r>
              <a:rPr kumimoji="0" lang="en-US" sz="2400" b="0" i="0" u="none" strike="noStrike" kern="1200" cap="none" spc="0" normalizeH="0" baseline="0" noProof="0" dirty="0">
                <a:ln>
                  <a:noFill/>
                </a:ln>
                <a:solidFill>
                  <a:prstClr val="black"/>
                </a:solidFill>
                <a:effectLst/>
                <a:uLnTx/>
                <a:uFillTx/>
                <a:latin typeface="Arial"/>
                <a:cs typeface="Times New Roman" panose="02020603050405020304" pitchFamily="18" charset="0"/>
              </a:rPr>
              <a:t> </a:t>
            </a:r>
            <a:r>
              <a:rPr lang="ru-RU" dirty="0" err="1"/>
              <a:t>ВШКиЗИ</a:t>
            </a:r>
            <a:r>
              <a:rPr kumimoji="0" lang="ru-RU" sz="2400" b="0" i="0" u="none" strike="noStrike" kern="1200" cap="none" spc="0" normalizeH="0" baseline="0" noProof="0" dirty="0">
                <a:ln>
                  <a:noFill/>
                </a:ln>
                <a:solidFill>
                  <a:prstClr val="black"/>
                </a:solidFill>
                <a:effectLst/>
                <a:uLnTx/>
                <a:uFillTx/>
                <a:latin typeface="Arial"/>
                <a:cs typeface="Times New Roman" panose="02020603050405020304" pitchFamily="18" charset="0"/>
              </a:rPr>
              <a:t>, к.т.н.					Е.Ю. Павленко</a:t>
            </a:r>
          </a:p>
        </p:txBody>
      </p:sp>
      <p:sp>
        <p:nvSpPr>
          <p:cNvPr id="2" name="TextBox 1"/>
          <p:cNvSpPr txBox="1"/>
          <p:nvPr/>
        </p:nvSpPr>
        <p:spPr>
          <a:xfrm>
            <a:off x="5184487" y="6009271"/>
            <a:ext cx="251686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000" b="0" i="0" u="none" strike="noStrike" kern="1200" cap="none" spc="0" normalizeH="0" baseline="0" noProof="0" dirty="0">
                <a:ln>
                  <a:noFill/>
                </a:ln>
                <a:solidFill>
                  <a:prstClr val="black"/>
                </a:solidFill>
                <a:effectLst/>
                <a:uLnTx/>
                <a:uFillTx/>
                <a:latin typeface="Arial"/>
                <a:cs typeface="+mn-cs"/>
              </a:rPr>
              <a:t>Санкт-Петербург</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000" b="0" i="0" u="none" strike="noStrike" kern="1200" cap="none" spc="0" normalizeH="0" baseline="0" noProof="0" dirty="0">
                <a:ln>
                  <a:noFill/>
                </a:ln>
                <a:solidFill>
                  <a:prstClr val="black"/>
                </a:solidFill>
                <a:effectLst/>
                <a:uLnTx/>
                <a:uFillTx/>
                <a:latin typeface="Arial"/>
                <a:cs typeface="+mn-cs"/>
              </a:rPr>
              <a:t>2020</a:t>
            </a: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4487" y="3347045"/>
            <a:ext cx="2413503" cy="2413503"/>
          </a:xfrm>
          <a:prstGeom prst="rect">
            <a:avLst/>
          </a:prstGeom>
        </p:spPr>
      </p:pic>
      <p:sp>
        <p:nvSpPr>
          <p:cNvPr id="7" name="Подзаголовок 2"/>
          <p:cNvSpPr txBox="1">
            <a:spLocks/>
          </p:cNvSpPr>
          <p:nvPr/>
        </p:nvSpPr>
        <p:spPr>
          <a:xfrm>
            <a:off x="1710056" y="316870"/>
            <a:ext cx="8771885" cy="76049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ru-RU" sz="1800" b="0" i="0" u="none" strike="noStrike" kern="1200" cap="none" spc="0" normalizeH="0" baseline="0" noProof="0" dirty="0">
                <a:ln>
                  <a:noFill/>
                </a:ln>
                <a:solidFill>
                  <a:prstClr val="black"/>
                </a:solidFill>
                <a:effectLst/>
                <a:uLnTx/>
                <a:uFillTx/>
                <a:latin typeface="Arial"/>
                <a:cs typeface="+mn-cs"/>
              </a:rPr>
              <a:t>Министерство науки и высшего образования Российской Федерации</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ru-RU" sz="1800" b="0" i="0" u="none" strike="noStrike" kern="1200" cap="none" spc="0" normalizeH="0" baseline="0" noProof="0" dirty="0">
                <a:ln>
                  <a:noFill/>
                </a:ln>
                <a:solidFill>
                  <a:prstClr val="black"/>
                </a:solidFill>
                <a:effectLst/>
                <a:uLnTx/>
                <a:uFillTx/>
                <a:latin typeface="Arial"/>
                <a:cs typeface="+mn-cs"/>
              </a:rPr>
              <a:t>Санкт-Петербургский политехнический университет Петра Великого</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ru-RU" sz="1800" b="0" i="0" u="none" strike="noStrike" kern="1200" cap="none" spc="0" normalizeH="0" baseline="0" noProof="0" dirty="0">
                <a:ln>
                  <a:noFill/>
                </a:ln>
                <a:solidFill>
                  <a:prstClr val="black"/>
                </a:solidFill>
                <a:effectLst/>
                <a:uLnTx/>
                <a:uFillTx/>
                <a:latin typeface="Arial"/>
                <a:cs typeface="+mn-cs"/>
              </a:rPr>
              <a:t>Институт прикладной математики и механики</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ru-RU" sz="1800" b="0" i="0" u="none" strike="noStrike" kern="1200" cap="none" spc="0" normalizeH="0" baseline="0" noProof="0" dirty="0">
                <a:ln>
                  <a:noFill/>
                </a:ln>
                <a:solidFill>
                  <a:prstClr val="black"/>
                </a:solidFill>
                <a:effectLst/>
                <a:uLnTx/>
                <a:uFillTx/>
                <a:latin typeface="Arial"/>
                <a:cs typeface="Times New Roman" panose="02020603050405020304" pitchFamily="18" charset="0"/>
              </a:rPr>
              <a:t>Высшая школа кибербезопасности и защиты информации</a:t>
            </a:r>
          </a:p>
        </p:txBody>
      </p:sp>
      <p:sp>
        <p:nvSpPr>
          <p:cNvPr id="8" name="Подзаголовок 2"/>
          <p:cNvSpPr txBox="1">
            <a:spLocks/>
          </p:cNvSpPr>
          <p:nvPr/>
        </p:nvSpPr>
        <p:spPr>
          <a:xfrm>
            <a:off x="695053" y="2001166"/>
            <a:ext cx="10801889" cy="11979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nSpc>
                <a:spcPct val="100000"/>
              </a:lnSpc>
              <a:spcBef>
                <a:spcPts val="0"/>
              </a:spcBef>
            </a:pPr>
            <a:r>
              <a:rPr lang="ru-RU" b="1" dirty="0">
                <a:solidFill>
                  <a:prstClr val="black"/>
                </a:solidFill>
              </a:rPr>
              <a:t>Защита мобильных устройств под управлением </a:t>
            </a:r>
            <a:r>
              <a:rPr lang="ru-RU" b="1" dirty="0" err="1">
                <a:solidFill>
                  <a:prstClr val="black"/>
                </a:solidFill>
              </a:rPr>
              <a:t>Android</a:t>
            </a:r>
            <a:r>
              <a:rPr lang="ru-RU" b="1" dirty="0">
                <a:solidFill>
                  <a:prstClr val="black"/>
                </a:solidFill>
              </a:rPr>
              <a:t> от вредоносного программного обеспечения с использованием искусственной нейронной сети</a:t>
            </a:r>
            <a:endParaRPr kumimoji="0" lang="ru-RU" sz="4000" b="0" i="0" u="none" strike="noStrike" kern="1200" cap="none" spc="0" normalizeH="0" baseline="0" noProof="0" dirty="0">
              <a:ln>
                <a:noFill/>
              </a:ln>
              <a:solidFill>
                <a:prstClr val="black"/>
              </a:solidFill>
              <a:effectLst/>
              <a:uLnTx/>
              <a:uFillTx/>
              <a:latin typeface="Arial"/>
              <a:cs typeface="Times New Roman" panose="02020603050405020304" pitchFamily="18" charset="0"/>
            </a:endParaRPr>
          </a:p>
        </p:txBody>
      </p:sp>
    </p:spTree>
    <p:extLst>
      <p:ext uri="{BB962C8B-B14F-4D97-AF65-F5344CB8AC3E}">
        <p14:creationId xmlns:p14="http://schemas.microsoft.com/office/powerpoint/2010/main" val="248375127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4000" dirty="0"/>
              <a:t>Особенности предлагаемого подхода	</a:t>
            </a:r>
          </a:p>
        </p:txBody>
      </p:sp>
      <p:sp>
        <p:nvSpPr>
          <p:cNvPr id="3" name="Объект 2"/>
          <p:cNvSpPr>
            <a:spLocks noGrp="1"/>
          </p:cNvSpPr>
          <p:nvPr>
            <p:ph idx="1"/>
          </p:nvPr>
        </p:nvSpPr>
        <p:spPr/>
        <p:txBody>
          <a:bodyPr>
            <a:normAutofit lnSpcReduction="10000"/>
          </a:bodyPr>
          <a:lstStyle/>
          <a:p>
            <a:r>
              <a:rPr lang="ru-RU" dirty="0"/>
              <a:t>Возможность автономного анализа приложения на устройстве</a:t>
            </a:r>
          </a:p>
          <a:p>
            <a:r>
              <a:rPr lang="ru-RU" dirty="0"/>
              <a:t>Возможность применяя аппаратных методов ускорения при выполнении нейронных сетей на </a:t>
            </a:r>
            <a:r>
              <a:rPr lang="en-US" dirty="0"/>
              <a:t>Android </a:t>
            </a:r>
            <a:r>
              <a:rPr lang="ru-RU" dirty="0"/>
              <a:t>устройстве.</a:t>
            </a:r>
            <a:endParaRPr lang="en-US" dirty="0"/>
          </a:p>
          <a:p>
            <a:r>
              <a:rPr lang="ru-RU" dirty="0"/>
              <a:t>Нет острой необходимости в постоянном обновлении сигнатурных баз</a:t>
            </a:r>
          </a:p>
          <a:p>
            <a:r>
              <a:rPr lang="ru-RU" dirty="0"/>
              <a:t>Возможность обнаружения новых и измененных версий ВПО</a:t>
            </a:r>
          </a:p>
          <a:p>
            <a:r>
              <a:rPr lang="ru-RU" dirty="0"/>
              <a:t>Возможность гибридного анализа при необходимости</a:t>
            </a:r>
          </a:p>
          <a:p>
            <a:r>
              <a:rPr lang="ru-RU" dirty="0"/>
              <a:t>Возможность быстрого облачного анализа по мета-данным и дополнительного облачного анализа</a:t>
            </a:r>
            <a:r>
              <a:rPr lang="en-US" dirty="0"/>
              <a:t> .</a:t>
            </a:r>
            <a:r>
              <a:rPr lang="en-US" dirty="0" err="1"/>
              <a:t>dex</a:t>
            </a:r>
            <a:r>
              <a:rPr lang="en-US" dirty="0"/>
              <a:t> </a:t>
            </a:r>
            <a:r>
              <a:rPr lang="ru-RU" dirty="0"/>
              <a:t>файлов приложения</a:t>
            </a:r>
          </a:p>
          <a:p>
            <a:r>
              <a:rPr lang="ru-RU" dirty="0"/>
              <a:t>Возможность проверки уже установленных приложения</a:t>
            </a:r>
          </a:p>
        </p:txBody>
      </p:sp>
      <p:sp>
        <p:nvSpPr>
          <p:cNvPr id="4" name="Номер слайда 3">
            <a:extLst>
              <a:ext uri="{FF2B5EF4-FFF2-40B4-BE49-F238E27FC236}">
                <a16:creationId xmlns:a16="http://schemas.microsoft.com/office/drawing/2014/main" id="{C4D80DE8-6763-4E32-96AA-DA36D2ED1A76}"/>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300103587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A35540-5F30-4D9B-B037-3E91F56C26D0}"/>
              </a:ext>
            </a:extLst>
          </p:cNvPr>
          <p:cNvSpPr>
            <a:spLocks noGrp="1"/>
          </p:cNvSpPr>
          <p:nvPr>
            <p:ph type="title"/>
          </p:nvPr>
        </p:nvSpPr>
        <p:spPr>
          <a:xfrm>
            <a:off x="423530" y="295484"/>
            <a:ext cx="11344940" cy="1325563"/>
          </a:xfrm>
        </p:spPr>
        <p:txBody>
          <a:bodyPr/>
          <a:lstStyle/>
          <a:p>
            <a:r>
              <a:rPr lang="ru-RU" sz="3600" dirty="0"/>
              <a:t>Схема разработанного прототипа элемента предлагаемого подхода </a:t>
            </a:r>
          </a:p>
        </p:txBody>
      </p:sp>
      <p:sp>
        <p:nvSpPr>
          <p:cNvPr id="4" name="Номер слайда 3">
            <a:extLst>
              <a:ext uri="{FF2B5EF4-FFF2-40B4-BE49-F238E27FC236}">
                <a16:creationId xmlns:a16="http://schemas.microsoft.com/office/drawing/2014/main" id="{0424DC51-EB09-4B6E-A071-74915D6FB511}"/>
              </a:ext>
            </a:extLst>
          </p:cNvPr>
          <p:cNvSpPr>
            <a:spLocks noGrp="1"/>
          </p:cNvSpPr>
          <p:nvPr>
            <p:ph type="sldNum" sz="quarter" idx="12"/>
          </p:nvPr>
        </p:nvSpPr>
        <p:spPr>
          <a:xfrm>
            <a:off x="9448800" y="6492875"/>
            <a:ext cx="2743200" cy="365125"/>
          </a:xfrm>
        </p:spPr>
        <p:txBody>
          <a:bodyPr/>
          <a:lstStyle/>
          <a:p>
            <a:fld id="{D57F1E4F-1CFF-5643-939E-02111984F565}" type="slidenum">
              <a:rPr lang="en-US" smtClean="0"/>
              <a:t>11</a:t>
            </a:fld>
            <a:endParaRPr lang="en-US" dirty="0"/>
          </a:p>
        </p:txBody>
      </p:sp>
      <p:sp>
        <p:nvSpPr>
          <p:cNvPr id="7" name="TextBox 6">
            <a:extLst>
              <a:ext uri="{FF2B5EF4-FFF2-40B4-BE49-F238E27FC236}">
                <a16:creationId xmlns:a16="http://schemas.microsoft.com/office/drawing/2014/main" id="{082AEE75-2620-46AF-AB00-374842190245}"/>
              </a:ext>
            </a:extLst>
          </p:cNvPr>
          <p:cNvSpPr txBox="1"/>
          <p:nvPr/>
        </p:nvSpPr>
        <p:spPr>
          <a:xfrm>
            <a:off x="423530" y="1687549"/>
            <a:ext cx="5094431" cy="4524315"/>
          </a:xfrm>
          <a:prstGeom prst="rect">
            <a:avLst/>
          </a:prstGeom>
          <a:noFill/>
        </p:spPr>
        <p:txBody>
          <a:bodyPr wrap="square" rtlCol="0">
            <a:spAutoFit/>
          </a:bodyPr>
          <a:lstStyle/>
          <a:p>
            <a:r>
              <a:rPr lang="ru-RU" dirty="0"/>
              <a:t>Для реализации использовался </a:t>
            </a:r>
            <a:r>
              <a:rPr lang="en-US" dirty="0"/>
              <a:t>Python </a:t>
            </a:r>
            <a:r>
              <a:rPr lang="ru-RU" dirty="0"/>
              <a:t>пакет для анализа </a:t>
            </a:r>
            <a:r>
              <a:rPr lang="en-US" dirty="0"/>
              <a:t>Android </a:t>
            </a:r>
            <a:r>
              <a:rPr lang="ru-RU" dirty="0"/>
              <a:t>приложений  </a:t>
            </a:r>
            <a:r>
              <a:rPr lang="ru-RU" dirty="0" err="1"/>
              <a:t>Androguard</a:t>
            </a:r>
            <a:r>
              <a:rPr lang="ru-RU" dirty="0"/>
              <a:t>, пакеты </a:t>
            </a:r>
            <a:r>
              <a:rPr lang="en-US" dirty="0" err="1"/>
              <a:t>Keras</a:t>
            </a:r>
            <a:r>
              <a:rPr lang="en-US" dirty="0"/>
              <a:t> </a:t>
            </a:r>
            <a:r>
              <a:rPr lang="ru-RU" dirty="0"/>
              <a:t>и </a:t>
            </a:r>
            <a:r>
              <a:rPr lang="en-US" dirty="0" err="1"/>
              <a:t>Numpy</a:t>
            </a:r>
            <a:r>
              <a:rPr lang="en-US" dirty="0"/>
              <a:t>. </a:t>
            </a:r>
            <a:endParaRPr lang="ru-RU" dirty="0"/>
          </a:p>
          <a:p>
            <a:r>
              <a:rPr lang="ru-RU" dirty="0"/>
              <a:t>Для выполнения прототипа на мобильном устройстве использовалось приложение </a:t>
            </a:r>
            <a:r>
              <a:rPr lang="en-US" dirty="0" err="1"/>
              <a:t>Pydroid</a:t>
            </a:r>
            <a:r>
              <a:rPr lang="ru-RU" dirty="0"/>
              <a:t> 3</a:t>
            </a:r>
            <a:r>
              <a:rPr lang="en-US" dirty="0"/>
              <a:t>.</a:t>
            </a:r>
            <a:endParaRPr lang="ru-RU" dirty="0"/>
          </a:p>
          <a:p>
            <a:endParaRPr lang="ru-RU" dirty="0"/>
          </a:p>
          <a:p>
            <a:r>
              <a:rPr lang="ru-RU" dirty="0"/>
              <a:t>Архитектурно решение состоит из двух основных частей: </a:t>
            </a:r>
          </a:p>
          <a:p>
            <a:pPr marL="285750" indent="-285750">
              <a:buFont typeface="Arial" panose="020B0604020202020204" pitchFamily="34" charset="0"/>
              <a:buChar char="•"/>
            </a:pPr>
            <a:r>
              <a:rPr lang="ru-RU" dirty="0"/>
              <a:t>Компьютер или сервер для подготовки и обучения модели</a:t>
            </a:r>
          </a:p>
          <a:p>
            <a:pPr marL="285750" indent="-285750">
              <a:buFont typeface="Arial" panose="020B0604020202020204" pitchFamily="34" charset="0"/>
              <a:buChar char="•"/>
            </a:pPr>
            <a:r>
              <a:rPr lang="ru-RU" dirty="0"/>
              <a:t>Мобильное устройств, на котором происходит загрузка обученной модели и вспомогательных данных, извлечение параметров и  статический анализ приложений</a:t>
            </a:r>
          </a:p>
        </p:txBody>
      </p:sp>
      <p:pic>
        <p:nvPicPr>
          <p:cNvPr id="9" name="Объект 8">
            <a:extLst>
              <a:ext uri="{FF2B5EF4-FFF2-40B4-BE49-F238E27FC236}">
                <a16:creationId xmlns:a16="http://schemas.microsoft.com/office/drawing/2014/main" id="{3AC38BAA-5AD0-47C8-93B8-6EB89CEEC7C9}"/>
              </a:ext>
            </a:extLst>
          </p:cNvPr>
          <p:cNvPicPr>
            <a:picLocks noGrp="1" noChangeAspect="1"/>
          </p:cNvPicPr>
          <p:nvPr>
            <p:ph idx="1"/>
          </p:nvPr>
        </p:nvPicPr>
        <p:blipFill>
          <a:blip r:embed="rId3"/>
          <a:stretch>
            <a:fillRect/>
          </a:stretch>
        </p:blipFill>
        <p:spPr>
          <a:xfrm>
            <a:off x="5654645" y="1406538"/>
            <a:ext cx="5977141" cy="5268899"/>
          </a:xfrm>
        </p:spPr>
      </p:pic>
    </p:spTree>
    <p:extLst>
      <p:ext uri="{BB962C8B-B14F-4D97-AF65-F5344CB8AC3E}">
        <p14:creationId xmlns:p14="http://schemas.microsoft.com/office/powerpoint/2010/main" val="170464345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1"/>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lvl="0">
              <a:spcBef>
                <a:spcPts val="0"/>
              </a:spcBef>
              <a:buClr>
                <a:schemeClr val="lt2"/>
              </a:buClr>
              <a:buSzPts val="4200"/>
            </a:pPr>
            <a:r>
              <a:rPr lang="ru-RU" sz="4000" dirty="0"/>
              <a:t>Извлекаемые прототипом параметры из приложений </a:t>
            </a:r>
            <a:endParaRPr sz="4000" dirty="0"/>
          </a:p>
        </p:txBody>
      </p:sp>
      <p:sp>
        <p:nvSpPr>
          <p:cNvPr id="42" name="Google Shape;42;p1"/>
          <p:cNvSpPr txBox="1">
            <a:spLocks noGrp="1"/>
          </p:cNvSpPr>
          <p:nvPr>
            <p:ph idx="1"/>
          </p:nvPr>
        </p:nvSpPr>
        <p:spPr>
          <a:xfrm>
            <a:off x="838200" y="1647955"/>
            <a:ext cx="10677562" cy="4844920"/>
          </a:xfrm>
          <a:prstGeom prst="rect">
            <a:avLst/>
          </a:prstGeom>
          <a:noFill/>
          <a:ln>
            <a:noFill/>
          </a:ln>
        </p:spPr>
        <p:txBody>
          <a:bodyPr spcFirstLastPara="1" wrap="square" lIns="91425" tIns="45700" rIns="91425" bIns="45700" anchor="t" anchorCtr="0">
            <a:normAutofit fontScale="92500" lnSpcReduction="10000"/>
          </a:bodyPr>
          <a:lstStyle/>
          <a:p>
            <a:pPr marL="342900" lvl="0" indent="-241300" algn="l" rtl="0">
              <a:spcBef>
                <a:spcPts val="0"/>
              </a:spcBef>
              <a:spcAft>
                <a:spcPts val="0"/>
              </a:spcAft>
              <a:buSzPts val="1600"/>
              <a:buNone/>
            </a:pPr>
            <a:r>
              <a:rPr lang="ru-RU" dirty="0"/>
              <a:t>Для формирования входных данных для нейронной сети  использовались эвристики и списки использованные в нескольких существующих системах анализа с открытым исходным кодом упомянутых и описанных в работе.</a:t>
            </a:r>
            <a:endParaRPr dirty="0"/>
          </a:p>
          <a:p>
            <a:pPr marL="342900" lvl="0" indent="-241300" algn="l" rtl="0">
              <a:spcBef>
                <a:spcPts val="0"/>
              </a:spcBef>
              <a:spcAft>
                <a:spcPts val="0"/>
              </a:spcAft>
              <a:buSzPts val="1600"/>
              <a:buNone/>
            </a:pPr>
            <a:endParaRPr dirty="0"/>
          </a:p>
          <a:p>
            <a:pPr marL="444500">
              <a:spcBef>
                <a:spcPts val="0"/>
              </a:spcBef>
              <a:buSzPts val="1600"/>
            </a:pPr>
            <a:r>
              <a:rPr lang="ru-RU" dirty="0"/>
              <a:t>Список совпавших разрешений из переподготовленного списка</a:t>
            </a:r>
          </a:p>
          <a:p>
            <a:pPr marL="444500">
              <a:spcBef>
                <a:spcPts val="0"/>
              </a:spcBef>
              <a:buSzPts val="1600"/>
            </a:pPr>
            <a:r>
              <a:rPr lang="ru-RU" dirty="0"/>
              <a:t>Наличие следов использования обращений</a:t>
            </a:r>
            <a:r>
              <a:rPr lang="en-US" dirty="0"/>
              <a:t> </a:t>
            </a:r>
            <a:r>
              <a:rPr lang="ru-RU" dirty="0"/>
              <a:t>к базам данных </a:t>
            </a:r>
          </a:p>
          <a:p>
            <a:pPr marL="444500">
              <a:spcBef>
                <a:spcPts val="0"/>
              </a:spcBef>
              <a:buSzPts val="1600"/>
            </a:pPr>
            <a:r>
              <a:rPr lang="ru-RU" dirty="0"/>
              <a:t>Наличие </a:t>
            </a:r>
            <a:r>
              <a:rPr lang="ru-RU" dirty="0" err="1"/>
              <a:t>обфускации</a:t>
            </a:r>
            <a:r>
              <a:rPr lang="ru-RU" dirty="0"/>
              <a:t> текстовых строк </a:t>
            </a:r>
          </a:p>
          <a:p>
            <a:pPr marL="444500">
              <a:spcBef>
                <a:spcPts val="0"/>
              </a:spcBef>
              <a:buSzPts val="1600"/>
            </a:pPr>
            <a:r>
              <a:rPr lang="ru-RU" dirty="0"/>
              <a:t>Список использованных в приложении вызовов </a:t>
            </a:r>
            <a:r>
              <a:rPr lang="en-US" dirty="0"/>
              <a:t>API</a:t>
            </a:r>
            <a:r>
              <a:rPr lang="ru-RU" dirty="0"/>
              <a:t> из переподготовленного списка и их количество </a:t>
            </a:r>
          </a:p>
          <a:p>
            <a:pPr marL="444500">
              <a:spcBef>
                <a:spcPts val="0"/>
              </a:spcBef>
              <a:buSzPts val="1600"/>
            </a:pPr>
            <a:r>
              <a:rPr lang="ru-RU" dirty="0"/>
              <a:t>Список совпавших текстовых строк содержащих подозрительные системные команды из переподготовленного списка и их количество </a:t>
            </a:r>
          </a:p>
          <a:p>
            <a:pPr marL="444500">
              <a:spcBef>
                <a:spcPts val="0"/>
              </a:spcBef>
              <a:buSzPts val="1600"/>
            </a:pPr>
            <a:r>
              <a:rPr lang="ru-RU" dirty="0"/>
              <a:t>Распределение вызовов </a:t>
            </a:r>
            <a:r>
              <a:rPr lang="en-US" dirty="0"/>
              <a:t>API </a:t>
            </a:r>
            <a:r>
              <a:rPr lang="ru-RU" dirty="0"/>
              <a:t>по категориям,</a:t>
            </a:r>
            <a:r>
              <a:rPr lang="en-US" dirty="0"/>
              <a:t> </a:t>
            </a:r>
            <a:r>
              <a:rPr lang="ru-RU" dirty="0"/>
              <a:t>определяемое</a:t>
            </a:r>
            <a:r>
              <a:rPr lang="en-US" dirty="0"/>
              <a:t> </a:t>
            </a:r>
            <a:r>
              <a:rPr lang="ru-RU" dirty="0"/>
              <a:t>поиском</a:t>
            </a:r>
            <a:r>
              <a:rPr lang="en-US" dirty="0"/>
              <a:t> API </a:t>
            </a:r>
            <a:r>
              <a:rPr lang="ru-RU" dirty="0"/>
              <a:t>по специальному словарю из более чем </a:t>
            </a:r>
            <a:r>
              <a:rPr lang="en-US" dirty="0"/>
              <a:t>9000 API </a:t>
            </a:r>
            <a:r>
              <a:rPr lang="ru-RU" dirty="0"/>
              <a:t>сигнатур</a:t>
            </a:r>
          </a:p>
        </p:txBody>
      </p:sp>
      <p:sp>
        <p:nvSpPr>
          <p:cNvPr id="43" name="Google Shape;43;p1"/>
          <p:cNvSpPr txBox="1">
            <a:spLocks noGrp="1"/>
          </p:cNvSpPr>
          <p:nvPr>
            <p:ph type="sldNum" sz="quarter" idx="12"/>
          </p:nvPr>
        </p:nvSpPr>
        <p:spPr>
          <a:prstGeom prst="rect">
            <a:avLst/>
          </a:prstGeom>
          <a:noFill/>
          <a:ln>
            <a:noFill/>
          </a:ln>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ru-RU"/>
              <a:pPr marL="0" lvl="0" indent="0" rtl="0">
                <a:spcBef>
                  <a:spcPts val="0"/>
                </a:spcBef>
                <a:spcAft>
                  <a:spcPts val="0"/>
                </a:spcAft>
                <a:buNone/>
              </a:pPr>
              <a:t>12</a:t>
            </a:fld>
            <a:endParaRP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p>
            <a:pPr lvl="0">
              <a:spcBef>
                <a:spcPts val="0"/>
              </a:spcBef>
              <a:buClr>
                <a:schemeClr val="lt2"/>
              </a:buClr>
              <a:buSzPts val="4200"/>
            </a:pPr>
            <a:r>
              <a:rPr lang="ru-RU" sz="4000" dirty="0"/>
              <a:t>Поиск оптимальных параметров используемой нейронной сети</a:t>
            </a:r>
            <a:endParaRPr sz="4000" dirty="0"/>
          </a:p>
        </p:txBody>
      </p:sp>
      <p:sp>
        <p:nvSpPr>
          <p:cNvPr id="46" name="Google Shape;46;p2"/>
          <p:cNvSpPr txBox="1">
            <a:spLocks noGrp="1"/>
          </p:cNvSpPr>
          <p:nvPr>
            <p:ph idx="1"/>
          </p:nvPr>
        </p:nvSpPr>
        <p:spPr>
          <a:xfrm>
            <a:off x="838200" y="1866112"/>
            <a:ext cx="6357852" cy="4616496"/>
          </a:xfrm>
          <a:prstGeom prst="rect">
            <a:avLst/>
          </a:prstGeom>
          <a:noFill/>
          <a:ln>
            <a:noFill/>
          </a:ln>
        </p:spPr>
        <p:txBody>
          <a:bodyPr spcFirstLastPara="1" wrap="square" lIns="91425" tIns="45700" rIns="91425" bIns="45700" anchor="t" anchorCtr="0">
            <a:normAutofit/>
          </a:bodyPr>
          <a:lstStyle/>
          <a:p>
            <a:pPr marL="0" indent="0">
              <a:spcBef>
                <a:spcPts val="0"/>
              </a:spcBef>
              <a:buSzPts val="1600"/>
              <a:buNone/>
            </a:pPr>
            <a:r>
              <a:rPr lang="ru-RU" dirty="0"/>
              <a:t>Многослойный перцептрон:</a:t>
            </a:r>
          </a:p>
          <a:p>
            <a:pPr lvl="1">
              <a:spcBef>
                <a:spcPts val="0"/>
              </a:spcBef>
              <a:buSzPts val="1600"/>
            </a:pPr>
            <a:r>
              <a:rPr lang="ru-RU" dirty="0"/>
              <a:t>Последовательная модель слоев</a:t>
            </a:r>
          </a:p>
          <a:p>
            <a:pPr lvl="1">
              <a:spcBef>
                <a:spcPts val="0"/>
              </a:spcBef>
              <a:buSzPts val="1600"/>
            </a:pPr>
            <a:r>
              <a:rPr lang="ru-RU" dirty="0"/>
              <a:t>Размер входящих данных: массив из 538 чисел</a:t>
            </a:r>
          </a:p>
          <a:p>
            <a:pPr lvl="1">
              <a:spcBef>
                <a:spcPts val="0"/>
              </a:spcBef>
              <a:buSzPts val="1600"/>
            </a:pPr>
            <a:r>
              <a:rPr lang="en-US" dirty="0"/>
              <a:t>Dense – </a:t>
            </a:r>
            <a:r>
              <a:rPr lang="ru-RU" dirty="0" err="1"/>
              <a:t>полносвязный</a:t>
            </a:r>
            <a:r>
              <a:rPr lang="ru-RU" dirty="0"/>
              <a:t> слой нейронов</a:t>
            </a:r>
          </a:p>
          <a:p>
            <a:pPr lvl="1">
              <a:spcBef>
                <a:spcPts val="0"/>
              </a:spcBef>
              <a:buSzPts val="1600"/>
            </a:pPr>
            <a:r>
              <a:rPr lang="ru-RU" dirty="0" err="1"/>
              <a:t>Dropout</a:t>
            </a:r>
            <a:r>
              <a:rPr lang="ru-RU" dirty="0"/>
              <a:t> </a:t>
            </a:r>
            <a:r>
              <a:rPr lang="en-US" dirty="0"/>
              <a:t>– </a:t>
            </a:r>
            <a:r>
              <a:rPr lang="ru-RU" dirty="0"/>
              <a:t>слои для предотвращения переобучения </a:t>
            </a:r>
            <a:endParaRPr lang="en-US" dirty="0"/>
          </a:p>
          <a:p>
            <a:pPr lvl="1">
              <a:spcBef>
                <a:spcPts val="0"/>
              </a:spcBef>
              <a:buSzPts val="1600"/>
            </a:pPr>
            <a:r>
              <a:rPr lang="ru-RU" dirty="0"/>
              <a:t>Выходной слой: 1 нейрон, так как используется бинарная классификация </a:t>
            </a:r>
            <a:endParaRPr lang="en-US" dirty="0"/>
          </a:p>
          <a:p>
            <a:pPr lvl="1">
              <a:spcBef>
                <a:spcPts val="0"/>
              </a:spcBef>
              <a:buSzPts val="1600"/>
            </a:pPr>
            <a:r>
              <a:rPr lang="ru-RU" dirty="0"/>
              <a:t>Функции активации:</a:t>
            </a:r>
            <a:r>
              <a:rPr lang="en-US" dirty="0"/>
              <a:t> </a:t>
            </a:r>
            <a:r>
              <a:rPr lang="en-US" dirty="0" err="1"/>
              <a:t>relu</a:t>
            </a:r>
            <a:r>
              <a:rPr lang="ru-RU" dirty="0"/>
              <a:t>, </a:t>
            </a:r>
            <a:r>
              <a:rPr lang="en-US" dirty="0"/>
              <a:t>sigmoid</a:t>
            </a:r>
            <a:endParaRPr lang="ru-RU" dirty="0"/>
          </a:p>
          <a:p>
            <a:pPr lvl="1">
              <a:spcBef>
                <a:spcPts val="0"/>
              </a:spcBef>
              <a:buSzPts val="1600"/>
            </a:pPr>
            <a:r>
              <a:rPr lang="ru-RU" dirty="0"/>
              <a:t>Используется нормализация входных данных для более быстрого обучения. </a:t>
            </a:r>
          </a:p>
          <a:p>
            <a:pPr lvl="1">
              <a:spcBef>
                <a:spcPts val="0"/>
              </a:spcBef>
              <a:buSzPts val="1600"/>
            </a:pPr>
            <a:r>
              <a:rPr lang="ru-RU" dirty="0"/>
              <a:t>140 эпох обучения</a:t>
            </a:r>
          </a:p>
        </p:txBody>
      </p:sp>
      <p:sp>
        <p:nvSpPr>
          <p:cNvPr id="47" name="Google Shape;47;p2"/>
          <p:cNvSpPr txBox="1">
            <a:spLocks noGrp="1"/>
          </p:cNvSpPr>
          <p:nvPr>
            <p:ph type="sldNum" sz="quarter" idx="12"/>
          </p:nvPr>
        </p:nvSpPr>
        <p:spPr>
          <a:prstGeom prst="rect">
            <a:avLst/>
          </a:prstGeom>
          <a:noFill/>
          <a:ln>
            <a:noFill/>
          </a:ln>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ru-RU"/>
              <a:pPr marL="0" lvl="0" indent="0" rtl="0">
                <a:spcBef>
                  <a:spcPts val="0"/>
                </a:spcBef>
                <a:spcAft>
                  <a:spcPts val="0"/>
                </a:spcAft>
                <a:buNone/>
              </a:pPr>
              <a:t>13</a:t>
            </a:fld>
            <a:endParaRPr dirty="0"/>
          </a:p>
        </p:txBody>
      </p:sp>
      <p:pic>
        <p:nvPicPr>
          <p:cNvPr id="2" name="Рисунок 1">
            <a:extLst>
              <a:ext uri="{FF2B5EF4-FFF2-40B4-BE49-F238E27FC236}">
                <a16:creationId xmlns:a16="http://schemas.microsoft.com/office/drawing/2014/main" id="{BAFB9DD5-5647-4DA7-BA58-8FB23598DFB4}"/>
              </a:ext>
            </a:extLst>
          </p:cNvPr>
          <p:cNvPicPr>
            <a:picLocks noChangeAspect="1"/>
          </p:cNvPicPr>
          <p:nvPr/>
        </p:nvPicPr>
        <p:blipFill>
          <a:blip r:embed="rId2"/>
          <a:stretch>
            <a:fillRect/>
          </a:stretch>
        </p:blipFill>
        <p:spPr>
          <a:xfrm>
            <a:off x="7634177" y="2140134"/>
            <a:ext cx="4000500" cy="2428875"/>
          </a:xfrm>
          <a:prstGeom prst="rect">
            <a:avLst/>
          </a:prstGeom>
        </p:spPr>
      </p:pic>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F2831C-4A8D-4387-B310-D00972026429}"/>
              </a:ext>
            </a:extLst>
          </p:cNvPr>
          <p:cNvSpPr>
            <a:spLocks noGrp="1"/>
          </p:cNvSpPr>
          <p:nvPr>
            <p:ph type="title"/>
          </p:nvPr>
        </p:nvSpPr>
        <p:spPr>
          <a:xfrm>
            <a:off x="314632" y="123774"/>
            <a:ext cx="10803194" cy="1325563"/>
          </a:xfrm>
        </p:spPr>
        <p:txBody>
          <a:bodyPr/>
          <a:lstStyle/>
          <a:p>
            <a:r>
              <a:rPr lang="ru-RU" sz="4000" dirty="0"/>
              <a:t>Тестирование и оценка качества разработанного прототипа</a:t>
            </a:r>
          </a:p>
        </p:txBody>
      </p:sp>
      <p:sp>
        <p:nvSpPr>
          <p:cNvPr id="3" name="Объект 2">
            <a:extLst>
              <a:ext uri="{FF2B5EF4-FFF2-40B4-BE49-F238E27FC236}">
                <a16:creationId xmlns:a16="http://schemas.microsoft.com/office/drawing/2014/main" id="{AB506E1F-5815-4E62-BE0A-A36CF3B1473B}"/>
              </a:ext>
            </a:extLst>
          </p:cNvPr>
          <p:cNvSpPr>
            <a:spLocks noGrp="1"/>
          </p:cNvSpPr>
          <p:nvPr>
            <p:ph idx="1"/>
          </p:nvPr>
        </p:nvSpPr>
        <p:spPr>
          <a:xfrm>
            <a:off x="314632" y="1241718"/>
            <a:ext cx="5171768" cy="2720542"/>
          </a:xfrm>
        </p:spPr>
        <p:txBody>
          <a:bodyPr>
            <a:normAutofit fontScale="40000" lnSpcReduction="20000"/>
          </a:bodyPr>
          <a:lstStyle/>
          <a:p>
            <a:pPr marL="0" indent="0">
              <a:buNone/>
            </a:pPr>
            <a:br>
              <a:rPr lang="ru-RU" dirty="0"/>
            </a:br>
            <a:endParaRPr lang="ru-RU" sz="4500" dirty="0"/>
          </a:p>
          <a:p>
            <a:pPr marL="0" indent="0">
              <a:buNone/>
            </a:pPr>
            <a:r>
              <a:rPr lang="ru-RU" sz="4500" dirty="0"/>
              <a:t>Выборка данных для обучения и тестирования: </a:t>
            </a:r>
          </a:p>
          <a:p>
            <a:r>
              <a:rPr lang="en-US" sz="4500" dirty="0"/>
              <a:t>4</a:t>
            </a:r>
            <a:r>
              <a:rPr lang="ru-RU" sz="4500" dirty="0"/>
              <a:t>000 вредоносных </a:t>
            </a:r>
          </a:p>
          <a:p>
            <a:r>
              <a:rPr lang="en-US" sz="4500" dirty="0"/>
              <a:t>4</a:t>
            </a:r>
            <a:r>
              <a:rPr lang="ru-RU" sz="4500" dirty="0"/>
              <a:t>200 легитимных</a:t>
            </a:r>
          </a:p>
          <a:p>
            <a:pPr marL="0" indent="0">
              <a:buNone/>
            </a:pPr>
            <a:r>
              <a:rPr lang="ru-RU" sz="4500" dirty="0"/>
              <a:t>Дополнительная тестовая выборка из ранее не использованных источников и семейств:</a:t>
            </a:r>
          </a:p>
          <a:p>
            <a:r>
              <a:rPr lang="ru-RU" sz="4500" dirty="0"/>
              <a:t>162 вредоносных </a:t>
            </a:r>
          </a:p>
          <a:p>
            <a:r>
              <a:rPr lang="ru-RU" sz="4500" dirty="0"/>
              <a:t>121 легитимных</a:t>
            </a:r>
          </a:p>
        </p:txBody>
      </p:sp>
      <p:sp>
        <p:nvSpPr>
          <p:cNvPr id="4" name="Номер слайда 3">
            <a:extLst>
              <a:ext uri="{FF2B5EF4-FFF2-40B4-BE49-F238E27FC236}">
                <a16:creationId xmlns:a16="http://schemas.microsoft.com/office/drawing/2014/main" id="{8D465827-0B55-4219-8127-CCDCB93C7D1C}"/>
              </a:ext>
            </a:extLst>
          </p:cNvPr>
          <p:cNvSpPr>
            <a:spLocks noGrp="1"/>
          </p:cNvSpPr>
          <p:nvPr>
            <p:ph type="sldNum" sz="quarter" idx="12"/>
          </p:nvPr>
        </p:nvSpPr>
        <p:spPr/>
        <p:txBody>
          <a:bodyPr/>
          <a:lstStyle/>
          <a:p>
            <a:fld id="{D57F1E4F-1CFF-5643-939E-02111984F565}" type="slidenum">
              <a:rPr lang="en-US" smtClean="0"/>
              <a:t>14</a:t>
            </a:fld>
            <a:endParaRPr lang="en-US" dirty="0"/>
          </a:p>
        </p:txBody>
      </p:sp>
      <p:graphicFrame>
        <p:nvGraphicFramePr>
          <p:cNvPr id="5" name="Объект 4">
            <a:extLst>
              <a:ext uri="{FF2B5EF4-FFF2-40B4-BE49-F238E27FC236}">
                <a16:creationId xmlns:a16="http://schemas.microsoft.com/office/drawing/2014/main" id="{F6CC8494-035D-4A86-A318-34F97A40459F}"/>
              </a:ext>
            </a:extLst>
          </p:cNvPr>
          <p:cNvGraphicFramePr>
            <a:graphicFrameLocks noChangeAspect="1"/>
          </p:cNvGraphicFramePr>
          <p:nvPr>
            <p:extLst>
              <p:ext uri="{D42A27DB-BD31-4B8C-83A1-F6EECF244321}">
                <p14:modId xmlns:p14="http://schemas.microsoft.com/office/powerpoint/2010/main" val="1428277298"/>
              </p:ext>
            </p:extLst>
          </p:nvPr>
        </p:nvGraphicFramePr>
        <p:xfrm>
          <a:off x="5840361" y="1689337"/>
          <a:ext cx="7358908" cy="4132263"/>
        </p:xfrm>
        <a:graphic>
          <a:graphicData uri="http://schemas.openxmlformats.org/presentationml/2006/ole">
            <mc:AlternateContent xmlns:mc="http://schemas.openxmlformats.org/markup-compatibility/2006">
              <mc:Choice xmlns:v="urn:schemas-microsoft-com:vml" Requires="v">
                <p:oleObj spid="_x0000_s2140" name="Document" r:id="rId4" imgW="6113774" imgH="3373441" progId="Word.Document.12">
                  <p:embed/>
                </p:oleObj>
              </mc:Choice>
              <mc:Fallback>
                <p:oleObj name="Document" r:id="rId4" imgW="6113774" imgH="3373441" progId="Word.Document.12">
                  <p:embed/>
                  <p:pic>
                    <p:nvPicPr>
                      <p:cNvPr id="0" name=""/>
                      <p:cNvPicPr/>
                      <p:nvPr/>
                    </p:nvPicPr>
                    <p:blipFill>
                      <a:blip r:embed="rId5"/>
                      <a:stretch>
                        <a:fillRect/>
                      </a:stretch>
                    </p:blipFill>
                    <p:spPr>
                      <a:xfrm>
                        <a:off x="5840361" y="1689337"/>
                        <a:ext cx="7358908" cy="4132263"/>
                      </a:xfrm>
                      <a:prstGeom prst="rect">
                        <a:avLst/>
                      </a:prstGeom>
                    </p:spPr>
                  </p:pic>
                </p:oleObj>
              </mc:Fallback>
            </mc:AlternateContent>
          </a:graphicData>
        </a:graphic>
      </p:graphicFrame>
      <p:graphicFrame>
        <p:nvGraphicFramePr>
          <p:cNvPr id="7" name="Таблица 6">
            <a:extLst>
              <a:ext uri="{FF2B5EF4-FFF2-40B4-BE49-F238E27FC236}">
                <a16:creationId xmlns:a16="http://schemas.microsoft.com/office/drawing/2014/main" id="{0FE07E14-A369-4DBE-A1C0-EE68F1CA6C49}"/>
              </a:ext>
            </a:extLst>
          </p:cNvPr>
          <p:cNvGraphicFramePr>
            <a:graphicFrameLocks noGrp="1"/>
          </p:cNvGraphicFramePr>
          <p:nvPr>
            <p:extLst>
              <p:ext uri="{D42A27DB-BD31-4B8C-83A1-F6EECF244321}">
                <p14:modId xmlns:p14="http://schemas.microsoft.com/office/powerpoint/2010/main" val="594863964"/>
              </p:ext>
            </p:extLst>
          </p:nvPr>
        </p:nvGraphicFramePr>
        <p:xfrm>
          <a:off x="5840361" y="3802289"/>
          <a:ext cx="6272981" cy="2193155"/>
        </p:xfrm>
        <a:graphic>
          <a:graphicData uri="http://schemas.openxmlformats.org/drawingml/2006/table">
            <a:tbl>
              <a:tblPr firstRow="1" firstCol="1" bandRow="1">
                <a:tableStyleId>{5C22544A-7EE6-4342-B048-85BDC9FD1C3A}</a:tableStyleId>
              </a:tblPr>
              <a:tblGrid>
                <a:gridCol w="1435510">
                  <a:extLst>
                    <a:ext uri="{9D8B030D-6E8A-4147-A177-3AD203B41FA5}">
                      <a16:colId xmlns:a16="http://schemas.microsoft.com/office/drawing/2014/main" val="3459450778"/>
                    </a:ext>
                  </a:extLst>
                </a:gridCol>
                <a:gridCol w="1238864">
                  <a:extLst>
                    <a:ext uri="{9D8B030D-6E8A-4147-A177-3AD203B41FA5}">
                      <a16:colId xmlns:a16="http://schemas.microsoft.com/office/drawing/2014/main" val="2188196541"/>
                    </a:ext>
                  </a:extLst>
                </a:gridCol>
                <a:gridCol w="1032388">
                  <a:extLst>
                    <a:ext uri="{9D8B030D-6E8A-4147-A177-3AD203B41FA5}">
                      <a16:colId xmlns:a16="http://schemas.microsoft.com/office/drawing/2014/main" val="1976097347"/>
                    </a:ext>
                  </a:extLst>
                </a:gridCol>
                <a:gridCol w="973393">
                  <a:extLst>
                    <a:ext uri="{9D8B030D-6E8A-4147-A177-3AD203B41FA5}">
                      <a16:colId xmlns:a16="http://schemas.microsoft.com/office/drawing/2014/main" val="2565872140"/>
                    </a:ext>
                  </a:extLst>
                </a:gridCol>
                <a:gridCol w="934065">
                  <a:extLst>
                    <a:ext uri="{9D8B030D-6E8A-4147-A177-3AD203B41FA5}">
                      <a16:colId xmlns:a16="http://schemas.microsoft.com/office/drawing/2014/main" val="643743622"/>
                    </a:ext>
                  </a:extLst>
                </a:gridCol>
                <a:gridCol w="658761">
                  <a:extLst>
                    <a:ext uri="{9D8B030D-6E8A-4147-A177-3AD203B41FA5}">
                      <a16:colId xmlns:a16="http://schemas.microsoft.com/office/drawing/2014/main" val="3047677503"/>
                    </a:ext>
                  </a:extLst>
                </a:gridCol>
              </a:tblGrid>
              <a:tr h="699635">
                <a:tc>
                  <a:txBody>
                    <a:bodyPr/>
                    <a:lstStyle/>
                    <a:p>
                      <a:pPr algn="ctr">
                        <a:spcAft>
                          <a:spcPts val="0"/>
                        </a:spcAft>
                      </a:pPr>
                      <a:r>
                        <a:rPr lang="ru-RU" sz="1400" dirty="0">
                          <a:effectLst/>
                          <a:latin typeface="+mn-lt"/>
                        </a:rPr>
                        <a:t> </a:t>
                      </a:r>
                      <a:endParaRPr lang="ru-RU" sz="14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ru-RU" sz="1400" dirty="0">
                          <a:effectLst/>
                          <a:latin typeface="+mn-lt"/>
                        </a:rPr>
                        <a:t>Предсказание легитимного приложения </a:t>
                      </a:r>
                      <a:endParaRPr lang="ru-RU" sz="14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ru-RU" sz="1400" dirty="0">
                          <a:effectLst/>
                          <a:latin typeface="+mn-lt"/>
                        </a:rPr>
                        <a:t>Предсказание ВПО</a:t>
                      </a:r>
                      <a:endParaRPr lang="ru-RU" sz="14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400" dirty="0">
                          <a:effectLst/>
                          <a:latin typeface="+mn-lt"/>
                          <a:ea typeface="Times New Roman" panose="02020603050405020304" pitchFamily="18" charset="0"/>
                          <a:cs typeface="Times New Roman" panose="02020603050405020304" pitchFamily="18" charset="0"/>
                        </a:rPr>
                        <a:t>Precision (</a:t>
                      </a:r>
                      <a:r>
                        <a:rPr lang="ru-RU" sz="1400" dirty="0">
                          <a:effectLst/>
                          <a:latin typeface="+mn-lt"/>
                          <a:ea typeface="Times New Roman" panose="02020603050405020304" pitchFamily="18" charset="0"/>
                          <a:cs typeface="Times New Roman" panose="02020603050405020304" pitchFamily="18" charset="0"/>
                        </a:rPr>
                        <a:t>точность)</a:t>
                      </a:r>
                    </a:p>
                  </a:txBody>
                  <a:tcPr marL="68580" marR="68580" marT="0" marB="0"/>
                </a:tc>
                <a:tc>
                  <a:txBody>
                    <a:bodyPr/>
                    <a:lstStyle/>
                    <a:p>
                      <a:pPr algn="ctr">
                        <a:spcAft>
                          <a:spcPts val="0"/>
                        </a:spcAft>
                      </a:pPr>
                      <a:r>
                        <a:rPr lang="en-US" sz="1400" dirty="0">
                          <a:effectLst/>
                          <a:latin typeface="+mn-lt"/>
                          <a:ea typeface="Times New Roman" panose="02020603050405020304" pitchFamily="18" charset="0"/>
                          <a:cs typeface="Times New Roman" panose="02020603050405020304" pitchFamily="18" charset="0"/>
                        </a:rPr>
                        <a:t>Recall (</a:t>
                      </a:r>
                      <a:r>
                        <a:rPr lang="ru-RU" sz="1400" dirty="0">
                          <a:effectLst/>
                          <a:latin typeface="+mn-lt"/>
                          <a:ea typeface="Times New Roman" panose="02020603050405020304" pitchFamily="18" charset="0"/>
                          <a:cs typeface="Times New Roman" panose="02020603050405020304" pitchFamily="18" charset="0"/>
                        </a:rPr>
                        <a:t>полнота</a:t>
                      </a:r>
                      <a:r>
                        <a:rPr lang="en-US" sz="1400" dirty="0">
                          <a:effectLst/>
                          <a:latin typeface="+mn-lt"/>
                          <a:ea typeface="Times New Roman" panose="02020603050405020304" pitchFamily="18" charset="0"/>
                          <a:cs typeface="Times New Roman" panose="02020603050405020304" pitchFamily="18" charset="0"/>
                        </a:rPr>
                        <a:t>)</a:t>
                      </a:r>
                      <a:endParaRPr lang="ru-RU" sz="14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400" dirty="0">
                          <a:effectLst/>
                          <a:latin typeface="+mn-lt"/>
                          <a:ea typeface="Times New Roman" panose="02020603050405020304" pitchFamily="18" charset="0"/>
                          <a:cs typeface="Times New Roman" panose="02020603050405020304" pitchFamily="18" charset="0"/>
                        </a:rPr>
                        <a:t>F1</a:t>
                      </a:r>
                      <a:r>
                        <a:rPr lang="ru-RU" sz="1400" dirty="0">
                          <a:effectLst/>
                          <a:latin typeface="+mn-lt"/>
                          <a:ea typeface="Times New Roman" panose="02020603050405020304" pitchFamily="18" charset="0"/>
                          <a:cs typeface="Times New Roman" panose="02020603050405020304" pitchFamily="18" charset="0"/>
                        </a:rPr>
                        <a:t>-мера</a:t>
                      </a:r>
                    </a:p>
                  </a:txBody>
                  <a:tcPr marL="68580" marR="68580" marT="0" marB="0"/>
                </a:tc>
                <a:extLst>
                  <a:ext uri="{0D108BD9-81ED-4DB2-BD59-A6C34878D82A}">
                    <a16:rowId xmlns:a16="http://schemas.microsoft.com/office/drawing/2014/main" val="3793177953"/>
                  </a:ext>
                </a:extLst>
              </a:tr>
              <a:tr h="536233">
                <a:tc>
                  <a:txBody>
                    <a:bodyPr/>
                    <a:lstStyle/>
                    <a:p>
                      <a:pPr algn="ctr">
                        <a:spcAft>
                          <a:spcPts val="0"/>
                        </a:spcAft>
                      </a:pPr>
                      <a:r>
                        <a:rPr lang="ru-RU" sz="1400" dirty="0">
                          <a:effectLst/>
                          <a:latin typeface="+mn-lt"/>
                        </a:rPr>
                        <a:t>Легитимное приложение из доп. выборки</a:t>
                      </a:r>
                      <a:endParaRPr lang="ru-RU" sz="14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ru-RU" sz="1400" dirty="0">
                          <a:effectLst/>
                          <a:latin typeface="+mn-lt"/>
                        </a:rPr>
                        <a:t>TN=116</a:t>
                      </a:r>
                      <a:endParaRPr lang="ru-RU" sz="14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400" dirty="0">
                          <a:effectLst/>
                          <a:latin typeface="+mn-lt"/>
                        </a:rPr>
                        <a:t>FP</a:t>
                      </a:r>
                      <a:r>
                        <a:rPr lang="ru-RU" sz="1400" dirty="0">
                          <a:effectLst/>
                          <a:latin typeface="+mn-lt"/>
                        </a:rPr>
                        <a:t>=4</a:t>
                      </a:r>
                      <a:endParaRPr lang="ru-RU" sz="14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ru-RU" sz="1400" dirty="0">
                          <a:effectLst/>
                          <a:latin typeface="+mn-lt"/>
                          <a:ea typeface="Times New Roman" panose="02020603050405020304" pitchFamily="18" charset="0"/>
                          <a:cs typeface="Times New Roman" panose="02020603050405020304" pitchFamily="18" charset="0"/>
                        </a:rPr>
                        <a:t>0.8855</a:t>
                      </a:r>
                    </a:p>
                  </a:txBody>
                  <a:tcPr marL="68580" marR="68580" marT="0" marB="0"/>
                </a:tc>
                <a:tc>
                  <a:txBody>
                    <a:bodyPr/>
                    <a:lstStyle/>
                    <a:p>
                      <a:pPr algn="ctr">
                        <a:spcAft>
                          <a:spcPts val="0"/>
                        </a:spcAft>
                      </a:pPr>
                      <a:r>
                        <a:rPr lang="ru-RU" sz="1400" dirty="0">
                          <a:effectLst/>
                          <a:latin typeface="+mn-lt"/>
                          <a:ea typeface="Times New Roman" panose="02020603050405020304" pitchFamily="18" charset="0"/>
                          <a:cs typeface="Times New Roman" panose="02020603050405020304" pitchFamily="18" charset="0"/>
                        </a:rPr>
                        <a:t>0.9667</a:t>
                      </a:r>
                    </a:p>
                  </a:txBody>
                  <a:tcPr marL="68580" marR="68580" marT="0" marB="0"/>
                </a:tc>
                <a:tc>
                  <a:txBody>
                    <a:bodyPr/>
                    <a:lstStyle/>
                    <a:p>
                      <a:pPr algn="ctr">
                        <a:spcAft>
                          <a:spcPts val="0"/>
                        </a:spcAft>
                      </a:pPr>
                      <a:r>
                        <a:rPr lang="ru-RU" sz="1400" dirty="0">
                          <a:effectLst/>
                          <a:latin typeface="+mn-lt"/>
                          <a:ea typeface="Times New Roman" panose="02020603050405020304" pitchFamily="18" charset="0"/>
                          <a:cs typeface="Times New Roman" panose="02020603050405020304" pitchFamily="18" charset="0"/>
                        </a:rPr>
                        <a:t>0.9243</a:t>
                      </a:r>
                    </a:p>
                  </a:txBody>
                  <a:tcPr marL="68580" marR="68580" marT="0" marB="0"/>
                </a:tc>
                <a:extLst>
                  <a:ext uri="{0D108BD9-81ED-4DB2-BD59-A6C34878D82A}">
                    <a16:rowId xmlns:a16="http://schemas.microsoft.com/office/drawing/2014/main" val="984472640"/>
                  </a:ext>
                </a:extLst>
              </a:tr>
              <a:tr h="423161">
                <a:tc>
                  <a:txBody>
                    <a:bodyPr/>
                    <a:lstStyle/>
                    <a:p>
                      <a:pPr algn="ctr">
                        <a:spcAft>
                          <a:spcPts val="0"/>
                        </a:spcAft>
                      </a:pPr>
                      <a:r>
                        <a:rPr lang="ru-RU" sz="1400" dirty="0">
                          <a:effectLst/>
                          <a:latin typeface="+mn-lt"/>
                        </a:rPr>
                        <a:t>ВПО из доп. выборки</a:t>
                      </a:r>
                      <a:endParaRPr lang="ru-RU" sz="14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400" dirty="0">
                          <a:effectLst/>
                          <a:latin typeface="+mn-lt"/>
                        </a:rPr>
                        <a:t>FN</a:t>
                      </a:r>
                      <a:r>
                        <a:rPr lang="ru-RU" sz="1400" dirty="0">
                          <a:effectLst/>
                          <a:latin typeface="+mn-lt"/>
                        </a:rPr>
                        <a:t>=15</a:t>
                      </a:r>
                      <a:endParaRPr lang="ru-RU" sz="14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400" dirty="0">
                          <a:effectLst/>
                          <a:latin typeface="+mn-lt"/>
                        </a:rPr>
                        <a:t>TP</a:t>
                      </a:r>
                      <a:r>
                        <a:rPr lang="ru-RU" sz="1400" dirty="0">
                          <a:effectLst/>
                          <a:latin typeface="+mn-lt"/>
                        </a:rPr>
                        <a:t>=137</a:t>
                      </a:r>
                      <a:endParaRPr lang="ru-RU" sz="14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ru-RU" sz="1400" dirty="0">
                          <a:effectLst/>
                          <a:latin typeface="+mn-lt"/>
                          <a:ea typeface="Times New Roman" panose="02020603050405020304" pitchFamily="18" charset="0"/>
                          <a:cs typeface="Times New Roman" panose="02020603050405020304" pitchFamily="18" charset="0"/>
                        </a:rPr>
                        <a:t>0.9716</a:t>
                      </a:r>
                    </a:p>
                  </a:txBody>
                  <a:tcPr marL="68580" marR="68580" marT="0" marB="0"/>
                </a:tc>
                <a:tc>
                  <a:txBody>
                    <a:bodyPr/>
                    <a:lstStyle/>
                    <a:p>
                      <a:pPr algn="ctr">
                        <a:spcAft>
                          <a:spcPts val="0"/>
                        </a:spcAft>
                      </a:pPr>
                      <a:r>
                        <a:rPr lang="ru-RU" sz="1400" dirty="0">
                          <a:effectLst/>
                          <a:latin typeface="+mn-lt"/>
                          <a:ea typeface="Times New Roman" panose="02020603050405020304" pitchFamily="18" charset="0"/>
                          <a:cs typeface="Times New Roman" panose="02020603050405020304" pitchFamily="18" charset="0"/>
                        </a:rPr>
                        <a:t>0.9013</a:t>
                      </a:r>
                    </a:p>
                  </a:txBody>
                  <a:tcPr marL="68580" marR="68580" marT="0" marB="0"/>
                </a:tc>
                <a:tc>
                  <a:txBody>
                    <a:bodyPr/>
                    <a:lstStyle/>
                    <a:p>
                      <a:pPr algn="ctr">
                        <a:spcAft>
                          <a:spcPts val="0"/>
                        </a:spcAft>
                      </a:pPr>
                      <a:r>
                        <a:rPr lang="ru-RU" sz="1400" dirty="0">
                          <a:effectLst/>
                          <a:latin typeface="+mn-lt"/>
                          <a:ea typeface="Times New Roman" panose="02020603050405020304" pitchFamily="18" charset="0"/>
                          <a:cs typeface="Times New Roman" panose="02020603050405020304" pitchFamily="18" charset="0"/>
                        </a:rPr>
                        <a:t>0.9352</a:t>
                      </a:r>
                    </a:p>
                  </a:txBody>
                  <a:tcPr marL="68580" marR="68580" marT="0" marB="0"/>
                </a:tc>
                <a:extLst>
                  <a:ext uri="{0D108BD9-81ED-4DB2-BD59-A6C34878D82A}">
                    <a16:rowId xmlns:a16="http://schemas.microsoft.com/office/drawing/2014/main" val="133594636"/>
                  </a:ext>
                </a:extLst>
              </a:tr>
              <a:tr h="423161">
                <a:tc>
                  <a:txBody>
                    <a:bodyPr/>
                    <a:lstStyle/>
                    <a:p>
                      <a:pPr algn="ctr">
                        <a:spcAft>
                          <a:spcPts val="0"/>
                        </a:spcAft>
                      </a:pPr>
                      <a:r>
                        <a:rPr lang="ru-RU" sz="1400" dirty="0">
                          <a:effectLst/>
                          <a:latin typeface="+mn-lt"/>
                          <a:ea typeface="Times New Roman" panose="02020603050405020304" pitchFamily="18" charset="0"/>
                          <a:cs typeface="Times New Roman" panose="02020603050405020304" pitchFamily="18" charset="0"/>
                        </a:rPr>
                        <a:t>Среднее взвешенное </a:t>
                      </a:r>
                    </a:p>
                  </a:txBody>
                  <a:tcPr marL="68580" marR="68580" marT="0" marB="0"/>
                </a:tc>
                <a:tc>
                  <a:txBody>
                    <a:bodyPr/>
                    <a:lstStyle/>
                    <a:p>
                      <a:pPr algn="ctr">
                        <a:spcAft>
                          <a:spcPts val="0"/>
                        </a:spcAft>
                      </a:pPr>
                      <a:endParaRPr lang="ru-RU" sz="14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endParaRPr lang="ru-RU" sz="14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ru-RU" sz="1400" dirty="0">
                          <a:effectLst/>
                          <a:latin typeface="+mn-lt"/>
                          <a:ea typeface="Times New Roman" panose="02020603050405020304" pitchFamily="18" charset="0"/>
                          <a:cs typeface="Times New Roman" panose="02020603050405020304" pitchFamily="18" charset="0"/>
                        </a:rPr>
                        <a:t>0.9336</a:t>
                      </a:r>
                    </a:p>
                  </a:txBody>
                  <a:tcPr marL="68580" marR="68580" marT="0" marB="0"/>
                </a:tc>
                <a:tc>
                  <a:txBody>
                    <a:bodyPr/>
                    <a:lstStyle/>
                    <a:p>
                      <a:pPr algn="ctr">
                        <a:spcAft>
                          <a:spcPts val="0"/>
                        </a:spcAft>
                      </a:pPr>
                      <a:r>
                        <a:rPr lang="ru-RU" sz="1400" dirty="0">
                          <a:effectLst/>
                          <a:latin typeface="+mn-lt"/>
                          <a:ea typeface="Times New Roman" panose="02020603050405020304" pitchFamily="18" charset="0"/>
                          <a:cs typeface="Times New Roman" panose="02020603050405020304" pitchFamily="18" charset="0"/>
                        </a:rPr>
                        <a:t>0.9301 </a:t>
                      </a:r>
                    </a:p>
                  </a:txBody>
                  <a:tcPr marL="68580" marR="68580" marT="0" marB="0"/>
                </a:tc>
                <a:tc>
                  <a:txBody>
                    <a:bodyPr/>
                    <a:lstStyle/>
                    <a:p>
                      <a:pPr algn="ctr">
                        <a:spcAft>
                          <a:spcPts val="0"/>
                        </a:spcAft>
                      </a:pPr>
                      <a:r>
                        <a:rPr lang="ru-RU" sz="1400" dirty="0">
                          <a:effectLst/>
                          <a:latin typeface="+mn-lt"/>
                          <a:ea typeface="Times New Roman" panose="02020603050405020304" pitchFamily="18" charset="0"/>
                          <a:cs typeface="Times New Roman" panose="02020603050405020304" pitchFamily="18" charset="0"/>
                        </a:rPr>
                        <a:t>0.9304</a:t>
                      </a:r>
                    </a:p>
                  </a:txBody>
                  <a:tcPr marL="68580" marR="68580" marT="0" marB="0"/>
                </a:tc>
                <a:extLst>
                  <a:ext uri="{0D108BD9-81ED-4DB2-BD59-A6C34878D82A}">
                    <a16:rowId xmlns:a16="http://schemas.microsoft.com/office/drawing/2014/main" val="867974565"/>
                  </a:ext>
                </a:extLst>
              </a:tr>
            </a:tbl>
          </a:graphicData>
        </a:graphic>
      </p:graphicFrame>
      <p:sp>
        <p:nvSpPr>
          <p:cNvPr id="8" name="Прямоугольник 7">
            <a:extLst>
              <a:ext uri="{FF2B5EF4-FFF2-40B4-BE49-F238E27FC236}">
                <a16:creationId xmlns:a16="http://schemas.microsoft.com/office/drawing/2014/main" id="{1EDC561F-F8E4-41A4-A452-109AA152BC4B}"/>
              </a:ext>
            </a:extLst>
          </p:cNvPr>
          <p:cNvSpPr/>
          <p:nvPr/>
        </p:nvSpPr>
        <p:spPr>
          <a:xfrm>
            <a:off x="314632" y="3802289"/>
            <a:ext cx="2210070" cy="1323439"/>
          </a:xfrm>
          <a:prstGeom prst="rect">
            <a:avLst/>
          </a:prstGeom>
        </p:spPr>
        <p:txBody>
          <a:bodyPr wrap="square">
            <a:spAutoFit/>
          </a:bodyPr>
          <a:lstStyle/>
          <a:p>
            <a:r>
              <a:rPr lang="ru-RU" sz="1600" dirty="0"/>
              <a:t>При доп. выборке площадь (</a:t>
            </a:r>
            <a:r>
              <a:rPr lang="ru-RU" sz="1600" dirty="0" err="1"/>
              <a:t>Area</a:t>
            </a:r>
            <a:r>
              <a:rPr lang="ru-RU" sz="1600" dirty="0"/>
              <a:t> </a:t>
            </a:r>
            <a:r>
              <a:rPr lang="ru-RU" sz="1600" dirty="0" err="1"/>
              <a:t>Under</a:t>
            </a:r>
            <a:r>
              <a:rPr lang="ru-RU" sz="1600" dirty="0"/>
              <a:t> </a:t>
            </a:r>
            <a:r>
              <a:rPr lang="ru-RU" sz="1600" dirty="0" err="1"/>
              <a:t>Curve</a:t>
            </a:r>
            <a:r>
              <a:rPr lang="ru-RU" sz="1600" dirty="0"/>
              <a:t>) под кривой ошибок (ROC) равна 0.969</a:t>
            </a:r>
          </a:p>
        </p:txBody>
      </p:sp>
      <p:sp>
        <p:nvSpPr>
          <p:cNvPr id="9" name="Прямоугольник 8">
            <a:extLst>
              <a:ext uri="{FF2B5EF4-FFF2-40B4-BE49-F238E27FC236}">
                <a16:creationId xmlns:a16="http://schemas.microsoft.com/office/drawing/2014/main" id="{3822CC89-0C53-43A6-89A9-695413064CB8}"/>
              </a:ext>
            </a:extLst>
          </p:cNvPr>
          <p:cNvSpPr/>
          <p:nvPr/>
        </p:nvSpPr>
        <p:spPr>
          <a:xfrm>
            <a:off x="314632" y="1249030"/>
            <a:ext cx="11562736" cy="369332"/>
          </a:xfrm>
          <a:prstGeom prst="rect">
            <a:avLst/>
          </a:prstGeom>
        </p:spPr>
        <p:txBody>
          <a:bodyPr wrap="square">
            <a:spAutoFit/>
          </a:bodyPr>
          <a:lstStyle/>
          <a:p>
            <a:r>
              <a:rPr lang="ru-RU" dirty="0"/>
              <a:t>Использовался метод тестирования с кросс-валидацией и  десятью итерациями тестирования.</a:t>
            </a:r>
          </a:p>
        </p:txBody>
      </p:sp>
      <p:pic>
        <p:nvPicPr>
          <p:cNvPr id="11" name="Рисунок 10">
            <a:extLst>
              <a:ext uri="{FF2B5EF4-FFF2-40B4-BE49-F238E27FC236}">
                <a16:creationId xmlns:a16="http://schemas.microsoft.com/office/drawing/2014/main" id="{362F1F68-E9D4-4B3E-9293-E0987BC8658C}"/>
              </a:ext>
            </a:extLst>
          </p:cNvPr>
          <p:cNvPicPr>
            <a:picLocks noChangeAspect="1"/>
          </p:cNvPicPr>
          <p:nvPr/>
        </p:nvPicPr>
        <p:blipFill>
          <a:blip r:embed="rId6"/>
          <a:stretch>
            <a:fillRect/>
          </a:stretch>
        </p:blipFill>
        <p:spPr>
          <a:xfrm>
            <a:off x="2438483" y="3696928"/>
            <a:ext cx="3488098" cy="3150805"/>
          </a:xfrm>
          <a:prstGeom prst="rect">
            <a:avLst/>
          </a:prstGeom>
        </p:spPr>
      </p:pic>
    </p:spTree>
    <p:extLst>
      <p:ext uri="{BB962C8B-B14F-4D97-AF65-F5344CB8AC3E}">
        <p14:creationId xmlns:p14="http://schemas.microsoft.com/office/powerpoint/2010/main" val="55169588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5"/>
          <p:cNvSpPr txBox="1">
            <a:spLocks noGrp="1"/>
          </p:cNvSpPr>
          <p:nvPr>
            <p:ph type="title"/>
          </p:nvPr>
        </p:nvSpPr>
        <p:spPr>
          <a:xfrm>
            <a:off x="603580" y="295729"/>
            <a:ext cx="9404700" cy="1400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ru-RU" sz="3200" dirty="0"/>
              <a:t>Аппаратное ускорение выполнения нейронных сетей на устройствах с чипами </a:t>
            </a:r>
            <a:r>
              <a:rPr lang="ru-RU" sz="3200" dirty="0" err="1"/>
              <a:t>Qualcomm</a:t>
            </a:r>
            <a:endParaRPr sz="3200" dirty="0"/>
          </a:p>
        </p:txBody>
      </p:sp>
      <p:sp>
        <p:nvSpPr>
          <p:cNvPr id="62" name="Google Shape;62;p5"/>
          <p:cNvSpPr txBox="1">
            <a:spLocks noGrp="1"/>
          </p:cNvSpPr>
          <p:nvPr>
            <p:ph idx="1"/>
          </p:nvPr>
        </p:nvSpPr>
        <p:spPr>
          <a:xfrm>
            <a:off x="467833" y="1512951"/>
            <a:ext cx="11724167" cy="2979647"/>
          </a:xfrm>
          <a:prstGeom prst="rect">
            <a:avLst/>
          </a:prstGeom>
          <a:noFill/>
          <a:ln>
            <a:noFill/>
          </a:ln>
        </p:spPr>
        <p:txBody>
          <a:bodyPr spcFirstLastPara="1" wrap="square" lIns="91425" tIns="45700" rIns="91425" bIns="45700" anchor="t" anchorCtr="0">
            <a:noAutofit/>
          </a:bodyPr>
          <a:lstStyle/>
          <a:p>
            <a:pPr marL="124460" indent="0">
              <a:spcBef>
                <a:spcPts val="0"/>
              </a:spcBef>
              <a:buSzPts val="1440"/>
              <a:buNone/>
            </a:pPr>
            <a:r>
              <a:rPr lang="ru-RU" sz="2000" dirty="0"/>
              <a:t>Для вычисления нейронных сетей на </a:t>
            </a:r>
            <a:r>
              <a:rPr lang="en-US" sz="2000" dirty="0"/>
              <a:t>Android </a:t>
            </a:r>
            <a:r>
              <a:rPr lang="ru-RU" sz="2000" dirty="0"/>
              <a:t>может использоваться графический процессор (</a:t>
            </a:r>
            <a:r>
              <a:rPr lang="en-US" sz="2000" dirty="0"/>
              <a:t>GPU)</a:t>
            </a:r>
            <a:r>
              <a:rPr lang="ru-RU" sz="2000" dirty="0"/>
              <a:t>, сигнальный процессор (</a:t>
            </a:r>
            <a:r>
              <a:rPr lang="en-US" sz="2000" dirty="0"/>
              <a:t>DSP)</a:t>
            </a:r>
            <a:r>
              <a:rPr lang="ru-RU" sz="2000" dirty="0"/>
              <a:t>, нейронный сопроцессор (</a:t>
            </a:r>
            <a:r>
              <a:rPr lang="en-US" sz="2000" dirty="0"/>
              <a:t>NPU)</a:t>
            </a:r>
            <a:r>
              <a:rPr lang="ru-RU" sz="2000" dirty="0"/>
              <a:t> и центральный процессор </a:t>
            </a:r>
            <a:r>
              <a:rPr lang="en-US" sz="2000" dirty="0"/>
              <a:t>(CPU)</a:t>
            </a:r>
          </a:p>
          <a:p>
            <a:pPr marL="0" lvl="0" indent="0" algn="l" rtl="0">
              <a:spcBef>
                <a:spcPts val="1000"/>
              </a:spcBef>
              <a:spcAft>
                <a:spcPts val="0"/>
              </a:spcAft>
              <a:buNone/>
            </a:pPr>
            <a:r>
              <a:rPr lang="ru-RU" sz="2000" dirty="0"/>
              <a:t>Для выполнения нейронных сетей с весовыми коэффициентами типа :</a:t>
            </a:r>
            <a:endParaRPr sz="2000" dirty="0"/>
          </a:p>
          <a:p>
            <a:pPr marL="480060">
              <a:buSzPts val="1440"/>
            </a:pPr>
            <a:r>
              <a:rPr lang="ru-RU" sz="2000" dirty="0"/>
              <a:t>Int8 – используется DSP </a:t>
            </a:r>
            <a:r>
              <a:rPr lang="ru-RU" sz="2000" dirty="0" err="1"/>
              <a:t>Hexagon</a:t>
            </a:r>
            <a:r>
              <a:rPr lang="ru-RU" sz="2000" dirty="0"/>
              <a:t> (для устройств на </a:t>
            </a:r>
            <a:r>
              <a:rPr lang="en-US" sz="2000" dirty="0"/>
              <a:t>Snapdragon</a:t>
            </a:r>
            <a:r>
              <a:rPr lang="ru-RU" sz="2000" dirty="0"/>
              <a:t> 855 и новее на DSP также выполняются float16 вычисления)</a:t>
            </a:r>
            <a:endParaRPr sz="2000" dirty="0"/>
          </a:p>
          <a:p>
            <a:pPr marL="480060">
              <a:spcBef>
                <a:spcPts val="0"/>
              </a:spcBef>
              <a:buSzPts val="1440"/>
            </a:pPr>
            <a:r>
              <a:rPr lang="ru-RU" sz="2000" dirty="0"/>
              <a:t>Float16 – используется GPU </a:t>
            </a:r>
            <a:r>
              <a:rPr lang="ru-RU" sz="2000" dirty="0" err="1"/>
              <a:t>Adreno</a:t>
            </a:r>
            <a:r>
              <a:rPr lang="ru-RU" sz="2000" dirty="0"/>
              <a:t> </a:t>
            </a:r>
          </a:p>
          <a:p>
            <a:pPr marL="480060">
              <a:spcBef>
                <a:spcPts val="0"/>
              </a:spcBef>
              <a:buSzPts val="1440"/>
            </a:pPr>
            <a:r>
              <a:rPr lang="ru-RU" sz="2000" dirty="0"/>
              <a:t>Для других типов, неприводимых к этим</a:t>
            </a:r>
            <a:r>
              <a:rPr lang="en-US" sz="2000" dirty="0"/>
              <a:t>,</a:t>
            </a:r>
            <a:r>
              <a:rPr lang="ru-RU" sz="2000" dirty="0"/>
              <a:t> выполняется квантификация или они вычисляются на процессоре </a:t>
            </a:r>
            <a:endParaRPr lang="en-US" sz="2000" dirty="0"/>
          </a:p>
          <a:p>
            <a:pPr marL="137160" indent="0">
              <a:spcBef>
                <a:spcPts val="0"/>
              </a:spcBef>
              <a:buSzPts val="1440"/>
              <a:buNone/>
            </a:pPr>
            <a:r>
              <a:rPr lang="ru-RU" sz="2000" dirty="0"/>
              <a:t>Результаты скорости выполнения нейронных вычислении в условных единицах для устройств с 1 по 3 поколение полученные в приложении </a:t>
            </a:r>
            <a:r>
              <a:rPr lang="en-US" sz="2000" dirty="0"/>
              <a:t>AI Benchmark 4.0.1 </a:t>
            </a:r>
            <a:r>
              <a:rPr lang="ru-RU" sz="2000" dirty="0"/>
              <a:t>приведены ниже. </a:t>
            </a:r>
            <a:endParaRPr sz="2000" dirty="0"/>
          </a:p>
        </p:txBody>
      </p:sp>
      <p:sp>
        <p:nvSpPr>
          <p:cNvPr id="63" name="Google Shape;63;p5"/>
          <p:cNvSpPr txBox="1">
            <a:spLocks noGrp="1"/>
          </p:cNvSpPr>
          <p:nvPr>
            <p:ph type="sldNum" sz="quarter" idx="12"/>
          </p:nvPr>
        </p:nvSpPr>
        <p:spPr>
          <a:prstGeom prst="rect">
            <a:avLst/>
          </a:prstGeom>
          <a:noFill/>
          <a:ln>
            <a:noFill/>
          </a:ln>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ru-RU"/>
              <a:pPr marL="0" lvl="0" indent="0" rtl="0">
                <a:spcBef>
                  <a:spcPts val="0"/>
                </a:spcBef>
                <a:spcAft>
                  <a:spcPts val="0"/>
                </a:spcAft>
                <a:buNone/>
              </a:pPr>
              <a:t>15</a:t>
            </a:fld>
            <a:endParaRPr dirty="0"/>
          </a:p>
        </p:txBody>
      </p:sp>
      <p:graphicFrame>
        <p:nvGraphicFramePr>
          <p:cNvPr id="4" name="Таблица 3">
            <a:extLst>
              <a:ext uri="{FF2B5EF4-FFF2-40B4-BE49-F238E27FC236}">
                <a16:creationId xmlns:a16="http://schemas.microsoft.com/office/drawing/2014/main" id="{13BF632C-0793-4A8E-B670-7D524239A42D}"/>
              </a:ext>
            </a:extLst>
          </p:cNvPr>
          <p:cNvGraphicFramePr>
            <a:graphicFrameLocks noGrp="1"/>
          </p:cNvGraphicFramePr>
          <p:nvPr>
            <p:extLst>
              <p:ext uri="{D42A27DB-BD31-4B8C-83A1-F6EECF244321}">
                <p14:modId xmlns:p14="http://schemas.microsoft.com/office/powerpoint/2010/main" val="132747720"/>
              </p:ext>
            </p:extLst>
          </p:nvPr>
        </p:nvGraphicFramePr>
        <p:xfrm>
          <a:off x="1754195" y="4862125"/>
          <a:ext cx="8825199" cy="1780092"/>
        </p:xfrm>
        <a:graphic>
          <a:graphicData uri="http://schemas.openxmlformats.org/drawingml/2006/table">
            <a:tbl>
              <a:tblPr firstRow="1" firstCol="1">
                <a:tableStyleId>{5C22544A-7EE6-4342-B048-85BDC9FD1C3A}</a:tableStyleId>
              </a:tblPr>
              <a:tblGrid>
                <a:gridCol w="1808610">
                  <a:extLst>
                    <a:ext uri="{9D8B030D-6E8A-4147-A177-3AD203B41FA5}">
                      <a16:colId xmlns:a16="http://schemas.microsoft.com/office/drawing/2014/main" val="850526572"/>
                    </a:ext>
                  </a:extLst>
                </a:gridCol>
                <a:gridCol w="972697">
                  <a:extLst>
                    <a:ext uri="{9D8B030D-6E8A-4147-A177-3AD203B41FA5}">
                      <a16:colId xmlns:a16="http://schemas.microsoft.com/office/drawing/2014/main" val="1213230251"/>
                    </a:ext>
                  </a:extLst>
                </a:gridCol>
                <a:gridCol w="972697">
                  <a:extLst>
                    <a:ext uri="{9D8B030D-6E8A-4147-A177-3AD203B41FA5}">
                      <a16:colId xmlns:a16="http://schemas.microsoft.com/office/drawing/2014/main" val="200024908"/>
                    </a:ext>
                  </a:extLst>
                </a:gridCol>
                <a:gridCol w="1459044">
                  <a:extLst>
                    <a:ext uri="{9D8B030D-6E8A-4147-A177-3AD203B41FA5}">
                      <a16:colId xmlns:a16="http://schemas.microsoft.com/office/drawing/2014/main" val="352785188"/>
                    </a:ext>
                  </a:extLst>
                </a:gridCol>
                <a:gridCol w="1438781">
                  <a:extLst>
                    <a:ext uri="{9D8B030D-6E8A-4147-A177-3AD203B41FA5}">
                      <a16:colId xmlns:a16="http://schemas.microsoft.com/office/drawing/2014/main" val="1288485575"/>
                    </a:ext>
                  </a:extLst>
                </a:gridCol>
                <a:gridCol w="972697">
                  <a:extLst>
                    <a:ext uri="{9D8B030D-6E8A-4147-A177-3AD203B41FA5}">
                      <a16:colId xmlns:a16="http://schemas.microsoft.com/office/drawing/2014/main" val="2395845888"/>
                    </a:ext>
                  </a:extLst>
                </a:gridCol>
                <a:gridCol w="1200673">
                  <a:extLst>
                    <a:ext uri="{9D8B030D-6E8A-4147-A177-3AD203B41FA5}">
                      <a16:colId xmlns:a16="http://schemas.microsoft.com/office/drawing/2014/main" val="2127691102"/>
                    </a:ext>
                  </a:extLst>
                </a:gridCol>
              </a:tblGrid>
              <a:tr h="256263">
                <a:tc>
                  <a:txBody>
                    <a:bodyPr/>
                    <a:lstStyle/>
                    <a:p>
                      <a:pPr algn="l" fontAlgn="b"/>
                      <a:r>
                        <a:rPr lang="ru-RU" dirty="0"/>
                        <a:t>Устройство</a:t>
                      </a:r>
                    </a:p>
                  </a:txBody>
                  <a:tcPr marL="9525" marR="9525" marT="9525" marB="0" anchor="b"/>
                </a:tc>
                <a:tc>
                  <a:txBody>
                    <a:bodyPr/>
                    <a:lstStyle/>
                    <a:p>
                      <a:pPr algn="l" fontAlgn="b"/>
                      <a:r>
                        <a:rPr lang="en-US" sz="1800" u="none" strike="noStrike" dirty="0">
                          <a:effectLst/>
                        </a:rPr>
                        <a:t>SoC</a:t>
                      </a:r>
                      <a:endParaRPr lang="en-US" sz="1800" b="1" i="0" u="none" strike="noStrike" dirty="0">
                        <a:solidFill>
                          <a:srgbClr val="9C0006"/>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NNAPI</a:t>
                      </a:r>
                      <a:endParaRPr lang="en-US" sz="1800" b="1" i="0" u="none" strike="noStrike">
                        <a:solidFill>
                          <a:srgbClr val="9C0006"/>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NNAPI+GPU</a:t>
                      </a:r>
                      <a:endParaRPr lang="en-US" sz="1800" b="1" i="0" u="none" strike="noStrike" dirty="0">
                        <a:solidFill>
                          <a:srgbClr val="9C0006"/>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NNAPI+DSP</a:t>
                      </a:r>
                      <a:endParaRPr lang="en-US" sz="1800" b="1" i="0" u="none" strike="noStrike">
                        <a:solidFill>
                          <a:srgbClr val="9C0006"/>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CPU</a:t>
                      </a:r>
                      <a:endParaRPr lang="en-US" sz="1800" b="1" i="0" u="none" strike="noStrike">
                        <a:solidFill>
                          <a:srgbClr val="9C0006"/>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GPU+DSP</a:t>
                      </a:r>
                      <a:endParaRPr lang="en-US" sz="1800" b="1" i="0" u="none" strike="noStrike">
                        <a:solidFill>
                          <a:srgbClr val="9C0006"/>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55148183"/>
                  </a:ext>
                </a:extLst>
              </a:tr>
              <a:tr h="498749">
                <a:tc>
                  <a:txBody>
                    <a:bodyPr/>
                    <a:lstStyle/>
                    <a:p>
                      <a:pPr algn="l" fontAlgn="b"/>
                      <a:r>
                        <a:rPr lang="en-US" sz="1800" u="none" strike="noStrike">
                          <a:effectLst/>
                        </a:rPr>
                        <a:t>Xiaomi Mi A1 </a:t>
                      </a:r>
                      <a:endParaRPr lang="en-US" sz="1800" b="0" i="0" u="none" strike="noStrike">
                        <a:solidFill>
                          <a:srgbClr val="9C0006"/>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Snap. 625</a:t>
                      </a:r>
                      <a:endParaRPr lang="en-US" sz="1800" b="1" i="0" u="none" strike="noStrike">
                        <a:solidFill>
                          <a:srgbClr val="3F3F3F"/>
                        </a:solidFill>
                        <a:effectLst/>
                        <a:latin typeface="Calibri" panose="020F0502020204030204" pitchFamily="34" charset="0"/>
                      </a:endParaRPr>
                    </a:p>
                  </a:txBody>
                  <a:tcPr marL="9525" marR="9525" marT="9525" marB="0" anchor="b"/>
                </a:tc>
                <a:tc>
                  <a:txBody>
                    <a:bodyPr/>
                    <a:lstStyle/>
                    <a:p>
                      <a:pPr algn="r" fontAlgn="b"/>
                      <a:r>
                        <a:rPr lang="ru-RU" sz="1800" u="none" strike="noStrike" dirty="0">
                          <a:effectLst/>
                        </a:rPr>
                        <a:t>5040</a:t>
                      </a:r>
                      <a:endParaRPr lang="ru-RU" sz="1800" b="1" i="0" u="none" strike="noStrike" dirty="0">
                        <a:solidFill>
                          <a:srgbClr val="3F3F3F"/>
                        </a:solidFill>
                        <a:effectLst/>
                        <a:latin typeface="Calibri" panose="020F0502020204030204" pitchFamily="34" charset="0"/>
                      </a:endParaRPr>
                    </a:p>
                  </a:txBody>
                  <a:tcPr marL="9525" marR="9525" marT="9525" marB="0" anchor="b"/>
                </a:tc>
                <a:tc>
                  <a:txBody>
                    <a:bodyPr/>
                    <a:lstStyle/>
                    <a:p>
                      <a:pPr algn="r" fontAlgn="b"/>
                      <a:r>
                        <a:rPr lang="ru-RU" sz="1800" u="none" strike="noStrike">
                          <a:effectLst/>
                        </a:rPr>
                        <a:t>3540</a:t>
                      </a:r>
                      <a:endParaRPr lang="ru-RU" sz="1800" b="1" i="0" u="none" strike="noStrike">
                        <a:solidFill>
                          <a:srgbClr val="3F3F3F"/>
                        </a:solidFill>
                        <a:effectLst/>
                        <a:latin typeface="Calibri" panose="020F0502020204030204" pitchFamily="34" charset="0"/>
                      </a:endParaRPr>
                    </a:p>
                  </a:txBody>
                  <a:tcPr marL="9525" marR="9525" marT="9525" marB="0" anchor="b"/>
                </a:tc>
                <a:tc>
                  <a:txBody>
                    <a:bodyPr/>
                    <a:lstStyle/>
                    <a:p>
                      <a:pPr algn="r" fontAlgn="b"/>
                      <a:r>
                        <a:rPr lang="ru-RU" sz="1800" u="none" strike="noStrike">
                          <a:effectLst/>
                        </a:rPr>
                        <a:t>0</a:t>
                      </a:r>
                      <a:endParaRPr lang="ru-RU" sz="1800" b="1" i="0" u="none" strike="noStrike">
                        <a:solidFill>
                          <a:srgbClr val="3F3F3F"/>
                        </a:solidFill>
                        <a:effectLst/>
                        <a:latin typeface="Calibri" panose="020F0502020204030204" pitchFamily="34" charset="0"/>
                      </a:endParaRPr>
                    </a:p>
                  </a:txBody>
                  <a:tcPr marL="9525" marR="9525" marT="9525" marB="0" anchor="b"/>
                </a:tc>
                <a:tc>
                  <a:txBody>
                    <a:bodyPr/>
                    <a:lstStyle/>
                    <a:p>
                      <a:pPr algn="r" fontAlgn="b"/>
                      <a:r>
                        <a:rPr lang="ru-RU" sz="1800" u="none" strike="noStrike">
                          <a:effectLst/>
                        </a:rPr>
                        <a:t>5200</a:t>
                      </a:r>
                      <a:endParaRPr lang="ru-RU" sz="1800" b="1" i="0" u="none" strike="noStrike">
                        <a:solidFill>
                          <a:srgbClr val="3F3F3F"/>
                        </a:solidFill>
                        <a:effectLst/>
                        <a:latin typeface="Calibri" panose="020F0502020204030204" pitchFamily="34" charset="0"/>
                      </a:endParaRPr>
                    </a:p>
                  </a:txBody>
                  <a:tcPr marL="9525" marR="9525" marT="9525" marB="0" anchor="b"/>
                </a:tc>
                <a:tc>
                  <a:txBody>
                    <a:bodyPr/>
                    <a:lstStyle/>
                    <a:p>
                      <a:pPr algn="r" fontAlgn="b"/>
                      <a:r>
                        <a:rPr lang="ru-RU" sz="1800" u="none" strike="noStrike" dirty="0">
                          <a:effectLst/>
                        </a:rPr>
                        <a:t>0</a:t>
                      </a:r>
                      <a:endParaRPr lang="ru-RU" sz="1800" b="1" i="0" u="none" strike="noStrike" dirty="0">
                        <a:solidFill>
                          <a:srgbClr val="3F3F3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12852058"/>
                  </a:ext>
                </a:extLst>
              </a:tr>
              <a:tr h="498749">
                <a:tc>
                  <a:txBody>
                    <a:bodyPr/>
                    <a:lstStyle/>
                    <a:p>
                      <a:pPr algn="l" fontAlgn="b"/>
                      <a:r>
                        <a:rPr lang="en-US" sz="1800" u="none" strike="noStrike" dirty="0">
                          <a:effectLst/>
                        </a:rPr>
                        <a:t>Xiaomi Mi</a:t>
                      </a:r>
                      <a:r>
                        <a:rPr lang="ru-RU" sz="1800" u="none" strike="noStrike" dirty="0">
                          <a:effectLst/>
                        </a:rPr>
                        <a:t> </a:t>
                      </a:r>
                      <a:r>
                        <a:rPr lang="en-US" sz="1800" u="none" strike="noStrike" dirty="0">
                          <a:effectLst/>
                        </a:rPr>
                        <a:t>8</a:t>
                      </a:r>
                      <a:endParaRPr lang="en-US" sz="1800" b="0" i="0" u="none" strike="noStrike" dirty="0">
                        <a:solidFill>
                          <a:srgbClr val="9C0006"/>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Snap. 845</a:t>
                      </a:r>
                      <a:endParaRPr lang="en-US" sz="1800" b="1" i="0" u="none" strike="noStrike" dirty="0">
                        <a:solidFill>
                          <a:srgbClr val="3F3F3F"/>
                        </a:solidFill>
                        <a:effectLst/>
                        <a:latin typeface="Calibri" panose="020F0502020204030204" pitchFamily="34" charset="0"/>
                      </a:endParaRPr>
                    </a:p>
                  </a:txBody>
                  <a:tcPr marL="9525" marR="9525" marT="9525" marB="0" anchor="b"/>
                </a:tc>
                <a:tc>
                  <a:txBody>
                    <a:bodyPr/>
                    <a:lstStyle/>
                    <a:p>
                      <a:pPr algn="r" fontAlgn="b"/>
                      <a:r>
                        <a:rPr lang="ru-RU" sz="1800" u="none" strike="noStrike" dirty="0">
                          <a:effectLst/>
                        </a:rPr>
                        <a:t>22600</a:t>
                      </a:r>
                      <a:endParaRPr lang="ru-RU" sz="1800" b="1" i="0" u="none" strike="noStrike" dirty="0">
                        <a:solidFill>
                          <a:srgbClr val="3F3F3F"/>
                        </a:solidFill>
                        <a:effectLst/>
                        <a:latin typeface="Calibri" panose="020F0502020204030204" pitchFamily="34" charset="0"/>
                      </a:endParaRPr>
                    </a:p>
                  </a:txBody>
                  <a:tcPr marL="9525" marR="9525" marT="9525" marB="0" anchor="b"/>
                </a:tc>
                <a:tc>
                  <a:txBody>
                    <a:bodyPr/>
                    <a:lstStyle/>
                    <a:p>
                      <a:pPr algn="r" fontAlgn="b"/>
                      <a:r>
                        <a:rPr lang="ru-RU" sz="1800" u="none" strike="noStrike">
                          <a:effectLst/>
                        </a:rPr>
                        <a:t>35800</a:t>
                      </a:r>
                      <a:endParaRPr lang="ru-RU" sz="1800" b="1" i="0" u="none" strike="noStrike">
                        <a:solidFill>
                          <a:srgbClr val="3F3F3F"/>
                        </a:solidFill>
                        <a:effectLst/>
                        <a:latin typeface="Calibri" panose="020F0502020204030204" pitchFamily="34" charset="0"/>
                      </a:endParaRPr>
                    </a:p>
                  </a:txBody>
                  <a:tcPr marL="9525" marR="9525" marT="9525" marB="0" anchor="b"/>
                </a:tc>
                <a:tc>
                  <a:txBody>
                    <a:bodyPr/>
                    <a:lstStyle/>
                    <a:p>
                      <a:pPr algn="r" fontAlgn="b"/>
                      <a:r>
                        <a:rPr lang="ru-RU" sz="1800" u="none" strike="noStrike" dirty="0">
                          <a:effectLst/>
                        </a:rPr>
                        <a:t>22800</a:t>
                      </a:r>
                      <a:endParaRPr lang="ru-RU" sz="1800" b="1" i="0" u="none" strike="noStrike" dirty="0">
                        <a:solidFill>
                          <a:srgbClr val="3F3F3F"/>
                        </a:solidFill>
                        <a:effectLst/>
                        <a:latin typeface="Calibri" panose="020F0502020204030204" pitchFamily="34" charset="0"/>
                      </a:endParaRPr>
                    </a:p>
                  </a:txBody>
                  <a:tcPr marL="9525" marR="9525" marT="9525" marB="0" anchor="b"/>
                </a:tc>
                <a:tc>
                  <a:txBody>
                    <a:bodyPr/>
                    <a:lstStyle/>
                    <a:p>
                      <a:pPr algn="r" fontAlgn="b"/>
                      <a:r>
                        <a:rPr lang="ru-RU" sz="1800" u="none" strike="noStrike">
                          <a:effectLst/>
                        </a:rPr>
                        <a:t>12200</a:t>
                      </a:r>
                      <a:endParaRPr lang="ru-RU" sz="1800" b="1" i="0" u="none" strike="noStrike">
                        <a:solidFill>
                          <a:srgbClr val="3F3F3F"/>
                        </a:solidFill>
                        <a:effectLst/>
                        <a:latin typeface="Calibri" panose="020F0502020204030204" pitchFamily="34" charset="0"/>
                      </a:endParaRPr>
                    </a:p>
                  </a:txBody>
                  <a:tcPr marL="9525" marR="9525" marT="9525" marB="0" anchor="b"/>
                </a:tc>
                <a:tc>
                  <a:txBody>
                    <a:bodyPr/>
                    <a:lstStyle/>
                    <a:p>
                      <a:pPr algn="r" fontAlgn="b"/>
                      <a:r>
                        <a:rPr lang="ru-RU" sz="1800" u="none" strike="noStrike">
                          <a:effectLst/>
                        </a:rPr>
                        <a:t>36100</a:t>
                      </a:r>
                      <a:endParaRPr lang="ru-RU" sz="1800" b="1" i="0" u="none" strike="noStrike">
                        <a:solidFill>
                          <a:srgbClr val="3F3F3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04581837"/>
                  </a:ext>
                </a:extLst>
              </a:tr>
              <a:tr h="498749">
                <a:tc>
                  <a:txBody>
                    <a:bodyPr/>
                    <a:lstStyle/>
                    <a:p>
                      <a:pPr algn="l" fontAlgn="b"/>
                      <a:r>
                        <a:rPr lang="en-US" sz="1800" u="none" strike="noStrike">
                          <a:effectLst/>
                        </a:rPr>
                        <a:t>Xiaomi Mi 9</a:t>
                      </a:r>
                      <a:endParaRPr lang="en-US" sz="1800" b="0" i="0" u="none" strike="noStrike">
                        <a:solidFill>
                          <a:srgbClr val="9C0006"/>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Snap. 855</a:t>
                      </a:r>
                      <a:endParaRPr lang="en-US" sz="1800" b="1" i="0" u="none" strike="noStrike" dirty="0">
                        <a:solidFill>
                          <a:srgbClr val="3F3F3F"/>
                        </a:solidFill>
                        <a:effectLst/>
                        <a:latin typeface="Calibri" panose="020F0502020204030204" pitchFamily="34" charset="0"/>
                      </a:endParaRPr>
                    </a:p>
                  </a:txBody>
                  <a:tcPr marL="9525" marR="9525" marT="9525" marB="0" anchor="b"/>
                </a:tc>
                <a:tc>
                  <a:txBody>
                    <a:bodyPr/>
                    <a:lstStyle/>
                    <a:p>
                      <a:pPr algn="r" fontAlgn="b"/>
                      <a:r>
                        <a:rPr lang="ru-RU" sz="1800" u="none" strike="noStrike">
                          <a:effectLst/>
                        </a:rPr>
                        <a:t>36800</a:t>
                      </a:r>
                      <a:endParaRPr lang="ru-RU" sz="1800" b="1" i="0" u="none" strike="noStrike">
                        <a:solidFill>
                          <a:srgbClr val="3F3F3F"/>
                        </a:solidFill>
                        <a:effectLst/>
                        <a:latin typeface="Calibri" panose="020F0502020204030204" pitchFamily="34" charset="0"/>
                      </a:endParaRPr>
                    </a:p>
                  </a:txBody>
                  <a:tcPr marL="9525" marR="9525" marT="9525" marB="0" anchor="b"/>
                </a:tc>
                <a:tc>
                  <a:txBody>
                    <a:bodyPr/>
                    <a:lstStyle/>
                    <a:p>
                      <a:pPr algn="r" fontAlgn="b"/>
                      <a:r>
                        <a:rPr lang="ru-RU" sz="1800" u="none" strike="noStrike">
                          <a:effectLst/>
                        </a:rPr>
                        <a:t>55500</a:t>
                      </a:r>
                      <a:endParaRPr lang="ru-RU" sz="1800" b="1" i="0" u="none" strike="noStrike">
                        <a:solidFill>
                          <a:srgbClr val="3F3F3F"/>
                        </a:solidFill>
                        <a:effectLst/>
                        <a:latin typeface="Calibri" panose="020F0502020204030204" pitchFamily="34" charset="0"/>
                      </a:endParaRPr>
                    </a:p>
                  </a:txBody>
                  <a:tcPr marL="9525" marR="9525" marT="9525" marB="0" anchor="b"/>
                </a:tc>
                <a:tc>
                  <a:txBody>
                    <a:bodyPr/>
                    <a:lstStyle/>
                    <a:p>
                      <a:pPr algn="r" fontAlgn="b"/>
                      <a:r>
                        <a:rPr lang="ru-RU" sz="1800" u="none" strike="noStrike" dirty="0">
                          <a:effectLst/>
                        </a:rPr>
                        <a:t>42600</a:t>
                      </a:r>
                      <a:endParaRPr lang="ru-RU" sz="1800" b="1" i="0" u="none" strike="noStrike" dirty="0">
                        <a:solidFill>
                          <a:srgbClr val="3F3F3F"/>
                        </a:solidFill>
                        <a:effectLst/>
                        <a:latin typeface="Calibri" panose="020F0502020204030204" pitchFamily="34" charset="0"/>
                      </a:endParaRPr>
                    </a:p>
                  </a:txBody>
                  <a:tcPr marL="9525" marR="9525" marT="9525" marB="0" anchor="b"/>
                </a:tc>
                <a:tc>
                  <a:txBody>
                    <a:bodyPr/>
                    <a:lstStyle/>
                    <a:p>
                      <a:pPr algn="r" fontAlgn="b"/>
                      <a:r>
                        <a:rPr lang="ru-RU" sz="1800" u="none" strike="noStrike">
                          <a:effectLst/>
                        </a:rPr>
                        <a:t>23300</a:t>
                      </a:r>
                      <a:endParaRPr lang="ru-RU" sz="1800" b="1" i="0" u="none" strike="noStrike">
                        <a:solidFill>
                          <a:srgbClr val="3F3F3F"/>
                        </a:solidFill>
                        <a:effectLst/>
                        <a:latin typeface="Calibri" panose="020F0502020204030204" pitchFamily="34" charset="0"/>
                      </a:endParaRPr>
                    </a:p>
                  </a:txBody>
                  <a:tcPr marL="9525" marR="9525" marT="9525" marB="0" anchor="b"/>
                </a:tc>
                <a:tc>
                  <a:txBody>
                    <a:bodyPr/>
                    <a:lstStyle/>
                    <a:p>
                      <a:pPr algn="r" fontAlgn="b"/>
                      <a:r>
                        <a:rPr lang="ru-RU" sz="1800" u="none" strike="noStrike" dirty="0">
                          <a:effectLst/>
                        </a:rPr>
                        <a:t>61700</a:t>
                      </a:r>
                      <a:endParaRPr lang="ru-RU" sz="1800" b="1" i="0" u="none" strike="noStrike" dirty="0">
                        <a:solidFill>
                          <a:srgbClr val="3F3F3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323062"/>
                  </a:ext>
                </a:extLst>
              </a:tr>
            </a:tbl>
          </a:graphicData>
        </a:graphic>
      </p:graphicFrame>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B57BFF-7709-442A-B597-D1665A774988}"/>
              </a:ext>
            </a:extLst>
          </p:cNvPr>
          <p:cNvSpPr>
            <a:spLocks noGrp="1"/>
          </p:cNvSpPr>
          <p:nvPr>
            <p:ph type="title"/>
          </p:nvPr>
        </p:nvSpPr>
        <p:spPr/>
        <p:txBody>
          <a:bodyPr/>
          <a:lstStyle/>
          <a:p>
            <a:r>
              <a:rPr lang="ru-RU" sz="4000" dirty="0"/>
              <a:t>Выводы о использование аппаратного ускорения на </a:t>
            </a:r>
            <a:r>
              <a:rPr lang="en-US" sz="4000" dirty="0"/>
              <a:t>Android </a:t>
            </a:r>
            <a:r>
              <a:rPr lang="ru-RU" sz="4000" dirty="0"/>
              <a:t>устройствах </a:t>
            </a:r>
          </a:p>
        </p:txBody>
      </p:sp>
      <p:sp>
        <p:nvSpPr>
          <p:cNvPr id="3" name="Объект 2">
            <a:extLst>
              <a:ext uri="{FF2B5EF4-FFF2-40B4-BE49-F238E27FC236}">
                <a16:creationId xmlns:a16="http://schemas.microsoft.com/office/drawing/2014/main" id="{52B8A494-36B9-4E46-B8C0-ACA9FA059376}"/>
              </a:ext>
            </a:extLst>
          </p:cNvPr>
          <p:cNvSpPr>
            <a:spLocks noGrp="1"/>
          </p:cNvSpPr>
          <p:nvPr>
            <p:ph idx="1"/>
          </p:nvPr>
        </p:nvSpPr>
        <p:spPr/>
        <p:txBody>
          <a:bodyPr>
            <a:normAutofit fontScale="77500" lnSpcReduction="20000"/>
          </a:bodyPr>
          <a:lstStyle/>
          <a:p>
            <a:pPr marL="0" indent="0">
              <a:buNone/>
            </a:pPr>
            <a:r>
              <a:rPr lang="ru-RU" dirty="0"/>
              <a:t>По результатам тестов можно составить несколько выводов: </a:t>
            </a:r>
          </a:p>
          <a:p>
            <a:pPr marL="514350" lvl="0" indent="-514350">
              <a:buFont typeface="+mj-lt"/>
              <a:buAutoNum type="arabicPeriod"/>
            </a:pPr>
            <a:r>
              <a:rPr lang="ru-RU" dirty="0"/>
              <a:t>Для старых устройств лучше всего подходит выполнение нейросетей силами процессорных ядер.</a:t>
            </a:r>
          </a:p>
          <a:p>
            <a:pPr marL="514350" lvl="0" indent="-514350">
              <a:buFont typeface="+mj-lt"/>
              <a:buAutoNum type="arabicPeriod"/>
            </a:pPr>
            <a:r>
              <a:rPr lang="ru-RU" dirty="0"/>
              <a:t>Для современных устройств задействование аппаратного ускорения многократно повышает производительность нейронной сети.</a:t>
            </a:r>
          </a:p>
          <a:p>
            <a:pPr marL="514350" lvl="0" indent="-514350">
              <a:buFont typeface="+mj-lt"/>
              <a:buAutoNum type="arabicPeriod"/>
            </a:pPr>
            <a:r>
              <a:rPr lang="ru-RU" dirty="0"/>
              <a:t>NNAPI позволяет автоматически задействовать доступное аппаратное ускорение. </a:t>
            </a:r>
          </a:p>
          <a:p>
            <a:pPr marL="514350" indent="-514350">
              <a:buFont typeface="+mj-lt"/>
              <a:buAutoNum type="arabicPeriod"/>
            </a:pPr>
            <a:r>
              <a:rPr lang="ru-RU" dirty="0"/>
              <a:t>Эффективность и наличие аппаратного ускорения при использовании NNAPI все еще зависит от реализации поддержки на стороне производителя устройства </a:t>
            </a:r>
          </a:p>
          <a:p>
            <a:pPr marL="514350" lvl="0" indent="-514350">
              <a:buFont typeface="+mj-lt"/>
              <a:buAutoNum type="arabicPeriod"/>
            </a:pPr>
            <a:r>
              <a:rPr lang="en-US" dirty="0"/>
              <a:t>NNAPI</a:t>
            </a:r>
            <a:r>
              <a:rPr lang="ru-RU" dirty="0"/>
              <a:t> создает накладные расходы, отражающиеся на результатах, но это компенсируется универсальностью </a:t>
            </a:r>
            <a:r>
              <a:rPr lang="en-US" dirty="0"/>
              <a:t>API</a:t>
            </a:r>
            <a:r>
              <a:rPr lang="ru-RU" dirty="0"/>
              <a:t>, простотой разработки и оптимальным по энергопотреблению использованием ресурсов устройства.</a:t>
            </a:r>
          </a:p>
          <a:p>
            <a:pPr marL="514350" lvl="0" indent="-514350">
              <a:buFont typeface="+mj-lt"/>
              <a:buAutoNum type="arabicPeriod"/>
            </a:pPr>
            <a:r>
              <a:rPr lang="ru-RU" dirty="0"/>
              <a:t>Если тип сети</a:t>
            </a:r>
            <a:r>
              <a:rPr lang="en-US" dirty="0"/>
              <a:t>, </a:t>
            </a:r>
            <a:r>
              <a:rPr lang="ru-RU" dirty="0"/>
              <a:t>точность операций, и целевое устройство известны заранее, может быть более эффективно применение проприетарных или отдельных делегатов для аппаратного ускорения, без использования NNAPI. </a:t>
            </a:r>
          </a:p>
          <a:p>
            <a:endParaRPr lang="ru-RU" dirty="0"/>
          </a:p>
        </p:txBody>
      </p:sp>
      <p:sp>
        <p:nvSpPr>
          <p:cNvPr id="4" name="Номер слайда 3">
            <a:extLst>
              <a:ext uri="{FF2B5EF4-FFF2-40B4-BE49-F238E27FC236}">
                <a16:creationId xmlns:a16="http://schemas.microsoft.com/office/drawing/2014/main" id="{DB17FE18-9CD1-4266-BA83-5DE771979C99}"/>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150317170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B49CC9-B7B3-4A41-81AC-66D6C0916516}"/>
              </a:ext>
            </a:extLst>
          </p:cNvPr>
          <p:cNvSpPr>
            <a:spLocks noGrp="1"/>
          </p:cNvSpPr>
          <p:nvPr>
            <p:ph type="title"/>
          </p:nvPr>
        </p:nvSpPr>
        <p:spPr>
          <a:xfrm>
            <a:off x="838200" y="136525"/>
            <a:ext cx="10515600" cy="1325563"/>
          </a:xfrm>
        </p:spPr>
        <p:txBody>
          <a:bodyPr>
            <a:normAutofit/>
          </a:bodyPr>
          <a:lstStyle/>
          <a:p>
            <a:r>
              <a:rPr lang="ru-RU" sz="4000" dirty="0"/>
              <a:t>Результаты работы</a:t>
            </a:r>
          </a:p>
        </p:txBody>
      </p:sp>
      <p:sp>
        <p:nvSpPr>
          <p:cNvPr id="3" name="Объект 2">
            <a:extLst>
              <a:ext uri="{FF2B5EF4-FFF2-40B4-BE49-F238E27FC236}">
                <a16:creationId xmlns:a16="http://schemas.microsoft.com/office/drawing/2014/main" id="{C0DD226C-BAA4-4A8D-B325-978535BC6CF1}"/>
              </a:ext>
            </a:extLst>
          </p:cNvPr>
          <p:cNvSpPr>
            <a:spLocks noGrp="1"/>
          </p:cNvSpPr>
          <p:nvPr>
            <p:ph idx="1"/>
          </p:nvPr>
        </p:nvSpPr>
        <p:spPr>
          <a:xfrm>
            <a:off x="606056" y="1360968"/>
            <a:ext cx="11121656" cy="5121640"/>
          </a:xfrm>
        </p:spPr>
        <p:txBody>
          <a:bodyPr>
            <a:normAutofit fontScale="62500" lnSpcReduction="20000"/>
          </a:bodyPr>
          <a:lstStyle/>
          <a:p>
            <a:pPr marL="514350" indent="-514350">
              <a:buFont typeface="+mj-lt"/>
              <a:buAutoNum type="arabicPeriod"/>
            </a:pPr>
            <a:r>
              <a:rPr lang="ru-RU" dirty="0"/>
              <a:t>Проанализированы и оценены существующие подходы обнаружения ВПО на платформе </a:t>
            </a:r>
            <a:r>
              <a:rPr lang="en-US" dirty="0"/>
              <a:t>Android</a:t>
            </a:r>
            <a:r>
              <a:rPr lang="ru-RU" dirty="0"/>
              <a:t>, классифицированы по использующимся подходам и архитектуре, выявлены их недостатки.   </a:t>
            </a:r>
          </a:p>
          <a:p>
            <a:pPr marL="514350" indent="-514350">
              <a:buFont typeface="+mj-lt"/>
              <a:buAutoNum type="arabicPeriod"/>
            </a:pPr>
            <a:r>
              <a:rPr lang="ru-RU" dirty="0"/>
              <a:t>Проанализирована</a:t>
            </a:r>
            <a:r>
              <a:rPr lang="en-US" dirty="0"/>
              <a:t> </a:t>
            </a:r>
            <a:r>
              <a:rPr lang="ru-RU" dirty="0"/>
              <a:t>программная архитектура </a:t>
            </a:r>
            <a:r>
              <a:rPr lang="en-US" dirty="0"/>
              <a:t>OC Android</a:t>
            </a:r>
            <a:r>
              <a:rPr lang="ru-RU" dirty="0"/>
              <a:t>, ее особенности и устройство приложений для разработки архитектуры подхода к обнаружению ВПО.</a:t>
            </a:r>
            <a:endParaRPr lang="en-US" dirty="0"/>
          </a:p>
          <a:p>
            <a:pPr marL="514350" indent="-514350">
              <a:buFont typeface="+mj-lt"/>
              <a:buAutoNum type="arabicPeriod"/>
            </a:pPr>
            <a:r>
              <a:rPr lang="ru-RU" dirty="0"/>
              <a:t>Разработана архитектура подхода к обнаружению ВПО с применением искусственной нейронной сети на </a:t>
            </a:r>
            <a:r>
              <a:rPr lang="en-US" dirty="0"/>
              <a:t>Android</a:t>
            </a:r>
            <a:r>
              <a:rPr lang="ru-RU" dirty="0"/>
              <a:t> устройствах. Он использует гибридный метод анализа и распределенную архитектуру.</a:t>
            </a:r>
            <a:endParaRPr lang="en-US" dirty="0"/>
          </a:p>
          <a:p>
            <a:pPr marL="514350" indent="-514350">
              <a:buFont typeface="+mj-lt"/>
              <a:buAutoNum type="arabicPeriod"/>
            </a:pPr>
            <a:r>
              <a:rPr lang="ru-RU" dirty="0"/>
              <a:t>Разработан программный прототип, на основе предложенного подхода, позволяющий обнаруживать ВПО на </a:t>
            </a:r>
            <a:r>
              <a:rPr lang="en-US" dirty="0"/>
              <a:t>Android</a:t>
            </a:r>
            <a:r>
              <a:rPr lang="ru-RU" dirty="0"/>
              <a:t> устройствах. </a:t>
            </a:r>
            <a:endParaRPr lang="en-US" dirty="0"/>
          </a:p>
          <a:p>
            <a:pPr marL="514350" indent="-514350">
              <a:buFont typeface="+mj-lt"/>
              <a:buAutoNum type="arabicPeriod"/>
            </a:pPr>
            <a:r>
              <a:rPr lang="ru-RU" dirty="0"/>
              <a:t>Определены оптимальные параметры работы разработанного прототипа. </a:t>
            </a:r>
            <a:r>
              <a:rPr lang="en-US" dirty="0"/>
              <a:t> </a:t>
            </a:r>
            <a:r>
              <a:rPr lang="ru-RU" dirty="0"/>
              <a:t>Точность получаемых результатов обнаружения на подготовленных тестовых выборках составила 93% до 96,3%. Также исследованы методы аппаратного ускорения выполнения нейронных сетей на </a:t>
            </a:r>
            <a:r>
              <a:rPr lang="en-US" dirty="0"/>
              <a:t>Android </a:t>
            </a:r>
            <a:r>
              <a:rPr lang="ru-RU" dirty="0"/>
              <a:t>устройствах. Применение специализированных средств аппаратного ускорения многократно увеличивает скорость и энергоэффективность просчета сетей, но накладывает ограничение на использование сетей только с весовыми коэффициентами определенных типов (</a:t>
            </a:r>
            <a:r>
              <a:rPr lang="en-US" dirty="0"/>
              <a:t>int8 </a:t>
            </a:r>
            <a:r>
              <a:rPr lang="ru-RU" dirty="0"/>
              <a:t>для выполнения на </a:t>
            </a:r>
            <a:r>
              <a:rPr lang="en-US" dirty="0"/>
              <a:t>DSP,</a:t>
            </a:r>
            <a:r>
              <a:rPr lang="ru-RU" dirty="0"/>
              <a:t> </a:t>
            </a:r>
            <a:r>
              <a:rPr lang="en-US" dirty="0"/>
              <a:t>float16 </a:t>
            </a:r>
            <a:r>
              <a:rPr lang="ru-RU" dirty="0"/>
              <a:t>для ГП)</a:t>
            </a:r>
          </a:p>
          <a:p>
            <a:pPr marL="0" indent="0">
              <a:buNone/>
            </a:pPr>
            <a:r>
              <a:rPr lang="ru-RU" dirty="0"/>
              <a:t>Дальнейшее развитие работы</a:t>
            </a:r>
            <a:r>
              <a:rPr lang="en-US" dirty="0"/>
              <a:t>:</a:t>
            </a:r>
          </a:p>
          <a:p>
            <a:pPr marL="514350" indent="-514350">
              <a:buFont typeface="+mj-lt"/>
              <a:buAutoNum type="arabicPeriod"/>
            </a:pPr>
            <a:r>
              <a:rPr lang="ru-RU" dirty="0"/>
              <a:t>Увеличение выборки данных для обучения нейронной сети</a:t>
            </a:r>
          </a:p>
          <a:p>
            <a:pPr marL="514350" indent="-514350">
              <a:buFont typeface="+mj-lt"/>
              <a:buAutoNum type="arabicPeriod"/>
            </a:pPr>
            <a:r>
              <a:rPr lang="ru-RU" dirty="0"/>
              <a:t>Добавление недостающих модулей из предложенного метода</a:t>
            </a:r>
          </a:p>
          <a:p>
            <a:pPr marL="514350" indent="-514350">
              <a:buFont typeface="+mj-lt"/>
              <a:buAutoNum type="arabicPeriod"/>
            </a:pPr>
            <a:r>
              <a:rPr lang="ru-RU" dirty="0"/>
              <a:t>Доработка прототипа до полноценного приложения для гибридного анализа </a:t>
            </a:r>
            <a:r>
              <a:rPr lang="en-US" dirty="0"/>
              <a:t>Android </a:t>
            </a:r>
            <a:r>
              <a:rPr lang="ru-RU" dirty="0"/>
              <a:t>приложений</a:t>
            </a:r>
          </a:p>
        </p:txBody>
      </p:sp>
      <p:sp>
        <p:nvSpPr>
          <p:cNvPr id="4" name="Номер слайда 3">
            <a:extLst>
              <a:ext uri="{FF2B5EF4-FFF2-40B4-BE49-F238E27FC236}">
                <a16:creationId xmlns:a16="http://schemas.microsoft.com/office/drawing/2014/main" id="{1343327C-4DB8-4BB9-B48B-1A1DB5EEE614}"/>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290245946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C1D8ED-129C-4D2B-9F08-D46CB200DA8B}"/>
              </a:ext>
            </a:extLst>
          </p:cNvPr>
          <p:cNvSpPr>
            <a:spLocks noGrp="1"/>
          </p:cNvSpPr>
          <p:nvPr>
            <p:ph type="title"/>
          </p:nvPr>
        </p:nvSpPr>
        <p:spPr>
          <a:xfrm>
            <a:off x="838200" y="339240"/>
            <a:ext cx="10515600" cy="1325563"/>
          </a:xfrm>
        </p:spPr>
        <p:txBody>
          <a:bodyPr>
            <a:normAutofit/>
          </a:bodyPr>
          <a:lstStyle/>
          <a:p>
            <a:r>
              <a:rPr lang="ru-RU" sz="4000" dirty="0"/>
              <a:t>Актуальность работы </a:t>
            </a:r>
          </a:p>
        </p:txBody>
      </p:sp>
      <p:sp>
        <p:nvSpPr>
          <p:cNvPr id="3" name="Объект 2">
            <a:extLst>
              <a:ext uri="{FF2B5EF4-FFF2-40B4-BE49-F238E27FC236}">
                <a16:creationId xmlns:a16="http://schemas.microsoft.com/office/drawing/2014/main" id="{E12D70B2-D4A9-4E5D-8759-6055B3174B7A}"/>
              </a:ext>
            </a:extLst>
          </p:cNvPr>
          <p:cNvSpPr>
            <a:spLocks noGrp="1"/>
          </p:cNvSpPr>
          <p:nvPr>
            <p:ph idx="1"/>
          </p:nvPr>
        </p:nvSpPr>
        <p:spPr>
          <a:xfrm>
            <a:off x="838200" y="1807535"/>
            <a:ext cx="10804451" cy="4754735"/>
          </a:xfrm>
        </p:spPr>
        <p:txBody>
          <a:bodyPr>
            <a:normAutofit/>
          </a:bodyPr>
          <a:lstStyle/>
          <a:p>
            <a:r>
              <a:rPr lang="ru-RU" sz="2000" dirty="0"/>
              <a:t>Более 2,5 миллиардов активных </a:t>
            </a:r>
            <a:r>
              <a:rPr lang="ru-RU" sz="2000" dirty="0" err="1"/>
              <a:t>Android</a:t>
            </a:r>
            <a:r>
              <a:rPr lang="ru-RU" sz="2000" dirty="0"/>
              <a:t> устройств на 2019 год</a:t>
            </a:r>
          </a:p>
          <a:p>
            <a:r>
              <a:rPr lang="ru-RU" sz="2000" dirty="0"/>
              <a:t>Более 3 500 000 </a:t>
            </a:r>
            <a:r>
              <a:rPr lang="en-US" sz="2000" dirty="0"/>
              <a:t>Android </a:t>
            </a:r>
            <a:r>
              <a:rPr lang="ru-RU" sz="2000" dirty="0"/>
              <a:t>ВПО</a:t>
            </a:r>
            <a:r>
              <a:rPr lang="en-US" sz="2000" baseline="30000" dirty="0"/>
              <a:t>1</a:t>
            </a:r>
            <a:r>
              <a:rPr lang="ru-RU" sz="2000" dirty="0"/>
              <a:t> обнаружено за 2019 год</a:t>
            </a:r>
          </a:p>
          <a:p>
            <a:r>
              <a:rPr lang="ru-RU" sz="2000" dirty="0"/>
              <a:t>Быстрое развитие технологий нейронных сетей, в том числе и для классификации ПО</a:t>
            </a:r>
          </a:p>
          <a:p>
            <a:r>
              <a:rPr lang="ru-RU" sz="2000" dirty="0"/>
              <a:t>Активное внедрение и использование нейронных сетей на мобильных устройствах </a:t>
            </a:r>
            <a:r>
              <a:rPr lang="en-US" sz="2000" dirty="0"/>
              <a:t>Android</a:t>
            </a:r>
            <a:r>
              <a:rPr lang="ru-RU" sz="2000" dirty="0"/>
              <a:t> с </a:t>
            </a:r>
            <a:r>
              <a:rPr lang="en-US" sz="2000" dirty="0"/>
              <a:t>2015 </a:t>
            </a:r>
            <a:r>
              <a:rPr lang="ru-RU" sz="2000" dirty="0"/>
              <a:t>года</a:t>
            </a:r>
          </a:p>
          <a:p>
            <a:pPr marL="0" indent="0">
              <a:buNone/>
            </a:pPr>
            <a:endParaRPr lang="ru-RU" sz="2000" dirty="0"/>
          </a:p>
          <a:p>
            <a:pPr marL="0" indent="0">
              <a:buNone/>
            </a:pPr>
            <a:r>
              <a:rPr lang="ru-RU" sz="2000" dirty="0"/>
              <a:t>График отображает количество рекламных вредоносных </a:t>
            </a:r>
          </a:p>
          <a:p>
            <a:pPr marL="0" indent="0">
              <a:buNone/>
            </a:pPr>
            <a:r>
              <a:rPr lang="ru-RU" sz="2000" dirty="0"/>
              <a:t> приложений обнаруженных за 2018 и 2019 год.</a:t>
            </a:r>
          </a:p>
          <a:p>
            <a:pPr marL="0" indent="0">
              <a:buNone/>
            </a:pPr>
            <a:endParaRPr lang="ru-RU" sz="2000" dirty="0"/>
          </a:p>
          <a:p>
            <a:pPr marL="0" indent="0">
              <a:buNone/>
            </a:pPr>
            <a:r>
              <a:rPr lang="en-US" sz="2000" baseline="30000" dirty="0"/>
              <a:t>1</a:t>
            </a:r>
            <a:r>
              <a:rPr lang="ru-RU" sz="2000" dirty="0"/>
              <a:t>ВПО- вредоносное программное обеспечение.</a:t>
            </a:r>
          </a:p>
        </p:txBody>
      </p:sp>
      <p:sp>
        <p:nvSpPr>
          <p:cNvPr id="4" name="Номер слайда 3">
            <a:extLst>
              <a:ext uri="{FF2B5EF4-FFF2-40B4-BE49-F238E27FC236}">
                <a16:creationId xmlns:a16="http://schemas.microsoft.com/office/drawing/2014/main" id="{19E024F9-A7F8-4783-AEEF-4A498CF869EF}"/>
              </a:ext>
            </a:extLst>
          </p:cNvPr>
          <p:cNvSpPr>
            <a:spLocks noGrp="1"/>
          </p:cNvSpPr>
          <p:nvPr>
            <p:ph type="sldNum" sz="quarter" idx="12"/>
          </p:nvPr>
        </p:nvSpPr>
        <p:spPr/>
        <p:txBody>
          <a:bodyPr/>
          <a:lstStyle/>
          <a:p>
            <a:fld id="{D57F1E4F-1CFF-5643-939E-02111984F565}" type="slidenum">
              <a:rPr lang="en-US" smtClean="0"/>
              <a:t>2</a:t>
            </a:fld>
            <a:endParaRPr lang="en-US" dirty="0"/>
          </a:p>
        </p:txBody>
      </p:sp>
      <p:pic>
        <p:nvPicPr>
          <p:cNvPr id="6" name="Рисунок 5">
            <a:extLst>
              <a:ext uri="{FF2B5EF4-FFF2-40B4-BE49-F238E27FC236}">
                <a16:creationId xmlns:a16="http://schemas.microsoft.com/office/drawing/2014/main" id="{4B0717BB-E668-4770-A6E9-3C9C9B7A55BB}"/>
              </a:ext>
            </a:extLst>
          </p:cNvPr>
          <p:cNvPicPr>
            <a:picLocks noChangeAspect="1"/>
          </p:cNvPicPr>
          <p:nvPr/>
        </p:nvPicPr>
        <p:blipFill>
          <a:blip r:embed="rId3"/>
          <a:stretch>
            <a:fillRect/>
          </a:stretch>
        </p:blipFill>
        <p:spPr>
          <a:xfrm>
            <a:off x="7603354" y="3679432"/>
            <a:ext cx="4313971" cy="3025570"/>
          </a:xfrm>
          <a:prstGeom prst="rect">
            <a:avLst/>
          </a:prstGeom>
        </p:spPr>
      </p:pic>
    </p:spTree>
    <p:extLst>
      <p:ext uri="{BB962C8B-B14F-4D97-AF65-F5344CB8AC3E}">
        <p14:creationId xmlns:p14="http://schemas.microsoft.com/office/powerpoint/2010/main" val="204801079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5E7122-75E3-435B-897F-53372231F0B0}"/>
              </a:ext>
            </a:extLst>
          </p:cNvPr>
          <p:cNvSpPr>
            <a:spLocks noGrp="1"/>
          </p:cNvSpPr>
          <p:nvPr>
            <p:ph type="title"/>
          </p:nvPr>
        </p:nvSpPr>
        <p:spPr/>
        <p:txBody>
          <a:bodyPr>
            <a:normAutofit/>
          </a:bodyPr>
          <a:lstStyle/>
          <a:p>
            <a:r>
              <a:rPr lang="ru-RU" sz="4000" dirty="0"/>
              <a:t>Цель и задачи работы</a:t>
            </a:r>
          </a:p>
        </p:txBody>
      </p:sp>
      <p:sp>
        <p:nvSpPr>
          <p:cNvPr id="3" name="Объект 2">
            <a:extLst>
              <a:ext uri="{FF2B5EF4-FFF2-40B4-BE49-F238E27FC236}">
                <a16:creationId xmlns:a16="http://schemas.microsoft.com/office/drawing/2014/main" id="{F892B4C4-55E0-4DB8-9C0A-929228E45875}"/>
              </a:ext>
            </a:extLst>
          </p:cNvPr>
          <p:cNvSpPr>
            <a:spLocks noGrp="1"/>
          </p:cNvSpPr>
          <p:nvPr>
            <p:ph idx="1"/>
          </p:nvPr>
        </p:nvSpPr>
        <p:spPr>
          <a:xfrm>
            <a:off x="1103312" y="1477926"/>
            <a:ext cx="10581869" cy="5135525"/>
          </a:xfrm>
        </p:spPr>
        <p:txBody>
          <a:bodyPr>
            <a:normAutofit lnSpcReduction="10000"/>
          </a:bodyPr>
          <a:lstStyle/>
          <a:p>
            <a:pPr marL="0" indent="0">
              <a:buNone/>
            </a:pPr>
            <a:r>
              <a:rPr lang="ru-RU" dirty="0"/>
              <a:t>Цель работы: выявление вредоносных приложений на мобильных устройствах под управлением ОС </a:t>
            </a:r>
            <a:r>
              <a:rPr lang="ru-RU" dirty="0" err="1"/>
              <a:t>Android</a:t>
            </a:r>
            <a:r>
              <a:rPr lang="ru-RU" dirty="0"/>
              <a:t> с использованием искусственной нейронной сети.</a:t>
            </a:r>
          </a:p>
          <a:p>
            <a:pPr marL="0" indent="0">
              <a:buNone/>
            </a:pPr>
            <a:r>
              <a:rPr lang="ru-RU" dirty="0"/>
              <a:t>Задачи:</a:t>
            </a:r>
          </a:p>
          <a:p>
            <a:pPr marL="514350" lvl="0" indent="-514350">
              <a:buFont typeface="+mj-lt"/>
              <a:buAutoNum type="arabicPeriod"/>
            </a:pPr>
            <a:r>
              <a:rPr lang="ru-RU" dirty="0"/>
              <a:t>Провести анализ подходов обнаружения ВПО для ОС </a:t>
            </a:r>
            <a:r>
              <a:rPr lang="ru-RU" dirty="0" err="1"/>
              <a:t>Android</a:t>
            </a:r>
            <a:endParaRPr lang="ru-RU" dirty="0"/>
          </a:p>
          <a:p>
            <a:pPr marL="514350" lvl="0" indent="-514350">
              <a:buFont typeface="+mj-lt"/>
              <a:buAutoNum type="arabicPeriod"/>
            </a:pPr>
            <a:r>
              <a:rPr lang="ru-RU" dirty="0"/>
              <a:t>Исследовать программную архитектуру ОС </a:t>
            </a:r>
            <a:r>
              <a:rPr lang="ru-RU" dirty="0" err="1"/>
              <a:t>Android</a:t>
            </a:r>
            <a:endParaRPr lang="ru-RU" dirty="0"/>
          </a:p>
          <a:p>
            <a:pPr marL="514350" lvl="0" indent="-514350">
              <a:buFont typeface="+mj-lt"/>
              <a:buAutoNum type="arabicPeriod"/>
            </a:pPr>
            <a:r>
              <a:rPr lang="ru-RU" dirty="0"/>
              <a:t>Разработать подход к обнаружению ВПО с применением искусственной нейронной сети</a:t>
            </a:r>
          </a:p>
          <a:p>
            <a:pPr marL="514350" lvl="0" indent="-514350">
              <a:buFont typeface="+mj-lt"/>
              <a:buAutoNum type="arabicPeriod"/>
            </a:pPr>
            <a:r>
              <a:rPr lang="ru-RU" dirty="0"/>
              <a:t>Разработать программный прототип, реализующий предлагаемый подход</a:t>
            </a:r>
          </a:p>
          <a:p>
            <a:pPr marL="514350" lvl="0" indent="-514350">
              <a:buFont typeface="+mj-lt"/>
              <a:buAutoNum type="arabicPeriod"/>
            </a:pPr>
            <a:r>
              <a:rPr lang="ru-RU" dirty="0"/>
              <a:t>Определить оптимальные параметры работы и оценить качество разработанного прототипа.</a:t>
            </a:r>
          </a:p>
        </p:txBody>
      </p:sp>
      <p:sp>
        <p:nvSpPr>
          <p:cNvPr id="5" name="Номер слайда 4">
            <a:extLst>
              <a:ext uri="{FF2B5EF4-FFF2-40B4-BE49-F238E27FC236}">
                <a16:creationId xmlns:a16="http://schemas.microsoft.com/office/drawing/2014/main" id="{AF499475-BC9C-4E99-B3F1-104EA563D27D}"/>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46461901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4000" dirty="0"/>
              <a:t>Текущие подходы к обнаружению ВПО для ОС </a:t>
            </a:r>
            <a:r>
              <a:rPr lang="en-US" sz="4000" dirty="0"/>
              <a:t>Android</a:t>
            </a:r>
            <a:endParaRPr lang="ru-RU" sz="4000" dirty="0"/>
          </a:p>
        </p:txBody>
      </p:sp>
      <p:sp>
        <p:nvSpPr>
          <p:cNvPr id="3" name="Объект 2"/>
          <p:cNvSpPr>
            <a:spLocks noGrp="1"/>
          </p:cNvSpPr>
          <p:nvPr>
            <p:ph idx="1"/>
          </p:nvPr>
        </p:nvSpPr>
        <p:spPr>
          <a:xfrm>
            <a:off x="491613" y="1690688"/>
            <a:ext cx="7295535" cy="4887093"/>
          </a:xfrm>
        </p:spPr>
        <p:txBody>
          <a:bodyPr>
            <a:normAutofit lnSpcReduction="10000"/>
          </a:bodyPr>
          <a:lstStyle/>
          <a:p>
            <a:pPr marL="0" indent="0">
              <a:buNone/>
            </a:pPr>
            <a:r>
              <a:rPr lang="ru-RU" b="1" dirty="0"/>
              <a:t>По методам анализа:</a:t>
            </a:r>
          </a:p>
          <a:p>
            <a:r>
              <a:rPr lang="ru-RU" dirty="0"/>
              <a:t>Статически анализ</a:t>
            </a:r>
          </a:p>
          <a:p>
            <a:pPr lvl="1"/>
            <a:r>
              <a:rPr lang="ru-RU" dirty="0"/>
              <a:t>на основе сигнатур</a:t>
            </a:r>
          </a:p>
          <a:p>
            <a:pPr lvl="1"/>
            <a:r>
              <a:rPr lang="ru-RU" dirty="0"/>
              <a:t>на основе разрешений</a:t>
            </a:r>
          </a:p>
          <a:p>
            <a:pPr lvl="1"/>
            <a:r>
              <a:rPr lang="ru-RU" dirty="0"/>
              <a:t>на основе анализа байт-кода </a:t>
            </a:r>
            <a:r>
              <a:rPr lang="ru-RU" dirty="0" err="1"/>
              <a:t>Dalvik</a:t>
            </a:r>
            <a:endParaRPr lang="ru-RU" dirty="0"/>
          </a:p>
          <a:p>
            <a:pPr lvl="1"/>
            <a:r>
              <a:rPr lang="ru-RU" dirty="0"/>
              <a:t>на основе  анализа потока управления байт-кодом</a:t>
            </a:r>
          </a:p>
          <a:p>
            <a:pPr lvl="1"/>
            <a:r>
              <a:rPr lang="ru-RU" dirty="0" err="1"/>
              <a:t>Taint</a:t>
            </a:r>
            <a:r>
              <a:rPr lang="ru-RU" dirty="0"/>
              <a:t>-анализ </a:t>
            </a:r>
          </a:p>
          <a:p>
            <a:r>
              <a:rPr lang="ru-RU" dirty="0"/>
              <a:t>Динамический анализ</a:t>
            </a:r>
          </a:p>
          <a:p>
            <a:pPr lvl="1"/>
            <a:r>
              <a:rPr lang="ru-RU" dirty="0"/>
              <a:t>обнаружение</a:t>
            </a:r>
            <a:r>
              <a:rPr lang="en-US" dirty="0"/>
              <a:t> </a:t>
            </a:r>
            <a:r>
              <a:rPr lang="ru-RU" dirty="0"/>
              <a:t>аномалий использования ресурсов </a:t>
            </a:r>
          </a:p>
          <a:p>
            <a:pPr lvl="1"/>
            <a:r>
              <a:rPr lang="ru-RU" dirty="0"/>
              <a:t>обнаружение</a:t>
            </a:r>
            <a:r>
              <a:rPr lang="en-US" dirty="0"/>
              <a:t> </a:t>
            </a:r>
            <a:r>
              <a:rPr lang="ru-RU" dirty="0"/>
              <a:t>вредоносного поведения</a:t>
            </a:r>
          </a:p>
          <a:p>
            <a:r>
              <a:rPr lang="ru-RU" dirty="0"/>
              <a:t>Гибридный анализ</a:t>
            </a:r>
          </a:p>
        </p:txBody>
      </p:sp>
      <p:sp>
        <p:nvSpPr>
          <p:cNvPr id="4" name="Номер слайда 3">
            <a:extLst>
              <a:ext uri="{FF2B5EF4-FFF2-40B4-BE49-F238E27FC236}">
                <a16:creationId xmlns:a16="http://schemas.microsoft.com/office/drawing/2014/main" id="{700E7160-B0C8-49E2-9E5E-4BD3E717BBB3}"/>
              </a:ext>
            </a:extLst>
          </p:cNvPr>
          <p:cNvSpPr>
            <a:spLocks noGrp="1"/>
          </p:cNvSpPr>
          <p:nvPr>
            <p:ph type="sldNum" sz="quarter" idx="12"/>
          </p:nvPr>
        </p:nvSpPr>
        <p:spPr/>
        <p:txBody>
          <a:bodyPr/>
          <a:lstStyle/>
          <a:p>
            <a:fld id="{D57F1E4F-1CFF-5643-939E-02111984F565}" type="slidenum">
              <a:rPr lang="en-US" smtClean="0"/>
              <a:t>4</a:t>
            </a:fld>
            <a:endParaRPr lang="en-US" dirty="0"/>
          </a:p>
        </p:txBody>
      </p:sp>
      <p:sp>
        <p:nvSpPr>
          <p:cNvPr id="5" name="Объект 2">
            <a:extLst>
              <a:ext uri="{FF2B5EF4-FFF2-40B4-BE49-F238E27FC236}">
                <a16:creationId xmlns:a16="http://schemas.microsoft.com/office/drawing/2014/main" id="{F7DBA47F-3528-4BA8-91EB-85B898CA0E9C}"/>
              </a:ext>
            </a:extLst>
          </p:cNvPr>
          <p:cNvSpPr txBox="1">
            <a:spLocks/>
          </p:cNvSpPr>
          <p:nvPr/>
        </p:nvSpPr>
        <p:spPr>
          <a:xfrm>
            <a:off x="7889357" y="1690688"/>
            <a:ext cx="4066669" cy="299103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ru-RU" sz="3000" b="1" dirty="0">
                <a:latin typeface="+mn-lt"/>
                <a:cs typeface="Arial" panose="020B0604020202020204" pitchFamily="34" charset="0"/>
              </a:rPr>
              <a:t>По архитектуре решения:</a:t>
            </a:r>
          </a:p>
          <a:p>
            <a:pPr>
              <a:buClrTx/>
              <a:buFont typeface="Arial" panose="020B0604020202020204" pitchFamily="34" charset="0"/>
              <a:buChar char="•"/>
            </a:pPr>
            <a:r>
              <a:rPr lang="ru-RU" sz="2400" dirty="0">
                <a:latin typeface="+mn-lt"/>
                <a:cs typeface="Arial" panose="020B0604020202020204" pitchFamily="34" charset="0"/>
              </a:rPr>
              <a:t>Анализ на устройстве</a:t>
            </a:r>
          </a:p>
          <a:p>
            <a:pPr>
              <a:buClrTx/>
              <a:buFont typeface="Arial" panose="020B0604020202020204" pitchFamily="34" charset="0"/>
              <a:buChar char="•"/>
            </a:pPr>
            <a:r>
              <a:rPr lang="ru-RU" sz="2400" dirty="0">
                <a:latin typeface="+mn-lt"/>
                <a:cs typeface="Arial" panose="020B0604020202020204" pitchFamily="34" charset="0"/>
              </a:rPr>
              <a:t>Распределенная архитектура</a:t>
            </a:r>
          </a:p>
          <a:p>
            <a:pPr>
              <a:buClrTx/>
              <a:buFont typeface="Arial" panose="020B0604020202020204" pitchFamily="34" charset="0"/>
              <a:buChar char="•"/>
            </a:pPr>
            <a:r>
              <a:rPr lang="ru-RU" sz="2400" dirty="0">
                <a:latin typeface="+mn-lt"/>
                <a:cs typeface="Arial" panose="020B0604020202020204" pitchFamily="34" charset="0"/>
              </a:rPr>
              <a:t>На основе облачной архитектуры</a:t>
            </a:r>
          </a:p>
          <a:p>
            <a:pPr>
              <a:buClrTx/>
              <a:buFont typeface="Arial" panose="020B0604020202020204" pitchFamily="34" charset="0"/>
              <a:buChar char="•"/>
            </a:pPr>
            <a:endParaRPr lang="ru-RU" sz="3000" dirty="0">
              <a:latin typeface="+mn-lt"/>
              <a:cs typeface="Arial" panose="020B0604020202020204" pitchFamily="34" charset="0"/>
            </a:endParaRPr>
          </a:p>
        </p:txBody>
      </p:sp>
    </p:spTree>
    <p:extLst>
      <p:ext uri="{BB962C8B-B14F-4D97-AF65-F5344CB8AC3E}">
        <p14:creationId xmlns:p14="http://schemas.microsoft.com/office/powerpoint/2010/main" val="192239483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232121"/>
            <a:ext cx="10515600" cy="1325563"/>
          </a:xfrm>
        </p:spPr>
        <p:txBody>
          <a:bodyPr>
            <a:normAutofit/>
          </a:bodyPr>
          <a:lstStyle/>
          <a:p>
            <a:r>
              <a:rPr lang="ru-RU" sz="4000" dirty="0"/>
              <a:t>Недостатки текущих подходов к обнаружению ВПО для ОС </a:t>
            </a:r>
            <a:r>
              <a:rPr lang="en-US" sz="4000" dirty="0"/>
              <a:t>Android</a:t>
            </a:r>
            <a:endParaRPr lang="ru-RU" sz="4000" dirty="0"/>
          </a:p>
        </p:txBody>
      </p:sp>
      <p:sp>
        <p:nvSpPr>
          <p:cNvPr id="3" name="Объект 2"/>
          <p:cNvSpPr>
            <a:spLocks noGrp="1"/>
          </p:cNvSpPr>
          <p:nvPr>
            <p:ph idx="1"/>
          </p:nvPr>
        </p:nvSpPr>
        <p:spPr>
          <a:xfrm>
            <a:off x="595424" y="1690688"/>
            <a:ext cx="11227982" cy="4802187"/>
          </a:xfrm>
        </p:spPr>
        <p:txBody>
          <a:bodyPr>
            <a:normAutofit fontScale="92500" lnSpcReduction="20000"/>
          </a:bodyPr>
          <a:lstStyle/>
          <a:p>
            <a:r>
              <a:rPr lang="ru-RU" dirty="0"/>
              <a:t>Статический анализ</a:t>
            </a:r>
          </a:p>
          <a:p>
            <a:pPr lvl="1"/>
            <a:r>
              <a:rPr lang="ru-RU" dirty="0"/>
              <a:t>Плохо справляются с зашифрованными или полиморфными ВПО</a:t>
            </a:r>
          </a:p>
          <a:p>
            <a:r>
              <a:rPr lang="ru-RU" dirty="0"/>
              <a:t>Динамический анализ</a:t>
            </a:r>
          </a:p>
          <a:p>
            <a:pPr lvl="1"/>
            <a:r>
              <a:rPr lang="ru-RU" dirty="0"/>
              <a:t>Требуется виртуальная машина </a:t>
            </a:r>
          </a:p>
          <a:p>
            <a:pPr lvl="1"/>
            <a:r>
              <a:rPr lang="ru-RU" dirty="0"/>
              <a:t>Требуется время на выполнения анализа</a:t>
            </a:r>
          </a:p>
          <a:p>
            <a:pPr lvl="1"/>
            <a:r>
              <a:rPr lang="ru-RU" dirty="0"/>
              <a:t>Большой расход ресурсов устройства</a:t>
            </a:r>
          </a:p>
          <a:p>
            <a:r>
              <a:rPr lang="ru-RU" dirty="0"/>
              <a:t>Анализ на устройстве </a:t>
            </a:r>
          </a:p>
          <a:p>
            <a:pPr lvl="1"/>
            <a:r>
              <a:rPr lang="ru-RU" dirty="0"/>
              <a:t>Частое использование простых методов статического анализа (например, сигнатурного) с необходимостью постоянного обновления базы данных </a:t>
            </a:r>
          </a:p>
          <a:p>
            <a:pPr lvl="1"/>
            <a:r>
              <a:rPr lang="ru-RU" dirty="0"/>
              <a:t>Возможная выгрузка фоновых сервисов проверки из оперативной памяти</a:t>
            </a:r>
          </a:p>
          <a:p>
            <a:r>
              <a:rPr lang="ru-RU" dirty="0"/>
              <a:t>Облачный анализ приложений</a:t>
            </a:r>
          </a:p>
          <a:p>
            <a:pPr lvl="1"/>
            <a:r>
              <a:rPr lang="ru-RU" dirty="0"/>
              <a:t>Отправка конфиденциальных данных на сторонние сервера</a:t>
            </a:r>
          </a:p>
          <a:p>
            <a:pPr lvl="1"/>
            <a:r>
              <a:rPr lang="ru-RU" dirty="0"/>
              <a:t>Отсутствие возможности автономной проверки приложений</a:t>
            </a:r>
          </a:p>
          <a:p>
            <a:pPr lvl="1"/>
            <a:r>
              <a:rPr lang="ru-RU" dirty="0"/>
              <a:t>Необходимость доступа в сеть Интернет </a:t>
            </a:r>
          </a:p>
          <a:p>
            <a:endParaRPr lang="ru-RU" dirty="0"/>
          </a:p>
        </p:txBody>
      </p:sp>
      <p:sp>
        <p:nvSpPr>
          <p:cNvPr id="4" name="Номер слайда 3">
            <a:extLst>
              <a:ext uri="{FF2B5EF4-FFF2-40B4-BE49-F238E27FC236}">
                <a16:creationId xmlns:a16="http://schemas.microsoft.com/office/drawing/2014/main" id="{C87740D0-A692-4352-BE8B-61B789FB6B24}"/>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228481879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FC0023C-1882-49A1-9C4D-6B9C85D93B1F}"/>
              </a:ext>
            </a:extLst>
          </p:cNvPr>
          <p:cNvSpPr>
            <a:spLocks noGrp="1"/>
          </p:cNvSpPr>
          <p:nvPr>
            <p:ph type="title"/>
          </p:nvPr>
        </p:nvSpPr>
        <p:spPr>
          <a:xfrm>
            <a:off x="656744" y="332577"/>
            <a:ext cx="9706429" cy="1400530"/>
          </a:xfrm>
        </p:spPr>
        <p:txBody>
          <a:bodyPr/>
          <a:lstStyle/>
          <a:p>
            <a:r>
              <a:rPr lang="ru-RU" sz="3600" dirty="0"/>
              <a:t>Точность анализа при использовании нейронных сетей для обнаружения ВПО </a:t>
            </a:r>
          </a:p>
        </p:txBody>
      </p:sp>
      <p:sp>
        <p:nvSpPr>
          <p:cNvPr id="3" name="Объект 2">
            <a:extLst>
              <a:ext uri="{FF2B5EF4-FFF2-40B4-BE49-F238E27FC236}">
                <a16:creationId xmlns:a16="http://schemas.microsoft.com/office/drawing/2014/main" id="{E36D564B-7C3C-4C8F-8012-ADC32287F904}"/>
              </a:ext>
            </a:extLst>
          </p:cNvPr>
          <p:cNvSpPr>
            <a:spLocks noGrp="1"/>
          </p:cNvSpPr>
          <p:nvPr>
            <p:ph idx="1"/>
          </p:nvPr>
        </p:nvSpPr>
        <p:spPr>
          <a:xfrm>
            <a:off x="244548" y="1563329"/>
            <a:ext cx="11858961" cy="2495413"/>
          </a:xfrm>
        </p:spPr>
        <p:txBody>
          <a:bodyPr>
            <a:normAutofit fontScale="77500" lnSpcReduction="20000"/>
          </a:bodyPr>
          <a:lstStyle/>
          <a:p>
            <a:r>
              <a:rPr lang="ru-RU" dirty="0"/>
              <a:t>В</a:t>
            </a:r>
            <a:r>
              <a:rPr lang="en-US" dirty="0"/>
              <a:t> </a:t>
            </a:r>
            <a:r>
              <a:rPr lang="ru-RU" dirty="0"/>
              <a:t>работе </a:t>
            </a:r>
            <a:r>
              <a:rPr lang="en-US" dirty="0"/>
              <a:t>Mohammed K.</a:t>
            </a:r>
            <a:r>
              <a:rPr lang="ru-RU" dirty="0"/>
              <a:t> и других</a:t>
            </a:r>
            <a:r>
              <a:rPr lang="en-US" dirty="0"/>
              <a:t> </a:t>
            </a:r>
            <a:r>
              <a:rPr lang="ru-RU" dirty="0"/>
              <a:t>: </a:t>
            </a:r>
            <a:r>
              <a:rPr lang="en-US" dirty="0"/>
              <a:t>DL-Droid: Deep Learning Based Android Malware Detection Using Real Devices</a:t>
            </a:r>
            <a:r>
              <a:rPr lang="ru-RU" dirty="0"/>
              <a:t> описан, разработан и протестирован инструмент динамического анализа. </a:t>
            </a:r>
          </a:p>
          <a:p>
            <a:r>
              <a:rPr lang="ru-RU" dirty="0"/>
              <a:t>Выборка включает более 31 тысячи приложений. Результаты сравнения приведены в таблице. Метод с использованием многослойного перцептрона добился наилучших результатов среди  рассмотренных методов машинного обучения.</a:t>
            </a:r>
          </a:p>
          <a:p>
            <a:r>
              <a:rPr lang="ru-RU" dirty="0"/>
              <a:t>Классификаторы, выбранные для сравнения: метод опорных векторов (</a:t>
            </a:r>
            <a:r>
              <a:rPr lang="en-US" dirty="0"/>
              <a:t>SVM Linear</a:t>
            </a:r>
            <a:r>
              <a:rPr lang="ru-RU" dirty="0"/>
              <a:t>), машина опорных векторов с ядерными функциями (</a:t>
            </a:r>
            <a:r>
              <a:rPr lang="en-US" dirty="0"/>
              <a:t>SVM RBF</a:t>
            </a:r>
            <a:r>
              <a:rPr lang="ru-RU" dirty="0"/>
              <a:t>), наивный байесовский классификатор (</a:t>
            </a:r>
            <a:r>
              <a:rPr lang="en-US" dirty="0"/>
              <a:t>NB</a:t>
            </a:r>
            <a:r>
              <a:rPr lang="ru-RU" dirty="0"/>
              <a:t>), простой логистический классификатор (</a:t>
            </a:r>
            <a:r>
              <a:rPr lang="en-US" dirty="0"/>
              <a:t>SL</a:t>
            </a:r>
            <a:r>
              <a:rPr lang="ru-RU" dirty="0"/>
              <a:t>), частичные деревья решений (</a:t>
            </a:r>
            <a:r>
              <a:rPr lang="en-US" dirty="0"/>
              <a:t>PART</a:t>
            </a:r>
            <a:r>
              <a:rPr lang="ru-RU" dirty="0"/>
              <a:t>), случайный лес (</a:t>
            </a:r>
            <a:r>
              <a:rPr lang="en-US" dirty="0"/>
              <a:t>RF</a:t>
            </a:r>
            <a:r>
              <a:rPr lang="ru-RU" dirty="0"/>
              <a:t>), дерево решений </a:t>
            </a:r>
            <a:r>
              <a:rPr lang="en-US" dirty="0"/>
              <a:t>J</a:t>
            </a:r>
            <a:r>
              <a:rPr lang="ru-RU" dirty="0"/>
              <a:t>48 и перцептрон.</a:t>
            </a:r>
          </a:p>
          <a:p>
            <a:endParaRPr lang="ru-RU" dirty="0"/>
          </a:p>
        </p:txBody>
      </p:sp>
      <p:sp>
        <p:nvSpPr>
          <p:cNvPr id="4" name="Номер слайда 3">
            <a:extLst>
              <a:ext uri="{FF2B5EF4-FFF2-40B4-BE49-F238E27FC236}">
                <a16:creationId xmlns:a16="http://schemas.microsoft.com/office/drawing/2014/main" id="{86A5B9C8-4CF4-45F1-BC08-A5B9C68E961A}"/>
              </a:ext>
            </a:extLst>
          </p:cNvPr>
          <p:cNvSpPr>
            <a:spLocks noGrp="1"/>
          </p:cNvSpPr>
          <p:nvPr>
            <p:ph type="sldNum" sz="quarter" idx="12"/>
          </p:nvPr>
        </p:nvSpPr>
        <p:spPr/>
        <p:txBody>
          <a:bodyPr/>
          <a:lstStyle/>
          <a:p>
            <a:fld id="{D57F1E4F-1CFF-5643-939E-02111984F565}" type="slidenum">
              <a:rPr lang="en-US" smtClean="0"/>
              <a:t>6</a:t>
            </a:fld>
            <a:endParaRPr lang="en-US" dirty="0"/>
          </a:p>
        </p:txBody>
      </p:sp>
      <p:graphicFrame>
        <p:nvGraphicFramePr>
          <p:cNvPr id="7" name="Объект 6">
            <a:extLst>
              <a:ext uri="{FF2B5EF4-FFF2-40B4-BE49-F238E27FC236}">
                <a16:creationId xmlns:a16="http://schemas.microsoft.com/office/drawing/2014/main" id="{4D1CA5FC-0B2F-4D75-9BD0-16E6CF0CFF5D}"/>
              </a:ext>
            </a:extLst>
          </p:cNvPr>
          <p:cNvGraphicFramePr>
            <a:graphicFrameLocks noChangeAspect="1"/>
          </p:cNvGraphicFramePr>
          <p:nvPr>
            <p:extLst>
              <p:ext uri="{D42A27DB-BD31-4B8C-83A1-F6EECF244321}">
                <p14:modId xmlns:p14="http://schemas.microsoft.com/office/powerpoint/2010/main" val="1001310542"/>
              </p:ext>
            </p:extLst>
          </p:nvPr>
        </p:nvGraphicFramePr>
        <p:xfrm>
          <a:off x="2927181" y="4058742"/>
          <a:ext cx="7524482" cy="2967823"/>
        </p:xfrm>
        <a:graphic>
          <a:graphicData uri="http://schemas.openxmlformats.org/presentationml/2006/ole">
            <mc:AlternateContent xmlns:mc="http://schemas.openxmlformats.org/markup-compatibility/2006">
              <mc:Choice xmlns:v="urn:schemas-microsoft-com:vml" Requires="v">
                <p:oleObj spid="_x0000_s1114" name="Document" r:id="rId4" imgW="6113774" imgH="2414435" progId="Word.Document.12">
                  <p:embed/>
                </p:oleObj>
              </mc:Choice>
              <mc:Fallback>
                <p:oleObj name="Document" r:id="rId4" imgW="6113774" imgH="2414435" progId="Word.Document.12">
                  <p:embed/>
                  <p:pic>
                    <p:nvPicPr>
                      <p:cNvPr id="0" name=""/>
                      <p:cNvPicPr/>
                      <p:nvPr/>
                    </p:nvPicPr>
                    <p:blipFill>
                      <a:blip r:embed="rId5"/>
                      <a:stretch>
                        <a:fillRect/>
                      </a:stretch>
                    </p:blipFill>
                    <p:spPr>
                      <a:xfrm>
                        <a:off x="2927181" y="4058742"/>
                        <a:ext cx="7524482" cy="2967823"/>
                      </a:xfrm>
                      <a:prstGeom prst="rect">
                        <a:avLst/>
                      </a:prstGeom>
                    </p:spPr>
                  </p:pic>
                </p:oleObj>
              </mc:Fallback>
            </mc:AlternateContent>
          </a:graphicData>
        </a:graphic>
      </p:graphicFrame>
    </p:spTree>
    <p:extLst>
      <p:ext uri="{BB962C8B-B14F-4D97-AF65-F5344CB8AC3E}">
        <p14:creationId xmlns:p14="http://schemas.microsoft.com/office/powerpoint/2010/main" val="409547659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772D00-D584-45C3-A597-36A58DC2DE2C}"/>
              </a:ext>
            </a:extLst>
          </p:cNvPr>
          <p:cNvSpPr>
            <a:spLocks noGrp="1"/>
          </p:cNvSpPr>
          <p:nvPr>
            <p:ph type="title"/>
          </p:nvPr>
        </p:nvSpPr>
        <p:spPr/>
        <p:txBody>
          <a:bodyPr>
            <a:normAutofit/>
          </a:bodyPr>
          <a:lstStyle/>
          <a:p>
            <a:r>
              <a:rPr lang="ru-RU" dirty="0"/>
              <a:t>Устройство программной архитектуры ОС </a:t>
            </a:r>
            <a:r>
              <a:rPr lang="ru-RU" dirty="0" err="1"/>
              <a:t>Android</a:t>
            </a:r>
            <a:endParaRPr lang="ru-RU" dirty="0"/>
          </a:p>
        </p:txBody>
      </p:sp>
      <p:pic>
        <p:nvPicPr>
          <p:cNvPr id="4" name="Объект 3">
            <a:extLst>
              <a:ext uri="{FF2B5EF4-FFF2-40B4-BE49-F238E27FC236}">
                <a16:creationId xmlns:a16="http://schemas.microsoft.com/office/drawing/2014/main" id="{34F546C3-289C-49BA-AD41-0215A05D2E26}"/>
              </a:ext>
            </a:extLst>
          </p:cNvPr>
          <p:cNvPicPr>
            <a:picLocks noGrp="1"/>
          </p:cNvPicPr>
          <p:nvPr>
            <p:ph idx="1"/>
          </p:nvPr>
        </p:nvPicPr>
        <p:blipFill>
          <a:blip r:embed="rId3"/>
          <a:stretch>
            <a:fillRect/>
          </a:stretch>
        </p:blipFill>
        <p:spPr>
          <a:xfrm>
            <a:off x="838200" y="1690688"/>
            <a:ext cx="5663433" cy="4351338"/>
          </a:xfrm>
          <a:prstGeom prst="rect">
            <a:avLst/>
          </a:prstGeom>
        </p:spPr>
      </p:pic>
      <p:sp>
        <p:nvSpPr>
          <p:cNvPr id="5" name="TextBox 4">
            <a:extLst>
              <a:ext uri="{FF2B5EF4-FFF2-40B4-BE49-F238E27FC236}">
                <a16:creationId xmlns:a16="http://schemas.microsoft.com/office/drawing/2014/main" id="{8ED3CEB0-D4B2-4B3F-B1A1-B01E49B288B8}"/>
              </a:ext>
            </a:extLst>
          </p:cNvPr>
          <p:cNvSpPr txBox="1"/>
          <p:nvPr/>
        </p:nvSpPr>
        <p:spPr>
          <a:xfrm>
            <a:off x="6624084" y="1684448"/>
            <a:ext cx="4938911" cy="2031325"/>
          </a:xfrm>
          <a:prstGeom prst="rect">
            <a:avLst/>
          </a:prstGeom>
          <a:noFill/>
        </p:spPr>
        <p:txBody>
          <a:bodyPr wrap="square" rtlCol="0">
            <a:spAutoFit/>
          </a:bodyPr>
          <a:lstStyle/>
          <a:p>
            <a:r>
              <a:rPr lang="ru-RU" dirty="0"/>
              <a:t>Архитектуру </a:t>
            </a:r>
            <a:r>
              <a:rPr lang="en-US" dirty="0"/>
              <a:t>Android</a:t>
            </a:r>
            <a:r>
              <a:rPr lang="ru-RU" dirty="0"/>
              <a:t> обычно делят на 4 основных уровня :</a:t>
            </a:r>
          </a:p>
          <a:p>
            <a:pPr marL="285750" lvl="0" indent="-285750">
              <a:buFont typeface="Arial" panose="020B0604020202020204" pitchFamily="34" charset="0"/>
              <a:buChar char="•"/>
            </a:pPr>
            <a:r>
              <a:rPr lang="ru-RU" dirty="0"/>
              <a:t>Уровень ядра </a:t>
            </a:r>
            <a:r>
              <a:rPr lang="ru-RU" dirty="0" err="1"/>
              <a:t>Linux</a:t>
            </a:r>
            <a:endParaRPr lang="ru-RU" dirty="0"/>
          </a:p>
          <a:p>
            <a:pPr marL="285750" lvl="0" indent="-285750">
              <a:buFont typeface="Arial" panose="020B0604020202020204" pitchFamily="34" charset="0"/>
              <a:buChar char="•"/>
            </a:pPr>
            <a:r>
              <a:rPr lang="ru-RU" dirty="0"/>
              <a:t>Уровень библиотек и среды выполнения </a:t>
            </a:r>
          </a:p>
          <a:p>
            <a:pPr marL="285750" lvl="0" indent="-285750">
              <a:buFont typeface="Arial" panose="020B0604020202020204" pitchFamily="34" charset="0"/>
              <a:buChar char="•"/>
            </a:pPr>
            <a:r>
              <a:rPr lang="ru-RU" dirty="0"/>
              <a:t>Уровень фреймворка </a:t>
            </a:r>
            <a:r>
              <a:rPr lang="ru-RU" dirty="0" err="1"/>
              <a:t>Java</a:t>
            </a:r>
            <a:r>
              <a:rPr lang="ru-RU" dirty="0"/>
              <a:t> API</a:t>
            </a:r>
          </a:p>
          <a:p>
            <a:pPr marL="285750" lvl="0" indent="-285750">
              <a:buFont typeface="Arial" panose="020B0604020202020204" pitchFamily="34" charset="0"/>
              <a:buChar char="•"/>
            </a:pPr>
            <a:r>
              <a:rPr lang="ru-RU" dirty="0"/>
              <a:t>Пользовательские и системные приложения</a:t>
            </a:r>
          </a:p>
          <a:p>
            <a:endParaRPr lang="ru-RU" dirty="0"/>
          </a:p>
        </p:txBody>
      </p:sp>
      <p:sp>
        <p:nvSpPr>
          <p:cNvPr id="3" name="Номер слайда 2">
            <a:extLst>
              <a:ext uri="{FF2B5EF4-FFF2-40B4-BE49-F238E27FC236}">
                <a16:creationId xmlns:a16="http://schemas.microsoft.com/office/drawing/2014/main" id="{E4D568E4-10F5-4C44-8804-FFC0E7D38AA6}"/>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390822297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2C7530-8E93-49C2-9EC9-773B6CF4F464}"/>
              </a:ext>
            </a:extLst>
          </p:cNvPr>
          <p:cNvSpPr>
            <a:spLocks noGrp="1"/>
          </p:cNvSpPr>
          <p:nvPr>
            <p:ph type="title"/>
          </p:nvPr>
        </p:nvSpPr>
        <p:spPr/>
        <p:txBody>
          <a:bodyPr>
            <a:normAutofit fontScale="90000"/>
          </a:bodyPr>
          <a:lstStyle/>
          <a:p>
            <a:r>
              <a:rPr lang="ru-RU" dirty="0"/>
              <a:t>Устройство установочного пакета приложения в</a:t>
            </a:r>
            <a:br>
              <a:rPr lang="ru-RU" dirty="0"/>
            </a:br>
            <a:r>
              <a:rPr lang="ru-RU" dirty="0"/>
              <a:t>ОС </a:t>
            </a:r>
            <a:r>
              <a:rPr lang="ru-RU" dirty="0" err="1"/>
              <a:t>Android</a:t>
            </a:r>
            <a:r>
              <a:rPr lang="ru-RU" dirty="0"/>
              <a:t> </a:t>
            </a:r>
          </a:p>
        </p:txBody>
      </p:sp>
      <p:sp>
        <p:nvSpPr>
          <p:cNvPr id="3" name="Объект 2">
            <a:extLst>
              <a:ext uri="{FF2B5EF4-FFF2-40B4-BE49-F238E27FC236}">
                <a16:creationId xmlns:a16="http://schemas.microsoft.com/office/drawing/2014/main" id="{4A7FA157-9C84-469E-8111-C318F97786F5}"/>
              </a:ext>
            </a:extLst>
          </p:cNvPr>
          <p:cNvSpPr>
            <a:spLocks noGrp="1"/>
          </p:cNvSpPr>
          <p:nvPr>
            <p:ph idx="1"/>
          </p:nvPr>
        </p:nvSpPr>
        <p:spPr>
          <a:xfrm>
            <a:off x="5581650" y="1825625"/>
            <a:ext cx="5772150" cy="4351338"/>
          </a:xfrm>
        </p:spPr>
        <p:txBody>
          <a:bodyPr>
            <a:normAutofit fontScale="92500" lnSpcReduction="20000"/>
          </a:bodyPr>
          <a:lstStyle/>
          <a:p>
            <a:r>
              <a:rPr lang="ru-RU" dirty="0"/>
              <a:t>Каталог </a:t>
            </a:r>
            <a:r>
              <a:rPr lang="en-US" dirty="0"/>
              <a:t>Mata-INF </a:t>
            </a:r>
            <a:r>
              <a:rPr lang="ru-RU" dirty="0"/>
              <a:t>содержит информацию о создателе приложения, и цифровой подписи приложения</a:t>
            </a:r>
          </a:p>
          <a:p>
            <a:r>
              <a:rPr lang="ru-RU" dirty="0"/>
              <a:t>Каталог </a:t>
            </a:r>
            <a:r>
              <a:rPr lang="en-US" dirty="0"/>
              <a:t>res </a:t>
            </a:r>
            <a:r>
              <a:rPr lang="ru-RU" dirty="0"/>
              <a:t>содержит графические ресурсы , </a:t>
            </a:r>
            <a:r>
              <a:rPr lang="en-US" dirty="0"/>
              <a:t>XML </a:t>
            </a:r>
            <a:r>
              <a:rPr lang="ru-RU" dirty="0"/>
              <a:t>файлы</a:t>
            </a:r>
            <a:r>
              <a:rPr lang="en-US" dirty="0"/>
              <a:t> </a:t>
            </a:r>
            <a:r>
              <a:rPr lang="ru-RU" dirty="0"/>
              <a:t>с разметкой макетов страниц и цветами.</a:t>
            </a:r>
          </a:p>
          <a:p>
            <a:r>
              <a:rPr lang="ru-RU" dirty="0"/>
              <a:t>AndroidManifest.xml  содержит общие сведения о приложения.</a:t>
            </a:r>
            <a:r>
              <a:rPr lang="en-US" dirty="0"/>
              <a:t> </a:t>
            </a:r>
            <a:r>
              <a:rPr lang="ru-RU" dirty="0"/>
              <a:t>Его </a:t>
            </a:r>
            <a:r>
              <a:rPr lang="en-US" dirty="0"/>
              <a:t>Activity </a:t>
            </a:r>
            <a:r>
              <a:rPr lang="ru-RU" dirty="0"/>
              <a:t>и необходимые разрешения.</a:t>
            </a:r>
          </a:p>
          <a:p>
            <a:r>
              <a:rPr lang="en-US" dirty="0" err="1"/>
              <a:t>Classes.dex</a:t>
            </a:r>
            <a:r>
              <a:rPr lang="en-US" dirty="0"/>
              <a:t> </a:t>
            </a:r>
            <a:r>
              <a:rPr lang="ru-RU" dirty="0"/>
              <a:t>содержит скомпилированный </a:t>
            </a:r>
            <a:r>
              <a:rPr lang="en-US" dirty="0"/>
              <a:t>java </a:t>
            </a:r>
            <a:r>
              <a:rPr lang="ru-RU" dirty="0"/>
              <a:t>код приложения</a:t>
            </a:r>
          </a:p>
        </p:txBody>
      </p:sp>
      <p:sp>
        <p:nvSpPr>
          <p:cNvPr id="4" name="Номер слайда 3">
            <a:extLst>
              <a:ext uri="{FF2B5EF4-FFF2-40B4-BE49-F238E27FC236}">
                <a16:creationId xmlns:a16="http://schemas.microsoft.com/office/drawing/2014/main" id="{C8EDCAF4-D17E-4AC1-89CF-DA061D5F9088}"/>
              </a:ext>
            </a:extLst>
          </p:cNvPr>
          <p:cNvSpPr>
            <a:spLocks noGrp="1"/>
          </p:cNvSpPr>
          <p:nvPr>
            <p:ph type="sldNum" sz="quarter" idx="12"/>
          </p:nvPr>
        </p:nvSpPr>
        <p:spPr/>
        <p:txBody>
          <a:bodyPr/>
          <a:lstStyle/>
          <a:p>
            <a:fld id="{D57F1E4F-1CFF-5643-939E-02111984F565}" type="slidenum">
              <a:rPr lang="en-US" smtClean="0"/>
              <a:pPr/>
              <a:t>8</a:t>
            </a:fld>
            <a:endParaRPr lang="en-US" dirty="0"/>
          </a:p>
        </p:txBody>
      </p:sp>
      <p:pic>
        <p:nvPicPr>
          <p:cNvPr id="6" name="Рисунок 5">
            <a:extLst>
              <a:ext uri="{FF2B5EF4-FFF2-40B4-BE49-F238E27FC236}">
                <a16:creationId xmlns:a16="http://schemas.microsoft.com/office/drawing/2014/main" id="{DF2C4E46-2ADD-4EF9-822D-DCF4109DE270}"/>
              </a:ext>
            </a:extLst>
          </p:cNvPr>
          <p:cNvPicPr/>
          <p:nvPr/>
        </p:nvPicPr>
        <p:blipFill>
          <a:blip r:embed="rId2"/>
          <a:stretch>
            <a:fillRect/>
          </a:stretch>
        </p:blipFill>
        <p:spPr>
          <a:xfrm>
            <a:off x="838200" y="1825625"/>
            <a:ext cx="4743450" cy="4171950"/>
          </a:xfrm>
          <a:prstGeom prst="rect">
            <a:avLst/>
          </a:prstGeom>
        </p:spPr>
      </p:pic>
    </p:spTree>
    <p:extLst>
      <p:ext uri="{BB962C8B-B14F-4D97-AF65-F5344CB8AC3E}">
        <p14:creationId xmlns:p14="http://schemas.microsoft.com/office/powerpoint/2010/main" val="1848790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328712-C437-4B95-A86E-E624DE18AD9D}"/>
              </a:ext>
            </a:extLst>
          </p:cNvPr>
          <p:cNvSpPr>
            <a:spLocks noGrp="1"/>
          </p:cNvSpPr>
          <p:nvPr>
            <p:ph type="title"/>
          </p:nvPr>
        </p:nvSpPr>
        <p:spPr>
          <a:xfrm>
            <a:off x="714937" y="88316"/>
            <a:ext cx="10358587" cy="610698"/>
          </a:xfrm>
        </p:spPr>
        <p:txBody>
          <a:bodyPr>
            <a:normAutofit fontScale="90000"/>
          </a:bodyPr>
          <a:lstStyle/>
          <a:p>
            <a:r>
              <a:rPr lang="ru-RU" sz="3200" dirty="0"/>
              <a:t>Схема предлагаемого подхода к анализу </a:t>
            </a:r>
            <a:r>
              <a:rPr lang="en-US" sz="3200" dirty="0"/>
              <a:t>Android </a:t>
            </a:r>
            <a:r>
              <a:rPr lang="ru-RU" sz="3200" dirty="0"/>
              <a:t>приложений </a:t>
            </a:r>
          </a:p>
        </p:txBody>
      </p:sp>
      <p:pic>
        <p:nvPicPr>
          <p:cNvPr id="7" name="Объект 6">
            <a:extLst>
              <a:ext uri="{FF2B5EF4-FFF2-40B4-BE49-F238E27FC236}">
                <a16:creationId xmlns:a16="http://schemas.microsoft.com/office/drawing/2014/main" id="{3BA42443-F731-4E82-89A7-AA251230EED3}"/>
              </a:ext>
            </a:extLst>
          </p:cNvPr>
          <p:cNvPicPr>
            <a:picLocks noGrp="1" noChangeAspect="1"/>
          </p:cNvPicPr>
          <p:nvPr>
            <p:ph idx="1"/>
          </p:nvPr>
        </p:nvPicPr>
        <p:blipFill>
          <a:blip r:embed="rId3"/>
          <a:stretch>
            <a:fillRect/>
          </a:stretch>
        </p:blipFill>
        <p:spPr>
          <a:xfrm>
            <a:off x="92024" y="567965"/>
            <a:ext cx="11991821" cy="6201719"/>
          </a:xfrm>
        </p:spPr>
      </p:pic>
      <p:sp>
        <p:nvSpPr>
          <p:cNvPr id="4" name="Номер слайда 3">
            <a:extLst>
              <a:ext uri="{FF2B5EF4-FFF2-40B4-BE49-F238E27FC236}">
                <a16:creationId xmlns:a16="http://schemas.microsoft.com/office/drawing/2014/main" id="{D55DEEE3-2A64-4EEC-9F39-04891351D0F5}"/>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2379045745"/>
      </p:ext>
    </p:extLst>
  </p:cSld>
  <p:clrMapOvr>
    <a:masterClrMapping/>
  </p:clrMapOvr>
  <p:transition spd="slow">
    <p:push dir="u"/>
  </p:transition>
</p:sld>
</file>

<file path=ppt/theme/theme1.xml><?xml version="1.0" encoding="utf-8"?>
<a:theme xmlns:a="http://schemas.openxmlformats.org/drawingml/2006/main" name="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Тема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1960</TotalTime>
  <Words>1996</Words>
  <Application>Microsoft Office PowerPoint</Application>
  <PresentationFormat>Широкоэкранный</PresentationFormat>
  <Paragraphs>273</Paragraphs>
  <Slides>17</Slides>
  <Notes>14</Notes>
  <HiddenSlides>0</HiddenSlides>
  <MMClips>0</MMClips>
  <ScaleCrop>false</ScaleCrop>
  <HeadingPairs>
    <vt:vector size="8" baseType="variant">
      <vt:variant>
        <vt:lpstr>Использованные шрифты</vt:lpstr>
      </vt:variant>
      <vt:variant>
        <vt:i4>4</vt:i4>
      </vt:variant>
      <vt:variant>
        <vt:lpstr>Тема</vt:lpstr>
      </vt:variant>
      <vt:variant>
        <vt:i4>2</vt:i4>
      </vt:variant>
      <vt:variant>
        <vt:lpstr>Внедренные серверы OLE</vt:lpstr>
      </vt:variant>
      <vt:variant>
        <vt:i4>1</vt:i4>
      </vt:variant>
      <vt:variant>
        <vt:lpstr>Заголовки слайдов</vt:lpstr>
      </vt:variant>
      <vt:variant>
        <vt:i4>17</vt:i4>
      </vt:variant>
    </vt:vector>
  </HeadingPairs>
  <TitlesOfParts>
    <vt:vector size="24" baseType="lpstr">
      <vt:lpstr>Arial</vt:lpstr>
      <vt:lpstr>Calibri</vt:lpstr>
      <vt:lpstr>Calibri Light</vt:lpstr>
      <vt:lpstr>Wingdings 3</vt:lpstr>
      <vt:lpstr>Cover and End Slide Master</vt:lpstr>
      <vt:lpstr>Office Theme</vt:lpstr>
      <vt:lpstr>Document</vt:lpstr>
      <vt:lpstr>Презентация PowerPoint</vt:lpstr>
      <vt:lpstr>Актуальность работы </vt:lpstr>
      <vt:lpstr>Цель и задачи работы</vt:lpstr>
      <vt:lpstr>Текущие подходы к обнаружению ВПО для ОС Android</vt:lpstr>
      <vt:lpstr>Недостатки текущих подходов к обнаружению ВПО для ОС Android</vt:lpstr>
      <vt:lpstr>Точность анализа при использовании нейронных сетей для обнаружения ВПО </vt:lpstr>
      <vt:lpstr>Устройство программной архитектуры ОС Android</vt:lpstr>
      <vt:lpstr>Устройство установочного пакета приложения в ОС Android </vt:lpstr>
      <vt:lpstr>Схема предлагаемого подхода к анализу Android приложений </vt:lpstr>
      <vt:lpstr>Особенности предлагаемого подхода </vt:lpstr>
      <vt:lpstr>Схема разработанного прототипа элемента предлагаемого подхода </vt:lpstr>
      <vt:lpstr>Извлекаемые прототипом параметры из приложений </vt:lpstr>
      <vt:lpstr>Поиск оптимальных параметров используемой нейронной сети</vt:lpstr>
      <vt:lpstr>Тестирование и оценка качества разработанного прототипа</vt:lpstr>
      <vt:lpstr>Аппаратное ускорение выполнения нейронных сетей на устройствах с чипами Qualcomm</vt:lpstr>
      <vt:lpstr>Выводы о использование аппаратного ускорения на Android устройствах </vt:lpstr>
      <vt:lpstr>Результаты работы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Защита мобильных устройств под управлением Android от вредоносного программного обеспечения с использованием искусственной нейронной сети</dc:title>
  <cp:lastModifiedBy>MyDream</cp:lastModifiedBy>
  <cp:revision>121</cp:revision>
  <dcterms:modified xsi:type="dcterms:W3CDTF">2020-07-02T01:21:45Z</dcterms:modified>
</cp:coreProperties>
</file>