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8288000" cy="10287000"/>
  <p:notesSz cx="10287000" cy="1828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3C4115B-FD19-4BAA-97ED-DB98730CD1A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781"/>
    <p:restoredTop sz="94479" autoAdjust="0"/>
  </p:normalViewPr>
  <p:slideViewPr>
    <p:cSldViewPr snapToGrid="0">
      <p:cViewPr varScale="1">
        <p:scale>
          <a:sx n="100" d="100"/>
          <a:sy n="100" d="100"/>
        </p:scale>
        <p:origin x="534" y="66"/>
      </p:cViewPr>
      <p:guideLst>
        <p:guide orient="horz" pos="3239"/>
        <p:guide pos="57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457700" cy="91757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827713" y="0"/>
            <a:ext cx="4457700" cy="91757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Google Shape;5;n"/>
          <p:cNvSpPr>
            <a:spLocks noGrp="1" noRot="1" noChangeAspect="1" noTextEdit="1"/>
          </p:cNvSpPr>
          <p:nvPr>
            <p:ph type="sldImg" idx="3"/>
          </p:nvPr>
        </p:nvSpPr>
        <p:spPr>
          <a:xfrm>
            <a:off x="-342900" y="2286000"/>
            <a:ext cx="10972800" cy="61722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7372012"/>
            <a:ext cx="4457700" cy="9159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827713" y="17372012"/>
            <a:ext cx="4457700" cy="9159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1" name="Google Shape;10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8" name="Google Shape;128;p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59" name="Google Shape;159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85" name="Google Shape;285;p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85" name="Google Shape;285;p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83" name="Google Shape;183;p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83" name="Google Shape;183;p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83" name="Google Shape;183;p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Theme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png"  /><Relationship Id="rId4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Relationship Id="rId7" Type="http://schemas.openxmlformats.org/officeDocument/2006/relationships/image" Target="../media/image8.png"  /><Relationship Id="rId8" Type="http://schemas.openxmlformats.org/officeDocument/2006/relationships/image" Target="../media/image9.png"  /><Relationship Id="rId9" Type="http://schemas.openxmlformats.org/officeDocument/2006/relationships/image" Target="../media/image10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4.png"  /><Relationship Id="rId4" Type="http://schemas.openxmlformats.org/officeDocument/2006/relationships/image" Target="../media/image1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4.png"  /><Relationship Id="rId4" Type="http://schemas.openxmlformats.org/officeDocument/2006/relationships/image" Target="../media/image1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Relationship Id="rId3" Type="http://schemas.openxmlformats.org/officeDocument/2006/relationships/hyperlink" Target="https://github.com/kimgunwoo1/2050" TargetMode="External" /><Relationship Id="rId4" Type="http://schemas.openxmlformats.org/officeDocument/2006/relationships/hyperlink" Target="https://github.com/looloo404/2050" TargetMode="External"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17582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646944" y="2766561"/>
            <a:ext cx="16604964" cy="3156084"/>
            <a:chOff x="840376" y="4277864"/>
            <a:chExt cx="16604964" cy="3156084"/>
          </a:xfrm>
        </p:grpSpPr>
        <p:sp>
          <p:nvSpPr>
            <p:cNvPr id="6" name="Object 6"/>
            <p:cNvSpPr txBox="1"/>
            <p:nvPr/>
          </p:nvSpPr>
          <p:spPr>
            <a:xfrm>
              <a:off x="840376" y="4277864"/>
              <a:ext cx="16604964" cy="1841634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xmlns:mc="http://schemas.openxmlformats.org/markup-compatibility/2006" xmlns:hp="http://schemas.haansoft.com/office/presentation/8.0" lang="en-US" sz="11500" b="1" kern="0" spc="-100" mc:Ignorable="hp" hp:hslEmbossed="0">
                  <a:solidFill>
                    <a:srgbClr val="333333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latin typeface="Black Han Sans"/>
                  <a:cs typeface="Black Han Sans"/>
                </a:rPr>
                <a:t>PORTFOLIO</a:t>
              </a:r>
              <a:endParaRPr xmlns:mc="http://schemas.openxmlformats.org/markup-compatibility/2006" xmlns:hp="http://schemas.haansoft.com/office/presentation/8.0" lang="en-US" sz="1800" b="1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3906547" y="6531065"/>
              <a:ext cx="10207957" cy="902883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xmlns:mc="http://schemas.openxmlformats.org/markup-compatibility/2006" xmlns:hp="http://schemas.haansoft.com/office/presentation/8.0" lang="ko-KR" altLang="en-US" sz="5400" b="1" kern="0" mc:Ignorable="hp" hp:hslEmbossed="0">
                  <a:solidFill>
                    <a:srgbClr val="fd6f22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latin typeface="Pretendard SemiBold"/>
                  <a:cs typeface="Pretendard SemiBold"/>
                </a:rPr>
                <a:t>신입 개발자 강지윤</a:t>
              </a:r>
              <a:endParaRPr xmlns:mc="http://schemas.openxmlformats.org/markup-compatibility/2006" xmlns:hp="http://schemas.haansoft.com/office/presentation/8.0" lang="ko-KR" altLang="en-US" sz="5400" b="1" kern="0" mc:Ignorable="hp" hp:hslEmbossed="0">
                <a:solidFill>
                  <a:srgbClr val="fd6f22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Pretendard SemiBold"/>
                <a:cs typeface="Pretendard SemiBold"/>
              </a:endParaRPr>
            </a:p>
          </p:txBody>
        </p:sp>
      </p:grpSp>
      <p:grpSp>
        <p:nvGrpSpPr>
          <p:cNvPr id="1004" name="그룹 1004"/>
          <p:cNvGrpSpPr/>
          <p:nvPr/>
        </p:nvGrpSpPr>
        <p:grpSpPr>
          <a:xfrm rot="0">
            <a:off x="495940" y="415943"/>
            <a:ext cx="2686314" cy="488909"/>
            <a:chOff x="495940" y="415943"/>
            <a:chExt cx="2686314" cy="48890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95940" y="415943"/>
              <a:ext cx="2686314" cy="48890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/>
        </p:nvSpPr>
        <p:spPr>
          <a:xfrm>
            <a:off x="956195" y="1232237"/>
            <a:ext cx="5416394" cy="100421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6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5357600" y="1707576"/>
            <a:ext cx="1620000" cy="452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5357600" y="5898981"/>
            <a:ext cx="1620000" cy="4522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2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 rot="10800000">
            <a:off x="5336688" y="5572638"/>
            <a:ext cx="11282330" cy="12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 rot="10800000">
            <a:off x="5336688" y="1441439"/>
            <a:ext cx="11282330" cy="123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p2"/>
          <p:cNvGrpSpPr/>
          <p:nvPr/>
        </p:nvGrpSpPr>
        <p:grpSpPr>
          <a:xfrm rot="0">
            <a:off x="3729559" y="1312028"/>
            <a:ext cx="300930" cy="843836"/>
            <a:chOff x="4419600" y="1404064"/>
            <a:chExt cx="300930" cy="843836"/>
          </a:xfrm>
        </p:grpSpPr>
        <p:sp>
          <p:nvSpPr>
            <p:cNvPr id="110" name="Google Shape;110;p2"/>
            <p:cNvSpPr/>
            <p:nvPr/>
          </p:nvSpPr>
          <p:spPr>
            <a:xfrm>
              <a:off x="4419600" y="1404064"/>
              <a:ext cx="300930" cy="30093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419600" y="1946970"/>
              <a:ext cx="300930" cy="30093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" name="Google Shape;112;p2"/>
          <p:cNvSpPr txBox="1"/>
          <p:nvPr/>
        </p:nvSpPr>
        <p:spPr>
          <a:xfrm>
            <a:off x="11565364" y="1733946"/>
            <a:ext cx="1620000" cy="4453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Skills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11587677" y="5953519"/>
            <a:ext cx="1874408" cy="4453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7696464" y="1802162"/>
            <a:ext cx="2651720" cy="1710638"/>
            <a:chOff x="8331165" y="1802162"/>
            <a:chExt cx="2651720" cy="1710638"/>
          </a:xfrm>
        </p:grpSpPr>
        <p:sp>
          <p:nvSpPr>
            <p:cNvPr id="106" name="Google Shape;106;p2"/>
            <p:cNvSpPr txBox="1"/>
            <p:nvPr/>
          </p:nvSpPr>
          <p:spPr>
            <a:xfrm>
              <a:off x="8331165" y="1802162"/>
              <a:ext cx="20251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About me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2"/>
            <p:cNvSpPr txBox="1"/>
            <p:nvPr/>
          </p:nvSpPr>
          <p:spPr>
            <a:xfrm>
              <a:off x="8331166" y="2343320"/>
              <a:ext cx="24130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University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/>
            <p:cNvSpPr txBox="1"/>
            <p:nvPr/>
          </p:nvSpPr>
          <p:spPr>
            <a:xfrm>
              <a:off x="8339912" y="2736842"/>
              <a:ext cx="20251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Education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 txBox="1"/>
            <p:nvPr/>
          </p:nvSpPr>
          <p:spPr>
            <a:xfrm>
              <a:off x="8341251" y="3145744"/>
              <a:ext cx="2641634" cy="3670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Certificate &amp; Language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" name="Google Shape;118;p2"/>
          <p:cNvSpPr txBox="1"/>
          <p:nvPr/>
        </p:nvSpPr>
        <p:spPr>
          <a:xfrm>
            <a:off x="13900462" y="1802162"/>
            <a:ext cx="2025105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 Skills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7696465" y="5953519"/>
            <a:ext cx="3098834" cy="949823"/>
            <a:chOff x="8331166" y="5961986"/>
            <a:chExt cx="3098834" cy="949823"/>
          </a:xfrm>
        </p:grpSpPr>
        <p:sp>
          <p:nvSpPr>
            <p:cNvPr id="120" name="Google Shape;120;p2"/>
            <p:cNvSpPr txBox="1"/>
            <p:nvPr/>
          </p:nvSpPr>
          <p:spPr>
            <a:xfrm>
              <a:off x="8331166" y="5961986"/>
              <a:ext cx="3098834" cy="3596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Work Experience &amp; Projects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"/>
            <p:cNvSpPr txBox="1"/>
            <p:nvPr/>
          </p:nvSpPr>
          <p:spPr>
            <a:xfrm>
              <a:off x="8331166" y="6542477"/>
              <a:ext cx="24130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Team Projects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123;p2"/>
          <p:cNvSpPr txBox="1"/>
          <p:nvPr/>
        </p:nvSpPr>
        <p:spPr>
          <a:xfrm>
            <a:off x="13900462" y="5997649"/>
            <a:ext cx="2025105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 </a:t>
            </a:r>
            <a:r>
              <a:rPr lang="en-US" sz="1800"/>
              <a:t>S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kills (PR)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"/>
          <p:cNvSpPr txBox="1"/>
          <p:nvPr/>
        </p:nvSpPr>
        <p:spPr>
          <a:xfrm>
            <a:off x="16868604" y="615896"/>
            <a:ext cx="637048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3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 rot="5400000">
            <a:off x="4513535" y="5306598"/>
            <a:ext cx="8356053" cy="952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"/>
          <p:cNvSpPr txBox="1"/>
          <p:nvPr/>
        </p:nvSpPr>
        <p:spPr>
          <a:xfrm>
            <a:off x="1022073" y="1015682"/>
            <a:ext cx="7920877" cy="100169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6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Resume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3"/>
          <p:cNvSpPr txBox="1"/>
          <p:nvPr/>
        </p:nvSpPr>
        <p:spPr>
          <a:xfrm>
            <a:off x="9515795" y="1624488"/>
            <a:ext cx="7531353" cy="3692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University</a:t>
            </a: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"/>
          <p:cNvSpPr txBox="1"/>
          <p:nvPr/>
        </p:nvSpPr>
        <p:spPr>
          <a:xfrm>
            <a:off x="9531637" y="4943487"/>
            <a:ext cx="7531216" cy="3809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Certificate &amp; Language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 txBox="1"/>
          <p:nvPr/>
        </p:nvSpPr>
        <p:spPr>
          <a:xfrm>
            <a:off x="4622472" y="2389417"/>
            <a:ext cx="3583535" cy="130435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지원 기업 : </a:t>
            </a:r>
            <a:r>
              <a:rPr lang="en-US" altLang="ko-K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Fasoo</a:t>
            </a:r>
            <a:endParaRPr lang="en-US" altLang="ko-KR"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200000"/>
              </a:lnSpc>
              <a:defRPr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지원 직무 : </a:t>
            </a:r>
            <a:r>
              <a:rPr lang="en-US" altLang="ko-KR" sz="20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sw</a:t>
            </a:r>
            <a:r>
              <a:rPr lang="ko-KR" altLang="en-US" sz="20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개발 직무</a:t>
            </a:r>
            <a:endParaRPr lang="ko-KR" altLang="en-US" sz="2000"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8" name="Google Shape;138;p3"/>
          <p:cNvGrpSpPr/>
          <p:nvPr/>
        </p:nvGrpSpPr>
        <p:grpSpPr>
          <a:xfrm rot="0">
            <a:off x="4703971" y="1162635"/>
            <a:ext cx="300930" cy="843836"/>
            <a:chOff x="4419600" y="1404064"/>
            <a:chExt cx="300930" cy="843836"/>
          </a:xfrm>
        </p:grpSpPr>
        <p:sp>
          <p:nvSpPr>
            <p:cNvPr id="139" name="Google Shape;139;p3"/>
            <p:cNvSpPr/>
            <p:nvPr/>
          </p:nvSpPr>
          <p:spPr>
            <a:xfrm>
              <a:off x="4419600" y="1404064"/>
              <a:ext cx="300930" cy="30093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4419600" y="1946970"/>
              <a:ext cx="300930" cy="30093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3" name="Google Shape;143;p3" descr="noun_skill_1796882"/>
          <p:cNvPicPr/>
          <p:nvPr/>
        </p:nvPicPr>
        <p:blipFill rotWithShape="1">
          <a:blip r:embed="rId4">
            <a:alphaModFix/>
          </a:blip>
          <a:srcRect l="12610" t="25600" r="13660" b="37310"/>
          <a:stretch>
            <a:fillRect/>
          </a:stretch>
        </p:blipFill>
        <p:spPr>
          <a:xfrm>
            <a:off x="4052960" y="2651265"/>
            <a:ext cx="448792" cy="29101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"/>
          <p:cNvSpPr txBox="1"/>
          <p:nvPr/>
        </p:nvSpPr>
        <p:spPr>
          <a:xfrm>
            <a:off x="9517122" y="3280654"/>
            <a:ext cx="7531200" cy="32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 lang="en-US"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  <a:defRPr/>
            </a:pPr>
            <a:r>
              <a:rPr lang="en-US" sz="1200">
                <a:solidFill>
                  <a:srgbClr val="231f2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 </a:t>
            </a:r>
            <a:endParaRPr lang="en-US" sz="1200">
              <a:solidFill>
                <a:srgbClr val="231f2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  <a:defRPr/>
            </a:pPr>
            <a:endParaRPr sz="10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146" name="Google Shape;146;p3"/>
          <p:cNvPicPr/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9084802" y="1620441"/>
            <a:ext cx="327526" cy="327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" descr="noun_education_1999454"/>
          <p:cNvPicPr/>
          <p:nvPr/>
        </p:nvPicPr>
        <p:blipFill rotWithShape="1">
          <a:blip r:embed="rId6">
            <a:alphaModFix/>
          </a:blip>
          <a:srcRect l="18130" t="15320" r="18140" b="29740"/>
          <a:stretch>
            <a:fillRect/>
          </a:stretch>
        </p:blipFill>
        <p:spPr>
          <a:xfrm>
            <a:off x="9144000" y="3350547"/>
            <a:ext cx="290379" cy="251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" descr="noun_Certificate_3543167"/>
          <p:cNvPicPr/>
          <p:nvPr/>
        </p:nvPicPr>
        <p:blipFill rotWithShape="1">
          <a:blip r:embed="rId7">
            <a:alphaModFix/>
          </a:blip>
          <a:srcRect l="14800" t="12630" r="14930" b="27090"/>
          <a:stretch>
            <a:fillRect/>
          </a:stretch>
        </p:blipFill>
        <p:spPr>
          <a:xfrm>
            <a:off x="9158514" y="4996131"/>
            <a:ext cx="284389" cy="2444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1" name="Google Shape;151;p3"/>
          <p:cNvGraphicFramePr/>
          <p:nvPr/>
        </p:nvGraphicFramePr>
        <p:xfrm>
          <a:off x="9625961" y="2045381"/>
          <a:ext cx="7421190" cy="906800"/>
        </p:xfrm>
        <a:graphic>
          <a:graphicData uri="http://schemas.openxmlformats.org/drawingml/2006/table">
            <a:tbl>
              <a:tblPr firstRow="1" bandRow="1">
                <a:noFill/>
                <a:tableStyleId>{D3C4115B-FD19-4BAA-97ED-DB98730CD1A3}</a:tableStyleId>
              </a:tblPr>
              <a:tblGrid>
                <a:gridCol w="1961924"/>
                <a:gridCol w="2132526"/>
                <a:gridCol w="1768177"/>
                <a:gridCol w="1558563"/>
              </a:tblGrid>
              <a:tr h="220134"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r>
                        <a:rPr lang="en-US" altLang="ko-KR" sz="16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.01~ 20</a:t>
                      </a:r>
                      <a:r>
                        <a:rPr lang="en-US" altLang="ko-KR" sz="16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r>
                        <a:rPr lang="en-US" altLang="ko-KR" sz="16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lang="en-US" altLang="ko-KR" sz="16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fbfbf"/>
                        </a:buClr>
                        <a:buSzPct val="25000"/>
                        <a:buFont typeface="Calibri"/>
                        <a:buNone/>
                        <a:defRPr/>
                      </a:pPr>
                      <a:r>
                        <a:rPr lang="ko-KR" altLang="en-US" sz="1600" b="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창원대학교</a:t>
                      </a:r>
                      <a:r>
                        <a:rPr lang="en-US" sz="1600" b="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lang="en-US" sz="1600" b="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600" b="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컴퓨터공학과</a:t>
                      </a:r>
                      <a:endParaRPr lang="ko-KR" altLang="en-US" sz="1600" b="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600" b="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졸업</a:t>
                      </a:r>
                      <a:r>
                        <a:rPr lang="en-US" altLang="ko-KR" sz="1600" b="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(3.19/4.5)</a:t>
                      </a:r>
                      <a:endParaRPr lang="en-US" altLang="ko-KR" sz="1600" b="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  <a:tr h="220134"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en-US"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fbfbf"/>
                        </a:buClr>
                        <a:buSzPct val="25000"/>
                        <a:buFont typeface="Calibri"/>
                        <a:buNone/>
                        <a:defRPr/>
                      </a:pPr>
                      <a:endParaRPr lang="ko-KR" altLang="en-US" sz="160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 sz="160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en-US" sz="160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" name="Google Shape;153;p3"/>
          <p:cNvGraphicFramePr/>
          <p:nvPr/>
        </p:nvGraphicFramePr>
        <p:xfrm>
          <a:off x="9590195" y="3659513"/>
          <a:ext cx="7767011" cy="1278275"/>
        </p:xfrm>
        <a:graphic>
          <a:graphicData uri="http://schemas.openxmlformats.org/drawingml/2006/table">
            <a:tbl>
              <a:tblPr firstRow="1" bandRow="1">
                <a:noFill/>
                <a:tableStyleId>{D3C4115B-FD19-4BAA-97ED-DB98730CD1A3}</a:tableStyleId>
              </a:tblPr>
              <a:tblGrid>
                <a:gridCol w="2053255"/>
                <a:gridCol w="2231799"/>
                <a:gridCol w="1324482"/>
                <a:gridCol w="2157475"/>
              </a:tblGrid>
              <a:tr h="824875"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r>
                        <a:rPr lang="en-US" altLang="ko-KR" sz="16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r>
                        <a:rPr lang="en-US" altLang="ko-KR" sz="16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~ 20</a:t>
                      </a:r>
                      <a:r>
                        <a:rPr lang="en-US" altLang="ko-KR" sz="16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</a:t>
                      </a: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.0</a:t>
                      </a:r>
                      <a:r>
                        <a:rPr lang="en-US" altLang="ko-KR" sz="16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lang="en-US" altLang="ko-KR" sz="16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fbfbf"/>
                        </a:buClr>
                        <a:buSzPct val="25000"/>
                        <a:buFont typeface="Calibri"/>
                        <a:buNone/>
                        <a:defRPr/>
                      </a:pPr>
                      <a:r>
                        <a:rPr lang="en-US" altLang="ko-KR" sz="1600" b="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AI </a:t>
                      </a:r>
                      <a:r>
                        <a:rPr lang="ko-KR" altLang="en-US" sz="1600" b="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백엔드 개발자 캠프</a:t>
                      </a:r>
                      <a:endParaRPr lang="ko-KR" altLang="en-US" sz="1600" b="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600" b="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멀티캠퍼스</a:t>
                      </a:r>
                      <a:endParaRPr lang="ko-KR" altLang="en-US" sz="1600" b="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600" b="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python/django/ML/DL</a:t>
                      </a:r>
                      <a:endParaRPr lang="en-US" altLang="ko-KR" sz="1600" b="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  <a:tr h="453400"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en-US"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fbfbf"/>
                        </a:buClr>
                        <a:buSzPct val="25000"/>
                        <a:buFont typeface="Calibri"/>
                        <a:buNone/>
                        <a:defRPr/>
                      </a:pPr>
                      <a:endParaRPr lang="en-US" sz="1600" b="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en-US" sz="1600" b="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 sz="1600" b="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4" name="Google Shape;154;p3"/>
          <p:cNvGraphicFramePr/>
          <p:nvPr/>
        </p:nvGraphicFramePr>
        <p:xfrm>
          <a:off x="9661576" y="5405079"/>
          <a:ext cx="6852394" cy="2745126"/>
        </p:xfrm>
        <a:graphic>
          <a:graphicData uri="http://schemas.openxmlformats.org/drawingml/2006/table">
            <a:tbl>
              <a:tblPr firstRow="1" bandRow="1">
                <a:noFill/>
                <a:tableStyleId>{D3C4115B-FD19-4BAA-97ED-DB98730CD1A3}</a:tableStyleId>
              </a:tblPr>
              <a:tblGrid>
                <a:gridCol w="1811703"/>
                <a:gridCol w="1971232"/>
                <a:gridCol w="2359629"/>
                <a:gridCol w="709830"/>
              </a:tblGrid>
              <a:tr h="453400"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r>
                        <a:rPr lang="en-US" altLang="ko-KR" sz="16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.0</a:t>
                      </a:r>
                      <a:r>
                        <a:rPr lang="en-US" altLang="ko-KR" sz="16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9.02</a:t>
                      </a:r>
                      <a:endParaRPr lang="en-US" altLang="ko-KR" sz="16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fbfbf"/>
                        </a:buClr>
                        <a:buSzPct val="25000"/>
                        <a:buFont typeface="Calibri"/>
                        <a:buNone/>
                        <a:defRPr/>
                      </a:pPr>
                      <a:r>
                        <a:rPr lang="ko-KR" altLang="en-US" sz="1600" b="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정보처리가사</a:t>
                      </a:r>
                      <a:endParaRPr lang="ko-KR" altLang="en-US" sz="1600" b="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600" b="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한국산업인력공단</a:t>
                      </a:r>
                      <a:endParaRPr lang="ko-KR" altLang="en-US" sz="1600" b="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600" b="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  <a:tr h="2291726"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r>
                        <a:rPr lang="en-US" altLang="ko-KR" sz="16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</a:t>
                      </a: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.0</a:t>
                      </a:r>
                      <a:r>
                        <a:rPr lang="en-US" altLang="ko-KR" sz="16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6.16</a:t>
                      </a:r>
                      <a:endParaRPr lang="en-US" altLang="ko-KR" sz="16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6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2023.03.25</a:t>
                      </a:r>
                      <a:endParaRPr lang="en-US" altLang="ko-KR" sz="16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6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2023.01.14</a:t>
                      </a:r>
                      <a:endParaRPr lang="en-US" altLang="ko-KR" sz="16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6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2023.02.12</a:t>
                      </a:r>
                      <a:endParaRPr lang="en-US" altLang="ko-KR" sz="16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6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2017.08.20</a:t>
                      </a:r>
                      <a:endParaRPr lang="en-US" altLang="ko-KR" sz="16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fbfbf"/>
                        </a:buClr>
                        <a:buSzPct val="25000"/>
                        <a:buFont typeface="Calibri"/>
                        <a:buNone/>
                        <a:defRPr/>
                      </a:pPr>
                      <a:r>
                        <a:rPr lang="en-US" altLang="ko-KR" sz="1600" b="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Adsp</a:t>
                      </a:r>
                      <a:endParaRPr lang="en-US" altLang="ko-KR" sz="1600" b="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fbfbf"/>
                        </a:buClr>
                        <a:buSzPct val="25000"/>
                        <a:buFont typeface="Calibri"/>
                        <a:buNone/>
                        <a:defRPr/>
                      </a:pPr>
                      <a:r>
                        <a:rPr lang="en-US" altLang="ko-KR" sz="1600" b="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Prods Associate</a:t>
                      </a:r>
                      <a:endParaRPr lang="en-US" altLang="ko-KR" sz="1600" b="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fbfbf"/>
                        </a:buClr>
                        <a:buSzPct val="25000"/>
                        <a:buFont typeface="Calibri"/>
                        <a:buNone/>
                        <a:defRPr/>
                      </a:pPr>
                      <a:r>
                        <a:rPr lang="en-US" altLang="ko-KR" sz="1600" b="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Toeic</a:t>
                      </a:r>
                      <a:r>
                        <a:rPr lang="ko-KR" altLang="en-US" sz="1600" b="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600" b="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775</a:t>
                      </a:r>
                      <a:endParaRPr lang="en-US" altLang="ko-KR" sz="1600" b="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fbfbf"/>
                        </a:buClr>
                        <a:buSzPct val="25000"/>
                        <a:buFont typeface="Calibri"/>
                        <a:buNone/>
                        <a:defRPr/>
                      </a:pPr>
                      <a:r>
                        <a:rPr lang="en-US" altLang="ko-KR" sz="1600" b="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Opic</a:t>
                      </a:r>
                      <a:r>
                        <a:rPr lang="ko-KR" altLang="en-US" sz="1600" b="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600" b="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IM2</a:t>
                      </a:r>
                      <a:endParaRPr lang="en-US" altLang="ko-KR" sz="1600" b="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fbfbf"/>
                        </a:buClr>
                        <a:buSzPct val="25000"/>
                        <a:buFont typeface="Calibri"/>
                        <a:buNone/>
                        <a:defRPr/>
                      </a:pPr>
                      <a:r>
                        <a:rPr lang="en-US" altLang="ko-KR" sz="1600" b="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JLPT N2</a:t>
                      </a:r>
                      <a:endParaRPr lang="en-US" altLang="ko-KR" sz="1600" b="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600" b="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한국데이터산업진흥원</a:t>
                      </a:r>
                      <a:endParaRPr lang="ko-KR" altLang="en-US" sz="1600" b="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600" b="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삼성</a:t>
                      </a:r>
                      <a:r>
                        <a:rPr lang="en-US" altLang="ko-KR" sz="1600" b="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SDS</a:t>
                      </a:r>
                      <a:endParaRPr lang="en-US" altLang="ko-KR" sz="1600" b="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600" b="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ETS</a:t>
                      </a:r>
                      <a:endParaRPr lang="en-US" altLang="ko-KR" sz="1600" b="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600" b="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Ia</a:t>
                      </a:r>
                      <a:endParaRPr lang="en-US" altLang="ko-KR" sz="1600" b="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600" b="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일본국제 교류기금</a:t>
                      </a:r>
                      <a:endParaRPr lang="ko-KR" altLang="en-US" sz="1600" b="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600" b="0" u="none" strike="noStrike" cap="none">
                        <a:solidFill>
                          <a:srgbClr val="bfbfb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56" name="Google Shape;156;p3"/>
          <p:cNvSpPr txBox="1"/>
          <p:nvPr/>
        </p:nvSpPr>
        <p:spPr>
          <a:xfrm>
            <a:off x="16868604" y="615896"/>
            <a:ext cx="637048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33;p3"/>
          <p:cNvSpPr txBox="1"/>
          <p:nvPr/>
        </p:nvSpPr>
        <p:spPr>
          <a:xfrm>
            <a:off x="1022073" y="5795963"/>
            <a:ext cx="7111363" cy="3692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1">
                <a:solidFill>
                  <a:srgbClr val="000000"/>
                </a:solidFill>
                <a:sym typeface="Arial"/>
              </a:rPr>
              <a:t>   About me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" name="Google Shape;145;p3"/>
          <p:cNvPicPr/>
          <p:nvPr/>
        </p:nvPicPr>
        <p:blipFill rotWithShape="1">
          <a:blip r:embed="rId8">
            <a:alphaModFix/>
          </a:blip>
          <a:srcRect/>
          <a:stretch>
            <a:fillRect/>
          </a:stretch>
        </p:blipFill>
        <p:spPr>
          <a:xfrm>
            <a:off x="669066" y="5831385"/>
            <a:ext cx="302009" cy="29645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" name="Google Shape;150;p3"/>
          <p:cNvGraphicFramePr/>
          <p:nvPr/>
        </p:nvGraphicFramePr>
        <p:xfrm>
          <a:off x="713619" y="6390181"/>
          <a:ext cx="7593985" cy="2575602"/>
        </p:xfrm>
        <a:graphic>
          <a:graphicData uri="http://schemas.openxmlformats.org/drawingml/2006/table">
            <a:tbl>
              <a:tblPr firstRow="1" bandRow="1">
                <a:noFill/>
                <a:tableStyleId>{D3C4115B-FD19-4BAA-97ED-DB98730CD1A3}</a:tableStyleId>
              </a:tblPr>
              <a:tblGrid>
                <a:gridCol w="1159388"/>
                <a:gridCol w="2608624"/>
                <a:gridCol w="1159388"/>
                <a:gridCol w="2666585"/>
              </a:tblGrid>
              <a:tr h="620230"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8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성    명</a:t>
                      </a:r>
                      <a:endParaRPr sz="18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800" b="0" u="none" strike="noStrike" cap="none">
                          <a:solidFill>
                            <a:srgbClr val="bfbf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강지윤</a:t>
                      </a:r>
                      <a:endParaRPr lang="ko-KR" altLang="en-US" sz="1800" b="0" u="none" strike="noStrike" cap="none">
                        <a:solidFill>
                          <a:srgbClr val="bfbfb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8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생년월일</a:t>
                      </a: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8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fbfb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800" b="0" u="none" strike="noStrike" cap="none">
                          <a:solidFill>
                            <a:srgbClr val="bfbf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199</a:t>
                      </a:r>
                      <a:r>
                        <a:rPr lang="en-US" altLang="ko-KR" sz="1800" b="0" u="none" strike="noStrike" cap="none">
                          <a:solidFill>
                            <a:srgbClr val="bfbf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r>
                        <a:rPr lang="en-US" sz="1800" b="0" u="none" strike="noStrike" cap="none">
                          <a:solidFill>
                            <a:srgbClr val="bfbf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.0</a:t>
                      </a:r>
                      <a:r>
                        <a:rPr lang="en-US" altLang="ko-KR" sz="1800" b="0" u="none" strike="noStrike" cap="none">
                          <a:solidFill>
                            <a:srgbClr val="bfbf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r>
                        <a:rPr lang="en-US" sz="1800" b="0" u="none" strike="noStrike" cap="none">
                          <a:solidFill>
                            <a:srgbClr val="bfbf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altLang="ko-KR" sz="1800" b="0" u="none" strike="noStrike" cap="none">
                          <a:solidFill>
                            <a:srgbClr val="bfbf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r>
                        <a:rPr lang="en-US" sz="1800" b="0" u="none" strike="noStrike" cap="none">
                          <a:solidFill>
                            <a:srgbClr val="bfbf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(만 2</a:t>
                      </a:r>
                      <a:r>
                        <a:rPr lang="en-US" altLang="ko-KR" sz="1800" b="0" u="none" strike="noStrike" cap="none">
                          <a:solidFill>
                            <a:srgbClr val="bfbf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r>
                        <a:rPr lang="en-US" sz="1800" b="0" u="none" strike="noStrike" cap="none">
                          <a:solidFill>
                            <a:srgbClr val="bfbf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세)</a:t>
                      </a:r>
                      <a:endParaRPr lang="en-US" sz="1800" b="0" u="none" strike="noStrike" cap="none">
                        <a:solidFill>
                          <a:srgbClr val="bfbfb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590366"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8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연락처</a:t>
                      </a:r>
                      <a:endParaRPr sz="18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fbfbf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800" b="0" u="none" strike="noStrike" cap="none">
                          <a:solidFill>
                            <a:srgbClr val="bfbf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010</a:t>
                      </a:r>
                      <a:r>
                        <a:rPr lang="ko-KR" altLang="en-US" sz="1800" b="0" u="none" strike="noStrike" cap="none">
                          <a:solidFill>
                            <a:srgbClr val="bfbf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800" b="0" u="none" strike="noStrike" cap="none">
                          <a:solidFill>
                            <a:srgbClr val="bfbf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5620</a:t>
                      </a:r>
                      <a:r>
                        <a:rPr lang="ko-KR" altLang="en-US" sz="1800" b="0" u="none" strike="noStrike" cap="none">
                          <a:solidFill>
                            <a:srgbClr val="bfbf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800" b="0" u="none" strike="noStrike" cap="none">
                          <a:solidFill>
                            <a:srgbClr val="bfbf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3021</a:t>
                      </a:r>
                      <a:endParaRPr lang="en-US" altLang="ko-KR" sz="1800" b="0" u="none" strike="noStrike" cap="none">
                        <a:solidFill>
                          <a:srgbClr val="bfbfb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en-US" sz="18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en-US" sz="1800" b="0" u="none" strike="noStrike" cap="none">
                        <a:solidFill>
                          <a:srgbClr val="bfbfb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96132"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8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E-mail </a:t>
                      </a:r>
                      <a:endParaRPr sz="18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800" b="0" u="none" strike="noStrike" cap="none">
                          <a:solidFill>
                            <a:srgbClr val="bfbf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looloo404@hanmail.net</a:t>
                      </a:r>
                      <a:endParaRPr lang="en-US" altLang="ko-KR" sz="1800" b="0" u="none" strike="noStrike" cap="none">
                        <a:solidFill>
                          <a:srgbClr val="bfbfb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en-US" sz="18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en-US" sz="1800" b="0" u="none" strike="noStrike" cap="none">
                        <a:solidFill>
                          <a:srgbClr val="bfbfb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96132">
                <a:tc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8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   소 </a:t>
                      </a:r>
                      <a:endParaRPr sz="18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 vert="horz" lIns="91450" tIns="45725" rIns="91450" bIns="45725" anchor="t" anchorCtr="0"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800" b="0" u="none" strike="noStrike" cap="none">
                          <a:solidFill>
                            <a:srgbClr val="bfbf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부산광역시 동래구 사직북로</a:t>
                      </a:r>
                      <a:r>
                        <a:rPr lang="en-US" altLang="ko-KR" sz="1800" b="0" u="none" strike="noStrike" cap="none">
                          <a:solidFill>
                            <a:srgbClr val="bfbf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64</a:t>
                      </a:r>
                      <a:endParaRPr lang="en-US" altLang="ko-KR" sz="1800" b="0" u="none" strike="noStrike" cap="none">
                        <a:solidFill>
                          <a:srgbClr val="bfbfb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1026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007628" y="2430798"/>
            <a:ext cx="2625107" cy="2899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/>
          <p:nvPr/>
        </p:nvSpPr>
        <p:spPr>
          <a:xfrm>
            <a:off x="797764" y="897403"/>
            <a:ext cx="7467141" cy="100567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6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Skills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4"/>
          <p:cNvSpPr txBox="1"/>
          <p:nvPr/>
        </p:nvSpPr>
        <p:spPr>
          <a:xfrm>
            <a:off x="1677116" y="2649213"/>
            <a:ext cx="8623358" cy="358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 SKILLS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6" name="Google Shape;166;p4"/>
          <p:cNvGrpSpPr/>
          <p:nvPr/>
        </p:nvGrpSpPr>
        <p:grpSpPr>
          <a:xfrm rot="0">
            <a:off x="3431371" y="958085"/>
            <a:ext cx="300930" cy="843836"/>
            <a:chOff x="4419600" y="1404064"/>
            <a:chExt cx="300930" cy="843836"/>
          </a:xfrm>
        </p:grpSpPr>
        <p:sp>
          <p:nvSpPr>
            <p:cNvPr id="167" name="Google Shape;167;p4"/>
            <p:cNvSpPr/>
            <p:nvPr/>
          </p:nvSpPr>
          <p:spPr>
            <a:xfrm>
              <a:off x="4419600" y="1404064"/>
              <a:ext cx="300930" cy="30093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4419600" y="1946970"/>
              <a:ext cx="300930" cy="30093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" name="Google Shape;169;p4"/>
          <p:cNvSpPr txBox="1"/>
          <p:nvPr/>
        </p:nvSpPr>
        <p:spPr>
          <a:xfrm>
            <a:off x="403197" y="4039568"/>
            <a:ext cx="4316269" cy="35905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이미지를 넣어주세요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3" name="Google Shape;173;p4"/>
          <p:cNvGraphicFramePr/>
          <p:nvPr/>
        </p:nvGraphicFramePr>
        <p:xfrm>
          <a:off x="1754821" y="3269250"/>
          <a:ext cx="8460738" cy="2588622"/>
        </p:xfrm>
        <a:graphic>
          <a:graphicData uri="http://schemas.openxmlformats.org/drawingml/2006/table">
            <a:tbl>
              <a:tblPr firstRow="1" bandRow="1">
                <a:noFill/>
                <a:tableStyleId>{D3C4115B-FD19-4BAA-97ED-DB98730CD1A3}</a:tableStyleId>
              </a:tblPr>
              <a:tblGrid>
                <a:gridCol w="2118024"/>
                <a:gridCol w="2114238"/>
                <a:gridCol w="2114238"/>
                <a:gridCol w="2114238"/>
              </a:tblGrid>
              <a:tr h="431437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언어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262626"/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262626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숙련도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</a:lnR>
                    <a:lnT w="12700" cap="flat" cmpd="sng">
                      <a:solidFill>
                        <a:srgbClr val="262626"/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262626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라이브러리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262626"/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262626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</a:tr>
              <a:tr h="431437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Python</a:t>
                      </a:r>
                      <a:endParaRPr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262626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●●○○○</a:t>
                      </a:r>
                      <a:endParaRPr lang="en-US"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</a:lnR>
                    <a:lnT w="12700" cap="flat" cmpd="sng">
                      <a:solidFill>
                        <a:srgbClr val="262626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Pandas</a:t>
                      </a:r>
                      <a:endParaRPr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262626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Matplotlib</a:t>
                      </a:r>
                      <a:endParaRPr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262626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431437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SQL</a:t>
                      </a:r>
                      <a:endParaRPr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●●○○○</a:t>
                      </a:r>
                      <a:endParaRPr lang="en-US"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Numpy</a:t>
                      </a:r>
                      <a:endParaRPr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6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opencv</a:t>
                      </a:r>
                      <a:endParaRPr lang="en-US" altLang="ko-KR"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431437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6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C++</a:t>
                      </a:r>
                      <a:endParaRPr lang="en-US" altLang="ko-KR"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●○○○○</a:t>
                      </a:r>
                      <a:endParaRPr lang="en-US"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TensorFlow</a:t>
                      </a:r>
                      <a:endParaRPr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en-US"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431437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6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HTML/CSS</a:t>
                      </a:r>
                      <a:endParaRPr lang="en-US" altLang="ko-KR"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●●○○○</a:t>
                      </a:r>
                      <a:endParaRPr lang="en-US"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Keras</a:t>
                      </a:r>
                      <a:endParaRPr lang="en-US"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en-US"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431437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6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JAVASCRIPT</a:t>
                      </a:r>
                      <a:endParaRPr lang="en-US" altLang="ko-KR"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●●○○○</a:t>
                      </a:r>
                      <a:endParaRPr lang="en-US"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Sklearn</a:t>
                      </a:r>
                      <a:endParaRPr lang="en-US"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en-US"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77" name="Google Shape;177;p4" descr="noun_Computer_1918841"/>
          <p:cNvPicPr/>
          <p:nvPr/>
        </p:nvPicPr>
        <p:blipFill rotWithShape="1">
          <a:blip r:embed="rId3">
            <a:alphaModFix/>
          </a:blip>
          <a:srcRect l="12280" t="15610" r="12510" b="30200"/>
          <a:stretch>
            <a:fillRect/>
          </a:stretch>
        </p:blipFill>
        <p:spPr>
          <a:xfrm>
            <a:off x="1218883" y="2727507"/>
            <a:ext cx="375886" cy="284323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4"/>
          <p:cNvSpPr txBox="1"/>
          <p:nvPr/>
        </p:nvSpPr>
        <p:spPr>
          <a:xfrm>
            <a:off x="16868604" y="615896"/>
            <a:ext cx="637048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4" name="Google Shape;173;p4"/>
          <p:cNvGraphicFramePr/>
          <p:nvPr/>
        </p:nvGraphicFramePr>
        <p:xfrm>
          <a:off x="10203295" y="3269250"/>
          <a:ext cx="4232262" cy="2588622"/>
        </p:xfrm>
        <a:graphic>
          <a:graphicData uri="http://schemas.openxmlformats.org/drawingml/2006/table">
            <a:tbl>
              <a:tblPr firstRow="1" bandRow="1">
                <a:noFill/>
                <a:tableStyleId>{D3C4115B-FD19-4BAA-97ED-DB98730CD1A3}</a:tableStyleId>
              </a:tblPr>
              <a:tblGrid>
                <a:gridCol w="2118024"/>
                <a:gridCol w="2114238"/>
              </a:tblGrid>
              <a:tr h="431437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6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프레임워크</a:t>
                      </a:r>
                      <a:endParaRPr lang="ko-KR" altLang="en-US"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262626"/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262626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숙련도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</a:lnR>
                    <a:lnT w="12700" cap="flat" cmpd="sng">
                      <a:solidFill>
                        <a:srgbClr val="262626"/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262626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431437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6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Django</a:t>
                      </a:r>
                      <a:endParaRPr lang="en-US" altLang="ko-KR"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262626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●○○○○</a:t>
                      </a:r>
                      <a:endParaRPr lang="en-US"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</a:lnR>
                    <a:lnT w="12700" cap="flat" cmpd="sng">
                      <a:solidFill>
                        <a:srgbClr val="262626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431437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6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unity</a:t>
                      </a:r>
                      <a:endParaRPr lang="en-US" altLang="ko-KR"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●○○○○</a:t>
                      </a:r>
                      <a:endParaRPr lang="en-US"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431437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en-US" altLang="ko-KR"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en-US"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431437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en-US" altLang="ko-KR"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en-US"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431437"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en-US" altLang="ko-KR"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en-US" sz="16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187" name=""/>
          <p:cNvCxnSpPr/>
          <p:nvPr/>
        </p:nvCxnSpPr>
        <p:spPr>
          <a:xfrm rot="16200000" flipH="1">
            <a:off x="8953507" y="4566054"/>
            <a:ext cx="2524126" cy="23798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"/>
          <p:cNvCxnSpPr>
            <a:endCxn id="173" idx="2"/>
          </p:cNvCxnSpPr>
          <p:nvPr/>
        </p:nvCxnSpPr>
        <p:spPr>
          <a:xfrm rot="5400000">
            <a:off x="4683885" y="4555284"/>
            <a:ext cx="2603897" cy="128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10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 rot="5400000">
            <a:off x="4394472" y="5925722"/>
            <a:ext cx="8356053" cy="95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그룹 1"/>
          <p:cNvGrpSpPr/>
          <p:nvPr/>
        </p:nvGrpSpPr>
        <p:grpSpPr>
          <a:xfrm rot="0">
            <a:off x="1084385" y="1080578"/>
            <a:ext cx="4431730" cy="584735"/>
            <a:chOff x="805293" y="1941846"/>
            <a:chExt cx="3823999" cy="568532"/>
          </a:xfrm>
        </p:grpSpPr>
        <p:sp>
          <p:nvSpPr>
            <p:cNvPr id="289" name="Google Shape;289;p10"/>
            <p:cNvSpPr txBox="1"/>
            <p:nvPr/>
          </p:nvSpPr>
          <p:spPr>
            <a:xfrm>
              <a:off x="1279222" y="1941846"/>
              <a:ext cx="3350066" cy="5589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introduction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94" name="Google Shape;294;p10" descr="C:\Users\multicampus\AppData\Local\Microsoft\Windows\INetCache\Content.Word\noun_premiere_2996521.png"/>
            <p:cNvPicPr/>
            <p:nvPr/>
          </p:nvPicPr>
          <p:blipFill rotWithShape="1">
            <a:blip r:embed="rId4">
              <a:alphaModFix/>
            </a:blip>
            <a:srcRect l="6670" r="6540" b="14010"/>
            <a:stretch>
              <a:fillRect/>
            </a:stretch>
          </p:blipFill>
          <p:spPr>
            <a:xfrm>
              <a:off x="805293" y="2021037"/>
              <a:ext cx="369214" cy="4380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5" name="Google Shape;295;p10"/>
          <p:cNvSpPr txBox="1"/>
          <p:nvPr/>
        </p:nvSpPr>
        <p:spPr>
          <a:xfrm>
            <a:off x="1037085" y="1978593"/>
            <a:ext cx="6840000" cy="4000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1">
                <a:solidFill>
                  <a:srgbClr val="ff6b00"/>
                </a:solidFill>
                <a:sym typeface="Arial"/>
              </a:rPr>
              <a:t>l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지원동기 및 입사 후 </a:t>
            </a:r>
            <a:r>
              <a:rPr lang="ko-KR" alt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계획</a:t>
            </a:r>
            <a:endParaRPr lang="ko-KR" altLang="en-US"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0"/>
          <p:cNvSpPr txBox="1"/>
          <p:nvPr/>
        </p:nvSpPr>
        <p:spPr>
          <a:xfrm>
            <a:off x="9085658" y="2003044"/>
            <a:ext cx="6840000" cy="4000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1">
                <a:solidFill>
                  <a:srgbClr val="ff6b00"/>
                </a:solidFill>
                <a:sym typeface="Arial"/>
              </a:rPr>
              <a:t>l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지원 분야와 관련하여 전문성을 키우기 위해 노력한 경험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0"/>
          <p:cNvSpPr txBox="1"/>
          <p:nvPr/>
        </p:nvSpPr>
        <p:spPr>
          <a:xfrm>
            <a:off x="16868604" y="615896"/>
            <a:ext cx="637048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"/>
          <p:cNvSpPr txBox="1"/>
          <p:nvPr/>
        </p:nvSpPr>
        <p:spPr>
          <a:xfrm>
            <a:off x="9144000" y="2660310"/>
            <a:ext cx="6834188" cy="668179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1.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 학부 연구생 생활</a:t>
            </a: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 학부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4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학년 시기 빅데이터 분석 연구실에서 학부생으로서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1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년동안 일하며 머신러닝와 딥러닝에 대한 공부를 하였으며 학회에 참석하기 위해</a:t>
            </a: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팀원들과 학회 논문을 작성하였으며 일주일 마다 한 번씩 세미나에 참석하여 팀원들과의 실력 증진에 힘썼습니다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2.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 부트캠프</a:t>
            </a: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멀티 캠퍼스가 주관하는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AI 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벡엔드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980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시간 강의를 수강하여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html/css/javascript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와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webframe work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인 장고를 학습하였으며 머신러닝 과 딥러닝에 대한 수업을 수강하였으며 이를 통해 모델을 만드는데 필요한 라이브러리인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sklearn, pandas 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와 딥러닝 모델을 만드는 데 필요한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tensorflow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에 대한 이해도를 높였습니다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3.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 프로젝트 경험</a:t>
            </a: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AI 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백엔드 부트 캠프에서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‘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온라인 수강 집중도 감지 시스템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’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이라는 주제의 딥러닝 프로젝트를 수행한 경험이 있으며 대학교 재학시기에는 졸업작품으로 유니티를 이용하여 교육용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2D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 턴제 게임을 제작한 경험이 있습니다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3.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 자격증</a:t>
            </a: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IT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와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AI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에 대한 이해도를 높이기 위해 정보처리기사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, adsp, prods Ads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 등 다양한 자격증 공부를 했습니다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자격증 시험을 치루면서 제가 공부했었던 지식에 대해 확인하는 계기가 되었습니다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600" b="1">
              <a:solidFill>
                <a:srgbClr val="ff6b00"/>
              </a:solidFill>
              <a:latin typeface="맑은 고딕"/>
              <a:ea typeface="맑은 고딕"/>
            </a:endParaRPr>
          </a:p>
        </p:txBody>
      </p:sp>
      <p:sp>
        <p:nvSpPr>
          <p:cNvPr id="302" name=""/>
          <p:cNvSpPr txBox="1"/>
          <p:nvPr/>
        </p:nvSpPr>
        <p:spPr>
          <a:xfrm>
            <a:off x="1054857" y="2712488"/>
            <a:ext cx="7037127" cy="81440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‘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지원동기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’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: 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한국의 데이터보안을 책임지는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Fasoo</a:t>
            </a: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Fasoo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는 최초로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DRM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을 상용화한 기업이며 현재는 데이터 보안에 있어서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60%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의 점유율을 가지고 있으며 공공기관과 기업을 포함에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1,000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여개에 이르는 고객사의 구축 레퍼런스를 가지고 있습니다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많은 고객사를 통해 노하우를 쌓아왔고 데이터 보안에 있어 대표적인 기업중 하나인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Fasoo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에서 한 사람 분 이상의 일을 소화할 수 있는 개발자로 성장하고 싶어 지원하였습니다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‘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입사후 계획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’</a:t>
            </a: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1. 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회사의 팀마다 고유한 문화가 있다는 것을 알고 있습니다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Fasoo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의 고유한 팀문화에 녹아들 수 있도록 하겠습니다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2.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Git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 또는 회사에서 쓰는 협업 툴을 통해 회사에서 사용하는 코드들을 배우며 회사의 전반적인 프로세스에 적응하도록 하겠습니다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3.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 저는 멀티캠퍼스라는 기업을 통해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Fasoo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의 채용설명회에 참가한 적이 있습니다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그곳에서 저는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Fasoo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라는 기업이 얼마나 신입 교육에 진심인지를 알 수 있었습니다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Fasoo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에서 뛰어난 개발자들의 강의인 만큼 이들의 말을 귀담아 들어 파수에서 한 사람의 뛰어난 개발자로 성장하겠습니다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rgbClr val="ff6b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600" b="1">
              <a:solidFill>
                <a:srgbClr val="ff6b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600" b="1">
              <a:solidFill>
                <a:srgbClr val="ff6b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600" b="1">
              <a:solidFill>
                <a:srgbClr val="ff6b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rgbClr val="ff6b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rgbClr val="ff6b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rgbClr val="ff6b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10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 rot="5400000">
            <a:off x="4394472" y="5925722"/>
            <a:ext cx="8356053" cy="95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그룹 1"/>
          <p:cNvGrpSpPr/>
          <p:nvPr/>
        </p:nvGrpSpPr>
        <p:grpSpPr>
          <a:xfrm rot="0">
            <a:off x="1084385" y="1080578"/>
            <a:ext cx="4431730" cy="584735"/>
            <a:chOff x="805293" y="1941846"/>
            <a:chExt cx="3823999" cy="568532"/>
          </a:xfrm>
        </p:grpSpPr>
        <p:sp>
          <p:nvSpPr>
            <p:cNvPr id="289" name="Google Shape;289;p10"/>
            <p:cNvSpPr txBox="1"/>
            <p:nvPr/>
          </p:nvSpPr>
          <p:spPr>
            <a:xfrm>
              <a:off x="1279222" y="1941846"/>
              <a:ext cx="3350066" cy="5589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introduction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94" name="Google Shape;294;p10" descr="C:\Users\multicampus\AppData\Local\Microsoft\Windows\INetCache\Content.Word\noun_premiere_2996521.png"/>
            <p:cNvPicPr/>
            <p:nvPr/>
          </p:nvPicPr>
          <p:blipFill rotWithShape="1">
            <a:blip r:embed="rId4">
              <a:alphaModFix/>
            </a:blip>
            <a:srcRect l="6670" r="6540" b="14010"/>
            <a:stretch>
              <a:fillRect/>
            </a:stretch>
          </p:blipFill>
          <p:spPr>
            <a:xfrm>
              <a:off x="805293" y="2021037"/>
              <a:ext cx="369214" cy="4380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7" name="Google Shape;297;p10"/>
          <p:cNvSpPr txBox="1"/>
          <p:nvPr/>
        </p:nvSpPr>
        <p:spPr>
          <a:xfrm>
            <a:off x="1044285" y="2034052"/>
            <a:ext cx="6840000" cy="4000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1">
                <a:solidFill>
                  <a:srgbClr val="ff6b00"/>
                </a:solidFill>
                <a:sym typeface="Arial"/>
              </a:rPr>
              <a:t>l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공동의 목표를 달성하기 위해 팀워크를 발휘한 경험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0"/>
          <p:cNvSpPr txBox="1"/>
          <p:nvPr/>
        </p:nvSpPr>
        <p:spPr>
          <a:xfrm>
            <a:off x="9140535" y="3988846"/>
            <a:ext cx="6840000" cy="4000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lvl="0">
              <a:defRPr/>
            </a:pPr>
            <a:r>
              <a:rPr lang="en-US" sz="2000">
                <a:solidFill>
                  <a:srgbClr val="ff6b00"/>
                </a:solidFill>
                <a:sym typeface="Arial"/>
              </a:rPr>
              <a:t>l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직무 외 자신만의 특이한 경험</a:t>
            </a:r>
            <a:r>
              <a:rPr lang="en-US" altLang="ko-K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·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재능</a:t>
            </a:r>
            <a:r>
              <a:rPr lang="en-US" altLang="ko-K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·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장점 등 소개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0"/>
          <p:cNvSpPr txBox="1"/>
          <p:nvPr/>
        </p:nvSpPr>
        <p:spPr>
          <a:xfrm>
            <a:off x="16868604" y="615896"/>
            <a:ext cx="637048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"/>
          <p:cNvSpPr txBox="1"/>
          <p:nvPr/>
        </p:nvSpPr>
        <p:spPr>
          <a:xfrm>
            <a:off x="1047750" y="2816594"/>
            <a:ext cx="6834188" cy="863053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저는 멀티캠퍼스 AI 백엔드 엔지니어링 캠프에서 ''온라인 수강 모니터링 시스템'' 이라는 주제로 4월부터 6월까지 5명에서 프로젝트를 수행한 적이 있습니다.</a:t>
            </a: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우리 조는 20대 3명, 50대 2명으로 이루어져 있었습니다.</a:t>
            </a: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20대와 50대가  잘 어우러져 프로젝트를 완성하자는 의미로 팀 이름은 2050이었습니다.</a:t>
            </a: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‘온라인 수강 모니터링 시스템’ 은  수강자가 강의를 들을 때 강의시간 동안의 집중도를 계산하고 최종적으로 집중도 그래프를 그려주어 수강자는 그래프를 통해 자가 평가를 할 수 있고 강사는 그래프를 통해 강의 개선 피드백으로 활용할 수 있게 하는 프로젝트였습니다.</a:t>
            </a: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git과 구글 드라이브를 이용하여 형상 관리를 하였으며 각자의 역할은 프론트엔드/백엔드 2명 모델링 2명 프로젝트 관리 1명으로 이루어져 있었습니다.</a:t>
            </a: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저는  데이터 수집/ 데이터 전처리/ 모델 생성/ 모델 튜닝 등의 역할을 맡았습니다. 모델의 경우 이미지가 들어가면 수강자의 얼굴을 관측하여 수강자가 졸린 지 깨어 있는지를 판단하고  얼굴에 bonding box를 그려주는 multi ouput 모델을 만들었습니다.</a:t>
            </a: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하지만 제가 만든 AI 모델의 경우 튜닝 시간이 부족해 눈에 대한 인식이 잘 되지 않았으나, 다시 학습을 하는 대신 dlib의 라이브러리를 이용해 눈의 landmark 점 사이의 거리를 이용하여 눈을 감았는지 떴는지 탐지하는 EAR알고리즘을 사용하여 부족한 성능을 보충하였습니다</a:t>
            </a: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rgbClr val="ff6b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rgbClr val="ff6b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600" b="1">
              <a:solidFill>
                <a:srgbClr val="ff6b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rgbClr val="ff6b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rgbClr val="ff6b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rgbClr val="ff6b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rgbClr val="ff6b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"/>
          <p:cNvSpPr txBox="1"/>
          <p:nvPr/>
        </p:nvSpPr>
        <p:spPr>
          <a:xfrm>
            <a:off x="9144000" y="4796135"/>
            <a:ext cx="6834188" cy="594784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‘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저의 강점은 행동력입니다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.’</a:t>
            </a: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제가 흥미가 있거나 해야한다고 느끼는 것에 대해 생각보다 행동을 먼저하려는 것이 저의 장점이라고 생각합니다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대학교 재학 시기에는 자막없이 일본 애니메이션을 보고 싶다는 생각으로 일본어 학원을 끈어 공부한 결과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jlpt 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시험을 합격하고 자막이 없어도 일본 드라마나 애니메이션을 이해할 수 있게 되었습니다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또한 해외에 사람들은 어떻게 사는지 또 어떤 장소가 있는지 흥미가 생겨 약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1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년 간 캐나다에 거주하며 몬트리올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 퀘벡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 할리팩스등 여러장소를 여행 다닌 적이 있습니다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4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학년 시기에는 실력 증진을 위해 빅데이터 처리 연구실의 학부 연구생으로서 일했으며 졸업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후에는 공부가 부족하다고 생각해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AI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 엔지니어링 부트캠프에서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 AL/ML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과 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HTML/CSS/Javascript, Django</a:t>
            </a: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등의 과목을 수강하였고 프로젝트 경험을 쌓았습니다</a:t>
            </a:r>
            <a:r>
              <a:rPr lang="en-US" altLang="ko-KR" sz="1600" b="1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en-US" altLang="ko-KR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rgbClr val="ff6b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rgbClr val="ff6b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600" b="1">
              <a:solidFill>
                <a:srgbClr val="ff6b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rgbClr val="ff6b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rgbClr val="ff6b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600" b="1">
              <a:solidFill>
                <a:srgbClr val="ff6b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rgbClr val="ff6b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600" b="1">
              <a:solidFill>
                <a:srgbClr val="ff6b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"/>
          <p:cNvSpPr txBox="1"/>
          <p:nvPr/>
        </p:nvSpPr>
        <p:spPr>
          <a:xfrm>
            <a:off x="9144000" y="494731"/>
            <a:ext cx="7079776" cy="33841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1">
              <a:solidFill>
                <a:srgbClr val="ff6b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"/>
          <p:cNvSpPr txBox="1"/>
          <p:nvPr/>
        </p:nvSpPr>
        <p:spPr>
          <a:xfrm>
            <a:off x="9343028" y="1987455"/>
            <a:ext cx="6624851" cy="15539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b="1">
                <a:solidFill>
                  <a:schemeClr val="tx1"/>
                </a:solidFill>
                <a:latin typeface="맑은 고딕"/>
                <a:ea typeface="맑은 고딕"/>
              </a:rPr>
              <a:t>우리 조에서는 아직 코딩에 익숙하지 않고 프로젝트에 익숙하지 않은 분들이 있어 기간 안에 끝내기에는 진행 속도가 느렸던 문제가 있었습니다. 이에 매일 아침 스크럼을 진행하여 각 조원들의 진행 상황을 공유하고 코드 설명 및 일의 재분배를 통해 해결해나갔으며 기간 안에 프로젝트를 마무리할 수 있었습니다.</a:t>
            </a: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600" b="1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"/>
          <p:cNvSpPr txBox="1"/>
          <p:nvPr/>
        </p:nvSpPr>
        <p:spPr>
          <a:xfrm>
            <a:off x="820971" y="611836"/>
            <a:ext cx="10584801" cy="82451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4800" b="1" mc:Ignorable="hp" hp:hslEmbossed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j-ea"/>
                <a:ea typeface="+mj-ea"/>
                <a:sym typeface="Arial"/>
              </a:rPr>
              <a:t>01. </a:t>
            </a:r>
            <a:r>
              <a:rPr xmlns:mc="http://schemas.openxmlformats.org/markup-compatibility/2006" xmlns:hp="http://schemas.haansoft.com/office/presentation/8.0" lang="ko-KR" altLang="en-US" sz="4800" b="1" mc:Ignorable="hp" hp:hslEmbossed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j-ea"/>
                <a:ea typeface="+mj-ea"/>
                <a:sym typeface="Arial"/>
              </a:rPr>
              <a:t>온라인 수강 집중도 감지 시스템</a:t>
            </a:r>
            <a:endParaRPr xmlns:mc="http://schemas.openxmlformats.org/markup-compatibility/2006" xmlns:hp="http://schemas.haansoft.com/office/presentation/8.0" lang="ko-KR" altLang="en-US" sz="4800" b="1" mc:Ignorable="hp" hp:hslEmbossed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+mj-ea"/>
              <a:ea typeface="+mj-ea"/>
              <a:sym typeface="Arial"/>
            </a:endParaRPr>
          </a:p>
        </p:txBody>
      </p:sp>
      <p:sp>
        <p:nvSpPr>
          <p:cNvPr id="189" name="Google Shape;189;p5"/>
          <p:cNvSpPr txBox="1"/>
          <p:nvPr/>
        </p:nvSpPr>
        <p:spPr>
          <a:xfrm>
            <a:off x="16868604" y="615896"/>
            <a:ext cx="637048" cy="36929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820971" y="2038348"/>
          <a:ext cx="8320682" cy="7930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0377"/>
                <a:gridCol w="6250305"/>
              </a:tblGrid>
              <a:tr h="1019516">
                <a:tc gridSpan="2">
                  <a:txBody>
                    <a:bodyPr vert="horz" lIns="91440" tIns="45720" rIns="91440" bIns="45720" anchor="ctr" anchorCtr="0"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온라인 수강 집중도 감지 시스템</a:t>
                      </a:r>
                      <a:endParaRPr lang="ko-KR" altLang="en-US" sz="2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200" b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773788"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2000" b="1" i="0" u="none" strike="noStrike" cap="none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기  간</a:t>
                      </a:r>
                      <a:endParaRPr lang="ko-KR" altLang="en-US" sz="2000" b="1" i="0" u="none" strike="noStrike" cap="none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2000" b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20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2023.04. ~ 2023.06</a:t>
                      </a:r>
                      <a:endParaRPr lang="en-US" altLang="ko-KR" sz="20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141341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000" b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구  성</a:t>
                      </a:r>
                      <a:endParaRPr lang="ko-KR" altLang="en-US" sz="2000" b="1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2000" b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2000" b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기여도</a:t>
                      </a:r>
                      <a:r>
                        <a:rPr lang="en-US" altLang="ko-KR" sz="2000" b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altLang="en-US" sz="2000" b="1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 총 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5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명 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프론트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백엔드 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명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  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AI 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모델링 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명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endParaRPr lang="ko-KR" altLang="en-US" sz="2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프로젝트  관리 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명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en-US" altLang="ko-KR" sz="2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 (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프론트 벡엔드 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30%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 참여 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AI 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모델링 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90% 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참여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en-US" altLang="ko-KR" sz="2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229680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000" b="1" i="0" u="none" strike="noStrike" cap="none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주  요</a:t>
                      </a:r>
                      <a:endParaRPr lang="ko-KR" altLang="en-US" sz="2000" b="1" i="0" u="none" strike="noStrike" cap="none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000" b="1" i="0" u="none" strike="noStrike" cap="none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업  무 </a:t>
                      </a:r>
                      <a:endParaRPr lang="ko-KR" altLang="en-US" sz="2000" b="1" i="0" u="none" strike="noStrike" cap="none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1.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 강의 수강자의 얼굴을 통해 얼굴 탐지 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bbox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와 깨어 있는지 졸린지에 대한 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classification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을 예측</a:t>
                      </a:r>
                      <a:endParaRPr lang="ko-KR" altLang="en-US" sz="2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0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2. </a:t>
                      </a:r>
                      <a:r>
                        <a:rPr lang="ko-KR" altLang="en-US" sz="20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만든 모델을 </a:t>
                      </a:r>
                      <a:r>
                        <a:rPr lang="en-US" altLang="ko-KR" sz="20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django</a:t>
                      </a:r>
                      <a:r>
                        <a:rPr lang="ko-KR" altLang="en-US" sz="20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에 연결</a:t>
                      </a:r>
                      <a:br>
                        <a:rPr lang="en-US" altLang="ko-KR" sz="20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en-US" altLang="ko-KR" sz="20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3.</a:t>
                      </a:r>
                      <a:r>
                        <a:rPr lang="ko-KR" altLang="en-US" sz="20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 차트를 그릴 웹 페이지 제작</a:t>
                      </a:r>
                      <a:r>
                        <a:rPr lang="en-US" altLang="ko-KR" sz="20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, Django</a:t>
                      </a:r>
                      <a:r>
                        <a:rPr lang="ko-KR" altLang="en-US" sz="20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로부터 데이터를 받아 차트 출력</a:t>
                      </a:r>
                      <a:endParaRPr lang="ko-KR" altLang="en-US" sz="20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229680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000" b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기 술</a:t>
                      </a:r>
                      <a:endParaRPr lang="ko-KR" altLang="en-US" sz="2000" b="1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000" b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스 택</a:t>
                      </a:r>
                      <a:endParaRPr lang="ko-KR" altLang="en-US" sz="2000" b="1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html/css/javascript </a:t>
                      </a:r>
                      <a:endParaRPr lang="en-US" altLang="ko-KR" sz="2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2000" b="0" i="0" u="none" strike="noStrike" baseline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 python tensorflow Yolo opencv </a:t>
                      </a:r>
                      <a:endParaRPr lang="en-US" altLang="ko-KR" sz="2000" b="0" i="0" u="none" strike="noStrike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026820" y="4989612"/>
            <a:ext cx="237195" cy="2948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 </a:t>
            </a:r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820971" y="1442792"/>
            <a:ext cx="16684681" cy="571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0" name=""/>
          <p:cNvGraphicFramePr/>
          <p:nvPr/>
        </p:nvGraphicFramePr>
        <p:xfrm>
          <a:off x="9274408" y="3062285"/>
          <a:ext cx="8323065" cy="47548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6034"/>
                <a:gridCol w="6717031"/>
              </a:tblGrid>
              <a:tr h="108522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000" b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목  적</a:t>
                      </a:r>
                      <a:endParaRPr lang="ko-KR" altLang="en-US" sz="2000" b="1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 수강 중인 학생의 집중도를 측정하여 수강자가 자가           평가를 수강자가 집중도를 향상할 수 있다록 하고</a:t>
                      </a:r>
                      <a:endParaRPr lang="ko-KR" altLang="en-US" sz="2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강사의 경우 강의 평가의 근거자료로 사용 및 강의 개선 피드백으로 활용할 수 있도록 한다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endParaRPr lang="en-US" altLang="ko-KR" sz="2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755219"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2000" b="1" i="0" u="none" strike="noStrike" cap="none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링  크 </a:t>
                      </a:r>
                      <a:endParaRPr lang="ko-KR" altLang="en-US" sz="2000" b="1" i="0" u="none" strike="noStrike" cap="none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조원 </a:t>
                      </a:r>
                      <a:r>
                        <a:rPr lang="en-US" altLang="ko-KR" sz="20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repository</a:t>
                      </a:r>
                      <a:r>
                        <a:rPr lang="ko-KR" altLang="en-US" sz="20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endParaRPr lang="ko-KR" altLang="en-US" sz="20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  <a:hlinkClick r:id="rId3"/>
                        </a:rPr>
                        <a:t>https://github.com/kimgunwoo1/2050</a:t>
                      </a:r>
                      <a:endParaRPr lang="ko-KR" altLang="en-US" sz="20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본인 </a:t>
                      </a:r>
                      <a:r>
                        <a:rPr lang="en-US" altLang="ko-KR" sz="20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Git hub </a:t>
                      </a:r>
                      <a:r>
                        <a:rPr lang="ko-KR" altLang="en-US" sz="20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주소에 </a:t>
                      </a:r>
                      <a:r>
                        <a:rPr lang="en-US" altLang="ko-KR" sz="20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fork</a:t>
                      </a:r>
                      <a:r>
                        <a:rPr lang="ko-KR" altLang="en-US" sz="20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한 </a:t>
                      </a:r>
                      <a:r>
                        <a:rPr lang="en-US" altLang="ko-KR" sz="20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repository(</a:t>
                      </a:r>
                      <a:r>
                        <a:rPr lang="ko-KR" altLang="en-US" sz="20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프로젝트 설명포함</a:t>
                      </a:r>
                      <a:r>
                        <a:rPr lang="en-US" altLang="ko-KR" sz="20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)</a:t>
                      </a:r>
                      <a:endParaRPr lang="en-US" altLang="ko-KR" sz="20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0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  <a:hlinkClick r:id="rId4"/>
                        </a:rPr>
                        <a:t>https://github.com/looloo404/2050</a:t>
                      </a:r>
                      <a:endParaRPr lang="en-US" altLang="ko-KR" sz="20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0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"/>
          <p:cNvSpPr txBox="1"/>
          <p:nvPr/>
        </p:nvSpPr>
        <p:spPr>
          <a:xfrm>
            <a:off x="16868604" y="615896"/>
            <a:ext cx="637048" cy="36929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" name="그룹 12"/>
          <p:cNvGrpSpPr/>
          <p:nvPr/>
        </p:nvGrpSpPr>
        <p:grpSpPr>
          <a:xfrm rot="0">
            <a:off x="830101" y="1600196"/>
            <a:ext cx="8142449" cy="7453652"/>
            <a:chOff x="9167808" y="1152325"/>
            <a:chExt cx="8013589" cy="4247146"/>
          </a:xfrm>
          <a:solidFill>
            <a:schemeClr val="bg1">
              <a:lumMod val="95000"/>
            </a:schemeClr>
          </a:solidFill>
        </p:grpSpPr>
        <p:sp>
          <p:nvSpPr>
            <p:cNvPr id="14" name="Google Shape;202;p6"/>
            <p:cNvSpPr/>
            <p:nvPr/>
          </p:nvSpPr>
          <p:spPr>
            <a:xfrm>
              <a:off x="9167808" y="1152325"/>
              <a:ext cx="8013589" cy="42471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14;p6"/>
            <p:cNvSpPr txBox="1"/>
            <p:nvPr/>
          </p:nvSpPr>
          <p:spPr>
            <a:xfrm>
              <a:off x="10211359" y="2958139"/>
              <a:ext cx="6619861" cy="537733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8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지원자의 개발 부분 </a:t>
              </a:r>
              <a:endParaRPr lang="ko-KR" altLang="en-US" sz="2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8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이해를 돕기 위한 이미지</a:t>
              </a:r>
              <a:endParaRPr sz="2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9296400" y="1600195"/>
          <a:ext cx="8216124" cy="85039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2894"/>
                <a:gridCol w="6793230"/>
              </a:tblGrid>
              <a:tr h="752057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000" b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구 현</a:t>
                      </a:r>
                      <a:endParaRPr lang="ko-KR" altLang="en-US" sz="2000" b="1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000" b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사 항 </a:t>
                      </a:r>
                      <a:endParaRPr lang="ko-KR" altLang="en-US" sz="2000" b="1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사용자가 깨어있는지 졸린지를 판단하는 모델생성</a:t>
                      </a:r>
                      <a:endParaRPr lang="ko-KR" altLang="en-US" sz="2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335760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000" b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선 정</a:t>
                      </a:r>
                      <a:endParaRPr lang="ko-KR" altLang="en-US" sz="2000" b="1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000" b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기 술</a:t>
                      </a:r>
                      <a:endParaRPr lang="en-US" altLang="ko-KR" sz="2000" b="1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000" b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Yolo</a:t>
                      </a:r>
                      <a:r>
                        <a:rPr lang="ko-KR" altLang="en-US" sz="2000" b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같은 경우 여러사람이 화면에 들어오는 다수의 사람을 감지하였다</a:t>
                      </a:r>
                      <a:r>
                        <a:rPr lang="en-US" altLang="ko-KR" sz="2000" b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2000" b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000" b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우리 조의 경우 </a:t>
                      </a:r>
                      <a:r>
                        <a:rPr lang="en-US" altLang="ko-KR" sz="2000" b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2000" b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명의 수강자만을 감지하기 원했으므로 </a:t>
                      </a:r>
                      <a:r>
                        <a:rPr lang="en-US" altLang="ko-KR" sz="2000" b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tensorflow</a:t>
                      </a:r>
                      <a:r>
                        <a:rPr lang="ko-KR" altLang="en-US" sz="2000" b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를 통해 </a:t>
                      </a:r>
                      <a:r>
                        <a:rPr lang="en-US" altLang="ko-KR" sz="2000" b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input</a:t>
                      </a:r>
                      <a:r>
                        <a:rPr lang="ko-KR" altLang="en-US" sz="2000" b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으로 이미지를 받으면 졸린지와 깨어있는지에 대한 </a:t>
                      </a:r>
                      <a:r>
                        <a:rPr lang="en-US" altLang="ko-KR" sz="2000" b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classification </a:t>
                      </a:r>
                      <a:r>
                        <a:rPr lang="ko-KR" altLang="en-US" sz="2000" b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결과와 수강자의 얼굴 부분을 </a:t>
                      </a:r>
                      <a:r>
                        <a:rPr lang="en-US" altLang="ko-KR" sz="2000" b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boundingbox</a:t>
                      </a:r>
                      <a:r>
                        <a:rPr lang="ko-KR" altLang="en-US" sz="2000" b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로 그려주는 </a:t>
                      </a:r>
                      <a:r>
                        <a:rPr lang="en-US" altLang="ko-KR" sz="2000" b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multioutput </a:t>
                      </a:r>
                      <a:r>
                        <a:rPr lang="ko-KR" altLang="en-US" sz="2000" b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모델을 생성하였다</a:t>
                      </a:r>
                      <a:r>
                        <a:rPr lang="en-US" altLang="ko-KR" sz="2000" b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2000" b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2613517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000" b="1" i="0" u="none" strike="noStrike" cap="none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리 뷰 </a:t>
                      </a:r>
                      <a:endParaRPr lang="ko-KR" altLang="en-US" sz="2000" b="1" i="0" u="none" strike="noStrike" cap="none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validation_loss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그래프가 불안정해 데이터를 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opencv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로 제작하여 더 넣기도 하고 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learning_rate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를 줄이거나 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Drop out layer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또는 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Batch Normalization layer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를 추가하여 안정시키려고 했다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2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2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아쉬운 점은 내가 만든 모델이 눈을 잘 관측을 하지 못해 </a:t>
                      </a:r>
                      <a:endParaRPr lang="ko-KR" altLang="en-US" sz="2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이를 위해 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landmark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를 사용하는 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Dlib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라이브러리를 사용하여 이를 보강하였다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2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20" name="Google Shape;186;p5"/>
          <p:cNvSpPr txBox="1"/>
          <p:nvPr/>
        </p:nvSpPr>
        <p:spPr>
          <a:xfrm>
            <a:off x="878121" y="459436"/>
            <a:ext cx="6739082" cy="83095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4800" b="1" mc:Ignorable="hp" hp:hslEmbossed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j-ea"/>
                <a:ea typeface="+mj-ea"/>
                <a:sym typeface="Arial"/>
              </a:rPr>
              <a:t>01. AI</a:t>
            </a:r>
            <a:r>
              <a:rPr xmlns:mc="http://schemas.openxmlformats.org/markup-compatibility/2006" xmlns:hp="http://schemas.haansoft.com/office/presentation/8.0" lang="ko-KR" altLang="en-US" sz="4800" b="1" mc:Ignorable="hp" hp:hslEmbossed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j-ea"/>
                <a:ea typeface="+mj-ea"/>
                <a:sym typeface="Arial"/>
              </a:rPr>
              <a:t> 모델 결과</a:t>
            </a:r>
            <a:endParaRPr xmlns:mc="http://schemas.openxmlformats.org/markup-compatibility/2006" xmlns:hp="http://schemas.haansoft.com/office/presentation/8.0" lang="ko-KR" altLang="en-US" sz="4800" b="1" mc:Ignorable="hp" hp:hslEmbossed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+mj-ea"/>
              <a:ea typeface="+mj-ea"/>
              <a:sym typeface="Arial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878121" y="1294363"/>
            <a:ext cx="16684681" cy="531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37637" y="9218297"/>
            <a:ext cx="8196838" cy="36929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800" b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다음은 </a:t>
            </a:r>
            <a:r>
              <a:rPr lang="en-US" altLang="ko-KR" sz="1800" b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tensorflow</a:t>
            </a:r>
            <a:r>
              <a:rPr lang="ko-KR" altLang="en-US" sz="1800" b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로 만든 모델의 결과 값을 </a:t>
            </a:r>
            <a:r>
              <a:rPr lang="en-US" altLang="ko-KR" sz="1800" b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opencv</a:t>
            </a:r>
            <a:r>
              <a:rPr lang="ko-KR" altLang="en-US" sz="1800" b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로 나타낸 사진이다</a:t>
            </a:r>
            <a:r>
              <a:rPr lang="en-US" altLang="ko-KR" sz="1800" b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altLang="ko-KR" sz="1800" b="1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56764" y="1612737"/>
            <a:ext cx="8077684" cy="74017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"/>
          <p:cNvSpPr txBox="1"/>
          <p:nvPr/>
        </p:nvSpPr>
        <p:spPr>
          <a:xfrm>
            <a:off x="16868604" y="615896"/>
            <a:ext cx="637048" cy="36929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" name="그룹 12"/>
          <p:cNvGrpSpPr/>
          <p:nvPr/>
        </p:nvGrpSpPr>
        <p:grpSpPr>
          <a:xfrm rot="0">
            <a:off x="830101" y="1543045"/>
            <a:ext cx="8123399" cy="7394893"/>
            <a:chOff x="9167808" y="1152325"/>
            <a:chExt cx="8013589" cy="4247146"/>
          </a:xfrm>
          <a:solidFill>
            <a:schemeClr val="bg1">
              <a:lumMod val="95000"/>
            </a:schemeClr>
          </a:solidFill>
        </p:grpSpPr>
        <p:sp>
          <p:nvSpPr>
            <p:cNvPr id="14" name="Google Shape;202;p6"/>
            <p:cNvSpPr/>
            <p:nvPr/>
          </p:nvSpPr>
          <p:spPr>
            <a:xfrm>
              <a:off x="9167808" y="1152325"/>
              <a:ext cx="8013589" cy="42471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14;p6"/>
            <p:cNvSpPr txBox="1"/>
            <p:nvPr/>
          </p:nvSpPr>
          <p:spPr>
            <a:xfrm>
              <a:off x="10008082" y="2987288"/>
              <a:ext cx="6619861" cy="54795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8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프로젝트 성과를 </a:t>
              </a:r>
              <a:endParaRPr lang="ko-KR" altLang="en-US" sz="2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8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보여주는 이미지</a:t>
              </a:r>
              <a:endParaRPr sz="2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9479071" y="1600195"/>
          <a:ext cx="8032058" cy="841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1228"/>
                <a:gridCol w="6640830"/>
              </a:tblGrid>
              <a:tr h="404122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000" b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성 과 </a:t>
                      </a:r>
                      <a:endParaRPr lang="ko-KR" altLang="en-US" sz="2000" b="1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장고의 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orm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을 이용하여 데이터베이스의 값을 조회 및 삽입을 수행하였다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2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2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장고의 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view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에서 데이터베이스의 값을 가져와 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js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파일에 넘겨주었으며 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Apexchart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에서 넘겨준 값을 통해 그래프를 그려주었다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2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2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HTML/CSS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로 웹페이지를 제작 후 제작된 그래프를 삽입하여 웹페이지를 완성하였다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2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334576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000" b="1" i="0" u="none" strike="noStrike" cap="none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리 뷰</a:t>
                      </a:r>
                      <a:endParaRPr lang="en-US" altLang="ko-KR" sz="2000" b="1" i="0" u="none" strike="noStrike" cap="none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장고의 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Model, view, template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이 어떻게 연결되어 있었는지 알 수 있었다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2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lang="ko-KR" altLang="en-US" sz="2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Apex chart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의 경우 많은 시각화 방법을 제공하고 있으므로 더 다양한 시각화 방법을 사용해는게 좋았을 것 같다</a:t>
                      </a:r>
                      <a:endParaRPr lang="ko-KR" altLang="en-US" sz="2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lang="en-US" altLang="ko-KR" sz="2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축 라벨이 약간 지저분해 보이는 것 또한 해결 해야할 과제이다</a:t>
                      </a:r>
                      <a:r>
                        <a:rPr lang="en-US" altLang="ko-KR" sz="20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2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20" name="Google Shape;186;p5"/>
          <p:cNvSpPr txBox="1"/>
          <p:nvPr/>
        </p:nvSpPr>
        <p:spPr>
          <a:xfrm>
            <a:off x="878121" y="459436"/>
            <a:ext cx="6739082" cy="83095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4800" b="1" mc:Ignorable="hp" hp:hslEmbossed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j-ea"/>
                <a:ea typeface="+mj-ea"/>
                <a:sym typeface="Arial"/>
              </a:rPr>
              <a:t>02. </a:t>
            </a:r>
            <a:r>
              <a:rPr xmlns:mc="http://schemas.openxmlformats.org/markup-compatibility/2006" xmlns:hp="http://schemas.haansoft.com/office/presentation/8.0" lang="ko-KR" altLang="en-US" sz="4800" b="1" mc:Ignorable="hp" hp:hslEmbossed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j-ea"/>
                <a:ea typeface="+mj-ea"/>
                <a:sym typeface="Arial"/>
              </a:rPr>
              <a:t>웹페이지 제작</a:t>
            </a:r>
            <a:endParaRPr xmlns:mc="http://schemas.openxmlformats.org/markup-compatibility/2006" xmlns:hp="http://schemas.haansoft.com/office/presentation/8.0" lang="ko-KR" altLang="en-US" sz="4800" b="1" mc:Ignorable="hp" hp:hslEmbossed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+mj-ea"/>
              <a:ea typeface="+mj-ea"/>
              <a:sym typeface="Arial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878121" y="1294363"/>
            <a:ext cx="16684681" cy="531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0101" y="9106077"/>
            <a:ext cx="8196838" cy="36929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800" b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다음은 웹페이지에서 집중도 버튼을 클릭하면 볼 수 있는 차트이다</a:t>
            </a:r>
            <a:r>
              <a:rPr lang="en-US" altLang="ko-KR" sz="1800" b="1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lang="en-US" altLang="ko-KR" sz="1800" b="1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48117" y="1609666"/>
            <a:ext cx="8295883" cy="73808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spcFirstLastPara="1" wrap="square" lIns="91425" tIns="45700" rIns="91425" bIns="45700" anchor="t" anchorCtr="0">
        <a:spAutoFit/>
      </a:bodyPr>
      <a:lstStyle>
        <a:defPPr marL="0" marR="0" indent="0" algn="l" rtl="0">
          <a:spcBef>
            <a:spcPts val="0"/>
          </a:spcBef>
          <a:spcAft>
            <a:spcPts val="0"/>
          </a:spcAft>
          <a:buNone/>
          <a:defRPr sz="1600" b="1">
            <a:solidFill>
              <a:srgbClr val="ff6b00"/>
            </a:solidFill>
            <a:latin typeface="Arial"/>
            <a:ea typeface="Arial"/>
            <a:cs typeface="Arial"/>
            <a:sym typeface="Arial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1378</ep:Words>
  <ep:PresentationFormat>사용자 지정</ep:PresentationFormat>
  <ep:Paragraphs>258</ep:Paragraphs>
  <ep:Slides>9</ep:Slides>
  <ep:Notes>11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2021-12-22T14:22:44.000</dcterms:created>
  <dc:creator>officegen</dc:creator>
  <cp:lastModifiedBy>강지윤</cp:lastModifiedBy>
  <dcterms:modified xsi:type="dcterms:W3CDTF">2023-06-24T09:23:07.731</dcterms:modified>
  <cp:revision>155</cp:revision>
  <dc:title>PowerPoint 프레젠테이션</dc:title>
  <cp:version>1000.0000.01</cp:version>
</cp:coreProperties>
</file>