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OUSFPZNHnk2b+YaZnPHLCuMw2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31ABFD-392B-42F8-A6FE-24E42A93A6E5}">
  <a:tblStyle styleId="{4731ABFD-392B-42F8-A6FE-24E42A93A6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온라인 수강 : Zoom, 공무원 교육, 사내교육시스템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2050 - 20대 3명과 50대 2명이 한팀 입니다. 세대융합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144091f8f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22144091f8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이번 발표는 주제에 대한 발표이므로 프로젝트의 개요과 시스템 요약도를 중심으로 설명드리겠습니다.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dd1ca7e2a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3dd1ca7e2a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아트인사이트, 채호연, https://www.artinsight.co.kr/news/view.php?no=46934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온라인 강의의 보편화/편의성, 그러나 집중도가 하락하기 쉽다는 것이 아쉬움이다 → 집중력 향상을 위한 모니터링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dd1ca7e2a_6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3dd1ca7e2a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목표 : 학습의 질 향상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 집중력이 떨어질 때, 졸음이 와서 눈이 자꾸 감길 때 잠이 확 깰수 있는 알림을 보낸다. </a:t>
            </a:r>
            <a:br>
              <a:rPr lang="ko-KR"/>
            </a:br>
            <a:r>
              <a:rPr lang="ko-KR"/>
              <a:t>2. 시각화(한달/일주일 집중력 통계)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1)학습자: 자신의 수업집중도 확인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2)교수자:학생들의 집중도 확인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3)교육기관:강의평가 자료활용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1648255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2164825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입력/출력  : 회원가입/로그인, 수강화면(웹캠), 결과하면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데이터 처리 : server (집중도 - 눈, 정수리)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저장 : DB(학생별 집중도 데이터)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학생 (실시간 졸음 방지 알람, 수업 후 집중도 통계자료 확인(일/주/월)),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강사 (집중도가 낮은 날과 높은 날을 확인함으로 자신의 강의 점검, 학생별 집중도 분석 데이터)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교육기관 (탈락률 관리, 학생/강사 평가자료 활용)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130309" y="1769250"/>
            <a:ext cx="679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ko-KR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온라인 수강 </a:t>
            </a:r>
            <a:br>
              <a:rPr lang="ko-KR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집중도 감지 시스템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3186496" y="3480786"/>
            <a:ext cx="4436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2조 이공오공(2050)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강지윤, 김가현, 김건우, 여은정, 이종현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144091f8f_2_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2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2144091f8f_2_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" name="Google Shape;51;g22144091f8f_2_1"/>
          <p:cNvSpPr/>
          <p:nvPr/>
        </p:nvSpPr>
        <p:spPr>
          <a:xfrm>
            <a:off x="416600" y="1691029"/>
            <a:ext cx="2177700" cy="461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2144091f8f_2_1"/>
          <p:cNvSpPr/>
          <p:nvPr/>
        </p:nvSpPr>
        <p:spPr>
          <a:xfrm>
            <a:off x="3220763" y="1691025"/>
            <a:ext cx="2177700" cy="46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프로젝트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2144091f8f_2_1"/>
          <p:cNvSpPr/>
          <p:nvPr/>
        </p:nvSpPr>
        <p:spPr>
          <a:xfrm>
            <a:off x="6024925" y="1691029"/>
            <a:ext cx="2177700" cy="46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일정 및 기술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22144091f8f_2_1"/>
          <p:cNvSpPr txBox="1"/>
          <p:nvPr/>
        </p:nvSpPr>
        <p:spPr>
          <a:xfrm>
            <a:off x="514850" y="2404300"/>
            <a:ext cx="183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 배경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144091f8f_2_1"/>
          <p:cNvSpPr txBox="1"/>
          <p:nvPr/>
        </p:nvSpPr>
        <p:spPr>
          <a:xfrm>
            <a:off x="3313925" y="2404300"/>
            <a:ext cx="2177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요약도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 상세 (주요기능설명)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144091f8f_2_1"/>
          <p:cNvSpPr txBox="1"/>
          <p:nvPr/>
        </p:nvSpPr>
        <p:spPr>
          <a:xfrm>
            <a:off x="6225325" y="2404300"/>
            <a:ext cx="197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기술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dd1ca7e2a_6_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기획배경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62" name="Google Shape;62;g23dd1ca7e2a_6_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g23dd1ca7e2a_6_3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3dd1ca7e2a_6_3"/>
          <p:cNvSpPr/>
          <p:nvPr/>
        </p:nvSpPr>
        <p:spPr>
          <a:xfrm>
            <a:off x="769650" y="22997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 팬데믹 이후 온라인 강의 보편화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3dd1ca7e2a_6_3"/>
          <p:cNvSpPr/>
          <p:nvPr/>
        </p:nvSpPr>
        <p:spPr>
          <a:xfrm>
            <a:off x="3194625" y="22997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강의에 따른 집중도 하락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3dd1ca7e2a_6_3"/>
          <p:cNvSpPr/>
          <p:nvPr/>
        </p:nvSpPr>
        <p:spPr>
          <a:xfrm>
            <a:off x="5799100" y="22997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집중력 향상을 위한 모니터링 필요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3dd1ca7e2a_6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75" y="1200925"/>
            <a:ext cx="5352925" cy="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3dd1ca7e2a_6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175" y="3524250"/>
            <a:ext cx="1243151" cy="123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3dd1ca7e2a_6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4375" y="3560500"/>
            <a:ext cx="1271575" cy="1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3dd1ca7e2a_6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2700" y="3507650"/>
            <a:ext cx="1243150" cy="12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d1ca7e2a_6_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주제 및 목표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76" name="Google Shape;76;g23dd1ca7e2a_6_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g23dd1ca7e2a_6_19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3dd1ca7e2a_6_19"/>
          <p:cNvSpPr/>
          <p:nvPr/>
        </p:nvSpPr>
        <p:spPr>
          <a:xfrm>
            <a:off x="786150" y="1974875"/>
            <a:ext cx="3063300" cy="787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온라인 수강자</a:t>
            </a: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집중도 측정 및 학습의 질 향상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3dd1ca7e2a_6_19"/>
          <p:cNvSpPr/>
          <p:nvPr/>
        </p:nvSpPr>
        <p:spPr>
          <a:xfrm>
            <a:off x="786150" y="2808900"/>
            <a:ext cx="33840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눈 깜박임, 눈 감음 감지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정수리 위치 측정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집중도 향상 시스템 개발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3dd1ca7e2a_6_19"/>
          <p:cNvSpPr/>
          <p:nvPr/>
        </p:nvSpPr>
        <p:spPr>
          <a:xfrm>
            <a:off x="4583900" y="1437275"/>
            <a:ext cx="799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3dd1ca7e2a_6_19"/>
          <p:cNvSpPr txBox="1"/>
          <p:nvPr/>
        </p:nvSpPr>
        <p:spPr>
          <a:xfrm>
            <a:off x="4359050" y="2181225"/>
            <a:ext cx="4045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수강자 학습의 질 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수강 과목에 대한 자가 평가 가능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 평가 근거 자료 마련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 개선 피드백으로 활용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시청 강의 등의 집중도 향상 기대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3dd1ca7e2a_6_19"/>
          <p:cNvSpPr/>
          <p:nvPr/>
        </p:nvSpPr>
        <p:spPr>
          <a:xfrm>
            <a:off x="786150" y="1437275"/>
            <a:ext cx="799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64825552_0_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시스템 요약도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88" name="Google Shape;88;g22164825552_0_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9" name="Google Shape;89;g22164825552_0_0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2164825552_0_0"/>
          <p:cNvSpPr/>
          <p:nvPr/>
        </p:nvSpPr>
        <p:spPr>
          <a:xfrm>
            <a:off x="861000" y="1762075"/>
            <a:ext cx="1311600" cy="21216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정보입력화면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수강화면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(웹캠)</a:t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결과화면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22164825552_0_0"/>
          <p:cNvCxnSpPr/>
          <p:nvPr/>
        </p:nvCxnSpPr>
        <p:spPr>
          <a:xfrm>
            <a:off x="2561892" y="2982532"/>
            <a:ext cx="13650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g22164825552_0_0"/>
          <p:cNvSpPr/>
          <p:nvPr/>
        </p:nvSpPr>
        <p:spPr>
          <a:xfrm>
            <a:off x="4253786" y="2190937"/>
            <a:ext cx="1365000" cy="12639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Sever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수강자 상태 감지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g22164825552_0_0"/>
          <p:cNvCxnSpPr/>
          <p:nvPr/>
        </p:nvCxnSpPr>
        <p:spPr>
          <a:xfrm rot="10800000">
            <a:off x="5743875" y="3310650"/>
            <a:ext cx="790500" cy="3729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g22164825552_0_0"/>
          <p:cNvSpPr/>
          <p:nvPr/>
        </p:nvSpPr>
        <p:spPr>
          <a:xfrm>
            <a:off x="6808693" y="3287805"/>
            <a:ext cx="1062300" cy="1048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164825552_0_0"/>
          <p:cNvSpPr/>
          <p:nvPr/>
        </p:nvSpPr>
        <p:spPr>
          <a:xfrm>
            <a:off x="7076829" y="3496234"/>
            <a:ext cx="1062300" cy="1048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22164825552_0_0"/>
          <p:cNvCxnSpPr/>
          <p:nvPr/>
        </p:nvCxnSpPr>
        <p:spPr>
          <a:xfrm>
            <a:off x="5819675" y="3203175"/>
            <a:ext cx="763200" cy="3573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g22164825552_0_0"/>
          <p:cNvCxnSpPr/>
          <p:nvPr/>
        </p:nvCxnSpPr>
        <p:spPr>
          <a:xfrm rot="10800000">
            <a:off x="2515018" y="2746676"/>
            <a:ext cx="13650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g22164825552_0_0"/>
          <p:cNvSpPr/>
          <p:nvPr/>
        </p:nvSpPr>
        <p:spPr>
          <a:xfrm>
            <a:off x="6209885" y="1658627"/>
            <a:ext cx="1170000" cy="851700"/>
          </a:xfrm>
          <a:prstGeom prst="cube">
            <a:avLst>
              <a:gd fmla="val 25000" name="adj"/>
            </a:avLst>
          </a:prstGeom>
          <a:solidFill>
            <a:srgbClr val="D0E0E3"/>
          </a:solidFill>
          <a:ln cap="flat" cmpd="sng" w="254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2164825552_0_0"/>
          <p:cNvSpPr txBox="1"/>
          <p:nvPr/>
        </p:nvSpPr>
        <p:spPr>
          <a:xfrm>
            <a:off x="2459650" y="3101225"/>
            <a:ext cx="147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사용자/수강 정보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2164825552_0_0"/>
          <p:cNvSpPr txBox="1"/>
          <p:nvPr/>
        </p:nvSpPr>
        <p:spPr>
          <a:xfrm>
            <a:off x="2732363" y="2234700"/>
            <a:ext cx="93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수강 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22164825552_0_0"/>
          <p:cNvCxnSpPr/>
          <p:nvPr/>
        </p:nvCxnSpPr>
        <p:spPr>
          <a:xfrm flipH="1" rot="10800000">
            <a:off x="5700458" y="2579574"/>
            <a:ext cx="877333" cy="232387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g22164825552_0_0"/>
          <p:cNvCxnSpPr/>
          <p:nvPr/>
        </p:nvCxnSpPr>
        <p:spPr>
          <a:xfrm flipH="1">
            <a:off x="5700459" y="2709382"/>
            <a:ext cx="833916" cy="22426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08" name="Google Shape;108;p8"/>
          <p:cNvGraphicFramePr/>
          <p:nvPr/>
        </p:nvGraphicFramePr>
        <p:xfrm>
          <a:off x="583563" y="11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{4731ABFD-392B-42F8-A6FE-24E42A93A6E5}</a:tableStyleId>
              </a:tblPr>
              <a:tblGrid>
                <a:gridCol w="1214875"/>
                <a:gridCol w="1678075"/>
                <a:gridCol w="5083925"/>
              </a:tblGrid>
              <a:tr h="83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수강화면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강의 수강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알람 기능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완료/멈춤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수강 시작 버튼 -&gt; 웹캠으로 실시간 수강자 정보 Send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졸음이 일정시간 감지 -&gt; javascript alert window 활용 or 알람소리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완료일때는 결과화면 이동 / 멈춤일때는 동영상과 감지 STOP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서버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Get Front Data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DB select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DB insert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Send Front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웹캠 데이터 Get, 졸음 시간 산정, 전체 수강 시간 Get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동영상 링크 or 동영상 데이터 다운로드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웹캠 데이터 , 졸음 시간, 전체 수강 시간 등 Save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결과화면으로 이동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모델링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눈 깜박임/감음 인식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정수리 위치 인식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6"/>
                            </a:ext>
                          </a:extLst>
                        </a:rPr>
                        <a:t>Yolo를 통해 눈감은 모습, 졸린 모습, 깨어있는 모습의 이미지를 학습</a:t>
                      </a:r>
                      <a:endParaRPr sz="1200" u="none" cap="none" strike="noStrike">
                        <a:extLst>
                          <a:ext uri="http://customooxmlschemas.google.com/">
                            <go:slidesCustomData xmlns:go="http://customooxmlschemas.google.com/" textRoundtripDataId="7"/>
                          </a:ext>
                        </a:extLs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8"/>
                            </a:ext>
                          </a:extLst>
                        </a:rPr>
                        <a:t>특정 프레임 수마다 이미지를 분류하여 집중도를 평가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DB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DB 설계 및 셋팅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9"/>
                            </a:ext>
                          </a:extLst>
                        </a:rPr>
                        <a:t>테이블 설계 (사용자 정보/수강정보/강의수강결과/강의명)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테이블 생성 및 관리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결과화면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수강 과목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눈감은 시간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전체 평균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권장 집중 시간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수강자가 수강한 과목에 대한 내용 표시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수강 과목별 전체 수강 시간 내 눈감은 시간 표시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수강자 전체 대비 집중도 그래프 보고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강의 별 권장 집중 시간 안내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8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기능 상세 </a:t>
            </a:r>
            <a:r>
              <a:rPr lang="ko-KR" sz="2100">
                <a:solidFill>
                  <a:srgbClr val="134F5C"/>
                </a:solidFill>
              </a:rPr>
              <a:t>(주요 기능 설명)</a:t>
            </a:r>
            <a:endParaRPr sz="21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5135700" y="2379500"/>
            <a:ext cx="1678200" cy="7485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24119" y="2379505"/>
            <a:ext cx="1771500" cy="748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2224925" y="2379500"/>
            <a:ext cx="1641900" cy="748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9"/>
          <p:cNvCxnSpPr/>
          <p:nvPr/>
        </p:nvCxnSpPr>
        <p:spPr>
          <a:xfrm rot="10800000">
            <a:off x="2699204" y="1597217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0" name="Google Shape;120;p9"/>
          <p:cNvCxnSpPr/>
          <p:nvPr/>
        </p:nvCxnSpPr>
        <p:spPr>
          <a:xfrm rot="10800000">
            <a:off x="5672941" y="1321642"/>
            <a:ext cx="10800" cy="110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1" name="Google Shape;121;p9"/>
          <p:cNvCxnSpPr/>
          <p:nvPr/>
        </p:nvCxnSpPr>
        <p:spPr>
          <a:xfrm rot="10800000">
            <a:off x="4624478" y="20466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2" name="Google Shape;122;p9"/>
          <p:cNvCxnSpPr/>
          <p:nvPr/>
        </p:nvCxnSpPr>
        <p:spPr>
          <a:xfrm rot="10800000">
            <a:off x="6416163" y="20898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3" name="Google Shape;123;p9"/>
          <p:cNvCxnSpPr/>
          <p:nvPr/>
        </p:nvCxnSpPr>
        <p:spPr>
          <a:xfrm rot="10800000">
            <a:off x="2905325" y="2997150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4" name="Google Shape;124;p9"/>
          <p:cNvCxnSpPr/>
          <p:nvPr/>
        </p:nvCxnSpPr>
        <p:spPr>
          <a:xfrm rot="10800000">
            <a:off x="4283613" y="3081150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5" name="Google Shape;125;p9"/>
          <p:cNvCxnSpPr/>
          <p:nvPr/>
        </p:nvCxnSpPr>
        <p:spPr>
          <a:xfrm rot="10800000">
            <a:off x="5559400" y="3041225"/>
            <a:ext cx="10800" cy="746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" name="Google Shape;126;p9"/>
          <p:cNvSpPr txBox="1"/>
          <p:nvPr/>
        </p:nvSpPr>
        <p:spPr>
          <a:xfrm>
            <a:off x="1796500" y="1258525"/>
            <a:ext cx="18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 선정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2224925" y="3910275"/>
            <a:ext cx="1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계획 설정 및 역할 배분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기획서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3550425" y="4029150"/>
            <a:ext cx="1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학습데이터 수집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Yolo 모델 학습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3645263" y="1448063"/>
            <a:ext cx="19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웹사이트 구조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HTML을 통해 웹사이트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Django에서 Database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4831600" y="3787325"/>
            <a:ext cx="16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직접 작성 및 성능 비교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4817200" y="982950"/>
            <a:ext cx="17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모델과 웹사이트를 연결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5555025" y="1782900"/>
            <a:ext cx="17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최종 보고서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일정 및 기술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Timeline</a:t>
            </a:r>
            <a:endParaRPr sz="32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1145756" y="1502574"/>
            <a:ext cx="2191500" cy="300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14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14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PIL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dlib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4787413" y="1502574"/>
            <a:ext cx="2191500" cy="332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YOLO Model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Torch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b="0" i="0" sz="14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MariaDB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HTML/CSS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일정 및 기술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활용 기술</a:t>
            </a:r>
            <a:endParaRPr sz="32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